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6" r:id="rId2"/>
  </p:sldMasterIdLst>
  <p:notesMasterIdLst>
    <p:notesMasterId r:id="rId52"/>
  </p:notesMasterIdLst>
  <p:sldIdLst>
    <p:sldId id="256" r:id="rId3"/>
    <p:sldId id="304"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Lst>
  <p:sldSz cx="12192000" cy="6858000"/>
  <p:notesSz cx="6858000" cy="9144000"/>
  <p:embeddedFontLst>
    <p:embeddedFont>
      <p:font typeface="Roboto" panose="02000000000000000000" pitchFamily="2" charset="0"/>
      <p:regular r:id="rId53"/>
      <p:bold r:id="rId54"/>
      <p:italic r:id="rId55"/>
      <p:boldItalic r:id="rId56"/>
    </p:embeddedFont>
    <p:embeddedFont>
      <p:font typeface="Calibri" panose="020F0502020204030204" pitchFamily="34" charset="0"/>
      <p:regular r:id="rId57"/>
      <p:bold r:id="rId58"/>
      <p:italic r:id="rId59"/>
      <p:boldItalic r:id="rId60"/>
    </p:embeddedFont>
    <p:embeddedFont>
      <p:font typeface="Calibri Light" panose="020F0302020204030204" pitchFamily="34" charset="0"/>
      <p:regular r:id="rId61"/>
      <p:italic r:id="rId62"/>
    </p:embeddedFont>
    <p:embeddedFont>
      <p:font typeface="Impact" panose="020B0806030902050204" pitchFamily="34" charset="0"/>
      <p:regular r:id="rId63"/>
    </p:embeddedFont>
    <p:embeddedFont>
      <p:font typeface="Noto Sans Symbols" panose="020B0604020202020204" charset="0"/>
      <p:regular r:id="rId64"/>
      <p:bold r:id="rId65"/>
    </p:embeddedFont>
    <p:embeddedFont>
      <p:font typeface="Gill Sans" panose="020B0604020202020204" charset="0"/>
      <p:regular r:id="rId66"/>
      <p:bold r:id="rId67"/>
    </p:embeddedFont>
  </p:embeddedFontLst>
  <p:custDataLst>
    <p:tags r:id="rId68"/>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9" roundtripDataSignature="AMtx7micEHS0cyic8uZ9FDzr0WsldIuh/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C00DAD4-024A-4CF2-BC4A-82C975412F58}">
  <a:tblStyle styleId="{3C00DAD4-024A-4CF2-BC4A-82C975412F5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AB67CC0-5661-4B6A-86D6-D0FA6474E0A2}"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126" y="19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1.fntdata"/><Relationship Id="rId6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5" Type="http://schemas.openxmlformats.org/officeDocument/2006/relationships/slide" Target="slides/slide3.xml"/><Relationship Id="rId61" Type="http://schemas.openxmlformats.org/officeDocument/2006/relationships/font" Target="fonts/font9.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4.fntdata"/><Relationship Id="rId64" Type="http://schemas.openxmlformats.org/officeDocument/2006/relationships/font" Target="fonts/font12.fntdata"/><Relationship Id="rId69" Type="http://customschemas.google.com/relationships/presentationmetadata" Target="meta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3.fntdata"/><Relationship Id="rId7" Type="http://schemas.openxmlformats.org/officeDocument/2006/relationships/slide" Target="slides/slide5.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ritannica.com/topic/smoking-tobacco"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ncbi.nlm.nih.gov/books/NBK555596/" TargetMode="External"/><Relationship Id="rId4" Type="http://schemas.openxmlformats.org/officeDocument/2006/relationships/hyperlink" Target="https://www.cancer.gov/about-cancer/causes-prevention/risk/substances/secondhand-smoke#:~:text=Secondhand%20tobacco%20smoke%20is%20the,identified%20in%20secondhand%20tobacco%20smoke"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cbi.nlm.nih.gov/pmc/articles/PMC2099323/"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dc.gov/tobacco/campaign/tips/quit-smoking/quit-smoking-medications/why-quitting-smoking-is-hard/index.html#:~:text=Inside%20your%20brain%2C%20nicotine%20triggers,nicotine%20just%20to%20feel%20okay"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apimed-pl.org/contenu/uploads/2020/12/Problematique-des-ecrans-a-tout-age-1.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apimed-pl.org/contenu/uploads/2020/12/Problematique-des-ecrans-a-tout-age-1.pdf"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3-6-9-12.org/les-balises-3-6-9-12/"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cmb-sante.fr/temps-ecrans-adultes/"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3-6-9-12.org/les-balises-3-6-9-12/"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cmb-sante.fr/temps-ecrans-adultes/"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3-6-9-12.org/"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3-6-9-12.org/"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iberdrola.com/social-commitment/nomophobia#:~:text=WHAT%20IS%20NOMOPHOBIA%3F,%2Dphone%2Dphobia%22"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ncbi.nlm.nih.gov/pmc/articles/PMC9016508/" TargetMode="External"/><Relationship Id="rId4" Type="http://schemas.openxmlformats.org/officeDocument/2006/relationships/hyperlink" Target="https://dermnetnz.org/topics/phantom-vibration-syndrome#:~:text=Phantom%20vibration%20syndrome%20(PVS)%20refers,vibrating%20when%20it%20is%20not"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cbi.nlm.nih.gov/pmc/articles/PMC1063255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 name="Google Shape;6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 name="Google Shape;6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hlink"/>
              </a:buClr>
              <a:buSzPts val="1200"/>
              <a:buFont typeface="Calibri"/>
              <a:buNone/>
            </a:pPr>
            <a:r>
              <a:rPr lang="en-US" u="sng">
                <a:solidFill>
                  <a:schemeClr val="hlink"/>
                </a:solidFill>
                <a:hlinkClick r:id="rId3"/>
              </a:rPr>
              <a:t>https://www.britannica.com/topic/smoking-tobacco</a:t>
            </a:r>
            <a:endParaRPr/>
          </a:p>
          <a:p>
            <a:pPr marL="0" lvl="0" indent="0" algn="l" rtl="0">
              <a:spcBef>
                <a:spcPts val="0"/>
              </a:spcBef>
              <a:spcAft>
                <a:spcPts val="0"/>
              </a:spcAft>
              <a:buClr>
                <a:schemeClr val="hlink"/>
              </a:buClr>
              <a:buSzPts val="1200"/>
              <a:buFont typeface="Calibri"/>
              <a:buNone/>
            </a:pPr>
            <a:r>
              <a:rPr lang="en-US" u="sng">
                <a:solidFill>
                  <a:schemeClr val="hlink"/>
                </a:solidFill>
                <a:hlinkClick r:id="rId4"/>
              </a:rPr>
              <a:t>https://www.cancer.gov/about-cancer/causes-prevention/risk/substances/secondhand-smoke#:~:text=Ο%20καπνός%20απομακρυσμένου%20καπνού%20είναι%20το,που%20ταυτοποιείται%20στο%20καπνός%20απομακρυσμένου%20καπνού%20</a:t>
            </a:r>
            <a:r>
              <a:rPr lang="en-US"/>
              <a:t>.</a:t>
            </a:r>
            <a:endParaRPr/>
          </a:p>
          <a:p>
            <a:pPr marL="0" lvl="0" indent="0" algn="l" rtl="0">
              <a:spcBef>
                <a:spcPts val="0"/>
              </a:spcBef>
              <a:spcAft>
                <a:spcPts val="0"/>
              </a:spcAft>
              <a:buClr>
                <a:schemeClr val="hlink"/>
              </a:buClr>
              <a:buSzPts val="1200"/>
              <a:buFont typeface="Calibri"/>
              <a:buNone/>
            </a:pPr>
            <a:r>
              <a:rPr lang="en-US" u="sng">
                <a:solidFill>
                  <a:schemeClr val="hlink"/>
                </a:solidFill>
                <a:hlinkClick r:id="rId5"/>
              </a:rPr>
              <a:t>https://www.ncbi.nlm.nih.gov/books/NBK555596/ </a:t>
            </a:r>
            <a:endParaRPr/>
          </a:p>
          <a:p>
            <a:pPr marL="0" lvl="0" indent="0" algn="l" rtl="0">
              <a:spcBef>
                <a:spcPts val="0"/>
              </a:spcBef>
              <a:spcAft>
                <a:spcPts val="0"/>
              </a:spcAft>
              <a:buNone/>
            </a:pPr>
            <a:endParaRPr/>
          </a:p>
        </p:txBody>
      </p:sp>
      <p:sp>
        <p:nvSpPr>
          <p:cNvPr id="194" name="Google Shape;19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https://www.who.int/news-room/fact-sheets/detail/healthy-diet </a:t>
            </a:r>
            <a:endParaRPr/>
          </a:p>
          <a:p>
            <a:pPr marL="0" lvl="0" indent="0" algn="l" rtl="0">
              <a:spcBef>
                <a:spcPts val="0"/>
              </a:spcBef>
              <a:spcAft>
                <a:spcPts val="0"/>
              </a:spcAft>
              <a:buNone/>
            </a:pPr>
            <a:r>
              <a:rPr lang="en-US" b="1"/>
              <a:t>https://www.emro.who.int/nutrition/healthy-eating/index.html </a:t>
            </a:r>
            <a:endParaRPr/>
          </a:p>
          <a:p>
            <a:pPr marL="0" lvl="0" indent="0" algn="l" rtl="0">
              <a:spcBef>
                <a:spcPts val="0"/>
              </a:spcBef>
              <a:spcAft>
                <a:spcPts val="0"/>
              </a:spcAft>
              <a:buNone/>
            </a:pPr>
            <a:r>
              <a:rPr lang="en-US" b="1"/>
              <a:t>https://www.un.org/nutrition/sites/www.un.org.nutrition/files/nutrition_decade_infographic_1_nutrition_at_a_glance.pdf</a:t>
            </a:r>
            <a:endParaRPr b="1"/>
          </a:p>
        </p:txBody>
      </p:sp>
      <p:sp>
        <p:nvSpPr>
          <p:cNvPr id="204" name="Google Shape;20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1200"/>
              <a:buFont typeface="Calibri"/>
              <a:buNone/>
            </a:pPr>
            <a:r>
              <a:rPr lang="en-US" u="sng">
                <a:solidFill>
                  <a:schemeClr val="hlink"/>
                </a:solidFill>
                <a:hlinkClick r:id="rId3"/>
              </a:rPr>
              <a:t>https://www.ncbi.nlm.nih.gov/pmc/articles/PMC2099323/ </a:t>
            </a:r>
            <a:endParaRPr/>
          </a:p>
          <a:p>
            <a:pPr marL="0" lvl="0" indent="0" algn="l" rtl="0">
              <a:spcBef>
                <a:spcPts val="0"/>
              </a:spcBef>
              <a:spcAft>
                <a:spcPts val="0"/>
              </a:spcAft>
              <a:buNone/>
            </a:pPr>
            <a:endParaRPr/>
          </a:p>
        </p:txBody>
      </p:sp>
      <p:sp>
        <p:nvSpPr>
          <p:cNvPr id="215" name="Google Shape;21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https://www.nicorette.fr/je-me-lance/la-d%C3%A9pendance-au-tabac</a:t>
            </a:r>
            <a:endParaRPr/>
          </a:p>
          <a:p>
            <a:pPr marL="0" lvl="0" indent="0" algn="l" rtl="0">
              <a:spcBef>
                <a:spcPts val="0"/>
              </a:spcBef>
              <a:spcAft>
                <a:spcPts val="0"/>
              </a:spcAft>
              <a:buNone/>
            </a:pPr>
            <a:endParaRPr/>
          </a:p>
        </p:txBody>
      </p:sp>
      <p:sp>
        <p:nvSpPr>
          <p:cNvPr id="245" name="Google Shape;24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https://www.nicorette.fr/je-me-lance/la-d%C3%A9pendance-au-tabac</a:t>
            </a:r>
            <a:endParaRPr/>
          </a:p>
          <a:p>
            <a:pPr marL="0" lvl="0" indent="0" algn="l" rtl="0">
              <a:spcBef>
                <a:spcPts val="0"/>
              </a:spcBef>
              <a:spcAft>
                <a:spcPts val="0"/>
              </a:spcAft>
              <a:buNone/>
            </a:pPr>
            <a:r>
              <a:rPr lang="en-US"/>
              <a:t> </a:t>
            </a:r>
            <a:endParaRPr/>
          </a:p>
        </p:txBody>
      </p:sp>
      <p:sp>
        <p:nvSpPr>
          <p:cNvPr id="264" name="Google Shape;26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1200"/>
              <a:buFont typeface="Calibri"/>
              <a:buNone/>
            </a:pPr>
            <a:r>
              <a:rPr lang="en-US" u="sng">
                <a:solidFill>
                  <a:schemeClr val="hlink"/>
                </a:solidFill>
                <a:hlinkClick r:id="rId3"/>
              </a:rPr>
              <a:t>https://www.cdc.gov/tobacco/campaign/tips/quit-smoking/quit-smoking-medications/why-quitting-smoking-is-hard/index.html#:~:text=Inside%20your%20brain%2C%20nicotine%20triggers,nicotine%20just%20to%20feel%20okay</a:t>
            </a:r>
            <a:r>
              <a:rPr lang="en-US"/>
              <a:t>. </a:t>
            </a:r>
            <a:endParaRPr/>
          </a:p>
          <a:p>
            <a:pPr marL="0" lvl="0" indent="0" algn="l" rtl="0">
              <a:spcBef>
                <a:spcPts val="0"/>
              </a:spcBef>
              <a:spcAft>
                <a:spcPts val="0"/>
              </a:spcAft>
              <a:buNone/>
            </a:pPr>
            <a:endParaRPr/>
          </a:p>
        </p:txBody>
      </p:sp>
      <p:sp>
        <p:nvSpPr>
          <p:cNvPr id="274" name="Google Shape;27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 name="Google Shape;28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a:t>
            </a:fld>
            <a:endParaRPr lang="el-GR"/>
          </a:p>
        </p:txBody>
      </p:sp>
    </p:spTree>
    <p:extLst>
      <p:ext uri="{BB962C8B-B14F-4D97-AF65-F5344CB8AC3E}">
        <p14:creationId xmlns:p14="http://schemas.microsoft.com/office/powerpoint/2010/main" val="3345489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https://www.mayoclinic.org/healthy-lifestyle/quit-smoking/in-depth/nicotine-craving/art-20045454</a:t>
            </a:r>
            <a:endParaRPr/>
          </a:p>
          <a:p>
            <a:pPr marL="0" lvl="0" indent="0" algn="l" rtl="0">
              <a:spcBef>
                <a:spcPts val="0"/>
              </a:spcBef>
              <a:spcAft>
                <a:spcPts val="0"/>
              </a:spcAft>
              <a:buNone/>
            </a:pPr>
            <a:endParaRPr/>
          </a:p>
        </p:txBody>
      </p:sp>
      <p:sp>
        <p:nvSpPr>
          <p:cNvPr id="363" name="Google Shape;36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382" name="Google Shape;382;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2" name="Google Shape;39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9" name="Google Shape;41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1200"/>
              <a:buFont typeface="Calibri"/>
              <a:buNone/>
            </a:pPr>
            <a:r>
              <a:rPr lang="en-US" sz="1200" u="sng">
                <a:solidFill>
                  <a:srgbClr val="0000FF"/>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https://apimed-pl.org/contenu/uploads/2020/12/Problematique-des-ecrans-a-tout-age-1.pdf</a:t>
            </a:r>
            <a:endParaRPr/>
          </a:p>
          <a:p>
            <a:pPr marL="0" lvl="0" indent="0" algn="l" rtl="0">
              <a:spcBef>
                <a:spcPts val="0"/>
              </a:spcBef>
              <a:spcAft>
                <a:spcPts val="0"/>
              </a:spcAft>
              <a:buNone/>
            </a:pPr>
            <a:endParaRPr/>
          </a:p>
        </p:txBody>
      </p:sp>
      <p:sp>
        <p:nvSpPr>
          <p:cNvPr id="429" name="Google Shape;429;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FF"/>
              </a:buClr>
              <a:buSzPts val="1200"/>
              <a:buFont typeface="Calibri"/>
              <a:buNone/>
            </a:pPr>
            <a:r>
              <a:rPr lang="en-US" sz="1200" u="sng">
                <a:solidFill>
                  <a:srgbClr val="0000FF"/>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https://apimed-pl.org/contenu/uploads/2020/12/Problematique-des-ecrans-a-tout-age-1.pdf</a:t>
            </a:r>
            <a:endParaRPr/>
          </a:p>
          <a:p>
            <a:pPr marL="0" lvl="0" indent="0" algn="l" rtl="0">
              <a:spcBef>
                <a:spcPts val="0"/>
              </a:spcBef>
              <a:spcAft>
                <a:spcPts val="0"/>
              </a:spcAft>
              <a:buNone/>
            </a:pPr>
            <a:endParaRPr/>
          </a:p>
        </p:txBody>
      </p:sp>
      <p:sp>
        <p:nvSpPr>
          <p:cNvPr id="439" name="Google Shape;439;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https://www.3-6-9-12.org/wp-content/uploads/2022/03/Aff-A3-Apprivoiser-les-ecrans-2018-2-HR2.pdf</a:t>
            </a:r>
            <a:endParaRPr/>
          </a:p>
          <a:p>
            <a:pPr marL="0" lvl="0" indent="0" algn="l" rtl="0">
              <a:spcBef>
                <a:spcPts val="0"/>
              </a:spcBef>
              <a:spcAft>
                <a:spcPts val="0"/>
              </a:spcAft>
              <a:buNone/>
            </a:pPr>
            <a:endParaRPr/>
          </a:p>
        </p:txBody>
      </p:sp>
      <p:sp>
        <p:nvSpPr>
          <p:cNvPr id="449" name="Google Shape;449;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https://www.3-6-9-12.org/wp-content/uploads/2022/03/Aff-A3-Apprivoiser-les-ecrans-2018-2-HR2.pdf</a:t>
            </a:r>
            <a:endParaRPr/>
          </a:p>
          <a:p>
            <a:pPr marL="0" lvl="0" indent="0" algn="l" rtl="0">
              <a:spcBef>
                <a:spcPts val="0"/>
              </a:spcBef>
              <a:spcAft>
                <a:spcPts val="0"/>
              </a:spcAft>
              <a:buNone/>
            </a:pPr>
            <a:endParaRPr/>
          </a:p>
        </p:txBody>
      </p:sp>
      <p:sp>
        <p:nvSpPr>
          <p:cNvPr id="459" name="Google Shape;459;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80340" lvl="0" indent="0" algn="l" rtl="0">
              <a:lnSpc>
                <a:spcPct val="107916"/>
              </a:lnSpc>
              <a:spcBef>
                <a:spcPts val="0"/>
              </a:spcBef>
              <a:spcAft>
                <a:spcPts val="0"/>
              </a:spcAft>
              <a:buClr>
                <a:schemeClr val="hlink"/>
              </a:buClr>
              <a:buSzPts val="1200"/>
              <a:buFont typeface="Calibri"/>
              <a:buNone/>
            </a:pPr>
            <a:r>
              <a:rPr lang="en-US" sz="1200" u="sng">
                <a:solidFill>
                  <a:schemeClr val="hlink"/>
                </a:solidFill>
                <a:hlinkClick r:id="rId3"/>
              </a:rPr>
              <a:t>https://www.3-6-9-12.org/les-balises-3-6-9-12/</a:t>
            </a:r>
            <a:r>
              <a:rPr lang="en-US" sz="1200"/>
              <a:t> </a:t>
            </a:r>
            <a:endParaRPr/>
          </a:p>
          <a:p>
            <a:pPr marL="180340" lvl="0" indent="0" algn="l" rtl="0">
              <a:lnSpc>
                <a:spcPct val="107916"/>
              </a:lnSpc>
              <a:spcBef>
                <a:spcPts val="800"/>
              </a:spcBef>
              <a:spcAft>
                <a:spcPts val="0"/>
              </a:spcAft>
              <a:buClr>
                <a:schemeClr val="hlink"/>
              </a:buClr>
              <a:buSzPts val="1200"/>
              <a:buFont typeface="Calibri"/>
              <a:buNone/>
            </a:pPr>
            <a:r>
              <a:rPr lang="en-US" sz="1200" u="sng">
                <a:solidFill>
                  <a:schemeClr val="hlink"/>
                </a:solidFill>
                <a:hlinkClick r:id="rId4"/>
              </a:rPr>
              <a:t>https://cmb-sante.fr/temps-ecrans-adultes/ </a:t>
            </a:r>
            <a:endParaRPr/>
          </a:p>
          <a:p>
            <a:pPr marL="0" lvl="0" indent="0" algn="l" rtl="0">
              <a:spcBef>
                <a:spcPts val="800"/>
              </a:spcBef>
              <a:spcAft>
                <a:spcPts val="0"/>
              </a:spcAft>
              <a:buNone/>
            </a:pPr>
            <a:endParaRPr/>
          </a:p>
        </p:txBody>
      </p:sp>
      <p:sp>
        <p:nvSpPr>
          <p:cNvPr id="469" name="Google Shape;469;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80340" lvl="0" indent="0" algn="l" rtl="0">
              <a:lnSpc>
                <a:spcPct val="107916"/>
              </a:lnSpc>
              <a:spcBef>
                <a:spcPts val="0"/>
              </a:spcBef>
              <a:spcAft>
                <a:spcPts val="0"/>
              </a:spcAft>
              <a:buClr>
                <a:schemeClr val="hlink"/>
              </a:buClr>
              <a:buSzPts val="1200"/>
              <a:buFont typeface="Calibri"/>
              <a:buNone/>
            </a:pPr>
            <a:r>
              <a:rPr lang="en-US" sz="1200" u="sng">
                <a:solidFill>
                  <a:schemeClr val="hlink"/>
                </a:solidFill>
                <a:hlinkClick r:id="rId3"/>
              </a:rPr>
              <a:t>https://www.3-6-9-12.org/les-balises-3-6-9-12/</a:t>
            </a:r>
            <a:r>
              <a:rPr lang="en-US" sz="1200"/>
              <a:t> </a:t>
            </a:r>
            <a:endParaRPr/>
          </a:p>
          <a:p>
            <a:pPr marL="180340" lvl="0" indent="0" algn="l" rtl="0">
              <a:lnSpc>
                <a:spcPct val="107916"/>
              </a:lnSpc>
              <a:spcBef>
                <a:spcPts val="800"/>
              </a:spcBef>
              <a:spcAft>
                <a:spcPts val="0"/>
              </a:spcAft>
              <a:buClr>
                <a:schemeClr val="hlink"/>
              </a:buClr>
              <a:buSzPts val="1200"/>
              <a:buFont typeface="Calibri"/>
              <a:buNone/>
            </a:pPr>
            <a:r>
              <a:rPr lang="en-US" sz="1200" u="sng">
                <a:solidFill>
                  <a:schemeClr val="hlink"/>
                </a:solidFill>
                <a:hlinkClick r:id="rId4"/>
              </a:rPr>
              <a:t>https://cmb-sante.fr/temps-ecrans-adultes/ </a:t>
            </a:r>
            <a:endParaRPr/>
          </a:p>
          <a:p>
            <a:pPr marL="0" lvl="0" indent="0" algn="l" rtl="0">
              <a:spcBef>
                <a:spcPts val="800"/>
              </a:spcBef>
              <a:spcAft>
                <a:spcPts val="0"/>
              </a:spcAft>
              <a:buNone/>
            </a:pPr>
            <a:endParaRPr/>
          </a:p>
        </p:txBody>
      </p:sp>
      <p:sp>
        <p:nvSpPr>
          <p:cNvPr id="479" name="Google Shape;479;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https://www.quora.com/What-are-some-rational-tips-to-reduce-screen-time-in-the-long-run</a:t>
            </a:r>
            <a:endParaRPr/>
          </a:p>
          <a:p>
            <a:pPr marL="0" lvl="0" indent="0" algn="l" rtl="0">
              <a:spcBef>
                <a:spcPts val="0"/>
              </a:spcBef>
              <a:spcAft>
                <a:spcPts val="0"/>
              </a:spcAft>
              <a:buNone/>
            </a:pPr>
            <a:endParaRPr/>
          </a:p>
        </p:txBody>
      </p:sp>
      <p:sp>
        <p:nvSpPr>
          <p:cNvPr id="489" name="Google Shape;489;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https://www.quora.com/What-are-some-rational-tips-to-reduce-screen-time-in-the-long-run</a:t>
            </a:r>
            <a:endParaRPr/>
          </a:p>
          <a:p>
            <a:pPr marL="0" lvl="0" indent="0" algn="l" rtl="0">
              <a:spcBef>
                <a:spcPts val="0"/>
              </a:spcBef>
              <a:spcAft>
                <a:spcPts val="0"/>
              </a:spcAft>
              <a:buNone/>
            </a:pPr>
            <a:endParaRPr/>
          </a:p>
        </p:txBody>
      </p:sp>
      <p:sp>
        <p:nvSpPr>
          <p:cNvPr id="499" name="Google Shape;499;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https://www.quora.com/What-are-some-rational-tips-to-reduce-screen-time-in-the-long-run</a:t>
            </a:r>
            <a:endParaRPr/>
          </a:p>
          <a:p>
            <a:pPr marL="0" lvl="0" indent="0" algn="l" rtl="0">
              <a:spcBef>
                <a:spcPts val="0"/>
              </a:spcBef>
              <a:spcAft>
                <a:spcPts val="0"/>
              </a:spcAft>
              <a:buNone/>
            </a:pPr>
            <a:r>
              <a:rPr lang="en-US"/>
              <a:t> </a:t>
            </a:r>
            <a:endParaRPr/>
          </a:p>
        </p:txBody>
      </p:sp>
      <p:sp>
        <p:nvSpPr>
          <p:cNvPr id="509" name="Google Shape;509;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https://www.quora.com/What-are-some-rational-tips-to-reduce-screen-time-in-the-long-run</a:t>
            </a:r>
            <a:endParaRPr/>
          </a:p>
          <a:p>
            <a:pPr marL="0" lvl="0" indent="0" algn="l" rtl="0">
              <a:spcBef>
                <a:spcPts val="0"/>
              </a:spcBef>
              <a:spcAft>
                <a:spcPts val="0"/>
              </a:spcAft>
              <a:buNone/>
            </a:pPr>
            <a:r>
              <a:rPr lang="en-US"/>
              <a:t> </a:t>
            </a:r>
            <a:endParaRPr/>
          </a:p>
        </p:txBody>
      </p:sp>
      <p:sp>
        <p:nvSpPr>
          <p:cNvPr id="519" name="Google Shape;519;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1200"/>
              <a:buFont typeface="Calibri"/>
              <a:buNone/>
            </a:pPr>
            <a:r>
              <a:rPr lang="en-US" sz="1200" u="sng">
                <a:solidFill>
                  <a:schemeClr val="hlink"/>
                </a:solidFill>
                <a:hlinkClick r:id="rId3"/>
              </a:rPr>
              <a:t>https://www.3-6-9-12.org/</a:t>
            </a:r>
            <a:r>
              <a:rPr lang="en-US" sz="1200"/>
              <a:t> </a:t>
            </a:r>
            <a:endParaRPr/>
          </a:p>
          <a:p>
            <a:pPr marL="0" lvl="0" indent="0" algn="l" rtl="0">
              <a:spcBef>
                <a:spcPts val="0"/>
              </a:spcBef>
              <a:spcAft>
                <a:spcPts val="0"/>
              </a:spcAft>
              <a:buNone/>
            </a:pPr>
            <a:r>
              <a:rPr lang="en-US" b="1"/>
              <a:t/>
            </a:r>
            <a:br>
              <a:rPr lang="en-US" b="1"/>
            </a:br>
            <a:endParaRPr b="1"/>
          </a:p>
        </p:txBody>
      </p:sp>
      <p:sp>
        <p:nvSpPr>
          <p:cNvPr id="529" name="Google Shape;529;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 name="Google Shape;539;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1200"/>
              <a:buFont typeface="Calibri"/>
              <a:buNone/>
            </a:pPr>
            <a:r>
              <a:rPr lang="en-US" sz="1200" u="sng">
                <a:solidFill>
                  <a:schemeClr val="hlink"/>
                </a:solidFill>
                <a:hlinkClick r:id="rId3"/>
              </a:rPr>
              <a:t>https://www.3-6-9-12.org/</a:t>
            </a:r>
            <a:r>
              <a:rPr lang="en-US" sz="1200"/>
              <a:t> </a:t>
            </a:r>
            <a:endParaRPr/>
          </a:p>
          <a:p>
            <a:pPr marL="0" lvl="0" indent="0" algn="l" rtl="0">
              <a:spcBef>
                <a:spcPts val="0"/>
              </a:spcBef>
              <a:spcAft>
                <a:spcPts val="0"/>
              </a:spcAft>
              <a:buNone/>
            </a:pPr>
            <a:endParaRPr/>
          </a:p>
        </p:txBody>
      </p:sp>
      <p:sp>
        <p:nvSpPr>
          <p:cNvPr id="550" name="Google Shape;550;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559" name="Google Shape;559;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9" name="Google Shape;569;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7" name="Google Shape;577;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6" name="Google Shape;586;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3" name="Google Shape;593;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 name="Google Shape;600;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7" name="Google Shape;607;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i="1">
              <a:solidFill>
                <a:srgbClr val="FF0000"/>
              </a:solidFill>
            </a:endParaRPr>
          </a:p>
        </p:txBody>
      </p:sp>
      <p:sp>
        <p:nvSpPr>
          <p:cNvPr id="137" name="Google Shape;13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i="1">
              <a:solidFill>
                <a:srgbClr val="FF0000"/>
              </a:solidFill>
            </a:endParaRPr>
          </a:p>
        </p:txBody>
      </p:sp>
      <p:sp>
        <p:nvSpPr>
          <p:cNvPr id="150" name="Google Shape;15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163" name="Google Shape;16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hlink"/>
              </a:buClr>
              <a:buSzPts val="1200"/>
              <a:buFont typeface="Calibri"/>
              <a:buNone/>
            </a:pPr>
            <a:r>
              <a:rPr lang="en-US" u="sng">
                <a:solidFill>
                  <a:schemeClr val="hlink"/>
                </a:solidFill>
                <a:hlinkClick r:id="rId3"/>
              </a:rPr>
              <a:t>https://www.iberdrola.com/social-commitment/nomophobia#:~:text=WHHAT%20IS%20NOMOPHOBIA%3F,%2Dphone%2Dphobia%22</a:t>
            </a:r>
            <a:r>
              <a:rPr lang="en-US"/>
              <a:t>).</a:t>
            </a:r>
            <a:endParaRPr/>
          </a:p>
          <a:p>
            <a:pPr marL="0" lvl="0" indent="0" algn="l" rtl="0">
              <a:spcBef>
                <a:spcPts val="0"/>
              </a:spcBef>
              <a:spcAft>
                <a:spcPts val="0"/>
              </a:spcAft>
              <a:buClr>
                <a:schemeClr val="hlink"/>
              </a:buClr>
              <a:buSzPts val="1200"/>
              <a:buFont typeface="Calibri"/>
              <a:buNone/>
            </a:pPr>
            <a:r>
              <a:rPr lang="en-US" u="sng">
                <a:solidFill>
                  <a:schemeClr val="hlink"/>
                </a:solidFill>
                <a:hlinkClick r:id="rId4"/>
              </a:rPr>
              <a:t>https://dermnetnz.org/topics/phantom-vibration-syndrome#:~:text=Σύνδρομο%20φανταστικών%20δονήσεων%20(PVS)%20αναφέρεται,δονείται%20ενώ%20δεν%20είναι%20</a:t>
            </a:r>
            <a:r>
              <a:rPr lang="en-US"/>
              <a:t>. </a:t>
            </a:r>
            <a:endParaRPr/>
          </a:p>
          <a:p>
            <a:pPr marL="0" lvl="0" indent="0" algn="l" rtl="0">
              <a:spcBef>
                <a:spcPts val="0"/>
              </a:spcBef>
              <a:spcAft>
                <a:spcPts val="0"/>
              </a:spcAft>
              <a:buClr>
                <a:schemeClr val="hlink"/>
              </a:buClr>
              <a:buSzPts val="1200"/>
              <a:buFont typeface="Calibri"/>
              <a:buNone/>
            </a:pPr>
            <a:r>
              <a:rPr lang="en-US" u="sng">
                <a:solidFill>
                  <a:schemeClr val="hlink"/>
                </a:solidFill>
                <a:hlinkClick r:id="rId5"/>
              </a:rPr>
              <a:t>https://www.ncbi.nlm.nih.gov/pmc/articles/PMC9016508/ </a:t>
            </a:r>
            <a:endParaRPr/>
          </a:p>
          <a:p>
            <a:pPr marL="0" lvl="0" indent="0" algn="l" rtl="0">
              <a:spcBef>
                <a:spcPts val="0"/>
              </a:spcBef>
              <a:spcAft>
                <a:spcPts val="0"/>
              </a:spcAft>
              <a:buClr>
                <a:schemeClr val="dk1"/>
              </a:buClr>
              <a:buSzPts val="1200"/>
              <a:buFont typeface="Calibri"/>
              <a:buNone/>
            </a:pPr>
            <a:endParaRPr/>
          </a:p>
        </p:txBody>
      </p:sp>
      <p:sp>
        <p:nvSpPr>
          <p:cNvPr id="174" name="Google Shape;174;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1200"/>
              <a:buFont typeface="Calibri"/>
              <a:buNone/>
            </a:pPr>
            <a:r>
              <a:rPr lang="en-US" u="sng">
                <a:solidFill>
                  <a:schemeClr val="hlink"/>
                </a:solidFill>
                <a:hlinkClick r:id="rId3"/>
              </a:rPr>
              <a:t>https://www.ncbi.nlm.nih.gov/pmc/articles/PMC10632550/ </a:t>
            </a:r>
            <a:endParaRPr/>
          </a:p>
          <a:p>
            <a:pPr marL="0" lvl="0" indent="0" algn="l" rtl="0">
              <a:spcBef>
                <a:spcPts val="0"/>
              </a:spcBef>
              <a:spcAft>
                <a:spcPts val="0"/>
              </a:spcAft>
              <a:buClr>
                <a:schemeClr val="dk1"/>
              </a:buClr>
              <a:buSzPts val="1200"/>
              <a:buFont typeface="Calibri"/>
              <a:buNone/>
            </a:pPr>
            <a:endParaRPr/>
          </a:p>
        </p:txBody>
      </p:sp>
      <p:sp>
        <p:nvSpPr>
          <p:cNvPr id="184" name="Google Shape;184;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tarting slide">
  <p:cSld name="Starting slide">
    <p:spTree>
      <p:nvGrpSpPr>
        <p:cNvPr id="1" name="Shape 15"/>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all outline">
  <p:cSld name="Overall outline">
    <p:spTree>
      <p:nvGrpSpPr>
        <p:cNvPr id="1" name="Shape 17"/>
        <p:cNvGrpSpPr/>
        <p:nvPr/>
      </p:nvGrpSpPr>
      <p:grpSpPr>
        <a:xfrm>
          <a:off x="0" y="0"/>
          <a:ext cx="0" cy="0"/>
          <a:chOff x="0" y="0"/>
          <a:chExt cx="0" cy="0"/>
        </a:xfrm>
      </p:grpSpPr>
      <p:sp>
        <p:nvSpPr>
          <p:cNvPr id="18" name="Google Shape;18;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Gill Sans"/>
              <a:buNone/>
              <a:defRPr sz="4000" b="0">
                <a:solidFill>
                  <a:schemeClr val="dk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51"/>
          <p:cNvSpPr txBox="1"/>
          <p:nvPr/>
        </p:nvSpPr>
        <p:spPr>
          <a:xfrm>
            <a:off x="361999" y="5260932"/>
            <a:ext cx="256243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cap="none">
                <a:solidFill>
                  <a:srgbClr val="FFFFFF"/>
                </a:solidFill>
                <a:latin typeface="Impact"/>
                <a:ea typeface="Impact"/>
                <a:cs typeface="Impact"/>
                <a:sym typeface="Impact"/>
              </a:rPr>
              <a:t>2. Empower</a:t>
            </a:r>
            <a:endParaRPr/>
          </a:p>
        </p:txBody>
      </p:sp>
      <p:sp>
        <p:nvSpPr>
          <p:cNvPr id="20" name="Google Shape;20;p51"/>
          <p:cNvSpPr txBox="1"/>
          <p:nvPr/>
        </p:nvSpPr>
        <p:spPr>
          <a:xfrm>
            <a:off x="6112132" y="5231422"/>
            <a:ext cx="2465863"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cap="none">
                <a:solidFill>
                  <a:srgbClr val="FFFFFF"/>
                </a:solidFill>
                <a:latin typeface="Impact"/>
                <a:ea typeface="Impact"/>
                <a:cs typeface="Impact"/>
                <a:sym typeface="Impact"/>
              </a:rPr>
              <a:t>3. Participate</a:t>
            </a:r>
            <a:endParaRPr/>
          </a:p>
        </p:txBody>
      </p:sp>
      <p:sp>
        <p:nvSpPr>
          <p:cNvPr id="21" name="Google Shape;21;p51"/>
          <p:cNvSpPr txBox="1"/>
          <p:nvPr/>
        </p:nvSpPr>
        <p:spPr>
          <a:xfrm>
            <a:off x="381260" y="2409476"/>
            <a:ext cx="250962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rgbClr val="FFFFFF"/>
                </a:solidFill>
                <a:latin typeface="Impact"/>
                <a:ea typeface="Impact"/>
                <a:cs typeface="Impact"/>
                <a:sym typeface="Impact"/>
              </a:rPr>
              <a:t>1. Prevent</a:t>
            </a:r>
            <a:endParaRPr/>
          </a:p>
        </p:txBody>
      </p:sp>
      <p:pic>
        <p:nvPicPr>
          <p:cNvPr id="22" name="Google Shape;22;p51"/>
          <p:cNvPicPr preferRelativeResize="0"/>
          <p:nvPr/>
        </p:nvPicPr>
        <p:blipFill rotWithShape="1">
          <a:blip r:embed="rId2">
            <a:alphaModFix/>
          </a:blip>
          <a:srcRect b="59835"/>
          <a:stretch/>
        </p:blipFill>
        <p:spPr>
          <a:xfrm>
            <a:off x="4903" y="6508739"/>
            <a:ext cx="12191695" cy="349261"/>
          </a:xfrm>
          <a:prstGeom prst="rect">
            <a:avLst/>
          </a:prstGeom>
          <a:noFill/>
          <a:ln>
            <a:noFill/>
          </a:ln>
        </p:spPr>
      </p:pic>
      <p:pic>
        <p:nvPicPr>
          <p:cNvPr id="23" name="Google Shape;23;p51"/>
          <p:cNvPicPr preferRelativeResize="0"/>
          <p:nvPr/>
        </p:nvPicPr>
        <p:blipFill rotWithShape="1">
          <a:blip r:embed="rId2">
            <a:alphaModFix/>
          </a:blip>
          <a:srcRect b="59835"/>
          <a:stretch/>
        </p:blipFill>
        <p:spPr>
          <a:xfrm rot="10800000">
            <a:off x="-8250" y="-4107"/>
            <a:ext cx="12191695" cy="349261"/>
          </a:xfrm>
          <a:prstGeom prst="rect">
            <a:avLst/>
          </a:prstGeom>
          <a:noFill/>
          <a:ln>
            <a:noFill/>
          </a:ln>
        </p:spPr>
      </p:pic>
      <p:pic>
        <p:nvPicPr>
          <p:cNvPr id="24" name="Google Shape;24;p51" descr="Εικόνα που περιέχει clipart, σύμβολο, καρτούν, λογότυπο&#10;&#10;Περιγραφή που δημιουργήθηκε αυτόματα"/>
          <p:cNvPicPr preferRelativeResize="0"/>
          <p:nvPr/>
        </p:nvPicPr>
        <p:blipFill rotWithShape="1">
          <a:blip r:embed="rId3">
            <a:alphaModFix/>
          </a:blip>
          <a:srcRect/>
          <a:stretch/>
        </p:blipFill>
        <p:spPr>
          <a:xfrm flipH="1">
            <a:off x="131635" y="365125"/>
            <a:ext cx="591924" cy="1059378"/>
          </a:xfrm>
          <a:prstGeom prst="rect">
            <a:avLst/>
          </a:prstGeom>
          <a:noFill/>
          <a:ln>
            <a:noFill/>
          </a:ln>
        </p:spPr>
      </p:pic>
      <p:pic>
        <p:nvPicPr>
          <p:cNvPr id="10" name="Εικόνα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327" y="6431328"/>
            <a:ext cx="2085654" cy="391566"/>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ubmodule Intro" type="obj">
  <p:cSld name="OBJECT">
    <p:spTree>
      <p:nvGrpSpPr>
        <p:cNvPr id="1" name="Shape 26"/>
        <p:cNvGrpSpPr/>
        <p:nvPr/>
      </p:nvGrpSpPr>
      <p:grpSpPr>
        <a:xfrm>
          <a:off x="0" y="0"/>
          <a:ext cx="0" cy="0"/>
          <a:chOff x="0" y="0"/>
          <a:chExt cx="0" cy="0"/>
        </a:xfrm>
      </p:grpSpPr>
      <p:sp>
        <p:nvSpPr>
          <p:cNvPr id="27" name="Google Shape;27;p52"/>
          <p:cNvSpPr/>
          <p:nvPr/>
        </p:nvSpPr>
        <p:spPr>
          <a:xfrm>
            <a:off x="0" y="2218305"/>
            <a:ext cx="12192001" cy="3787362"/>
          </a:xfrm>
          <a:custGeom>
            <a:avLst/>
            <a:gdLst/>
            <a:ahLst/>
            <a:cxnLst/>
            <a:rect l="l" t="t" r="r" b="b"/>
            <a:pathLst>
              <a:path w="12192001" h="3787362" fill="none" extrusionOk="0">
                <a:moveTo>
                  <a:pt x="0" y="0"/>
                </a:moveTo>
                <a:cubicBezTo>
                  <a:pt x="5267857" y="115912"/>
                  <a:pt x="10534044" y="115906"/>
                  <a:pt x="12192001" y="0"/>
                </a:cubicBezTo>
                <a:cubicBezTo>
                  <a:pt x="12023287" y="884214"/>
                  <a:pt x="12337058" y="2861203"/>
                  <a:pt x="12192001" y="3787362"/>
                </a:cubicBezTo>
                <a:cubicBezTo>
                  <a:pt x="6856763" y="3858406"/>
                  <a:pt x="3552369" y="3797966"/>
                  <a:pt x="0" y="3787362"/>
                </a:cubicBezTo>
                <a:cubicBezTo>
                  <a:pt x="-168955" y="3245399"/>
                  <a:pt x="-23238" y="1332813"/>
                  <a:pt x="0" y="0"/>
                </a:cubicBezTo>
                <a:close/>
              </a:path>
              <a:path w="12192001" h="3787362" extrusionOk="0">
                <a:moveTo>
                  <a:pt x="0" y="0"/>
                </a:moveTo>
                <a:cubicBezTo>
                  <a:pt x="4883943" y="25039"/>
                  <a:pt x="6582665" y="-133"/>
                  <a:pt x="12192001" y="0"/>
                </a:cubicBezTo>
                <a:cubicBezTo>
                  <a:pt x="12322435" y="1274441"/>
                  <a:pt x="12072005" y="3367144"/>
                  <a:pt x="12192001" y="3787362"/>
                </a:cubicBezTo>
                <a:cubicBezTo>
                  <a:pt x="10180307" y="3658891"/>
                  <a:pt x="3276446" y="3637757"/>
                  <a:pt x="0" y="3787362"/>
                </a:cubicBezTo>
                <a:cubicBezTo>
                  <a:pt x="-18279" y="2559161"/>
                  <a:pt x="166913" y="1839966"/>
                  <a:pt x="0" y="0"/>
                </a:cubicBezTo>
                <a:close/>
              </a:path>
            </a:pathLst>
          </a:custGeom>
          <a:solidFill>
            <a:srgbClr val="DDE0E5"/>
          </a:solidFill>
          <a:ln>
            <a:noFill/>
          </a:ln>
          <a:effectLst>
            <a:outerShdw blurRad="40000" dist="23000" dir="5400000" rotWithShape="0">
              <a:srgbClr val="808080">
                <a:alpha val="34901"/>
              </a:srgbClr>
            </a:outerShdw>
          </a:effectLst>
        </p:spPr>
        <p:txBody>
          <a:bodyPr spcFirstLastPara="1" wrap="square" lIns="91425" tIns="45700" rIns="91425" bIns="45700" anchor="ctr" anchorCtr="0">
            <a:noAutofit/>
          </a:bodyPr>
          <a:lstStyle/>
          <a:p>
            <a:pPr marL="285750" marR="0" lvl="0" indent="-171450" algn="ctr" rtl="0">
              <a:spcBef>
                <a:spcPts val="0"/>
              </a:spcBef>
              <a:spcAft>
                <a:spcPts val="0"/>
              </a:spcAft>
              <a:buClr>
                <a:schemeClr val="dk1"/>
              </a:buClr>
              <a:buSzPts val="1800"/>
              <a:buFont typeface="Noto Sans Symbols"/>
              <a:buNone/>
            </a:pPr>
            <a:endParaRPr sz="1800" b="0" i="0" u="none" strike="noStrike" cap="none">
              <a:solidFill>
                <a:schemeClr val="dk1"/>
              </a:solidFill>
              <a:latin typeface="Calibri"/>
              <a:ea typeface="Calibri"/>
              <a:cs typeface="Calibri"/>
              <a:sym typeface="Calibri"/>
            </a:endParaRPr>
          </a:p>
        </p:txBody>
      </p:sp>
      <p:sp>
        <p:nvSpPr>
          <p:cNvPr id="28" name="Google Shape;28;p52"/>
          <p:cNvSpPr txBox="1">
            <a:spLocks noGrp="1"/>
          </p:cNvSpPr>
          <p:nvPr>
            <p:ph type="title"/>
          </p:nvPr>
        </p:nvSpPr>
        <p:spPr>
          <a:xfrm>
            <a:off x="558000" y="1080000"/>
            <a:ext cx="10515600" cy="61834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C01E24"/>
              </a:buClr>
              <a:buSzPts val="2200"/>
              <a:buFont typeface="Calibri"/>
              <a:buNone/>
              <a:defRPr sz="2200">
                <a:solidFill>
                  <a:srgbClr val="C01E2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2"/>
          <p:cNvSpPr txBox="1">
            <a:spLocks noGrp="1"/>
          </p:cNvSpPr>
          <p:nvPr>
            <p:ph type="body" idx="1"/>
          </p:nvPr>
        </p:nvSpPr>
        <p:spPr>
          <a:xfrm>
            <a:off x="558000" y="2218304"/>
            <a:ext cx="7872768" cy="3787361"/>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600"/>
              </a:spcBef>
              <a:spcAft>
                <a:spcPts val="0"/>
              </a:spcAft>
              <a:buClr>
                <a:srgbClr val="C00000"/>
              </a:buClr>
              <a:buSzPts val="2200"/>
              <a:buFont typeface="Noto Sans Symbols"/>
              <a:buChar char="✔"/>
              <a:defRPr>
                <a:solidFill>
                  <a:schemeClr val="dk1"/>
                </a:solidFill>
                <a:latin typeface="Calibri"/>
                <a:ea typeface="Calibri"/>
                <a:cs typeface="Calibri"/>
                <a:sym typeface="Calibri"/>
              </a:defRPr>
            </a:lvl1pPr>
            <a:lvl2pPr marL="914400" lvl="1" indent="-396240" algn="l">
              <a:lnSpc>
                <a:spcPct val="100000"/>
              </a:lnSpc>
              <a:spcBef>
                <a:spcPts val="600"/>
              </a:spcBef>
              <a:spcAft>
                <a:spcPts val="0"/>
              </a:spcAft>
              <a:buClr>
                <a:srgbClr val="C00000"/>
              </a:buClr>
              <a:buSzPts val="2640"/>
              <a:buFont typeface="Noto Sans Symbols"/>
              <a:buChar char="✔"/>
              <a:defRPr>
                <a:solidFill>
                  <a:schemeClr val="dk1"/>
                </a:solidFill>
                <a:latin typeface="Calibri"/>
                <a:ea typeface="Calibri"/>
                <a:cs typeface="Calibri"/>
                <a:sym typeface="Calibri"/>
              </a:defRPr>
            </a:lvl2pPr>
            <a:lvl3pPr marL="1371600" lvl="2" indent="-355600" algn="l">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3pPr>
            <a:lvl4pPr marL="1828800" lvl="3" indent="-355600" algn="l">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4pPr>
            <a:lvl5pPr marL="2286000" lvl="4" indent="-355600" algn="l">
              <a:lnSpc>
                <a:spcPct val="100000"/>
              </a:lnSpc>
              <a:spcBef>
                <a:spcPts val="600"/>
              </a:spcBef>
              <a:spcAft>
                <a:spcPts val="0"/>
              </a:spcAft>
              <a:buClr>
                <a:srgbClr val="C00000"/>
              </a:buClr>
              <a:buSzPts val="2000"/>
              <a:buFont typeface="Noto Sans Symbols"/>
              <a:buChar char="✔"/>
              <a:defRPr>
                <a:solidFill>
                  <a:schemeClr val="dk1"/>
                </a:solidFill>
                <a:latin typeface="Calibri"/>
                <a:ea typeface="Calibri"/>
                <a:cs typeface="Calibri"/>
                <a:sym typeface="Calibri"/>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 name="Google Shape;30;p52"/>
          <p:cNvPicPr preferRelativeResize="0"/>
          <p:nvPr/>
        </p:nvPicPr>
        <p:blipFill rotWithShape="1">
          <a:blip r:embed="rId2">
            <a:alphaModFix/>
          </a:blip>
          <a:srcRect b="59835"/>
          <a:stretch/>
        </p:blipFill>
        <p:spPr>
          <a:xfrm>
            <a:off x="4903" y="6508739"/>
            <a:ext cx="12191695" cy="349261"/>
          </a:xfrm>
          <a:prstGeom prst="rect">
            <a:avLst/>
          </a:prstGeom>
          <a:noFill/>
          <a:ln>
            <a:noFill/>
          </a:ln>
        </p:spPr>
      </p:pic>
      <p:pic>
        <p:nvPicPr>
          <p:cNvPr id="31" name="Google Shape;31;p52" descr="Εικόνα που περιέχει clipart, σύμβολο, καρτούν, λογότυπο&#10;&#10;Περιγραφή που δημιουργήθηκε αυτόματα"/>
          <p:cNvPicPr preferRelativeResize="0"/>
          <p:nvPr/>
        </p:nvPicPr>
        <p:blipFill rotWithShape="1">
          <a:blip r:embed="rId3">
            <a:alphaModFix/>
          </a:blip>
          <a:srcRect/>
          <a:stretch/>
        </p:blipFill>
        <p:spPr>
          <a:xfrm flipH="1">
            <a:off x="11652422" y="61782"/>
            <a:ext cx="473524" cy="827819"/>
          </a:xfrm>
          <a:prstGeom prst="rect">
            <a:avLst/>
          </a:prstGeom>
          <a:noFill/>
          <a:ln>
            <a:noFill/>
          </a:ln>
        </p:spPr>
      </p:pic>
      <p:pic>
        <p:nvPicPr>
          <p:cNvPr id="8" name="Εικόνα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327" y="6431328"/>
            <a:ext cx="2085654" cy="391566"/>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tro Unit">
  <p:cSld name="Intro Unit">
    <p:spTree>
      <p:nvGrpSpPr>
        <p:cNvPr id="1" name="Shape 33"/>
        <p:cNvGrpSpPr/>
        <p:nvPr/>
      </p:nvGrpSpPr>
      <p:grpSpPr>
        <a:xfrm>
          <a:off x="0" y="0"/>
          <a:ext cx="0" cy="0"/>
          <a:chOff x="0" y="0"/>
          <a:chExt cx="0" cy="0"/>
        </a:xfrm>
      </p:grpSpPr>
      <p:sp>
        <p:nvSpPr>
          <p:cNvPr id="34" name="Google Shape;34;p53"/>
          <p:cNvSpPr txBox="1">
            <a:spLocks noGrp="1"/>
          </p:cNvSpPr>
          <p:nvPr>
            <p:ph type="title"/>
          </p:nvPr>
        </p:nvSpPr>
        <p:spPr>
          <a:xfrm>
            <a:off x="558000" y="1079999"/>
            <a:ext cx="10515600" cy="89317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3600"/>
              <a:buFont typeface="Calibri"/>
              <a:buNone/>
              <a:defRPr sz="3600" b="1">
                <a:solidFill>
                  <a:srgbClr val="20386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3"/>
          <p:cNvSpPr txBox="1">
            <a:spLocks noGrp="1"/>
          </p:cNvSpPr>
          <p:nvPr>
            <p:ph type="body" idx="1"/>
          </p:nvPr>
        </p:nvSpPr>
        <p:spPr>
          <a:xfrm>
            <a:off x="558000" y="2160000"/>
            <a:ext cx="5157787" cy="50302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600"/>
              </a:spcBef>
              <a:spcAft>
                <a:spcPts val="0"/>
              </a:spcAft>
              <a:buSzPts val="1800"/>
              <a:buNone/>
              <a:defRPr sz="1800" b="1">
                <a:solidFill>
                  <a:srgbClr val="000000"/>
                </a:solidFill>
                <a:latin typeface="Arial"/>
                <a:ea typeface="Arial"/>
                <a:cs typeface="Arial"/>
                <a:sym typeface="Arial"/>
              </a:defRPr>
            </a:lvl1pPr>
            <a:lvl2pPr marL="914400" lvl="1" indent="-228600" algn="l">
              <a:lnSpc>
                <a:spcPct val="100000"/>
              </a:lnSpc>
              <a:spcBef>
                <a:spcPts val="600"/>
              </a:spcBef>
              <a:spcAft>
                <a:spcPts val="0"/>
              </a:spcAft>
              <a:buSzPts val="24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 name="Google Shape;36;p53"/>
          <p:cNvSpPr txBox="1">
            <a:spLocks noGrp="1"/>
          </p:cNvSpPr>
          <p:nvPr>
            <p:ph type="body" idx="2"/>
          </p:nvPr>
        </p:nvSpPr>
        <p:spPr>
          <a:xfrm>
            <a:off x="558000" y="2687950"/>
            <a:ext cx="10515600" cy="3684588"/>
          </a:xfrm>
          <a:prstGeom prst="rect">
            <a:avLst/>
          </a:prstGeom>
          <a:noFill/>
          <a:ln>
            <a:noFill/>
          </a:ln>
        </p:spPr>
        <p:txBody>
          <a:bodyPr spcFirstLastPara="1" wrap="square" lIns="91425" tIns="45700" rIns="91425" bIns="45700" anchor="t" anchorCtr="0">
            <a:normAutofit/>
          </a:bodyPr>
          <a:lstStyle>
            <a:lvl1pPr marL="457200" lvl="0" indent="-368300" algn="l">
              <a:lnSpc>
                <a:spcPct val="150000"/>
              </a:lnSpc>
              <a:spcBef>
                <a:spcPts val="600"/>
              </a:spcBef>
              <a:spcAft>
                <a:spcPts val="0"/>
              </a:spcAft>
              <a:buClr>
                <a:srgbClr val="C01E24"/>
              </a:buClr>
              <a:buSzPts val="2200"/>
              <a:buChar char="▪"/>
              <a:defRPr>
                <a:latin typeface="Calibri"/>
                <a:ea typeface="Calibri"/>
                <a:cs typeface="Calibri"/>
                <a:sym typeface="Calibri"/>
              </a:defRPr>
            </a:lvl1pPr>
            <a:lvl2pPr marL="914400" lvl="1" indent="-396240" algn="l">
              <a:lnSpc>
                <a:spcPct val="150000"/>
              </a:lnSpc>
              <a:spcBef>
                <a:spcPts val="600"/>
              </a:spcBef>
              <a:spcAft>
                <a:spcPts val="0"/>
              </a:spcAft>
              <a:buClr>
                <a:srgbClr val="C01E24"/>
              </a:buClr>
              <a:buSzPts val="2640"/>
              <a:buChar char="▪"/>
              <a:defRPr>
                <a:latin typeface="Calibri"/>
                <a:ea typeface="Calibri"/>
                <a:cs typeface="Calibri"/>
                <a:sym typeface="Calibri"/>
              </a:defRPr>
            </a:lvl2pPr>
            <a:lvl3pPr marL="1371600" lvl="2" indent="-355600" algn="l">
              <a:lnSpc>
                <a:spcPct val="150000"/>
              </a:lnSpc>
              <a:spcBef>
                <a:spcPts val="600"/>
              </a:spcBef>
              <a:spcAft>
                <a:spcPts val="0"/>
              </a:spcAft>
              <a:buClr>
                <a:srgbClr val="C01E24"/>
              </a:buClr>
              <a:buSzPts val="2000"/>
              <a:buChar char="▪"/>
              <a:defRPr>
                <a:latin typeface="Calibri"/>
                <a:ea typeface="Calibri"/>
                <a:cs typeface="Calibri"/>
                <a:sym typeface="Calibri"/>
              </a:defRPr>
            </a:lvl3pPr>
            <a:lvl4pPr marL="1828800" lvl="3" indent="-355600" algn="l">
              <a:lnSpc>
                <a:spcPct val="150000"/>
              </a:lnSpc>
              <a:spcBef>
                <a:spcPts val="600"/>
              </a:spcBef>
              <a:spcAft>
                <a:spcPts val="0"/>
              </a:spcAft>
              <a:buClr>
                <a:srgbClr val="C01E24"/>
              </a:buClr>
              <a:buSzPts val="2000"/>
              <a:buChar char="▪"/>
              <a:defRPr>
                <a:latin typeface="Calibri"/>
                <a:ea typeface="Calibri"/>
                <a:cs typeface="Calibri"/>
                <a:sym typeface="Calibri"/>
              </a:defRPr>
            </a:lvl4pPr>
            <a:lvl5pPr marL="2286000" lvl="4" indent="-355600" algn="l">
              <a:lnSpc>
                <a:spcPct val="150000"/>
              </a:lnSpc>
              <a:spcBef>
                <a:spcPts val="600"/>
              </a:spcBef>
              <a:spcAft>
                <a:spcPts val="0"/>
              </a:spcAft>
              <a:buClr>
                <a:srgbClr val="C01E24"/>
              </a:buClr>
              <a:buSzPts val="2000"/>
              <a:buChar char="▪"/>
              <a:defRPr>
                <a:latin typeface="Calibri"/>
                <a:ea typeface="Calibri"/>
                <a:cs typeface="Calibri"/>
                <a:sym typeface="Calibri"/>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7" name="Google Shape;37;p53"/>
          <p:cNvPicPr preferRelativeResize="0"/>
          <p:nvPr/>
        </p:nvPicPr>
        <p:blipFill rotWithShape="1">
          <a:blip r:embed="rId2">
            <a:alphaModFix/>
          </a:blip>
          <a:srcRect b="59835"/>
          <a:stretch/>
        </p:blipFill>
        <p:spPr>
          <a:xfrm>
            <a:off x="4903" y="6508739"/>
            <a:ext cx="12191695" cy="349261"/>
          </a:xfrm>
          <a:prstGeom prst="rect">
            <a:avLst/>
          </a:prstGeom>
          <a:noFill/>
          <a:ln>
            <a:noFill/>
          </a:ln>
        </p:spPr>
      </p:pic>
      <p:pic>
        <p:nvPicPr>
          <p:cNvPr id="38" name="Google Shape;38;p53" descr="Εικόνα που περιέχει clipart, σύμβολο, καρτούν, λογότυπο&#10;&#10;Περιγραφή που δημιουργήθηκε αυτόματα"/>
          <p:cNvPicPr preferRelativeResize="0"/>
          <p:nvPr/>
        </p:nvPicPr>
        <p:blipFill rotWithShape="1">
          <a:blip r:embed="rId3">
            <a:alphaModFix/>
          </a:blip>
          <a:srcRect/>
          <a:stretch/>
        </p:blipFill>
        <p:spPr>
          <a:xfrm flipH="1">
            <a:off x="11652422" y="61782"/>
            <a:ext cx="473524" cy="827819"/>
          </a:xfrm>
          <a:prstGeom prst="rect">
            <a:avLst/>
          </a:prstGeom>
          <a:noFill/>
          <a:ln>
            <a:noFill/>
          </a:ln>
        </p:spPr>
      </p:pic>
      <p:pic>
        <p:nvPicPr>
          <p:cNvPr id="8" name="Εικόνα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327" y="6431328"/>
            <a:ext cx="2085654" cy="391566"/>
          </a:xfrm>
          <a:prstGeom prst="rect">
            <a:avLst/>
          </a:prstGeom>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ubmodule other slide 1 column">
  <p:cSld name="Submodule other slide 1 column">
    <p:spTree>
      <p:nvGrpSpPr>
        <p:cNvPr id="1" name="Shape 40"/>
        <p:cNvGrpSpPr/>
        <p:nvPr/>
      </p:nvGrpSpPr>
      <p:grpSpPr>
        <a:xfrm>
          <a:off x="0" y="0"/>
          <a:ext cx="0" cy="0"/>
          <a:chOff x="0" y="0"/>
          <a:chExt cx="0" cy="0"/>
        </a:xfrm>
      </p:grpSpPr>
      <p:sp>
        <p:nvSpPr>
          <p:cNvPr id="41" name="Google Shape;41;p54"/>
          <p:cNvSpPr txBox="1">
            <a:spLocks noGrp="1"/>
          </p:cNvSpPr>
          <p:nvPr>
            <p:ph type="title"/>
          </p:nvPr>
        </p:nvSpPr>
        <p:spPr>
          <a:xfrm>
            <a:off x="558000" y="1080000"/>
            <a:ext cx="11059692" cy="7281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400"/>
              <a:buFont typeface="Calibri"/>
              <a:buNone/>
              <a:defRPr sz="2400" b="1">
                <a:solidFill>
                  <a:srgbClr val="20386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4"/>
          <p:cNvSpPr txBox="1">
            <a:spLocks noGrp="1"/>
          </p:cNvSpPr>
          <p:nvPr>
            <p:ph type="body" idx="1"/>
          </p:nvPr>
        </p:nvSpPr>
        <p:spPr>
          <a:xfrm>
            <a:off x="557999" y="2459736"/>
            <a:ext cx="11059693" cy="394132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ts val="1800"/>
              <a:buChar char="▪"/>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54"/>
          <p:cNvSpPr txBox="1"/>
          <p:nvPr/>
        </p:nvSpPr>
        <p:spPr>
          <a:xfrm>
            <a:off x="0" y="81370"/>
            <a:ext cx="10325528"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1800" b="1" dirty="0">
                <a:solidFill>
                  <a:schemeClr val="lt1"/>
                </a:solidFill>
                <a:highlight>
                  <a:srgbClr val="C01E24"/>
                </a:highlight>
                <a:latin typeface="Arial"/>
                <a:ea typeface="Arial"/>
                <a:cs typeface="Arial"/>
                <a:sym typeface="Arial"/>
              </a:rPr>
              <a:t> </a:t>
            </a:r>
            <a:r>
              <a:rPr lang="en-US" sz="1800" b="1" dirty="0">
                <a:solidFill>
                  <a:schemeClr val="lt1"/>
                </a:solidFill>
                <a:highlight>
                  <a:srgbClr val="C01E24"/>
                </a:highlight>
                <a:latin typeface="Calibri"/>
                <a:ea typeface="Calibri"/>
                <a:cs typeface="Calibri"/>
                <a:sym typeface="Calibri"/>
              </a:rPr>
              <a:t>5.1</a:t>
            </a:r>
            <a:r>
              <a:rPr lang="en-US" sz="1800" b="1" dirty="0">
                <a:solidFill>
                  <a:schemeClr val="lt1"/>
                </a:solidFill>
                <a:highlight>
                  <a:srgbClr val="C01E24"/>
                </a:highlight>
                <a:latin typeface="Arial"/>
                <a:ea typeface="Arial"/>
                <a:cs typeface="Arial"/>
                <a:sym typeface="Arial"/>
              </a:rPr>
              <a:t> </a:t>
            </a:r>
            <a:r>
              <a:rPr lang="en-US" sz="1800" dirty="0">
                <a:solidFill>
                  <a:srgbClr val="7F7F7F"/>
                </a:solidFill>
                <a:latin typeface="Arial"/>
                <a:ea typeface="Arial"/>
                <a:cs typeface="Arial"/>
                <a:sym typeface="Arial"/>
              </a:rPr>
              <a:t> </a:t>
            </a:r>
            <a:r>
              <a:rPr lang="en-US" sz="1800" dirty="0" err="1">
                <a:solidFill>
                  <a:srgbClr val="7F7F7F"/>
                </a:solidFill>
                <a:latin typeface="Arial"/>
                <a:ea typeface="Arial"/>
                <a:cs typeface="Arial"/>
                <a:sym typeface="Arial"/>
              </a:rPr>
              <a:t>Εφ</a:t>
            </a:r>
            <a:r>
              <a:rPr lang="en-US" sz="1800" dirty="0">
                <a:solidFill>
                  <a:srgbClr val="7F7F7F"/>
                </a:solidFill>
                <a:latin typeface="Arial"/>
                <a:ea typeface="Arial"/>
                <a:cs typeface="Arial"/>
                <a:sym typeface="Arial"/>
              </a:rPr>
              <a:t>αρμογές υγείας για τη μείωση του εθισμού στην οθόνη και της χρήσης </a:t>
            </a:r>
            <a:r>
              <a:rPr lang="en-US" sz="1800" dirty="0" smtClean="0">
                <a:solidFill>
                  <a:srgbClr val="7F7F7F"/>
                </a:solidFill>
                <a:latin typeface="Arial"/>
                <a:ea typeface="Arial"/>
                <a:cs typeface="Arial"/>
                <a:sym typeface="Arial"/>
              </a:rPr>
              <a:t>ουσιών</a:t>
            </a:r>
            <a:endParaRPr sz="1800" dirty="0">
              <a:solidFill>
                <a:srgbClr val="7F7F7F"/>
              </a:solidFill>
              <a:latin typeface="Calibri"/>
              <a:ea typeface="Calibri"/>
              <a:cs typeface="Calibri"/>
              <a:sym typeface="Calibri"/>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Unit slide single column">
  <p:cSld name="Unit slide single column">
    <p:spTree>
      <p:nvGrpSpPr>
        <p:cNvPr id="1" name="Shape 44"/>
        <p:cNvGrpSpPr/>
        <p:nvPr/>
      </p:nvGrpSpPr>
      <p:grpSpPr>
        <a:xfrm>
          <a:off x="0" y="0"/>
          <a:ext cx="0" cy="0"/>
          <a:chOff x="0" y="0"/>
          <a:chExt cx="0" cy="0"/>
        </a:xfrm>
      </p:grpSpPr>
      <p:sp>
        <p:nvSpPr>
          <p:cNvPr id="45" name="Google Shape;45;p55"/>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800"/>
              <a:buFont typeface="Calibri"/>
              <a:buNone/>
              <a:defRPr sz="2800" b="1">
                <a:solidFill>
                  <a:srgbClr val="20386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55"/>
          <p:cNvSpPr txBox="1">
            <a:spLocks noGrp="1"/>
          </p:cNvSpPr>
          <p:nvPr>
            <p:ph type="body" idx="1"/>
          </p:nvPr>
        </p:nvSpPr>
        <p:spPr>
          <a:xfrm>
            <a:off x="557999" y="1799999"/>
            <a:ext cx="5852132" cy="4865977"/>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600"/>
              </a:spcBef>
              <a:spcAft>
                <a:spcPts val="0"/>
              </a:spcAft>
              <a:buSzPts val="2400"/>
              <a:buChar char="▪"/>
              <a:defRPr sz="2400"/>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55"/>
          <p:cNvSpPr txBox="1"/>
          <p:nvPr/>
        </p:nvSpPr>
        <p:spPr>
          <a:xfrm>
            <a:off x="1" y="81370"/>
            <a:ext cx="11424862"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1800" b="1" dirty="0">
                <a:solidFill>
                  <a:schemeClr val="lt1"/>
                </a:solidFill>
                <a:highlight>
                  <a:srgbClr val="C01E24"/>
                </a:highlight>
                <a:latin typeface="Arial"/>
                <a:ea typeface="Arial"/>
                <a:cs typeface="Arial"/>
                <a:sym typeface="Arial"/>
              </a:rPr>
              <a:t> </a:t>
            </a:r>
            <a:r>
              <a:rPr lang="en-US" sz="1800" b="1" dirty="0">
                <a:solidFill>
                  <a:schemeClr val="lt1"/>
                </a:solidFill>
                <a:highlight>
                  <a:srgbClr val="C01E24"/>
                </a:highlight>
                <a:latin typeface="Calibri"/>
                <a:ea typeface="Calibri"/>
                <a:cs typeface="Calibri"/>
                <a:sym typeface="Calibri"/>
              </a:rPr>
              <a:t>5.1</a:t>
            </a:r>
            <a:r>
              <a:rPr lang="en-US" sz="1800" b="1" dirty="0">
                <a:solidFill>
                  <a:schemeClr val="lt1"/>
                </a:solidFill>
                <a:highlight>
                  <a:srgbClr val="C01E24"/>
                </a:highlight>
                <a:latin typeface="Arial"/>
                <a:ea typeface="Arial"/>
                <a:cs typeface="Arial"/>
                <a:sym typeface="Arial"/>
              </a:rPr>
              <a:t> </a:t>
            </a:r>
            <a:r>
              <a:rPr lang="en-US" sz="1800" dirty="0">
                <a:solidFill>
                  <a:srgbClr val="7F7F7F"/>
                </a:solidFill>
                <a:latin typeface="Arial"/>
                <a:ea typeface="Arial"/>
                <a:cs typeface="Arial"/>
                <a:sym typeface="Arial"/>
              </a:rPr>
              <a:t> </a:t>
            </a:r>
            <a:r>
              <a:rPr lang="en-US" sz="1800" dirty="0" err="1">
                <a:solidFill>
                  <a:srgbClr val="7F7F7F"/>
                </a:solidFill>
                <a:latin typeface="Arial"/>
                <a:ea typeface="Arial"/>
                <a:cs typeface="Arial"/>
                <a:sym typeface="Arial"/>
              </a:rPr>
              <a:t>Εφ</a:t>
            </a:r>
            <a:r>
              <a:rPr lang="en-US" sz="1800" dirty="0">
                <a:solidFill>
                  <a:srgbClr val="7F7F7F"/>
                </a:solidFill>
                <a:latin typeface="Arial"/>
                <a:ea typeface="Arial"/>
                <a:cs typeface="Arial"/>
                <a:sym typeface="Arial"/>
              </a:rPr>
              <a:t>αρμογές υγείας για τη μείωση του εθισμού στην οθόνη και της χρήσης </a:t>
            </a:r>
            <a:r>
              <a:rPr lang="en-US" sz="1800" dirty="0" smtClean="0">
                <a:solidFill>
                  <a:srgbClr val="7F7F7F"/>
                </a:solidFill>
                <a:latin typeface="Arial"/>
                <a:ea typeface="Arial"/>
                <a:cs typeface="Arial"/>
                <a:sym typeface="Arial"/>
              </a:rPr>
              <a:t>ουσιών</a:t>
            </a:r>
            <a:endParaRPr sz="1800" dirty="0">
              <a:solidFill>
                <a:srgbClr val="7F7F7F"/>
              </a:solidFill>
              <a:latin typeface="Calibri"/>
              <a:ea typeface="Calibri"/>
              <a:cs typeface="Calibri"/>
              <a:sym typeface="Calibri"/>
            </a:endParaRPr>
          </a:p>
        </p:txBody>
      </p:sp>
      <p:pic>
        <p:nvPicPr>
          <p:cNvPr id="48" name="Google Shape;48;p55" descr="Εικόνα που περιέχει clipart, σύμβολο, καρτούν, λογότυπο&#10;&#10;Περιγραφή που δημιουργήθηκε αυτόματα"/>
          <p:cNvPicPr preferRelativeResize="0"/>
          <p:nvPr/>
        </p:nvPicPr>
        <p:blipFill rotWithShape="1">
          <a:blip r:embed="rId2">
            <a:alphaModFix/>
          </a:blip>
          <a:srcRect/>
          <a:stretch/>
        </p:blipFill>
        <p:spPr>
          <a:xfrm flipH="1">
            <a:off x="45131" y="6258144"/>
            <a:ext cx="311004" cy="556610"/>
          </a:xfrm>
          <a:prstGeom prst="rect">
            <a:avLst/>
          </a:prstGeom>
          <a:noFill/>
          <a:ln>
            <a:noFill/>
          </a:ln>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Unit slide with 2 columns" type="twoObj">
  <p:cSld name="TWO_OBJECTS">
    <p:spTree>
      <p:nvGrpSpPr>
        <p:cNvPr id="1" name="Shape 49"/>
        <p:cNvGrpSpPr/>
        <p:nvPr/>
      </p:nvGrpSpPr>
      <p:grpSpPr>
        <a:xfrm>
          <a:off x="0" y="0"/>
          <a:ext cx="0" cy="0"/>
          <a:chOff x="0" y="0"/>
          <a:chExt cx="0" cy="0"/>
        </a:xfrm>
      </p:grpSpPr>
      <p:sp>
        <p:nvSpPr>
          <p:cNvPr id="50" name="Google Shape;50;p58"/>
          <p:cNvSpPr txBox="1">
            <a:spLocks noGrp="1"/>
          </p:cNvSpPr>
          <p:nvPr>
            <p:ph type="title"/>
          </p:nvPr>
        </p:nvSpPr>
        <p:spPr>
          <a:xfrm>
            <a:off x="558000" y="1080000"/>
            <a:ext cx="11396576" cy="5991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03864"/>
              </a:buClr>
              <a:buSzPts val="2800"/>
              <a:buFont typeface="Calibri"/>
              <a:buNone/>
              <a:defRPr sz="2800" b="1">
                <a:solidFill>
                  <a:srgbClr val="20386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8"/>
          <p:cNvSpPr txBox="1">
            <a:spLocks noGrp="1"/>
          </p:cNvSpPr>
          <p:nvPr>
            <p:ph type="body" idx="1"/>
          </p:nvPr>
        </p:nvSpPr>
        <p:spPr>
          <a:xfrm>
            <a:off x="557999" y="1800000"/>
            <a:ext cx="5409663" cy="489340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ts val="1800"/>
              <a:buChar char="▪"/>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58"/>
          <p:cNvSpPr txBox="1">
            <a:spLocks noGrp="1"/>
          </p:cNvSpPr>
          <p:nvPr>
            <p:ph type="body" idx="2"/>
          </p:nvPr>
        </p:nvSpPr>
        <p:spPr>
          <a:xfrm>
            <a:off x="6172199" y="1800000"/>
            <a:ext cx="5782377" cy="489340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600"/>
              </a:spcBef>
              <a:spcAft>
                <a:spcPts val="0"/>
              </a:spcAft>
              <a:buSzPts val="1800"/>
              <a:buChar char="▪"/>
              <a:defRPr/>
            </a:lvl1pPr>
            <a:lvl2pPr marL="914400" lvl="1" indent="-365760" algn="l">
              <a:lnSpc>
                <a:spcPct val="100000"/>
              </a:lnSpc>
              <a:spcBef>
                <a:spcPts val="600"/>
              </a:spcBef>
              <a:spcAft>
                <a:spcPts val="0"/>
              </a:spcAft>
              <a:buSzPts val="216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3" name="Google Shape;53;p58" descr="Εικόνα που περιέχει clipart, σύμβολο, καρτούν, λογότυπο&#10;&#10;Περιγραφή που δημιουργήθηκε αυτόματα"/>
          <p:cNvPicPr preferRelativeResize="0"/>
          <p:nvPr/>
        </p:nvPicPr>
        <p:blipFill rotWithShape="1">
          <a:blip r:embed="rId2">
            <a:alphaModFix/>
          </a:blip>
          <a:srcRect/>
          <a:stretch/>
        </p:blipFill>
        <p:spPr>
          <a:xfrm flipH="1">
            <a:off x="45131" y="6258144"/>
            <a:ext cx="311004" cy="556610"/>
          </a:xfrm>
          <a:prstGeom prst="rect">
            <a:avLst/>
          </a:prstGeom>
          <a:noFill/>
          <a:ln>
            <a:noFill/>
          </a:ln>
        </p:spPr>
      </p:pic>
      <p:sp>
        <p:nvSpPr>
          <p:cNvPr id="54" name="Google Shape;54;p58"/>
          <p:cNvSpPr txBox="1"/>
          <p:nvPr/>
        </p:nvSpPr>
        <p:spPr>
          <a:xfrm>
            <a:off x="0" y="81370"/>
            <a:ext cx="10202238" cy="313892"/>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1800" b="1" dirty="0">
                <a:solidFill>
                  <a:schemeClr val="lt1"/>
                </a:solidFill>
                <a:highlight>
                  <a:srgbClr val="C01E24"/>
                </a:highlight>
                <a:latin typeface="Arial"/>
                <a:ea typeface="Arial"/>
                <a:cs typeface="Arial"/>
                <a:sym typeface="Arial"/>
              </a:rPr>
              <a:t> </a:t>
            </a:r>
            <a:r>
              <a:rPr lang="en-US" sz="1800" b="1" dirty="0">
                <a:solidFill>
                  <a:schemeClr val="lt1"/>
                </a:solidFill>
                <a:highlight>
                  <a:srgbClr val="C01E24"/>
                </a:highlight>
                <a:latin typeface="Calibri"/>
                <a:ea typeface="Calibri"/>
                <a:cs typeface="Calibri"/>
                <a:sym typeface="Calibri"/>
              </a:rPr>
              <a:t>5.1</a:t>
            </a:r>
            <a:r>
              <a:rPr lang="en-US" sz="1800" b="1" dirty="0">
                <a:solidFill>
                  <a:schemeClr val="lt1"/>
                </a:solidFill>
                <a:highlight>
                  <a:srgbClr val="C01E24"/>
                </a:highlight>
                <a:latin typeface="Arial"/>
                <a:ea typeface="Arial"/>
                <a:cs typeface="Arial"/>
                <a:sym typeface="Arial"/>
              </a:rPr>
              <a:t> </a:t>
            </a:r>
            <a:r>
              <a:rPr lang="en-US" sz="1800" dirty="0">
                <a:solidFill>
                  <a:srgbClr val="7F7F7F"/>
                </a:solidFill>
                <a:latin typeface="Arial"/>
                <a:ea typeface="Arial"/>
                <a:cs typeface="Arial"/>
                <a:sym typeface="Arial"/>
              </a:rPr>
              <a:t> </a:t>
            </a:r>
            <a:r>
              <a:rPr lang="en-US" sz="1800" dirty="0" err="1">
                <a:solidFill>
                  <a:srgbClr val="7F7F7F"/>
                </a:solidFill>
                <a:latin typeface="Arial"/>
                <a:ea typeface="Arial"/>
                <a:cs typeface="Arial"/>
                <a:sym typeface="Arial"/>
              </a:rPr>
              <a:t>Εφ</a:t>
            </a:r>
            <a:r>
              <a:rPr lang="en-US" sz="1800" dirty="0">
                <a:solidFill>
                  <a:srgbClr val="7F7F7F"/>
                </a:solidFill>
                <a:latin typeface="Arial"/>
                <a:ea typeface="Arial"/>
                <a:cs typeface="Arial"/>
                <a:sym typeface="Arial"/>
              </a:rPr>
              <a:t>αρμογές υγείας για τη μείωση του εθισμού στην οθόνη και της χρήσης </a:t>
            </a:r>
            <a:r>
              <a:rPr lang="en-US" sz="1800" dirty="0" smtClean="0">
                <a:solidFill>
                  <a:srgbClr val="7F7F7F"/>
                </a:solidFill>
                <a:latin typeface="Arial"/>
                <a:ea typeface="Arial"/>
                <a:cs typeface="Arial"/>
                <a:sym typeface="Arial"/>
              </a:rPr>
              <a:t>ουσιών</a:t>
            </a:r>
            <a:endParaRPr sz="1800" dirty="0">
              <a:solidFill>
                <a:srgbClr val="7F7F7F"/>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tarting slide">
  <p:cSld name="Starting slide">
    <p:spTree>
      <p:nvGrpSpPr>
        <p:cNvPr id="1" name="Shape 61"/>
        <p:cNvGrpSpPr/>
        <p:nvPr/>
      </p:nvGrpSpPr>
      <p:grpSpPr>
        <a:xfrm>
          <a:off x="0" y="0"/>
          <a:ext cx="0" cy="0"/>
          <a:chOff x="0" y="0"/>
          <a:chExt cx="0" cy="0"/>
        </a:xfrm>
      </p:grpSpPr>
      <p:pic>
        <p:nvPicPr>
          <p:cNvPr id="3" name="Εικόνα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27" y="6431328"/>
            <a:ext cx="2085654" cy="391566"/>
          </a:xfrm>
          <a:prstGeom prst="rect">
            <a:avLst/>
          </a:prstGeom>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03864"/>
              </a:buClr>
              <a:buSzPts val="4400"/>
              <a:buFont typeface="Calibri"/>
              <a:buNone/>
              <a:defRPr sz="4400" b="1" i="0" u="none" strike="noStrike" cap="none">
                <a:solidFill>
                  <a:srgbClr val="203864"/>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9"/>
          <p:cNvSpPr txBox="1">
            <a:spLocks noGrp="1"/>
          </p:cNvSpPr>
          <p:nvPr>
            <p:ph type="body" idx="1"/>
          </p:nvPr>
        </p:nvSpPr>
        <p:spPr>
          <a:xfrm>
            <a:off x="838200" y="1825624"/>
            <a:ext cx="10515600" cy="4530725"/>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100000"/>
              </a:lnSpc>
              <a:spcBef>
                <a:spcPts val="600"/>
              </a:spcBef>
              <a:spcAft>
                <a:spcPts val="0"/>
              </a:spcAft>
              <a:buClr>
                <a:srgbClr val="C01E24"/>
              </a:buClr>
              <a:buSzPts val="2200"/>
              <a:buFont typeface="Noto Sans Symbols"/>
              <a:buChar char="▪"/>
              <a:defRPr sz="2200" b="0" i="0" u="none" strike="noStrike" cap="none">
                <a:solidFill>
                  <a:schemeClr val="dk1"/>
                </a:solidFill>
                <a:latin typeface="Calibri"/>
                <a:ea typeface="Calibri"/>
                <a:cs typeface="Calibri"/>
                <a:sym typeface="Calibri"/>
              </a:defRPr>
            </a:lvl1pPr>
            <a:lvl2pPr marL="914400" marR="0" lvl="1" indent="-396240" algn="l" rtl="0">
              <a:lnSpc>
                <a:spcPct val="100000"/>
              </a:lnSpc>
              <a:spcBef>
                <a:spcPts val="600"/>
              </a:spcBef>
              <a:spcAft>
                <a:spcPts val="0"/>
              </a:spcAft>
              <a:buClr>
                <a:srgbClr val="C01E24"/>
              </a:buClr>
              <a:buSzPts val="2640"/>
              <a:buFont typeface="Noto Sans Symbols"/>
              <a:buChar char="▪"/>
              <a:defRPr sz="22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5"/>
        <p:cNvGrpSpPr/>
        <p:nvPr/>
      </p:nvGrpSpPr>
      <p:grpSpPr>
        <a:xfrm>
          <a:off x="0" y="0"/>
          <a:ext cx="0" cy="0"/>
          <a:chOff x="0" y="0"/>
          <a:chExt cx="0" cy="0"/>
        </a:xfrm>
      </p:grpSpPr>
      <p:sp>
        <p:nvSpPr>
          <p:cNvPr id="56" name="Google Shape;56;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03864"/>
              </a:buClr>
              <a:buSzPts val="4400"/>
              <a:buFont typeface="Calibri"/>
              <a:buNone/>
              <a:defRPr sz="4400" b="1" i="0" u="none" strike="noStrike" cap="none">
                <a:solidFill>
                  <a:srgbClr val="203864"/>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7" name="Google Shape;57;p56"/>
          <p:cNvSpPr txBox="1">
            <a:spLocks noGrp="1"/>
          </p:cNvSpPr>
          <p:nvPr>
            <p:ph type="body" idx="1"/>
          </p:nvPr>
        </p:nvSpPr>
        <p:spPr>
          <a:xfrm>
            <a:off x="838200" y="1825624"/>
            <a:ext cx="10515600" cy="4530725"/>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100000"/>
              </a:lnSpc>
              <a:spcBef>
                <a:spcPts val="600"/>
              </a:spcBef>
              <a:spcAft>
                <a:spcPts val="0"/>
              </a:spcAft>
              <a:buClr>
                <a:srgbClr val="C01E24"/>
              </a:buClr>
              <a:buSzPts val="2200"/>
              <a:buFont typeface="Noto Sans Symbols"/>
              <a:buChar char="▪"/>
              <a:defRPr sz="2200" b="0" i="0" u="none" strike="noStrike" cap="none">
                <a:solidFill>
                  <a:schemeClr val="lt1"/>
                </a:solidFill>
                <a:latin typeface="Calibri"/>
                <a:ea typeface="Calibri"/>
                <a:cs typeface="Calibri"/>
                <a:sym typeface="Calibri"/>
              </a:defRPr>
            </a:lvl1pPr>
            <a:lvl2pPr marL="914400" marR="0" lvl="1" indent="-396240" algn="l" rtl="0">
              <a:lnSpc>
                <a:spcPct val="100000"/>
              </a:lnSpc>
              <a:spcBef>
                <a:spcPts val="600"/>
              </a:spcBef>
              <a:spcAft>
                <a:spcPts val="0"/>
              </a:spcAft>
              <a:buClr>
                <a:srgbClr val="C01E24"/>
              </a:buClr>
              <a:buSzPts val="2640"/>
              <a:buFont typeface="Noto Sans Symbols"/>
              <a:buChar char="▪"/>
              <a:defRPr sz="22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600"/>
              </a:spcBef>
              <a:spcAft>
                <a:spcPts val="0"/>
              </a:spcAft>
              <a:buClr>
                <a:srgbClr val="C01E24"/>
              </a:buClr>
              <a:buSzPts val="2000"/>
              <a:buFont typeface="Noto Sans Symbols"/>
              <a:buChar char="▪"/>
              <a:defRPr sz="20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6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58" name="Google Shape;58;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59" name="Google Shape;59;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60" name="Google Shape;60;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u="none">
                <a:solidFill>
                  <a:schemeClr val="lt1"/>
                </a:solidFill>
                <a:latin typeface="Calibri"/>
                <a:ea typeface="Calibri"/>
                <a:cs typeface="Calibri"/>
                <a:sym typeface="Calibri"/>
              </a:defRPr>
            </a:lvl1pPr>
            <a:lvl2pPr marL="0" marR="0" lvl="1" indent="0" algn="r" rtl="0">
              <a:spcBef>
                <a:spcPts val="0"/>
              </a:spcBef>
              <a:buNone/>
              <a:defRPr sz="1200" b="0" u="none">
                <a:solidFill>
                  <a:schemeClr val="lt1"/>
                </a:solidFill>
                <a:latin typeface="Calibri"/>
                <a:ea typeface="Calibri"/>
                <a:cs typeface="Calibri"/>
                <a:sym typeface="Calibri"/>
              </a:defRPr>
            </a:lvl2pPr>
            <a:lvl3pPr marL="0" marR="0" lvl="2" indent="0" algn="r" rtl="0">
              <a:spcBef>
                <a:spcPts val="0"/>
              </a:spcBef>
              <a:buNone/>
              <a:defRPr sz="1200" b="0" u="none">
                <a:solidFill>
                  <a:schemeClr val="lt1"/>
                </a:solidFill>
                <a:latin typeface="Calibri"/>
                <a:ea typeface="Calibri"/>
                <a:cs typeface="Calibri"/>
                <a:sym typeface="Calibri"/>
              </a:defRPr>
            </a:lvl3pPr>
            <a:lvl4pPr marL="0" marR="0" lvl="3" indent="0" algn="r" rtl="0">
              <a:spcBef>
                <a:spcPts val="0"/>
              </a:spcBef>
              <a:buNone/>
              <a:defRPr sz="1200" b="0" u="none">
                <a:solidFill>
                  <a:schemeClr val="lt1"/>
                </a:solidFill>
                <a:latin typeface="Calibri"/>
                <a:ea typeface="Calibri"/>
                <a:cs typeface="Calibri"/>
                <a:sym typeface="Calibri"/>
              </a:defRPr>
            </a:lvl4pPr>
            <a:lvl5pPr marL="0" marR="0" lvl="4" indent="0" algn="r" rtl="0">
              <a:spcBef>
                <a:spcPts val="0"/>
              </a:spcBef>
              <a:buNone/>
              <a:defRPr sz="1200" b="0" u="none">
                <a:solidFill>
                  <a:schemeClr val="lt1"/>
                </a:solidFill>
                <a:latin typeface="Calibri"/>
                <a:ea typeface="Calibri"/>
                <a:cs typeface="Calibri"/>
                <a:sym typeface="Calibri"/>
              </a:defRPr>
            </a:lvl5pPr>
            <a:lvl6pPr marL="0" marR="0" lvl="5" indent="0" algn="r" rtl="0">
              <a:spcBef>
                <a:spcPts val="0"/>
              </a:spcBef>
              <a:buNone/>
              <a:defRPr sz="1200" b="0" u="none">
                <a:solidFill>
                  <a:schemeClr val="lt1"/>
                </a:solidFill>
                <a:latin typeface="Calibri"/>
                <a:ea typeface="Calibri"/>
                <a:cs typeface="Calibri"/>
                <a:sym typeface="Calibri"/>
              </a:defRPr>
            </a:lvl6pPr>
            <a:lvl7pPr marL="0" marR="0" lvl="6" indent="0" algn="r" rtl="0">
              <a:spcBef>
                <a:spcPts val="0"/>
              </a:spcBef>
              <a:buNone/>
              <a:defRPr sz="1200" b="0" u="none">
                <a:solidFill>
                  <a:schemeClr val="lt1"/>
                </a:solidFill>
                <a:latin typeface="Calibri"/>
                <a:ea typeface="Calibri"/>
                <a:cs typeface="Calibri"/>
                <a:sym typeface="Calibri"/>
              </a:defRPr>
            </a:lvl7pPr>
            <a:lvl8pPr marL="0" marR="0" lvl="7" indent="0" algn="r" rtl="0">
              <a:spcBef>
                <a:spcPts val="0"/>
              </a:spcBef>
              <a:buNone/>
              <a:defRPr sz="1200" b="0" u="none">
                <a:solidFill>
                  <a:schemeClr val="lt1"/>
                </a:solidFill>
                <a:latin typeface="Calibri"/>
                <a:ea typeface="Calibri"/>
                <a:cs typeface="Calibri"/>
                <a:sym typeface="Calibri"/>
              </a:defRPr>
            </a:lvl8pPr>
            <a:lvl9pPr marL="0" marR="0" lvl="8" indent="0" algn="r" rtl="0">
              <a:spcBef>
                <a:spcPts val="0"/>
              </a:spcBef>
              <a:buNone/>
              <a:defRPr sz="1200" b="0" u="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7" r:id="rId1"/>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fr.freepik.com/photos-gratuite/main-garde-cigarette_1248528.htm#fromView=search&amp;page=1&amp;position=15&amp;uuid=f963d651-1ea1-41a6-b75c-245b3545c94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www.freepik.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fr.freepik.com/vecteurs-libre/danger-fumer-infographie-texte-illustrations_10359466.htm#fromView=search&amp;page=2&amp;position=29&amp;uuid=fd93c5af-f873-412b-9e9e-c8d569f7f901"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hyperlink" Target="https://pixabay.com/illustrations/center-centered-gears-visor-target-2064908/" TargetMode="External"/><Relationship Id="rId7"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jpg"/><Relationship Id="rId11" Type="http://schemas.openxmlformats.org/officeDocument/2006/relationships/image" Target="../media/image37.jpg"/><Relationship Id="rId5" Type="http://schemas.openxmlformats.org/officeDocument/2006/relationships/image" Target="../media/image31.jpg"/><Relationship Id="rId10" Type="http://schemas.openxmlformats.org/officeDocument/2006/relationships/image" Target="../media/image36.png"/><Relationship Id="rId4" Type="http://schemas.openxmlformats.org/officeDocument/2006/relationships/hyperlink" Target="https://pixabay.com/fr" TargetMode="External"/><Relationship Id="rId9" Type="http://schemas.openxmlformats.org/officeDocument/2006/relationships/image" Target="../media/image35.jpg"/></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br.freepik.com/vetores-gratis/morena-sorridente-de-cabelos-curtos-vestida-de-calca-preta-brincos-e-calca-bolsa-marrom-e-blusa-sentada-na-escada-fumando-um-cigarro_9641055.ht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fr.freepik.com/vecteurs-libre/illustration-vectorielle-gaslighting-concept-abstrait-methode-manipulation-psychologique-destabilisation-mentale-creation-dissonance-cognitive-evolution-croyances-contradiction-metaphore-abstraite_12469757.htm#fromView=search&amp;page=4&amp;position=42&amp;uuid=fe61f198-0519-4e32-863a-cde4eaf20ab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fr.freepik.com/photos-gratuite/homme-aux-longs-cheveux-boucles-dans-lieu-peche-pecheur-ocean_3199478.htm#fromView=search&amp;page=1&amp;position=0&amp;uuid=334afde6-822a-433c-9e44-154752c9d586"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fr.freepik.com/vecteurs-libre/arreter-fumer-illustration_10503741.htm#fromView=search&amp;page=1&amp;position=2&amp;uuid=334afde6-822a-433c-9e44-154752c9d586"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www.freepik.com/free-vector/young-woman-standing-front-mirror-motivate-confident-you-can-it-vector-illustration_10108732.ht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hyperlink" Target="https://fr.freepik.com/vecteurs-libre/signe-zone-sans-fumee-pas-zone-fumeur-interdiction-espace-public-symbole-avertissement-gens-buvant-du-cafe-dans-endroit-sans-fumee-avis-interdiction-cigarette_12146101.htm" TargetMode="External"/><Relationship Id="rId5" Type="http://schemas.openxmlformats.org/officeDocument/2006/relationships/hyperlink" Target="https://fr.freepik.com/vecteurs-libre/test-optimisation-applications-concepteur-ux-developpeur-interface-smartphone-personnage-dessin-anime-feminin-programmation-illustration-concept-application-telephone-mobile_11668376.htm#fromView=search&amp;page=1&amp;position=8&amp;uuid=3d45f8fb-b16d-4536-932b-27967e05e2d9" TargetMode="External"/><Relationship Id="rId4" Type="http://schemas.openxmlformats.org/officeDocument/2006/relationships/image" Target="../media/image44.jp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png"/><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hyperlink" Target="https://www.freepik.com/free-vector/businessman-get-idea_1091808.htm#fromView=search&amp;page=1&amp;position=3&amp;uuid=0e8f496e-3f16-4278-91f5-eb9decd23ca3" TargetMode="External"/><Relationship Id="rId5" Type="http://schemas.openxmlformats.org/officeDocument/2006/relationships/hyperlink" Target="https://fr.freepik.com/vecteurs-libre/petit-homme-femme-arriere-plan-enorme-minuterie-homme-haut-parleur-gardant-temps-illustration-vectorielle-plate-du-chronometre-date-limite-gestion-du-temps-concept-vitesse_27573279.htm" TargetMode="External"/><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fr.freepik.com/vecteurs-libre/petite-personne-sexe-feminin-spyglass-recherche-opportunites-emploi_18734212.htm"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8.jpg"/><Relationship Id="rId7" Type="http://schemas.openxmlformats.org/officeDocument/2006/relationships/image" Target="../media/image52.jpg"/><Relationship Id="rId12"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51.jpg"/><Relationship Id="rId11" Type="http://schemas.openxmlformats.org/officeDocument/2006/relationships/hyperlink" Target="https://fr.freepik.com/vecteurs-libre/homme-qui-fume-personnage-dessin-anime-fond-blanc_20500002.htm" TargetMode="External"/><Relationship Id="rId5" Type="http://schemas.openxmlformats.org/officeDocument/2006/relationships/image" Target="../media/image50.jpg"/><Relationship Id="rId10" Type="http://schemas.openxmlformats.org/officeDocument/2006/relationships/image" Target="../media/image55.png"/><Relationship Id="rId4" Type="http://schemas.openxmlformats.org/officeDocument/2006/relationships/image" Target="../media/image49.jpg"/><Relationship Id="rId9" Type="http://schemas.openxmlformats.org/officeDocument/2006/relationships/image" Target="../media/image54.jpg"/></Relationships>
</file>

<file path=ppt/slides/_rels/slide2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www.freepik.com/free-vector/group-therapy_9884643.ht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fr.freepik.com/vecteurs-libre/homme-affaires-idee-geniale_834592.htm#fromView=search&amp;page=1&amp;position=28&amp;uuid=614c9e2d-b639-4073-b1b6-a56e92b21e4c"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hyperlink" Target="http://www.freepik.co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fr.freepik.com/vecteurs-libre/dessine-jeunes-aide-smartphones_12276398.htm#fromView=search&amp;page=1&amp;position=40&amp;uuid=b66107ed-6852-4be5-837c-abe39cafd3dd"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www.freepik.com/free-vector/fomo-fear-missing-out-concept_9892415.ht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fr.freepik.com/vecteurs-libre/echec-du-perdant-succes-gagnant-composition-hommes-affaires-homme-decourage-illustration-vectorielle-coquille-oeuf-casse_17232858.ht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www.freepik.com/free-vector/online-games-addiction-concept_7764870.htm"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www.prolepsis.gr/" TargetMode="External"/><Relationship Id="rId13" Type="http://schemas.openxmlformats.org/officeDocument/2006/relationships/image" Target="../media/image18.jpg"/><Relationship Id="rId18" Type="http://schemas.openxmlformats.org/officeDocument/2006/relationships/hyperlink" Target="http://www.amsed.fr/" TargetMode="External"/><Relationship Id="rId3" Type="http://schemas.openxmlformats.org/officeDocument/2006/relationships/image" Target="../media/image13.jpg"/><Relationship Id="rId21" Type="http://schemas.openxmlformats.org/officeDocument/2006/relationships/image" Target="../media/image22.jpg"/><Relationship Id="rId7" Type="http://schemas.openxmlformats.org/officeDocument/2006/relationships/image" Target="../media/image15.jpg"/><Relationship Id="rId12" Type="http://schemas.openxmlformats.org/officeDocument/2006/relationships/hyperlink" Target="https://www.media-k.eu/" TargetMode="External"/><Relationship Id="rId17" Type="http://schemas.openxmlformats.org/officeDocument/2006/relationships/image" Target="../media/image20.png"/><Relationship Id="rId2" Type="http://schemas.openxmlformats.org/officeDocument/2006/relationships/notesSlide" Target="../notesSlides/notesSlide3.xml"/><Relationship Id="rId16" Type="http://schemas.openxmlformats.org/officeDocument/2006/relationships/image" Target="../media/image19.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hyperlink" Target="http://www.coordina-oerh.com/" TargetMode="External"/><Relationship Id="rId11" Type="http://schemas.openxmlformats.org/officeDocument/2006/relationships/image" Target="../media/image17.jpg"/><Relationship Id="rId5" Type="http://schemas.openxmlformats.org/officeDocument/2006/relationships/image" Target="../media/image14.jpg"/><Relationship Id="rId15" Type="http://schemas.openxmlformats.org/officeDocument/2006/relationships/hyperlink" Target="http://www.connexions.gr/" TargetMode="External"/><Relationship Id="rId10" Type="http://schemas.openxmlformats.org/officeDocument/2006/relationships/hyperlink" Target="http://www.uv.es/" TargetMode="External"/><Relationship Id="rId19" Type="http://schemas.openxmlformats.org/officeDocument/2006/relationships/hyperlink" Target="http://www.resetcy.com/" TargetMode="External"/><Relationship Id="rId4" Type="http://schemas.openxmlformats.org/officeDocument/2006/relationships/hyperlink" Target="https://www.w-hs.de/" TargetMode="External"/><Relationship Id="rId9" Type="http://schemas.openxmlformats.org/officeDocument/2006/relationships/image" Target="../media/image16.jpg"/><Relationship Id="rId14" Type="http://schemas.openxmlformats.org/officeDocument/2006/relationships/hyperlink" Target="https://www.oxfamitalia.org/" TargetMode="External"/><Relationship Id="rId22"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fr.freepik.com/vecteurs-libre/illustration-concept-insomnie_9926510.ht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www.freepik.es/vector-gratis/ilustracion-concepto-ciberenfermedad_49682591.htm#query=adiccion%20movil&amp;position=0&amp;from_view=keyword&amp;track=ais&amp;uuid=9dbad1c1-d68c-4091-8727-341d4087703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www.freepik.com/free-vector/hand-drawn-5-senses-infographic_36176725.ht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fr.freepik.com/vecteurs-libre/arriere-plan-plat-maternite-mere-colere-gronde-son-petit-fils-pour-ne-pas-avoir-fait-ses-devoirs-illustration_16399263.ht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fr.freepik.com/vecteurs-libre/illustration-vectorielle-ecran-addiction-concept-abstrait-surcharge-numerique-dependance-information-dependance-aux-smartphones-accro-ecran-dependance-au-telephone-portable-metaphore-abstraite-troubles-mentaux_11668779.ht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www.freepik.com/free-vector/character-browsing-internet-instead-working_7534052.htm"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fr.freepik.com/vecteurs-libre/petits-hommes-affaires-lisant-liste-regles-homme-femme-faisant-liste-controle-pour-controle-gestion-entreprise-enorme-illustration-vectorielle-plane-presse-papiers-notion-guidage_24644903.htm"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www.freepik.com/free-vector/character-illustration-people_3585143.htm#fromView=search&amp;page=1&amp;position=7&amp;uuid=73b32f34-4b82-49ed-a426-28c39508d47b"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fr.freepik.com/vecteurs-libre/connaissance-est-comme-grande-puissance-qui-nous-envoie-avant-comme-monter-fusee-enfant-chevauche-fusee-crayon-autour-ampoule_18779155.ht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www.freepik.com/free-vector/characters-people-holding-giant-digital-devices_3046748.htm" TargetMode="External"/></Relationships>
</file>

<file path=ppt/slides/_rels/slide4.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image" Target="../media/image1.png"/><Relationship Id="rId7" Type="http://schemas.openxmlformats.org/officeDocument/2006/relationships/slide" Target="slide40.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25.xml"/><Relationship Id="rId5" Type="http://schemas.openxmlformats.org/officeDocument/2006/relationships/slide" Target="slide11.xml"/><Relationship Id="rId4" Type="http://schemas.openxmlformats.org/officeDocument/2006/relationships/slide" Target="slide7.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hyperlink" Target="http://www.freepik.com/"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play.google.com/store/apps/details?id=com.EAGINsoftware.dejaloYa&amp;hl=fr&amp;gl=US" TargetMode="External"/><Relationship Id="rId13" Type="http://schemas.openxmlformats.org/officeDocument/2006/relationships/hyperlink" Target="https://apps.apple.com/fr/app/stop-tabac/id532494130" TargetMode="External"/><Relationship Id="rId3" Type="http://schemas.openxmlformats.org/officeDocument/2006/relationships/image" Target="../media/image72.jpg"/><Relationship Id="rId7" Type="http://schemas.openxmlformats.org/officeDocument/2006/relationships/hyperlink" Target="https://apps.apple.com/fr/app/smoke-free-arr%C3%AAter-de-fumer/id577767592" TargetMode="External"/><Relationship Id="rId12" Type="http://schemas.openxmlformats.org/officeDocument/2006/relationships/hyperlink" Target="https://apps.apple.com/fr/app/smokerstop/id980579043" TargetMode="External"/><Relationship Id="rId17"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2" Type="http://schemas.openxmlformats.org/officeDocument/2006/relationships/notesSlide" Target="../notesSlides/notesSlide41.xml"/><Relationship Id="rId16" Type="http://schemas.openxmlformats.org/officeDocument/2006/relationships/hyperlink" Target="https://fr.freepik.com/vecteurs-libre/test-optimisation-applications-concepteur-ux-developpeur-interface-smartphone-personnage-dessin-anime-feminin-programmation-illustration-concept-application-telephone-mobile_11668376.htm#fromView=search&amp;page=1&amp;position=8&amp;uuid=3d45f8fb-b16d-4536-932b-27967e05e2d9" TargetMode="External"/><Relationship Id="rId1" Type="http://schemas.openxmlformats.org/officeDocument/2006/relationships/slideLayout" Target="../slideLayouts/slideLayout5.xml"/><Relationship Id="rId6" Type="http://schemas.openxmlformats.org/officeDocument/2006/relationships/hyperlink" Target="https://play.google.com/store/apps/details?id=com.portablepixels.smokefree&amp;hl=fr&amp;gl=US" TargetMode="External"/><Relationship Id="rId11" Type="http://schemas.openxmlformats.org/officeDocument/2006/relationships/hyperlink" Target="https://apps.apple.com/us/app/myquit/id1116910737" TargetMode="External"/><Relationship Id="rId5" Type="http://schemas.openxmlformats.org/officeDocument/2006/relationships/hyperlink" Target="https://apps.apple.com/fr/app/arr%C3%AAter-de-fumer-kwit/id525441365" TargetMode="External"/><Relationship Id="rId15" Type="http://schemas.openxmlformats.org/officeDocument/2006/relationships/hyperlink" Target="https://apps.apple.com/fr/app/tabac-info-service-lappli/id1138311639" TargetMode="External"/><Relationship Id="rId10" Type="http://schemas.openxmlformats.org/officeDocument/2006/relationships/hyperlink" Target="https://play.google.com/store/apps/details?id=de.nichtraucherin30tagen.android&amp;hl=en_US" TargetMode="External"/><Relationship Id="rId4" Type="http://schemas.openxmlformats.org/officeDocument/2006/relationships/hyperlink" Target="https://play.google.com/store/apps/details?id=fr.kwit.android" TargetMode="External"/><Relationship Id="rId9" Type="http://schemas.openxmlformats.org/officeDocument/2006/relationships/hyperlink" Target="https://apps.apple.com/fr/app/quitnow/id483994930" TargetMode="External"/><Relationship Id="rId14" Type="http://schemas.openxmlformats.org/officeDocument/2006/relationships/hyperlink" Target="https://play.google.com/store/apps/details?id=fr.cnamts.tis&amp;hl=fr"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apps.apple.com/fr/app/website-app-blocker-freedom/id1269788228" TargetMode="External"/><Relationship Id="rId13" Type="http://schemas.openxmlformats.org/officeDocument/2006/relationships/hyperlink" Target="https://play.google.com/store/apps/details?id=io.familytime.dashboard&amp;hl=fr&amp;gl=US" TargetMode="External"/><Relationship Id="rId3" Type="http://schemas.openxmlformats.org/officeDocument/2006/relationships/hyperlink" Target="https://play.google.com/store/apps/details?id=fr.spacetime.client.app" TargetMode="External"/><Relationship Id="rId7" Type="http://schemas.openxmlformats.org/officeDocument/2006/relationships/hyperlink" Target="https://play.google.com/store/apps/details?id=to.freedom.android2&amp;hl=fr&amp;gl=US" TargetMode="External"/><Relationship Id="rId12" Type="http://schemas.openxmlformats.org/officeDocument/2006/relationships/hyperlink" Target="https://apps.apple.com/us/app/parental-control-app-kidslox/id914825567" TargetMode="External"/><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hyperlink" Target="https://apps.apple.com/fr/app/forest-restez-concentr%C3%A9/id866450515" TargetMode="External"/><Relationship Id="rId11" Type="http://schemas.openxmlformats.org/officeDocument/2006/relationships/hyperlink" Target="https://play.google.com/store/apps/details?id=com.kidslox.app" TargetMode="External"/><Relationship Id="rId5" Type="http://schemas.openxmlformats.org/officeDocument/2006/relationships/hyperlink" Target="https://play.google.com/store/apps/details?id=cc.forestapp&amp;hl=fr&amp;gl=US" TargetMode="External"/><Relationship Id="rId15" Type="http://schemas.openxmlformats.org/officeDocument/2006/relationships/hyperlink" Target="https://moment-track-how-much-you-and-your-family-use-your-phone.appstor.io/" TargetMode="External"/><Relationship Id="rId10" Type="http://schemas.openxmlformats.org/officeDocument/2006/relationships/hyperlink" Target="https://apps.apple.com/fr/app/google-family-link/id1150085200" TargetMode="External"/><Relationship Id="rId4" Type="http://schemas.openxmlformats.org/officeDocument/2006/relationships/hyperlink" Target="https://play.google.com/store/apps/details?id=com.zerodesktop.appdetox.qualitytime&amp;hl=fr&amp;gl=US" TargetMode="External"/><Relationship Id="rId9" Type="http://schemas.openxmlformats.org/officeDocument/2006/relationships/hyperlink" Target="https://play.google.com/store/apps/details?id=com.google.android.apps.kids.familylink&amp;referrer=utm_source%3Dfamilylink%26utm_medium%3Dwebsite%26utm_campaign%3Dhome_footer" TargetMode="External"/><Relationship Id="rId14" Type="http://schemas.openxmlformats.org/officeDocument/2006/relationships/hyperlink" Target="https://apps.apple.com/fr/app/contr%C3%B4le-parental-familytime/id981066103"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hyperlink" Target="http://www.freepik.com/"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8" Type="http://schemas.openxmlformats.org/officeDocument/2006/relationships/hyperlink" Target="https://www.cancer.gov/about-cancer/causes-prevention/risk/substances/secondhand-smoke#:~:text=Secondhand%20tobacco%20smoke%20is%20the,identified%20in%20secondhand%20tobacco%20smoke" TargetMode="External"/><Relationship Id="rId3" Type="http://schemas.openxmlformats.org/officeDocument/2006/relationships/hyperlink" Target="https://www.ncbi.nlm.nih.gov/pmc/articles/PMC10632550/" TargetMode="External"/><Relationship Id="rId7" Type="http://schemas.openxmlformats.org/officeDocument/2006/relationships/hyperlink" Target="https://www.britannica.com/topic/smoking-tobacco" TargetMode="Externa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hyperlink" Target="https://www.ncbi.nlm.nih.gov/pmc/articles/PMC9016508/" TargetMode="External"/><Relationship Id="rId5" Type="http://schemas.openxmlformats.org/officeDocument/2006/relationships/hyperlink" Target="https://dermnetnz.org/topics/phantom-vibration-syndrome#:~:text=Phantom%20vibration%20syndrome%20(PVS)%20refers,vibrating%20when%20it%20is%20not" TargetMode="External"/><Relationship Id="rId4" Type="http://schemas.openxmlformats.org/officeDocument/2006/relationships/hyperlink" Target="https://www.iberdrola.com/social-commitment/nomophobia#:~:text=WHAT%20IS%20NOMOPHOBIA%3F,%2Dphone%2Dphobia%22" TargetMode="External"/><Relationship Id="rId9" Type="http://schemas.openxmlformats.org/officeDocument/2006/relationships/hyperlink" Target="https://www.ncbi.nlm.nih.gov/books/NBK555596/"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www.un.org/nutrition/sites/www.un.org.nutrition/files/nutrition_decade_infographic_1_nutrition_at_a_glance.pdf" TargetMode="External"/><Relationship Id="rId3" Type="http://schemas.openxmlformats.org/officeDocument/2006/relationships/hyperlink" Target="https://portal.ct.gov/-/media/Departments-and-Agencies/DPH/dph/hems/tobacco/tobaccoproductspdf.pdf" TargetMode="External"/><Relationship Id="rId7" Type="http://schemas.openxmlformats.org/officeDocument/2006/relationships/hyperlink" Target="https://www.mayoclinic.org/healthy-lifestyle/quit-smoking/in-depth/nicotine-craving/art-20045454" TargetMode="Externa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hyperlink" Target="https://www.hypnose-therapie32.fr/sevrage-tabagique/" TargetMode="External"/><Relationship Id="rId5" Type="http://schemas.openxmlformats.org/officeDocument/2006/relationships/hyperlink" Target="https://tobaccofreealamedacounty.org/focus-areas/quit-tobacco/" TargetMode="External"/><Relationship Id="rId4" Type="http://schemas.openxmlformats.org/officeDocument/2006/relationships/hyperlink" Target="https://www.cdc.gov/tobacco/campaign/tips/quit-smoking/quit-smoking-medications/why-quitting-smoking-is-hard/index.html#:~:text=Inside%20your%20brain%2C%20nicotine%20triggers,nicotine%20just%20to%20feel%20okay"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cmb-sante.fr/temps-ecrans-adultes/" TargetMode="External"/><Relationship Id="rId3" Type="http://schemas.openxmlformats.org/officeDocument/2006/relationships/hyperlink" Target="https://www.fao.org/3/i3261e/i3261e.pdf" TargetMode="External"/><Relationship Id="rId7" Type="http://schemas.openxmlformats.org/officeDocument/2006/relationships/hyperlink" Target="https://www.3-6-9-12.org/les-balises-3-6-9-12/" TargetMode="Externa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hyperlink" Target="https://www.3-6-9-12.org/wp-content/uploads/2022/03/Aff-A3-Apprivoiser-les-ecrans-2018-2-HR2.pdf" TargetMode="External"/><Relationship Id="rId5" Type="http://schemas.openxmlformats.org/officeDocument/2006/relationships/hyperlink" Target="https://apimed-pl.org/contenu/uploads/2020/12/Problematique-des-ecrans-a-tout-age-1.pdf" TargetMode="External"/><Relationship Id="rId10" Type="http://schemas.openxmlformats.org/officeDocument/2006/relationships/hyperlink" Target="https://www.3-6-9-12.org/" TargetMode="External"/><Relationship Id="rId4" Type="http://schemas.openxmlformats.org/officeDocument/2006/relationships/hyperlink" Target="https://medecine-generale.sorbonne-universite.fr/wp-content/uploads/2020/11/exemple-trace-GEP-addiction-aux-ecrans.pdf" TargetMode="External"/><Relationship Id="rId9" Type="http://schemas.openxmlformats.org/officeDocument/2006/relationships/hyperlink" Target="https://www.quora.com/What-are-some-rational-tips-to-reduce-screen-time-in-the-long-run"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74.jpg"/></Relationships>
</file>

<file path=ppt/slides/_rels/slide5.xml.rels><?xml version="1.0" encoding="UTF-8" standalone="yes"?>
<Relationships xmlns="http://schemas.openxmlformats.org/package/2006/relationships"><Relationship Id="rId3" Type="http://schemas.openxmlformats.org/officeDocument/2006/relationships/hyperlink" Target="https://www.freepik.com/free-vector/red-dart-arrow-hitting-target-center-dartboard_28563661.htm"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6.xml.rels><?xml version="1.0" encoding="UTF-8" standalone="yes"?>
<Relationships xmlns="http://schemas.openxmlformats.org/package/2006/relationships"><Relationship Id="rId3" Type="http://schemas.openxmlformats.org/officeDocument/2006/relationships/hyperlink" Target="https://www.freepik.com/free-vector/social-development-abstract-concept-vector-illustration-children-learn-social-skills-competence-positive-impact-successful-communication-career-success-education-abstract-metaphor_11663914.htm"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www.freepik.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fr.freepik.com/vecteurs-libre/fomo-peur-rater-concept_9892409.htm#fromView=search&amp;page=2&amp;position=14&amp;uuid=83eb198f-9b8b-43fc-bdc2-4704c8942c07"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hyperlink" Target="https://support.freepik.com/s/article/Attribution-How-when-and-where?language=en_US&amp;_gl=1*r33wk9*_ga*MTQ3ODg4MTIwNi4xNzA1OTMxNDE2*_ga_QWX66025LC*MTcxMDQyMjk5Mi45LjEuMTcxMDQyMzMyOC40Ni4wLjA.*_ga_18B6QPTJPC*MTcxMDQyMjk5Mi45LjEuMTcxMDQyMzMyOS40NS4wLjA." TargetMode="External"/><Relationship Id="rId4" Type="http://schemas.openxmlformats.org/officeDocument/2006/relationships/hyperlink" Target="https://fr.freepik.com/vecteurs-libre/composition-organigramme-fumee-tabac-narguile-isometrique-produits-cigarette-du-texte-personnes-qui-fument_13867269.htm#fromView=search&amp;page=1&amp;position=12&amp;uuid=a05d4288-033f-4675-b9eb-3547e10703e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
          <p:cNvSpPr txBox="1"/>
          <p:nvPr/>
        </p:nvSpPr>
        <p:spPr>
          <a:xfrm>
            <a:off x="4310344" y="3513902"/>
            <a:ext cx="7843717" cy="2015774"/>
          </a:xfrm>
          <a:prstGeom prst="rect">
            <a:avLst/>
          </a:prstGeom>
          <a:noFill/>
          <a:ln>
            <a:noFill/>
          </a:ln>
        </p:spPr>
        <p:txBody>
          <a:bodyPr spcFirstLastPara="1" wrap="square" lIns="91425" tIns="45700" rIns="91425" bIns="45700" anchor="ctr" anchorCtr="0">
            <a:normAutofit lnSpcReduction="10000"/>
          </a:bodyPr>
          <a:lstStyle/>
          <a:p>
            <a:pPr marL="0" marR="0" lvl="0" indent="0" algn="l" rtl="0">
              <a:lnSpc>
                <a:spcPct val="90000"/>
              </a:lnSpc>
              <a:spcBef>
                <a:spcPts val="0"/>
              </a:spcBef>
              <a:spcAft>
                <a:spcPts val="0"/>
              </a:spcAft>
              <a:buClr>
                <a:srgbClr val="C00000"/>
              </a:buClr>
              <a:buSzPts val="3400"/>
              <a:buFont typeface="Calibri"/>
              <a:buNone/>
            </a:pPr>
            <a:r>
              <a:rPr lang="en-US" sz="3400" b="1" i="0" u="none" strike="noStrike" cap="none" dirty="0" err="1">
                <a:solidFill>
                  <a:srgbClr val="C00000"/>
                </a:solidFill>
                <a:latin typeface="Calibri"/>
                <a:ea typeface="Calibri"/>
                <a:cs typeface="Calibri"/>
                <a:sym typeface="Calibri"/>
              </a:rPr>
              <a:t>Ενότητ</a:t>
            </a:r>
            <a:r>
              <a:rPr lang="en-US" sz="3400" b="1" i="0" u="none" strike="noStrike" cap="none" dirty="0">
                <a:solidFill>
                  <a:srgbClr val="C00000"/>
                </a:solidFill>
                <a:latin typeface="Calibri"/>
                <a:ea typeface="Calibri"/>
                <a:cs typeface="Calibri"/>
                <a:sym typeface="Calibri"/>
              </a:rPr>
              <a:t>α 5 - Διδακτική συνεδρία </a:t>
            </a:r>
            <a:r>
              <a:rPr lang="en-US" sz="2400" b="1" i="0" u="none" strike="noStrike" cap="none" dirty="0">
                <a:solidFill>
                  <a:srgbClr val="C00000"/>
                </a:solidFill>
                <a:latin typeface="Calibri"/>
                <a:ea typeface="Calibri"/>
                <a:cs typeface="Calibri"/>
                <a:sym typeface="Calibri"/>
              </a:rPr>
              <a:t>(5.1)</a:t>
            </a:r>
            <a:r>
              <a:rPr lang="en-US" sz="3400" b="1" i="0" u="none" strike="noStrike" cap="none" dirty="0">
                <a:solidFill>
                  <a:schemeClr val="dk1"/>
                </a:solidFill>
                <a:latin typeface="Calibri"/>
                <a:ea typeface="Calibri"/>
                <a:cs typeface="Calibri"/>
                <a:sym typeface="Calibri"/>
              </a:rPr>
              <a:t/>
            </a:r>
            <a:br>
              <a:rPr lang="en-US" sz="3400" b="1" i="0" u="none" strike="noStrike" cap="none" dirty="0">
                <a:solidFill>
                  <a:schemeClr val="dk1"/>
                </a:solidFill>
                <a:latin typeface="Calibri"/>
                <a:ea typeface="Calibri"/>
                <a:cs typeface="Calibri"/>
                <a:sym typeface="Calibri"/>
              </a:rPr>
            </a:br>
            <a:r>
              <a:rPr lang="en-US" sz="4000" i="0" u="none" strike="noStrike" cap="none" dirty="0">
                <a:solidFill>
                  <a:schemeClr val="dk1"/>
                </a:solidFill>
                <a:latin typeface="Calibri"/>
                <a:ea typeface="Calibri"/>
                <a:cs typeface="Calibri"/>
                <a:sym typeface="Calibri"/>
              </a:rPr>
              <a:t>Εφαρμογές υγείας για τη μείωση του εθισμού στην οθόνη και της χρήσης ουσιών (καπνός)</a:t>
            </a:r>
            <a:endParaRPr sz="3400" i="0" u="none" strike="noStrike" cap="none" dirty="0">
              <a:solidFill>
                <a:schemeClr val="dk1"/>
              </a:solidFill>
              <a:latin typeface="Calibri"/>
              <a:ea typeface="Calibri"/>
              <a:cs typeface="Calibri"/>
              <a:sym typeface="Calibri"/>
            </a:endParaRPr>
          </a:p>
        </p:txBody>
      </p:sp>
      <p:sp>
        <p:nvSpPr>
          <p:cNvPr id="69" name="Google Shape;69;p1"/>
          <p:cNvSpPr/>
          <p:nvPr/>
        </p:nvSpPr>
        <p:spPr>
          <a:xfrm>
            <a:off x="-2" y="671930"/>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rgbClr val="F2F2F2"/>
                </a:solidFill>
                <a:latin typeface="Calibri"/>
                <a:ea typeface="Calibri"/>
                <a:cs typeface="Calibri"/>
                <a:sym typeface="Calibri"/>
              </a:rPr>
              <a:t>1</a:t>
            </a:r>
            <a:endParaRPr sz="2400" b="0" i="0" u="none" strike="noStrike" cap="none">
              <a:solidFill>
                <a:srgbClr val="F2F2F2"/>
              </a:solidFill>
              <a:latin typeface="Calibri"/>
              <a:ea typeface="Calibri"/>
              <a:cs typeface="Calibri"/>
              <a:sym typeface="Calibri"/>
            </a:endParaRPr>
          </a:p>
        </p:txBody>
      </p:sp>
      <p:sp>
        <p:nvSpPr>
          <p:cNvPr id="70" name="Google Shape;70;p1"/>
          <p:cNvSpPr/>
          <p:nvPr/>
        </p:nvSpPr>
        <p:spPr>
          <a:xfrm>
            <a:off x="2609" y="1507751"/>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rgbClr val="F2F2F2"/>
                </a:solidFill>
                <a:latin typeface="Calibri"/>
                <a:ea typeface="Calibri"/>
                <a:cs typeface="Calibri"/>
                <a:sym typeface="Calibri"/>
              </a:rPr>
              <a:t>2</a:t>
            </a:r>
            <a:endParaRPr sz="2400" b="0" i="0" u="none" strike="noStrike" cap="none">
              <a:solidFill>
                <a:srgbClr val="F2F2F2"/>
              </a:solidFill>
              <a:latin typeface="Calibri"/>
              <a:ea typeface="Calibri"/>
              <a:cs typeface="Calibri"/>
              <a:sym typeface="Calibri"/>
            </a:endParaRPr>
          </a:p>
        </p:txBody>
      </p:sp>
      <p:sp>
        <p:nvSpPr>
          <p:cNvPr id="71" name="Google Shape;71;p1"/>
          <p:cNvSpPr/>
          <p:nvPr/>
        </p:nvSpPr>
        <p:spPr>
          <a:xfrm>
            <a:off x="-56" y="2302518"/>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rgbClr val="F2F2F2"/>
                </a:solidFill>
                <a:latin typeface="Calibri"/>
                <a:ea typeface="Calibri"/>
                <a:cs typeface="Calibri"/>
                <a:sym typeface="Calibri"/>
              </a:rPr>
              <a:t>3</a:t>
            </a:r>
            <a:endParaRPr sz="2400" b="0" i="0" u="none" strike="noStrike" cap="none">
              <a:solidFill>
                <a:srgbClr val="F2F2F2"/>
              </a:solidFill>
              <a:latin typeface="Calibri"/>
              <a:ea typeface="Calibri"/>
              <a:cs typeface="Calibri"/>
              <a:sym typeface="Calibri"/>
            </a:endParaRPr>
          </a:p>
        </p:txBody>
      </p:sp>
      <p:sp>
        <p:nvSpPr>
          <p:cNvPr id="72" name="Google Shape;72;p1"/>
          <p:cNvSpPr/>
          <p:nvPr/>
        </p:nvSpPr>
        <p:spPr>
          <a:xfrm>
            <a:off x="-2" y="3170974"/>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rgbClr val="F2F2F2"/>
                </a:solidFill>
                <a:latin typeface="Calibri"/>
                <a:ea typeface="Calibri"/>
                <a:cs typeface="Calibri"/>
                <a:sym typeface="Calibri"/>
              </a:rPr>
              <a:t>4</a:t>
            </a:r>
            <a:endParaRPr sz="2400" b="0" i="0" u="none" strike="noStrike" cap="none">
              <a:solidFill>
                <a:srgbClr val="F2F2F2"/>
              </a:solidFill>
              <a:latin typeface="Calibri"/>
              <a:ea typeface="Calibri"/>
              <a:cs typeface="Calibri"/>
              <a:sym typeface="Calibri"/>
            </a:endParaRPr>
          </a:p>
        </p:txBody>
      </p:sp>
      <p:sp>
        <p:nvSpPr>
          <p:cNvPr id="73" name="Google Shape;73;p1"/>
          <p:cNvSpPr/>
          <p:nvPr/>
        </p:nvSpPr>
        <p:spPr>
          <a:xfrm>
            <a:off x="1655" y="4036937"/>
            <a:ext cx="722376" cy="868136"/>
          </a:xfrm>
          <a:prstGeom prst="rect">
            <a:avLst/>
          </a:prstGeom>
          <a:solidFill>
            <a:srgbClr val="C000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lt1"/>
                </a:solidFill>
                <a:latin typeface="Calibri"/>
                <a:ea typeface="Calibri"/>
                <a:cs typeface="Calibri"/>
                <a:sym typeface="Calibri"/>
              </a:rPr>
              <a:t>5</a:t>
            </a:r>
            <a:endParaRPr sz="2400" b="1" i="0" u="none" strike="noStrike" cap="none">
              <a:solidFill>
                <a:schemeClr val="lt1"/>
              </a:solidFill>
              <a:latin typeface="Calibri"/>
              <a:ea typeface="Calibri"/>
              <a:cs typeface="Calibri"/>
              <a:sym typeface="Calibri"/>
            </a:endParaRPr>
          </a:p>
        </p:txBody>
      </p:sp>
      <p:pic>
        <p:nvPicPr>
          <p:cNvPr id="74" name="Google Shape;74;p1" descr="Εικόνα που περιέχει κείμενο, γραμματοσειρά, λογότυπο, γραφικά&#10;&#10;Περιγραφή που δημιουργήθηκε αυτόματα"/>
          <p:cNvPicPr preferRelativeResize="0"/>
          <p:nvPr/>
        </p:nvPicPr>
        <p:blipFill rotWithShape="1">
          <a:blip r:embed="rId3">
            <a:alphaModFix/>
          </a:blip>
          <a:srcRect l="19107"/>
          <a:stretch/>
        </p:blipFill>
        <p:spPr>
          <a:xfrm>
            <a:off x="4310344" y="1134849"/>
            <a:ext cx="6563496" cy="2084244"/>
          </a:xfrm>
          <a:prstGeom prst="rect">
            <a:avLst/>
          </a:prstGeom>
          <a:noFill/>
          <a:ln>
            <a:noFill/>
          </a:ln>
        </p:spPr>
      </p:pic>
      <p:sp>
        <p:nvSpPr>
          <p:cNvPr id="75" name="Google Shape;75;p1"/>
          <p:cNvSpPr txBox="1"/>
          <p:nvPr/>
        </p:nvSpPr>
        <p:spPr>
          <a:xfrm>
            <a:off x="4863323" y="2899483"/>
            <a:ext cx="6094902"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0" i="0" u="none" strike="noStrike" cap="none">
                <a:solidFill>
                  <a:srgbClr val="ABC7F1"/>
                </a:solidFill>
                <a:latin typeface="Calibri"/>
                <a:ea typeface="Calibri"/>
                <a:cs typeface="Calibri"/>
                <a:sym typeface="Calibri"/>
              </a:rPr>
              <a:t>https://apps4health.eu/</a:t>
            </a:r>
            <a:endParaRPr/>
          </a:p>
        </p:txBody>
      </p:sp>
      <p:pic>
        <p:nvPicPr>
          <p:cNvPr id="76" name="Google Shape;76;p1"/>
          <p:cNvPicPr preferRelativeResize="0"/>
          <p:nvPr/>
        </p:nvPicPr>
        <p:blipFill rotWithShape="1">
          <a:blip r:embed="rId4">
            <a:alphaModFix/>
          </a:blip>
          <a:srcRect/>
          <a:stretch/>
        </p:blipFill>
        <p:spPr>
          <a:xfrm>
            <a:off x="-8249" y="5991490"/>
            <a:ext cx="12191695" cy="869554"/>
          </a:xfrm>
          <a:prstGeom prst="rect">
            <a:avLst/>
          </a:prstGeom>
          <a:noFill/>
          <a:ln>
            <a:noFill/>
          </a:ln>
        </p:spPr>
      </p:pic>
      <p:pic>
        <p:nvPicPr>
          <p:cNvPr id="77" name="Google Shape;77;p1"/>
          <p:cNvPicPr preferRelativeResize="0"/>
          <p:nvPr/>
        </p:nvPicPr>
        <p:blipFill rotWithShape="1">
          <a:blip r:embed="rId5">
            <a:alphaModFix/>
          </a:blip>
          <a:srcRect/>
          <a:stretch/>
        </p:blipFill>
        <p:spPr>
          <a:xfrm>
            <a:off x="10748048" y="6336215"/>
            <a:ext cx="1406013" cy="492105"/>
          </a:xfrm>
          <a:prstGeom prst="rect">
            <a:avLst/>
          </a:prstGeom>
          <a:noFill/>
          <a:ln>
            <a:noFill/>
          </a:ln>
        </p:spPr>
      </p:pic>
      <p:sp>
        <p:nvSpPr>
          <p:cNvPr id="78" name="Google Shape;78;p1"/>
          <p:cNvSpPr/>
          <p:nvPr/>
        </p:nvSpPr>
        <p:spPr>
          <a:xfrm>
            <a:off x="510" y="4903744"/>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rgbClr val="F2F2F2"/>
                </a:solidFill>
                <a:latin typeface="Calibri"/>
                <a:ea typeface="Calibri"/>
                <a:cs typeface="Calibri"/>
                <a:sym typeface="Calibri"/>
              </a:rPr>
              <a:t>6</a:t>
            </a:r>
            <a:endParaRPr sz="2400" b="0" i="0" u="none" strike="noStrike" cap="none">
              <a:solidFill>
                <a:srgbClr val="F2F2F2"/>
              </a:solidFill>
              <a:latin typeface="Calibri"/>
              <a:ea typeface="Calibri"/>
              <a:cs typeface="Calibri"/>
              <a:sym typeface="Calibri"/>
            </a:endParaRPr>
          </a:p>
        </p:txBody>
      </p:sp>
      <p:pic>
        <p:nvPicPr>
          <p:cNvPr id="79" name="Google Shape;79;p1"/>
          <p:cNvPicPr preferRelativeResize="0"/>
          <p:nvPr/>
        </p:nvPicPr>
        <p:blipFill rotWithShape="1">
          <a:blip r:embed="rId4">
            <a:alphaModFix/>
          </a:blip>
          <a:srcRect b="59835"/>
          <a:stretch/>
        </p:blipFill>
        <p:spPr>
          <a:xfrm rot="10800000">
            <a:off x="-8250" y="-4107"/>
            <a:ext cx="12191695" cy="349261"/>
          </a:xfrm>
          <a:prstGeom prst="rect">
            <a:avLst/>
          </a:prstGeom>
          <a:noFill/>
          <a:ln>
            <a:noFill/>
          </a:ln>
        </p:spPr>
      </p:pic>
      <p:pic>
        <p:nvPicPr>
          <p:cNvPr id="80" name="Google Shape;80;p1" descr="Εικόνα που περιέχει clipart, σύμβολο, καρτούν, λογότυπο&#10;&#10;Περιγραφή που δημιουργήθηκε αυτόματα"/>
          <p:cNvPicPr preferRelativeResize="0"/>
          <p:nvPr/>
        </p:nvPicPr>
        <p:blipFill rotWithShape="1">
          <a:blip r:embed="rId6">
            <a:alphaModFix/>
          </a:blip>
          <a:srcRect/>
          <a:stretch/>
        </p:blipFill>
        <p:spPr>
          <a:xfrm>
            <a:off x="1996896" y="1576370"/>
            <a:ext cx="1880187" cy="3365007"/>
          </a:xfrm>
          <a:prstGeom prst="rect">
            <a:avLst/>
          </a:prstGeom>
          <a:noFill/>
          <a:ln>
            <a:noFill/>
          </a:ln>
        </p:spPr>
      </p:pic>
      <p:sp>
        <p:nvSpPr>
          <p:cNvPr id="81" name="Google Shape;81;p1"/>
          <p:cNvSpPr/>
          <p:nvPr/>
        </p:nvSpPr>
        <p:spPr>
          <a:xfrm>
            <a:off x="728869" y="1172199"/>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rgbClr val="F2F2F2"/>
                </a:solidFill>
                <a:latin typeface="Calibri"/>
                <a:ea typeface="Calibri"/>
                <a:cs typeface="Calibri"/>
                <a:sym typeface="Calibri"/>
              </a:rPr>
              <a:t>7</a:t>
            </a:r>
            <a:endParaRPr sz="2400" b="0" i="0" u="none" strike="noStrike" cap="none">
              <a:solidFill>
                <a:srgbClr val="F2F2F2"/>
              </a:solidFill>
              <a:latin typeface="Calibri"/>
              <a:ea typeface="Calibri"/>
              <a:cs typeface="Calibri"/>
              <a:sym typeface="Calibri"/>
            </a:endParaRPr>
          </a:p>
        </p:txBody>
      </p:sp>
      <p:sp>
        <p:nvSpPr>
          <p:cNvPr id="82" name="Google Shape;82;p1"/>
          <p:cNvSpPr/>
          <p:nvPr/>
        </p:nvSpPr>
        <p:spPr>
          <a:xfrm>
            <a:off x="721541" y="2008020"/>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rgbClr val="F2F2F2"/>
                </a:solidFill>
                <a:latin typeface="Calibri"/>
                <a:ea typeface="Calibri"/>
                <a:cs typeface="Calibri"/>
                <a:sym typeface="Calibri"/>
              </a:rPr>
              <a:t>8</a:t>
            </a:r>
            <a:endParaRPr sz="2400" b="0" i="0" u="none" strike="noStrike" cap="none">
              <a:solidFill>
                <a:srgbClr val="F2F2F2"/>
              </a:solidFill>
              <a:latin typeface="Calibri"/>
              <a:ea typeface="Calibri"/>
              <a:cs typeface="Calibri"/>
              <a:sym typeface="Calibri"/>
            </a:endParaRPr>
          </a:p>
        </p:txBody>
      </p:sp>
      <p:sp>
        <p:nvSpPr>
          <p:cNvPr id="83" name="Google Shape;83;p1"/>
          <p:cNvSpPr/>
          <p:nvPr/>
        </p:nvSpPr>
        <p:spPr>
          <a:xfrm>
            <a:off x="728815" y="2802787"/>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rgbClr val="F2F2F2"/>
                </a:solidFill>
                <a:latin typeface="Calibri"/>
                <a:ea typeface="Calibri"/>
                <a:cs typeface="Calibri"/>
                <a:sym typeface="Calibri"/>
              </a:rPr>
              <a:t>9</a:t>
            </a:r>
            <a:endParaRPr sz="2400" b="0" i="0" u="none" strike="noStrike" cap="none">
              <a:solidFill>
                <a:srgbClr val="F2F2F2"/>
              </a:solidFill>
              <a:latin typeface="Calibri"/>
              <a:ea typeface="Calibri"/>
              <a:cs typeface="Calibri"/>
              <a:sym typeface="Calibri"/>
            </a:endParaRPr>
          </a:p>
        </p:txBody>
      </p:sp>
      <p:sp>
        <p:nvSpPr>
          <p:cNvPr id="84" name="Google Shape;84;p1"/>
          <p:cNvSpPr/>
          <p:nvPr/>
        </p:nvSpPr>
        <p:spPr>
          <a:xfrm>
            <a:off x="728869" y="3671243"/>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rgbClr val="F2F2F2"/>
                </a:solidFill>
                <a:latin typeface="Calibri"/>
                <a:ea typeface="Calibri"/>
                <a:cs typeface="Calibri"/>
                <a:sym typeface="Calibri"/>
              </a:rPr>
              <a:t>10</a:t>
            </a:r>
            <a:endParaRPr sz="2400" b="0" i="0" u="none" strike="noStrike" cap="none">
              <a:solidFill>
                <a:srgbClr val="F2F2F2"/>
              </a:solidFill>
              <a:latin typeface="Calibri"/>
              <a:ea typeface="Calibri"/>
              <a:cs typeface="Calibri"/>
              <a:sym typeface="Calibri"/>
            </a:endParaRPr>
          </a:p>
        </p:txBody>
      </p:sp>
      <p:sp>
        <p:nvSpPr>
          <p:cNvPr id="85" name="Google Shape;85;p1"/>
          <p:cNvSpPr/>
          <p:nvPr/>
        </p:nvSpPr>
        <p:spPr>
          <a:xfrm>
            <a:off x="730526" y="4537206"/>
            <a:ext cx="722376" cy="868136"/>
          </a:xfrm>
          <a:prstGeom prst="rect">
            <a:avLst/>
          </a:prstGeom>
          <a:solidFill>
            <a:srgbClr val="DDE0E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a:solidFill>
                  <a:srgbClr val="F2F2F2"/>
                </a:solidFill>
                <a:latin typeface="Calibri"/>
                <a:ea typeface="Calibri"/>
                <a:cs typeface="Calibri"/>
                <a:sym typeface="Calibri"/>
              </a:rPr>
              <a:t>11</a:t>
            </a:r>
            <a:endParaRPr sz="2400" b="0" i="0" u="none" strike="noStrike" cap="none">
              <a:solidFill>
                <a:srgbClr val="F2F2F2"/>
              </a:solidFill>
              <a:latin typeface="Calibri"/>
              <a:ea typeface="Calibri"/>
              <a:cs typeface="Calibri"/>
              <a:sym typeface="Calibri"/>
            </a:endParaRPr>
          </a:p>
        </p:txBody>
      </p:sp>
      <p:sp>
        <p:nvSpPr>
          <p:cNvPr id="86" name="Google Shape;86;p1"/>
          <p:cNvSpPr/>
          <p:nvPr/>
        </p:nvSpPr>
        <p:spPr>
          <a:xfrm>
            <a:off x="2095928" y="6317750"/>
            <a:ext cx="8688638" cy="63242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US" sz="1000" b="0" i="0" u="none" strike="noStrike" cap="none" dirty="0" err="1">
                <a:solidFill>
                  <a:srgbClr val="DDEAF6"/>
                </a:solidFill>
                <a:latin typeface="Calibri"/>
                <a:ea typeface="Calibri"/>
                <a:cs typeface="Calibri"/>
                <a:sym typeface="Calibri"/>
              </a:rPr>
              <a:t>Με</a:t>
            </a:r>
            <a:r>
              <a:rPr lang="en-US" sz="1000" b="0" i="0" u="none" strike="noStrike" cap="none" dirty="0">
                <a:solidFill>
                  <a:srgbClr val="DDEAF6"/>
                </a:solidFill>
                <a:latin typeface="Calibri"/>
                <a:ea typeface="Calibri"/>
                <a:cs typeface="Calibri"/>
                <a:sym typeface="Calibri"/>
              </a:rPr>
              <a:t> </a:t>
            </a:r>
            <a:r>
              <a:rPr lang="en-US" sz="1000" b="0" i="0" u="none" strike="noStrike" cap="none" dirty="0" err="1">
                <a:solidFill>
                  <a:srgbClr val="DDEAF6"/>
                </a:solidFill>
                <a:latin typeface="Calibri"/>
                <a:ea typeface="Calibri"/>
                <a:cs typeface="Calibri"/>
                <a:sym typeface="Calibri"/>
              </a:rPr>
              <a:t>τη</a:t>
            </a:r>
            <a:r>
              <a:rPr lang="en-US" sz="1000" b="0" i="0" u="none" strike="noStrike" cap="none" dirty="0">
                <a:solidFill>
                  <a:srgbClr val="DDEAF6"/>
                </a:solidFill>
                <a:latin typeface="Calibri"/>
                <a:ea typeface="Calibri"/>
                <a:cs typeface="Calibri"/>
                <a:sym typeface="Calibri"/>
              </a:rPr>
              <a:t> </a:t>
            </a:r>
            <a:r>
              <a:rPr lang="en-US" sz="1000" b="0" i="0" u="none" strike="noStrike" cap="none" dirty="0" err="1">
                <a:solidFill>
                  <a:srgbClr val="DDEAF6"/>
                </a:solidFill>
                <a:latin typeface="Calibri"/>
                <a:ea typeface="Calibri"/>
                <a:cs typeface="Calibri"/>
                <a:sym typeface="Calibri"/>
              </a:rPr>
              <a:t>συγχρημ</a:t>
            </a:r>
            <a:r>
              <a:rPr lang="en-US" sz="1000" b="0" i="0" u="none" strike="noStrike" cap="none" dirty="0">
                <a:solidFill>
                  <a:srgbClr val="DDEAF6"/>
                </a:solidFill>
                <a:latin typeface="Calibri"/>
                <a:ea typeface="Calibri"/>
                <a:cs typeface="Calibri"/>
                <a:sym typeface="Calibri"/>
              </a:rPr>
              <a:t>ατοδότηση της Ευρωπαϊκής Ένωσης. </a:t>
            </a:r>
            <a:r>
              <a:rPr lang="en-US" sz="1000" b="0" i="0" u="none" strike="noStrike" cap="none" dirty="0" err="1">
                <a:solidFill>
                  <a:srgbClr val="DDEAF6"/>
                </a:solidFill>
                <a:latin typeface="Calibri"/>
                <a:ea typeface="Calibri"/>
                <a:cs typeface="Calibri"/>
                <a:sym typeface="Calibri"/>
              </a:rPr>
              <a:t>Οι</a:t>
            </a:r>
            <a:r>
              <a:rPr lang="en-US" sz="1000" b="0" i="0" u="none" strike="noStrike" cap="none" dirty="0">
                <a:solidFill>
                  <a:srgbClr val="DDEAF6"/>
                </a:solidFill>
                <a:latin typeface="Calibri"/>
                <a:ea typeface="Calibri"/>
                <a:cs typeface="Calibri"/>
                <a:sym typeface="Calibri"/>
              </a:rPr>
              <a:t> απ</a:t>
            </a:r>
            <a:r>
              <a:rPr lang="en-US" sz="1000" b="0" i="0" u="none" strike="noStrike" cap="none" dirty="0" err="1">
                <a:solidFill>
                  <a:srgbClr val="DDEAF6"/>
                </a:solidFill>
                <a:latin typeface="Calibri"/>
                <a:ea typeface="Calibri"/>
                <a:cs typeface="Calibri"/>
                <a:sym typeface="Calibri"/>
              </a:rPr>
              <a:t>όψεις</a:t>
            </a:r>
            <a:r>
              <a:rPr lang="en-US" sz="1000" b="0" i="0" u="none" strike="noStrike" cap="none" dirty="0">
                <a:solidFill>
                  <a:srgbClr val="DDEAF6"/>
                </a:solidFill>
                <a:latin typeface="Calibri"/>
                <a:ea typeface="Calibri"/>
                <a:cs typeface="Calibri"/>
                <a:sym typeface="Calibri"/>
              </a:rPr>
              <a:t> και </a:t>
            </a:r>
            <a:r>
              <a:rPr lang="en-US" sz="1000" b="0" i="0" u="none" strike="noStrike" cap="none" dirty="0" err="1">
                <a:solidFill>
                  <a:srgbClr val="DDEAF6"/>
                </a:solidFill>
                <a:latin typeface="Calibri"/>
                <a:ea typeface="Calibri"/>
                <a:cs typeface="Calibri"/>
                <a:sym typeface="Calibri"/>
              </a:rPr>
              <a:t>οι</a:t>
            </a:r>
            <a:r>
              <a:rPr lang="en-US" sz="1000" b="0" i="0" u="none" strike="noStrike" cap="none" dirty="0">
                <a:solidFill>
                  <a:srgbClr val="DDEAF6"/>
                </a:solidFill>
                <a:latin typeface="Calibri"/>
                <a:ea typeface="Calibri"/>
                <a:cs typeface="Calibri"/>
                <a:sym typeface="Calibri"/>
              </a:rPr>
              <a:t> </a:t>
            </a:r>
            <a:r>
              <a:rPr lang="en-US" sz="1000" b="0" i="0" u="none" strike="noStrike" cap="none" dirty="0" err="1">
                <a:solidFill>
                  <a:srgbClr val="DDEAF6"/>
                </a:solidFill>
                <a:latin typeface="Calibri"/>
                <a:ea typeface="Calibri"/>
                <a:cs typeface="Calibri"/>
                <a:sym typeface="Calibri"/>
              </a:rPr>
              <a:t>γνώμες</a:t>
            </a:r>
            <a:r>
              <a:rPr lang="en-US" sz="1000" b="0" i="0" u="none" strike="noStrike" cap="none" dirty="0">
                <a:solidFill>
                  <a:srgbClr val="DDEAF6"/>
                </a:solidFill>
                <a:latin typeface="Calibri"/>
                <a:ea typeface="Calibri"/>
                <a:cs typeface="Calibri"/>
                <a:sym typeface="Calibri"/>
              </a:rPr>
              <a:t> π</a:t>
            </a:r>
            <a:r>
              <a:rPr lang="en-US" sz="1000" b="0" i="0" u="none" strike="noStrike" cap="none" dirty="0" err="1">
                <a:solidFill>
                  <a:srgbClr val="DDEAF6"/>
                </a:solidFill>
                <a:latin typeface="Calibri"/>
                <a:ea typeface="Calibri"/>
                <a:cs typeface="Calibri"/>
                <a:sym typeface="Calibri"/>
              </a:rPr>
              <a:t>ου</a:t>
            </a:r>
            <a:r>
              <a:rPr lang="en-US" sz="1000" b="0" i="0" u="none" strike="noStrike" cap="none" dirty="0">
                <a:solidFill>
                  <a:srgbClr val="DDEAF6"/>
                </a:solidFill>
                <a:latin typeface="Calibri"/>
                <a:ea typeface="Calibri"/>
                <a:cs typeface="Calibri"/>
                <a:sym typeface="Calibri"/>
              </a:rPr>
              <a:t> </a:t>
            </a:r>
            <a:r>
              <a:rPr lang="en-US" sz="1000" b="0" i="0" u="none" strike="noStrike" cap="none" dirty="0" err="1">
                <a:solidFill>
                  <a:srgbClr val="DDEAF6"/>
                </a:solidFill>
                <a:latin typeface="Calibri"/>
                <a:ea typeface="Calibri"/>
                <a:cs typeface="Calibri"/>
                <a:sym typeface="Calibri"/>
              </a:rPr>
              <a:t>δι</a:t>
            </a:r>
            <a:r>
              <a:rPr lang="en-US" sz="1000" b="0" i="0" u="none" strike="noStrike" cap="none" dirty="0">
                <a:solidFill>
                  <a:srgbClr val="DDEAF6"/>
                </a:solidFill>
                <a:latin typeface="Calibri"/>
                <a:ea typeface="Calibri"/>
                <a:cs typeface="Calibri"/>
                <a:sym typeface="Calibri"/>
              </a:rPr>
              <a:t>ατυπώνονται εκφράζουν αποκλειστικά τις απόψεις των συντακτών και δεν αντιπροσωπεύουν κατ’ ανάγκη τις απόψεις της Ευρωπαϊκής Ένωσης ή του Ευρωπαϊκού Εκτελεστικού Οργανισμού Εκπαίδευσης και Πολιτισμού (EACEA). Η </a:t>
            </a:r>
            <a:r>
              <a:rPr lang="en-US" sz="1000" b="0" i="0" u="none" strike="noStrike" cap="none" dirty="0" err="1">
                <a:solidFill>
                  <a:srgbClr val="DDEAF6"/>
                </a:solidFill>
                <a:latin typeface="Calibri"/>
                <a:ea typeface="Calibri"/>
                <a:cs typeface="Calibri"/>
                <a:sym typeface="Calibri"/>
              </a:rPr>
              <a:t>Ευρω</a:t>
            </a:r>
            <a:r>
              <a:rPr lang="en-US" sz="1000" b="0" i="0" u="none" strike="noStrike" cap="none" dirty="0">
                <a:solidFill>
                  <a:srgbClr val="DDEAF6"/>
                </a:solidFill>
                <a:latin typeface="Calibri"/>
                <a:ea typeface="Calibri"/>
                <a:cs typeface="Calibri"/>
                <a:sym typeface="Calibri"/>
              </a:rPr>
              <a:t>παϊκή Ένωση και ο EACEA δεν μπορούν να θεωρηθούν υπεύθυνοι για τις εκφραζόμενες απόψεις.</a:t>
            </a:r>
            <a:endParaRPr sz="1000" b="0" i="0" u="none" strike="noStrike" cap="none" dirty="0">
              <a:solidFill>
                <a:srgbClr val="DDEAF6"/>
              </a:solidFill>
              <a:latin typeface="Calibri"/>
              <a:ea typeface="Calibri"/>
              <a:cs typeface="Calibri"/>
              <a:sym typeface="Calibri"/>
            </a:endParaRPr>
          </a:p>
        </p:txBody>
      </p:sp>
      <p:pic>
        <p:nvPicPr>
          <p:cNvPr id="22" name="Εικόνα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48" y="6473503"/>
            <a:ext cx="1961727" cy="36837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9"/>
          <p:cNvSpPr txBox="1">
            <a:spLocks noGrp="1"/>
          </p:cNvSpPr>
          <p:nvPr>
            <p:ph type="title"/>
          </p:nvPr>
        </p:nvSpPr>
        <p:spPr>
          <a:xfrm>
            <a:off x="566154" y="619739"/>
            <a:ext cx="11059692" cy="7281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3600"/>
              <a:buFont typeface="Calibri"/>
              <a:buNone/>
            </a:pPr>
            <a:r>
              <a:rPr lang="en-US" sz="3600">
                <a:latin typeface="Calibri"/>
                <a:ea typeface="Calibri"/>
                <a:cs typeface="Calibri"/>
                <a:sym typeface="Calibri"/>
              </a:rPr>
              <a:t>Εισαγωγή: χρήση καπνού</a:t>
            </a:r>
            <a:endParaRPr sz="3600">
              <a:latin typeface="Calibri"/>
              <a:ea typeface="Calibri"/>
              <a:cs typeface="Calibri"/>
              <a:sym typeface="Calibri"/>
            </a:endParaRPr>
          </a:p>
        </p:txBody>
      </p:sp>
      <p:sp>
        <p:nvSpPr>
          <p:cNvPr id="197" name="Google Shape;197;p9"/>
          <p:cNvSpPr txBox="1">
            <a:spLocks noGrp="1"/>
          </p:cNvSpPr>
          <p:nvPr>
            <p:ph type="body" idx="1"/>
          </p:nvPr>
        </p:nvSpPr>
        <p:spPr>
          <a:xfrm>
            <a:off x="566154" y="1412589"/>
            <a:ext cx="7703874" cy="4846320"/>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100000"/>
              </a:lnSpc>
              <a:spcBef>
                <a:spcPts val="0"/>
              </a:spcBef>
              <a:spcAft>
                <a:spcPts val="0"/>
              </a:spcAft>
              <a:buSzPct val="100000"/>
              <a:buChar char="▪"/>
            </a:pPr>
            <a:r>
              <a:rPr lang="en-US" b="1"/>
              <a:t>Κάπνισμα: </a:t>
            </a:r>
            <a:r>
              <a:rPr lang="en-US"/>
              <a:t>Η πράξη της εισπνοής και της εκπνοής του καπνού που παράγεται από την καύση του καπνού σε τσιγάρα, πούρα ή πίπες. Είναι η πιο συνηθισμένη μέθοδος κατανάλωσης καπνού παγκοσμίως.</a:t>
            </a:r>
            <a:endParaRPr/>
          </a:p>
          <a:p>
            <a:pPr marL="228600" lvl="0" indent="-228600" algn="l" rtl="0">
              <a:lnSpc>
                <a:spcPct val="100000"/>
              </a:lnSpc>
              <a:spcBef>
                <a:spcPts val="1200"/>
              </a:spcBef>
              <a:spcAft>
                <a:spcPts val="0"/>
              </a:spcAft>
              <a:buSzPct val="100000"/>
              <a:buChar char="▪"/>
            </a:pPr>
            <a:r>
              <a:rPr lang="en-US" b="1"/>
              <a:t>Παθητικό κάπνισμα (SHS): </a:t>
            </a:r>
            <a:r>
              <a:rPr lang="en-US"/>
              <a:t>Αναφέρεται στην ακούσια εισπνοή καπνού από προϊόντα καπνού που χρησιμοποιούν άλλοι. Η έκθεση στο SHS μπορεί να οδηγήσει σε παρόμοιους κινδύνους για την υγεία με το άμεσο κάπνισμα, συμπεριλαμβανομένων του καρκίνου του πνεύμονα, των λοιμώξεων του αναπνευστικού συστήματος και των καρδιαγγειακών παθήσεων.</a:t>
            </a:r>
            <a:endParaRPr/>
          </a:p>
          <a:p>
            <a:pPr marL="228600" lvl="0" indent="-228600" algn="l" rtl="0">
              <a:lnSpc>
                <a:spcPct val="100000"/>
              </a:lnSpc>
              <a:spcBef>
                <a:spcPts val="1200"/>
              </a:spcBef>
              <a:spcAft>
                <a:spcPts val="0"/>
              </a:spcAft>
              <a:buSzPct val="100000"/>
              <a:buChar char="▪"/>
            </a:pPr>
            <a:r>
              <a:rPr lang="en-US" b="1"/>
              <a:t>Διακοπή του καπνίσματος: </a:t>
            </a:r>
            <a:r>
              <a:rPr lang="en-US"/>
              <a:t>Η διαδικασία διακοπής της χρήσης καπνού. Τα προγράμματα διακοπής της χρήσης καπνού μπορεί να περιλαμβάνουν συμπεριφορική θεραπεία, θεραπεία υποκατάστασης νικοτίνης (NRT) και συνταγογραφούμενα φάρμακα για να βοηθήσουν τα άτομα να διαχειριστούν τα συμπτώματα στέρησης και να μειώσουν την εξάρτηση από τον καπνό.</a:t>
            </a:r>
            <a:endParaRPr/>
          </a:p>
          <a:p>
            <a:pPr marL="228600" lvl="0" indent="-99377" algn="l" rtl="0">
              <a:lnSpc>
                <a:spcPct val="100000"/>
              </a:lnSpc>
              <a:spcBef>
                <a:spcPts val="1200"/>
              </a:spcBef>
              <a:spcAft>
                <a:spcPts val="0"/>
              </a:spcAft>
              <a:buSzPct val="100000"/>
              <a:buNone/>
            </a:pPr>
            <a:endParaRPr/>
          </a:p>
        </p:txBody>
      </p:sp>
      <p:pic>
        <p:nvPicPr>
          <p:cNvPr id="198" name="Google Shape;198;p9"/>
          <p:cNvPicPr preferRelativeResize="0"/>
          <p:nvPr/>
        </p:nvPicPr>
        <p:blipFill rotWithShape="1">
          <a:blip r:embed="rId3">
            <a:alphaModFix/>
          </a:blip>
          <a:srcRect l="16170"/>
          <a:stretch/>
        </p:blipFill>
        <p:spPr>
          <a:xfrm>
            <a:off x="8356332" y="2011680"/>
            <a:ext cx="3745925" cy="2980451"/>
          </a:xfrm>
          <a:prstGeom prst="rect">
            <a:avLst/>
          </a:prstGeom>
          <a:noFill/>
          <a:ln>
            <a:noFill/>
          </a:ln>
        </p:spPr>
      </p:pic>
      <p:sp>
        <p:nvSpPr>
          <p:cNvPr id="199" name="Google Shape;199;p9"/>
          <p:cNvSpPr/>
          <p:nvPr/>
        </p:nvSpPr>
        <p:spPr>
          <a:xfrm>
            <a:off x="9690557" y="620243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Πηγή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Σχεδιασμένο από Freepik</a:t>
            </a:r>
            <a:endParaRPr sz="1200">
              <a:solidFill>
                <a:schemeClr val="dk1"/>
              </a:solidFill>
              <a:latin typeface="Calibri"/>
              <a:ea typeface="Calibri"/>
              <a:cs typeface="Calibri"/>
              <a:sym typeface="Calibri"/>
            </a:endParaRPr>
          </a:p>
        </p:txBody>
      </p:sp>
      <p:sp>
        <p:nvSpPr>
          <p:cNvPr id="200" name="Google Shape;200;p9"/>
          <p:cNvSpPr/>
          <p:nvPr/>
        </p:nvSpPr>
        <p:spPr>
          <a:xfrm>
            <a:off x="9542033" y="-3932"/>
            <a:ext cx="2648707" cy="382602"/>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en-US" sz="1800">
                <a:solidFill>
                  <a:schemeClr val="lt1"/>
                </a:solidFill>
                <a:latin typeface="Calibri"/>
                <a:ea typeface="Calibri"/>
                <a:cs typeface="Calibri"/>
                <a:sym typeface="Calibri"/>
              </a:rPr>
              <a:t>5.1.1 Γενικές γνώσεις</a:t>
            </a: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0"/>
          <p:cNvSpPr txBox="1">
            <a:spLocks noGrp="1"/>
          </p:cNvSpPr>
          <p:nvPr>
            <p:ph type="title"/>
          </p:nvPr>
        </p:nvSpPr>
        <p:spPr>
          <a:xfrm>
            <a:off x="558000" y="281746"/>
            <a:ext cx="10515600" cy="89317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1E24"/>
              </a:buClr>
              <a:buSzPts val="2000"/>
              <a:buFont typeface="Calibri"/>
              <a:buNone/>
            </a:pPr>
            <a:r>
              <a:rPr lang="en-US" sz="2000">
                <a:solidFill>
                  <a:srgbClr val="C01E24"/>
                </a:solidFill>
              </a:rPr>
              <a:t>5.1.2</a:t>
            </a:r>
            <a:r>
              <a:rPr lang="en-US"/>
              <a:t/>
            </a:r>
            <a:br>
              <a:rPr lang="en-US"/>
            </a:br>
            <a:r>
              <a:rPr lang="en-US">
                <a:solidFill>
                  <a:srgbClr val="C01E24"/>
                </a:solidFill>
              </a:rPr>
              <a:t>Πληροφορίες για την κατανάλωση καπνού</a:t>
            </a:r>
            <a:endParaRPr>
              <a:solidFill>
                <a:srgbClr val="C01E24"/>
              </a:solidFill>
            </a:endParaRPr>
          </a:p>
        </p:txBody>
      </p:sp>
      <p:sp>
        <p:nvSpPr>
          <p:cNvPr id="207" name="Google Shape;207;p10"/>
          <p:cNvSpPr txBox="1">
            <a:spLocks noGrp="1"/>
          </p:cNvSpPr>
          <p:nvPr>
            <p:ph type="body" idx="1"/>
          </p:nvPr>
        </p:nvSpPr>
        <p:spPr>
          <a:xfrm>
            <a:off x="558000" y="1509364"/>
            <a:ext cx="5157787" cy="50302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200"/>
              <a:buNone/>
            </a:pPr>
            <a:r>
              <a:rPr lang="en-US" sz="2200">
                <a:solidFill>
                  <a:srgbClr val="203864"/>
                </a:solidFill>
              </a:rPr>
              <a:t>Στόχοι</a:t>
            </a:r>
            <a:endParaRPr sz="2200">
              <a:solidFill>
                <a:srgbClr val="203864"/>
              </a:solidFill>
            </a:endParaRPr>
          </a:p>
        </p:txBody>
      </p:sp>
      <p:sp>
        <p:nvSpPr>
          <p:cNvPr id="208" name="Google Shape;208;p10"/>
          <p:cNvSpPr txBox="1">
            <a:spLocks noGrp="1"/>
          </p:cNvSpPr>
          <p:nvPr>
            <p:ph type="body" idx="2"/>
          </p:nvPr>
        </p:nvSpPr>
        <p:spPr>
          <a:xfrm>
            <a:off x="558000" y="2286447"/>
            <a:ext cx="6256515" cy="400815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50000"/>
              </a:lnSpc>
              <a:spcBef>
                <a:spcPts val="0"/>
              </a:spcBef>
              <a:spcAft>
                <a:spcPts val="0"/>
              </a:spcAft>
              <a:buSzPts val="2400"/>
              <a:buChar char="▪"/>
            </a:pPr>
            <a:r>
              <a:rPr lang="en-US" sz="2400"/>
              <a:t>Ενημέρωση για τα συστατικά και τα είδη του καπνού </a:t>
            </a:r>
            <a:endParaRPr/>
          </a:p>
          <a:p>
            <a:pPr marL="228600" lvl="0" indent="-228600" algn="l" rtl="0">
              <a:lnSpc>
                <a:spcPct val="150000"/>
              </a:lnSpc>
              <a:spcBef>
                <a:spcPts val="1200"/>
              </a:spcBef>
              <a:spcAft>
                <a:spcPts val="0"/>
              </a:spcAft>
              <a:buSzPts val="2400"/>
              <a:buChar char="▪"/>
            </a:pPr>
            <a:r>
              <a:rPr lang="en-US" sz="2400"/>
              <a:t>Κατανόηση του εθισμού στον καπνό</a:t>
            </a:r>
            <a:endParaRPr sz="2400"/>
          </a:p>
          <a:p>
            <a:pPr marL="228600" lvl="0" indent="-228600" algn="l" rtl="0">
              <a:lnSpc>
                <a:spcPct val="150000"/>
              </a:lnSpc>
              <a:spcBef>
                <a:spcPts val="1200"/>
              </a:spcBef>
              <a:spcAft>
                <a:spcPts val="0"/>
              </a:spcAft>
              <a:buSzPts val="2400"/>
              <a:buChar char="▪"/>
            </a:pPr>
            <a:r>
              <a:rPr lang="en-US" sz="2400"/>
              <a:t>Κατανόηση των παραγόντων κινδύνου και των προληπτικών μέτρων και αντίληψη των βέλτιστων πρακτικών για την απαλλαγή από την κατανάλωση καπνού.</a:t>
            </a:r>
            <a:endParaRPr/>
          </a:p>
        </p:txBody>
      </p:sp>
      <p:pic>
        <p:nvPicPr>
          <p:cNvPr id="209" name="Google Shape;209;p10" descr="Ambition abstract concept"/>
          <p:cNvPicPr preferRelativeResize="0"/>
          <p:nvPr/>
        </p:nvPicPr>
        <p:blipFill rotWithShape="1">
          <a:blip r:embed="rId3">
            <a:alphaModFix/>
          </a:blip>
          <a:srcRect/>
          <a:stretch/>
        </p:blipFill>
        <p:spPr>
          <a:xfrm>
            <a:off x="6668162" y="1079999"/>
            <a:ext cx="5517062" cy="5343950"/>
          </a:xfrm>
          <a:prstGeom prst="rect">
            <a:avLst/>
          </a:prstGeom>
          <a:noFill/>
          <a:ln>
            <a:noFill/>
          </a:ln>
        </p:spPr>
      </p:pic>
      <p:sp>
        <p:nvSpPr>
          <p:cNvPr id="210" name="Google Shape;210;p10"/>
          <p:cNvSpPr txBox="1"/>
          <p:nvPr/>
        </p:nvSpPr>
        <p:spPr>
          <a:xfrm>
            <a:off x="6000589" y="6199679"/>
            <a:ext cx="6099586"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a:solidFill>
                  <a:schemeClr val="dk1"/>
                </a:solidFill>
                <a:latin typeface="Calibri"/>
                <a:ea typeface="Calibri"/>
                <a:cs typeface="Calibri"/>
                <a:sym typeface="Calibri"/>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Σχεδιασμένο από Freepik</a:t>
            </a:r>
            <a:endParaRPr sz="12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1"/>
          <p:cNvSpPr txBox="1">
            <a:spLocks noGrp="1"/>
          </p:cNvSpPr>
          <p:nvPr>
            <p:ph type="title"/>
          </p:nvPr>
        </p:nvSpPr>
        <p:spPr>
          <a:xfrm>
            <a:off x="242522" y="818231"/>
            <a:ext cx="4486611" cy="81910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03864"/>
              </a:buClr>
              <a:buSzPct val="100000"/>
              <a:buFont typeface="Calibri"/>
              <a:buNone/>
            </a:pPr>
            <a:r>
              <a:rPr lang="en-US" dirty="0"/>
              <a:t>Καπ</a:t>
            </a:r>
            <a:r>
              <a:rPr lang="en-US" dirty="0" err="1"/>
              <a:t>νός</a:t>
            </a:r>
            <a:r>
              <a:rPr lang="en-US" dirty="0"/>
              <a:t> </a:t>
            </a:r>
            <a:r>
              <a:rPr lang="en-US" dirty="0" err="1"/>
              <a:t>σε</a:t>
            </a:r>
            <a:r>
              <a:rPr lang="en-US" dirty="0"/>
              <a:t> </a:t>
            </a:r>
            <a:r>
              <a:rPr lang="en-US" dirty="0" err="1"/>
              <a:t>όλες</a:t>
            </a:r>
            <a:r>
              <a:rPr lang="en-US" dirty="0"/>
              <a:t> </a:t>
            </a:r>
            <a:r>
              <a:rPr lang="en-US" dirty="0" err="1"/>
              <a:t>τις</a:t>
            </a:r>
            <a:r>
              <a:rPr lang="en-US" dirty="0"/>
              <a:t> </a:t>
            </a:r>
            <a:r>
              <a:rPr lang="en-US" dirty="0" err="1"/>
              <a:t>μορφές</a:t>
            </a:r>
            <a:r>
              <a:rPr lang="en-US" dirty="0"/>
              <a:t> </a:t>
            </a:r>
            <a:r>
              <a:rPr lang="en-US" dirty="0" err="1"/>
              <a:t>του</a:t>
            </a:r>
            <a:endParaRPr dirty="0"/>
          </a:p>
        </p:txBody>
      </p:sp>
      <p:sp>
        <p:nvSpPr>
          <p:cNvPr id="218" name="Google Shape;218;p11"/>
          <p:cNvSpPr txBox="1">
            <a:spLocks noGrp="1"/>
          </p:cNvSpPr>
          <p:nvPr>
            <p:ph type="body" idx="1"/>
          </p:nvPr>
        </p:nvSpPr>
        <p:spPr>
          <a:xfrm>
            <a:off x="242522" y="1778484"/>
            <a:ext cx="3906425" cy="4865977"/>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2400"/>
              <a:buNone/>
            </a:pPr>
            <a:endParaRPr sz="2400" b="1">
              <a:solidFill>
                <a:srgbClr val="203864"/>
              </a:solidFill>
            </a:endParaRPr>
          </a:p>
          <a:p>
            <a:pPr marL="0" lvl="0" indent="0" algn="ctr" rtl="0">
              <a:lnSpc>
                <a:spcPct val="100000"/>
              </a:lnSpc>
              <a:spcBef>
                <a:spcPts val="1200"/>
              </a:spcBef>
              <a:spcAft>
                <a:spcPts val="0"/>
              </a:spcAft>
              <a:buSzPts val="2800"/>
              <a:buNone/>
            </a:pPr>
            <a:r>
              <a:rPr lang="en-US" sz="2800" b="1">
                <a:solidFill>
                  <a:srgbClr val="000000"/>
                </a:solidFill>
              </a:rPr>
              <a:t>Τι είναι ο καπνός;</a:t>
            </a:r>
            <a:endParaRPr/>
          </a:p>
          <a:p>
            <a:pPr marL="0" lvl="0" indent="0" algn="ctr" rtl="0">
              <a:lnSpc>
                <a:spcPct val="100000"/>
              </a:lnSpc>
              <a:spcBef>
                <a:spcPts val="1200"/>
              </a:spcBef>
              <a:spcAft>
                <a:spcPts val="0"/>
              </a:spcAft>
              <a:buSzPts val="2400"/>
              <a:buNone/>
            </a:pPr>
            <a:endParaRPr sz="2400">
              <a:solidFill>
                <a:srgbClr val="000000"/>
              </a:solidFill>
            </a:endParaRPr>
          </a:p>
          <a:p>
            <a:pPr marL="0" lvl="0" indent="0" algn="ctr" rtl="0">
              <a:lnSpc>
                <a:spcPct val="100000"/>
              </a:lnSpc>
              <a:spcBef>
                <a:spcPts val="1200"/>
              </a:spcBef>
              <a:spcAft>
                <a:spcPts val="0"/>
              </a:spcAft>
              <a:buSzPts val="2400"/>
              <a:buNone/>
            </a:pPr>
            <a:r>
              <a:rPr lang="en-US" sz="2400">
                <a:solidFill>
                  <a:srgbClr val="000000"/>
                </a:solidFill>
              </a:rPr>
              <a:t>4000 ενώσεις, συμπεριλαμβανομένων πάνω από 60 καρκινογόνων ουσιών</a:t>
            </a:r>
            <a:endParaRPr/>
          </a:p>
          <a:p>
            <a:pPr marL="228600" lvl="0" indent="-76200" algn="l" rtl="0">
              <a:lnSpc>
                <a:spcPct val="100000"/>
              </a:lnSpc>
              <a:spcBef>
                <a:spcPts val="1200"/>
              </a:spcBef>
              <a:spcAft>
                <a:spcPts val="0"/>
              </a:spcAft>
              <a:buSzPts val="2400"/>
              <a:buNone/>
            </a:pPr>
            <a:endParaRPr/>
          </a:p>
        </p:txBody>
      </p:sp>
      <p:pic>
        <p:nvPicPr>
          <p:cNvPr id="219" name="Google Shape;219;p11"/>
          <p:cNvPicPr preferRelativeResize="0"/>
          <p:nvPr/>
        </p:nvPicPr>
        <p:blipFill rotWithShape="1">
          <a:blip r:embed="rId3">
            <a:alphaModFix/>
          </a:blip>
          <a:srcRect t="33265" b="6914"/>
          <a:stretch/>
        </p:blipFill>
        <p:spPr>
          <a:xfrm>
            <a:off x="4625788" y="1227783"/>
            <a:ext cx="7388824" cy="4764225"/>
          </a:xfrm>
          <a:prstGeom prst="rect">
            <a:avLst/>
          </a:prstGeom>
          <a:noFill/>
          <a:ln>
            <a:noFill/>
          </a:ln>
        </p:spPr>
      </p:pic>
      <p:sp>
        <p:nvSpPr>
          <p:cNvPr id="220" name="Google Shape;220;p11"/>
          <p:cNvSpPr/>
          <p:nvPr/>
        </p:nvSpPr>
        <p:spPr>
          <a:xfrm>
            <a:off x="9690557" y="620243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Πηγή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Σχεδιασμένο από Freepik</a:t>
            </a:r>
            <a:endParaRPr sz="1200">
              <a:solidFill>
                <a:schemeClr val="dk1"/>
              </a:solidFill>
              <a:latin typeface="Calibri"/>
              <a:ea typeface="Calibri"/>
              <a:cs typeface="Calibri"/>
              <a:sym typeface="Calibri"/>
            </a:endParaRPr>
          </a:p>
        </p:txBody>
      </p:sp>
      <p:sp>
        <p:nvSpPr>
          <p:cNvPr id="221" name="Google Shape;221;p11"/>
          <p:cNvSpPr/>
          <p:nvPr/>
        </p:nvSpPr>
        <p:spPr>
          <a:xfrm>
            <a:off x="8897420" y="0"/>
            <a:ext cx="3294580" cy="484741"/>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70000"/>
              </a:lnSpc>
              <a:spcBef>
                <a:spcPts val="0"/>
              </a:spcBef>
              <a:spcAft>
                <a:spcPts val="0"/>
              </a:spcAft>
              <a:buNone/>
            </a:pPr>
            <a:r>
              <a:rPr lang="en-US" sz="1395" dirty="0">
                <a:solidFill>
                  <a:schemeClr val="lt1"/>
                </a:solidFill>
                <a:latin typeface="Calibri"/>
                <a:ea typeface="Calibri"/>
                <a:cs typeface="Calibri"/>
                <a:sym typeface="Calibri"/>
              </a:rPr>
              <a:t>5.1.2 </a:t>
            </a:r>
            <a:r>
              <a:rPr lang="en-US" sz="1395" dirty="0" err="1">
                <a:solidFill>
                  <a:schemeClr val="lt1"/>
                </a:solidFill>
                <a:latin typeface="Calibri"/>
                <a:ea typeface="Calibri"/>
                <a:cs typeface="Calibri"/>
                <a:sym typeface="Calibri"/>
              </a:rPr>
              <a:t>Πληροφορίες</a:t>
            </a:r>
            <a:r>
              <a:rPr lang="en-US" sz="1395" dirty="0">
                <a:solidFill>
                  <a:schemeClr val="lt1"/>
                </a:solidFill>
                <a:latin typeface="Calibri"/>
                <a:ea typeface="Calibri"/>
                <a:cs typeface="Calibri"/>
                <a:sym typeface="Calibri"/>
              </a:rPr>
              <a:t> </a:t>
            </a:r>
            <a:r>
              <a:rPr lang="en-US" sz="1395" dirty="0" err="1">
                <a:solidFill>
                  <a:schemeClr val="lt1"/>
                </a:solidFill>
                <a:latin typeface="Calibri"/>
                <a:ea typeface="Calibri"/>
                <a:cs typeface="Calibri"/>
                <a:sym typeface="Calibri"/>
              </a:rPr>
              <a:t>σχετικά</a:t>
            </a:r>
            <a:r>
              <a:rPr lang="en-US" sz="1395" dirty="0">
                <a:solidFill>
                  <a:schemeClr val="lt1"/>
                </a:solidFill>
                <a:latin typeface="Calibri"/>
                <a:ea typeface="Calibri"/>
                <a:cs typeface="Calibri"/>
                <a:sym typeface="Calibri"/>
              </a:rPr>
              <a:t> </a:t>
            </a:r>
            <a:r>
              <a:rPr lang="en-US" sz="1395" dirty="0" err="1">
                <a:solidFill>
                  <a:schemeClr val="lt1"/>
                </a:solidFill>
                <a:latin typeface="Calibri"/>
                <a:ea typeface="Calibri"/>
                <a:cs typeface="Calibri"/>
                <a:sym typeface="Calibri"/>
              </a:rPr>
              <a:t>με</a:t>
            </a:r>
            <a:r>
              <a:rPr lang="en-US" sz="1395" dirty="0">
                <a:solidFill>
                  <a:schemeClr val="lt1"/>
                </a:solidFill>
                <a:latin typeface="Calibri"/>
                <a:ea typeface="Calibri"/>
                <a:cs typeface="Calibri"/>
                <a:sym typeface="Calibri"/>
              </a:rPr>
              <a:t> </a:t>
            </a:r>
            <a:r>
              <a:rPr lang="en-US" sz="1395" dirty="0" err="1">
                <a:solidFill>
                  <a:schemeClr val="lt1"/>
                </a:solidFill>
                <a:latin typeface="Calibri"/>
                <a:ea typeface="Calibri"/>
                <a:cs typeface="Calibri"/>
                <a:sym typeface="Calibri"/>
              </a:rPr>
              <a:t>την</a:t>
            </a:r>
            <a:r>
              <a:rPr lang="en-US" sz="1395" dirty="0">
                <a:solidFill>
                  <a:schemeClr val="lt1"/>
                </a:solidFill>
                <a:latin typeface="Calibri"/>
                <a:ea typeface="Calibri"/>
                <a:cs typeface="Calibri"/>
                <a:sym typeface="Calibri"/>
              </a:rPr>
              <a:t> κατα</a:t>
            </a:r>
            <a:r>
              <a:rPr lang="en-US" sz="1395" dirty="0" err="1">
                <a:solidFill>
                  <a:schemeClr val="lt1"/>
                </a:solidFill>
                <a:latin typeface="Calibri"/>
                <a:ea typeface="Calibri"/>
                <a:cs typeface="Calibri"/>
                <a:sym typeface="Calibri"/>
              </a:rPr>
              <a:t>νάλωση</a:t>
            </a:r>
            <a:r>
              <a:rPr lang="en-US" sz="1395" dirty="0">
                <a:solidFill>
                  <a:schemeClr val="lt1"/>
                </a:solidFill>
                <a:latin typeface="Calibri"/>
                <a:ea typeface="Calibri"/>
                <a:cs typeface="Calibri"/>
                <a:sym typeface="Calibri"/>
              </a:rPr>
              <a:t> καπ</a:t>
            </a:r>
            <a:r>
              <a:rPr lang="en-US" sz="1395" dirty="0" err="1">
                <a:solidFill>
                  <a:schemeClr val="lt1"/>
                </a:solidFill>
                <a:latin typeface="Calibri"/>
                <a:ea typeface="Calibri"/>
                <a:cs typeface="Calibri"/>
                <a:sym typeface="Calibri"/>
              </a:rPr>
              <a:t>νού</a:t>
            </a:r>
            <a:endParaRPr sz="1395"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2"/>
          <p:cNvSpPr txBox="1">
            <a:spLocks noGrp="1"/>
          </p:cNvSpPr>
          <p:nvPr>
            <p:ph type="title"/>
          </p:nvPr>
        </p:nvSpPr>
        <p:spPr>
          <a:xfrm>
            <a:off x="558000" y="1094748"/>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a:t>Καπνός σε όλες του τις μορφές</a:t>
            </a:r>
            <a:endParaRPr/>
          </a:p>
        </p:txBody>
      </p:sp>
      <p:sp>
        <p:nvSpPr>
          <p:cNvPr id="227" name="Google Shape;227;p12"/>
          <p:cNvSpPr txBox="1"/>
          <p:nvPr/>
        </p:nvSpPr>
        <p:spPr>
          <a:xfrm>
            <a:off x="248975" y="2160000"/>
            <a:ext cx="1983900" cy="503100"/>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C01E24"/>
              </a:buClr>
              <a:buSzPts val="2200"/>
              <a:buFont typeface="Noto Sans Symbols"/>
              <a:buNone/>
            </a:pPr>
            <a:r>
              <a:rPr lang="en-US" sz="2200" b="1">
                <a:solidFill>
                  <a:srgbClr val="000000"/>
                </a:solidFill>
                <a:latin typeface="Calibri"/>
                <a:ea typeface="Calibri"/>
                <a:cs typeface="Calibri"/>
                <a:sym typeface="Calibri"/>
              </a:rPr>
              <a:t>Τσιγάρα</a:t>
            </a:r>
            <a:endParaRPr sz="2400" b="1">
              <a:solidFill>
                <a:srgbClr val="000000"/>
              </a:solidFill>
              <a:latin typeface="Calibri"/>
              <a:ea typeface="Calibri"/>
              <a:cs typeface="Calibri"/>
              <a:sym typeface="Calibri"/>
            </a:endParaRPr>
          </a:p>
        </p:txBody>
      </p:sp>
      <p:sp>
        <p:nvSpPr>
          <p:cNvPr id="228" name="Google Shape;228;p12"/>
          <p:cNvSpPr/>
          <p:nvPr/>
        </p:nvSpPr>
        <p:spPr>
          <a:xfrm>
            <a:off x="8183751" y="6441650"/>
            <a:ext cx="40083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1200"/>
              <a:buFont typeface="Calibri"/>
              <a:buNone/>
            </a:pPr>
            <a:r>
              <a:rPr lang="en-US" sz="1200" u="sng">
                <a:solidFill>
                  <a:schemeClr val="dk1"/>
                </a:solidFill>
                <a:latin typeface="Calibri"/>
                <a:ea typeface="Calibri"/>
                <a:cs typeface="Calibri"/>
                <a:sym typeface="Calibri"/>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Πηγή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4"/>
              </a:rPr>
              <a:t>Pexels - Pixabay - Wilkipedia- tabak.kkiosk.ch</a:t>
            </a:r>
            <a:endParaRPr sz="1200">
              <a:solidFill>
                <a:schemeClr val="dk1"/>
              </a:solidFill>
              <a:latin typeface="Calibri"/>
              <a:ea typeface="Calibri"/>
              <a:cs typeface="Calibri"/>
              <a:sym typeface="Calibri"/>
            </a:endParaRPr>
          </a:p>
        </p:txBody>
      </p:sp>
      <p:sp>
        <p:nvSpPr>
          <p:cNvPr id="229" name="Google Shape;229;p12"/>
          <p:cNvSpPr txBox="1"/>
          <p:nvPr/>
        </p:nvSpPr>
        <p:spPr>
          <a:xfrm>
            <a:off x="194232" y="3688312"/>
            <a:ext cx="2571900" cy="5031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C01E24"/>
              </a:buClr>
              <a:buSzPts val="2200"/>
              <a:buFont typeface="Noto Sans Symbols"/>
              <a:buNone/>
            </a:pPr>
            <a:r>
              <a:rPr lang="en-US" sz="2200" b="1">
                <a:solidFill>
                  <a:srgbClr val="000000"/>
                </a:solidFill>
                <a:latin typeface="Calibri"/>
                <a:ea typeface="Calibri"/>
                <a:cs typeface="Calibri"/>
                <a:sym typeface="Calibri"/>
              </a:rPr>
              <a:t>Καπνός για στριφτά τσιγάρα</a:t>
            </a:r>
            <a:endParaRPr/>
          </a:p>
        </p:txBody>
      </p:sp>
      <p:sp>
        <p:nvSpPr>
          <p:cNvPr id="230" name="Google Shape;230;p12"/>
          <p:cNvSpPr txBox="1"/>
          <p:nvPr/>
        </p:nvSpPr>
        <p:spPr>
          <a:xfrm>
            <a:off x="518100" y="5151975"/>
            <a:ext cx="3249900" cy="503100"/>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C01E24"/>
              </a:buClr>
              <a:buSzPts val="2200"/>
              <a:buFont typeface="Noto Sans Symbols"/>
              <a:buNone/>
            </a:pPr>
            <a:r>
              <a:rPr lang="en-US" sz="2200" b="1">
                <a:solidFill>
                  <a:srgbClr val="000000"/>
                </a:solidFill>
                <a:latin typeface="Calibri"/>
                <a:ea typeface="Calibri"/>
                <a:cs typeface="Calibri"/>
                <a:sym typeface="Calibri"/>
              </a:rPr>
              <a:t>Πούρα και πίπες</a:t>
            </a:r>
            <a:endParaRPr sz="2400" b="1">
              <a:solidFill>
                <a:srgbClr val="000000"/>
              </a:solidFill>
              <a:latin typeface="Calibri"/>
              <a:ea typeface="Calibri"/>
              <a:cs typeface="Calibri"/>
              <a:sym typeface="Calibri"/>
            </a:endParaRPr>
          </a:p>
        </p:txBody>
      </p:sp>
      <p:sp>
        <p:nvSpPr>
          <p:cNvPr id="231" name="Google Shape;231;p12"/>
          <p:cNvSpPr txBox="1"/>
          <p:nvPr/>
        </p:nvSpPr>
        <p:spPr>
          <a:xfrm>
            <a:off x="5696300" y="4890075"/>
            <a:ext cx="4213800" cy="1026900"/>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C01E24"/>
              </a:buClr>
              <a:buSzPts val="2200"/>
              <a:buFont typeface="Noto Sans Symbols"/>
              <a:buNone/>
            </a:pPr>
            <a:r>
              <a:rPr lang="en-US" sz="2200" b="1">
                <a:solidFill>
                  <a:srgbClr val="000000"/>
                </a:solidFill>
                <a:latin typeface="Calibri"/>
                <a:ea typeface="Calibri"/>
                <a:cs typeface="Calibri"/>
                <a:sym typeface="Calibri"/>
              </a:rPr>
              <a:t>Snus ή sniff ή chique:</a:t>
            </a:r>
            <a:endParaRPr/>
          </a:p>
          <a:p>
            <a:pPr marL="0" marR="0" lvl="0" indent="0" algn="l" rtl="0">
              <a:lnSpc>
                <a:spcPct val="100000"/>
              </a:lnSpc>
              <a:spcBef>
                <a:spcPts val="0"/>
              </a:spcBef>
              <a:spcAft>
                <a:spcPts val="0"/>
              </a:spcAft>
              <a:buClr>
                <a:srgbClr val="C01E24"/>
              </a:buClr>
              <a:buSzPts val="2200"/>
              <a:buFont typeface="Noto Sans Symbols"/>
              <a:buNone/>
            </a:pPr>
            <a:r>
              <a:rPr lang="en-US" sz="2200" b="1">
                <a:solidFill>
                  <a:srgbClr val="000000"/>
                </a:solidFill>
                <a:latin typeface="Calibri"/>
                <a:ea typeface="Calibri"/>
                <a:cs typeface="Calibri"/>
                <a:sym typeface="Calibri"/>
              </a:rPr>
              <a:t>Σκόνη υγρού καπνού χωρίς καπνό</a:t>
            </a:r>
            <a:endParaRPr sz="2200" b="1">
              <a:solidFill>
                <a:srgbClr val="000000"/>
              </a:solidFill>
              <a:latin typeface="Calibri"/>
              <a:ea typeface="Calibri"/>
              <a:cs typeface="Calibri"/>
              <a:sym typeface="Calibri"/>
            </a:endParaRPr>
          </a:p>
        </p:txBody>
      </p:sp>
      <p:sp>
        <p:nvSpPr>
          <p:cNvPr id="232" name="Google Shape;232;p12"/>
          <p:cNvSpPr txBox="1"/>
          <p:nvPr/>
        </p:nvSpPr>
        <p:spPr>
          <a:xfrm>
            <a:off x="8576350" y="2103466"/>
            <a:ext cx="1397400" cy="503100"/>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C01E24"/>
              </a:buClr>
              <a:buSzPts val="2200"/>
              <a:buFont typeface="Noto Sans Symbols"/>
              <a:buNone/>
            </a:pPr>
            <a:r>
              <a:rPr lang="en-US" sz="2200" b="1">
                <a:solidFill>
                  <a:srgbClr val="000000"/>
                </a:solidFill>
                <a:latin typeface="Calibri"/>
                <a:ea typeface="Calibri"/>
                <a:cs typeface="Calibri"/>
                <a:sym typeface="Calibri"/>
              </a:rPr>
              <a:t>Nαργιλές</a:t>
            </a:r>
            <a:endParaRPr sz="2200" b="1">
              <a:solidFill>
                <a:srgbClr val="000000"/>
              </a:solidFill>
              <a:latin typeface="Calibri"/>
              <a:ea typeface="Calibri"/>
              <a:cs typeface="Calibri"/>
              <a:sym typeface="Calibri"/>
            </a:endParaRPr>
          </a:p>
        </p:txBody>
      </p:sp>
      <p:sp>
        <p:nvSpPr>
          <p:cNvPr id="233" name="Google Shape;233;p12"/>
          <p:cNvSpPr txBox="1"/>
          <p:nvPr/>
        </p:nvSpPr>
        <p:spPr>
          <a:xfrm>
            <a:off x="5694225" y="3278925"/>
            <a:ext cx="1983900" cy="503100"/>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rgbClr val="C01E24"/>
              </a:buClr>
              <a:buSzPts val="2200"/>
              <a:buFont typeface="Noto Sans Symbols"/>
              <a:buNone/>
            </a:pPr>
            <a:r>
              <a:rPr lang="en-US" sz="2200" b="1">
                <a:solidFill>
                  <a:srgbClr val="000000"/>
                </a:solidFill>
                <a:latin typeface="Calibri"/>
                <a:ea typeface="Calibri"/>
                <a:cs typeface="Calibri"/>
                <a:sym typeface="Calibri"/>
              </a:rPr>
              <a:t>Bidies</a:t>
            </a:r>
            <a:endParaRPr sz="2400" b="1">
              <a:solidFill>
                <a:srgbClr val="000000"/>
              </a:solidFill>
              <a:latin typeface="Calibri"/>
              <a:ea typeface="Calibri"/>
              <a:cs typeface="Calibri"/>
              <a:sym typeface="Calibri"/>
            </a:endParaRPr>
          </a:p>
        </p:txBody>
      </p:sp>
      <p:pic>
        <p:nvPicPr>
          <p:cNvPr id="234" name="Google Shape;234;p12"/>
          <p:cNvPicPr preferRelativeResize="0"/>
          <p:nvPr/>
        </p:nvPicPr>
        <p:blipFill rotWithShape="1">
          <a:blip r:embed="rId5">
            <a:alphaModFix/>
          </a:blip>
          <a:srcRect/>
          <a:stretch/>
        </p:blipFill>
        <p:spPr>
          <a:xfrm>
            <a:off x="1873926" y="1973099"/>
            <a:ext cx="1544538" cy="1026900"/>
          </a:xfrm>
          <a:prstGeom prst="rect">
            <a:avLst/>
          </a:prstGeom>
          <a:noFill/>
          <a:ln>
            <a:noFill/>
          </a:ln>
        </p:spPr>
      </p:pic>
      <p:pic>
        <p:nvPicPr>
          <p:cNvPr id="235" name="Google Shape;235;p12"/>
          <p:cNvPicPr preferRelativeResize="0"/>
          <p:nvPr/>
        </p:nvPicPr>
        <p:blipFill rotWithShape="1">
          <a:blip r:embed="rId6">
            <a:alphaModFix/>
          </a:blip>
          <a:srcRect t="31625" b="23206"/>
          <a:stretch/>
        </p:blipFill>
        <p:spPr>
          <a:xfrm>
            <a:off x="2885952" y="3304722"/>
            <a:ext cx="1544549" cy="959252"/>
          </a:xfrm>
          <a:prstGeom prst="rect">
            <a:avLst/>
          </a:prstGeom>
          <a:noFill/>
          <a:ln>
            <a:noFill/>
          </a:ln>
        </p:spPr>
      </p:pic>
      <p:pic>
        <p:nvPicPr>
          <p:cNvPr id="236" name="Google Shape;236;p12"/>
          <p:cNvPicPr preferRelativeResize="0"/>
          <p:nvPr/>
        </p:nvPicPr>
        <p:blipFill rotWithShape="1">
          <a:blip r:embed="rId7">
            <a:alphaModFix/>
          </a:blip>
          <a:srcRect/>
          <a:stretch/>
        </p:blipFill>
        <p:spPr>
          <a:xfrm>
            <a:off x="632748" y="5831775"/>
            <a:ext cx="1486550" cy="893099"/>
          </a:xfrm>
          <a:prstGeom prst="rect">
            <a:avLst/>
          </a:prstGeom>
          <a:noFill/>
          <a:ln>
            <a:noFill/>
          </a:ln>
        </p:spPr>
      </p:pic>
      <p:pic>
        <p:nvPicPr>
          <p:cNvPr id="237" name="Google Shape;237;p12"/>
          <p:cNvPicPr preferRelativeResize="0"/>
          <p:nvPr/>
        </p:nvPicPr>
        <p:blipFill rotWithShape="1">
          <a:blip r:embed="rId8">
            <a:alphaModFix/>
          </a:blip>
          <a:srcRect/>
          <a:stretch/>
        </p:blipFill>
        <p:spPr>
          <a:xfrm>
            <a:off x="2691025" y="4879725"/>
            <a:ext cx="1544550" cy="1026901"/>
          </a:xfrm>
          <a:prstGeom prst="rect">
            <a:avLst/>
          </a:prstGeom>
          <a:noFill/>
          <a:ln>
            <a:noFill/>
          </a:ln>
        </p:spPr>
      </p:pic>
      <p:pic>
        <p:nvPicPr>
          <p:cNvPr id="238" name="Google Shape;238;p12"/>
          <p:cNvPicPr preferRelativeResize="0"/>
          <p:nvPr/>
        </p:nvPicPr>
        <p:blipFill rotWithShape="1">
          <a:blip r:embed="rId9">
            <a:alphaModFix/>
          </a:blip>
          <a:srcRect/>
          <a:stretch/>
        </p:blipFill>
        <p:spPr>
          <a:xfrm>
            <a:off x="9847550" y="1534848"/>
            <a:ext cx="1315051" cy="1753402"/>
          </a:xfrm>
          <a:prstGeom prst="rect">
            <a:avLst/>
          </a:prstGeom>
          <a:noFill/>
          <a:ln>
            <a:noFill/>
          </a:ln>
        </p:spPr>
      </p:pic>
      <p:pic>
        <p:nvPicPr>
          <p:cNvPr id="239" name="Google Shape;239;p12"/>
          <p:cNvPicPr preferRelativeResize="0"/>
          <p:nvPr/>
        </p:nvPicPr>
        <p:blipFill rotWithShape="1">
          <a:blip r:embed="rId10">
            <a:alphaModFix/>
          </a:blip>
          <a:srcRect/>
          <a:stretch/>
        </p:blipFill>
        <p:spPr>
          <a:xfrm>
            <a:off x="6702750" y="2800625"/>
            <a:ext cx="1397350" cy="1637900"/>
          </a:xfrm>
          <a:prstGeom prst="rect">
            <a:avLst/>
          </a:prstGeom>
          <a:noFill/>
          <a:ln>
            <a:noFill/>
          </a:ln>
        </p:spPr>
      </p:pic>
      <p:pic>
        <p:nvPicPr>
          <p:cNvPr id="240" name="Google Shape;240;p12"/>
          <p:cNvPicPr preferRelativeResize="0"/>
          <p:nvPr/>
        </p:nvPicPr>
        <p:blipFill rotWithShape="1">
          <a:blip r:embed="rId11">
            <a:alphaModFix/>
          </a:blip>
          <a:srcRect/>
          <a:stretch/>
        </p:blipFill>
        <p:spPr>
          <a:xfrm>
            <a:off x="9847550" y="4504202"/>
            <a:ext cx="1689032" cy="1637899"/>
          </a:xfrm>
          <a:prstGeom prst="rect">
            <a:avLst/>
          </a:prstGeom>
          <a:noFill/>
          <a:ln>
            <a:noFill/>
          </a:ln>
        </p:spPr>
      </p:pic>
      <p:sp>
        <p:nvSpPr>
          <p:cNvPr id="18" name="Google Shape;221;p11"/>
          <p:cNvSpPr/>
          <p:nvPr/>
        </p:nvSpPr>
        <p:spPr>
          <a:xfrm>
            <a:off x="8897420" y="0"/>
            <a:ext cx="3294580" cy="484741"/>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70000"/>
              </a:lnSpc>
              <a:spcBef>
                <a:spcPts val="0"/>
              </a:spcBef>
              <a:spcAft>
                <a:spcPts val="0"/>
              </a:spcAft>
              <a:buNone/>
            </a:pPr>
            <a:r>
              <a:rPr lang="en-US" sz="1395" dirty="0">
                <a:solidFill>
                  <a:schemeClr val="lt1"/>
                </a:solidFill>
                <a:latin typeface="Calibri"/>
                <a:ea typeface="Calibri"/>
                <a:cs typeface="Calibri"/>
                <a:sym typeface="Calibri"/>
              </a:rPr>
              <a:t>5.1.2 </a:t>
            </a:r>
            <a:r>
              <a:rPr lang="en-US" sz="1395" dirty="0" err="1">
                <a:solidFill>
                  <a:schemeClr val="lt1"/>
                </a:solidFill>
                <a:latin typeface="Calibri"/>
                <a:ea typeface="Calibri"/>
                <a:cs typeface="Calibri"/>
                <a:sym typeface="Calibri"/>
              </a:rPr>
              <a:t>Πληροφορίες</a:t>
            </a:r>
            <a:r>
              <a:rPr lang="en-US" sz="1395" dirty="0">
                <a:solidFill>
                  <a:schemeClr val="lt1"/>
                </a:solidFill>
                <a:latin typeface="Calibri"/>
                <a:ea typeface="Calibri"/>
                <a:cs typeface="Calibri"/>
                <a:sym typeface="Calibri"/>
              </a:rPr>
              <a:t> </a:t>
            </a:r>
            <a:r>
              <a:rPr lang="en-US" sz="1395" dirty="0" err="1">
                <a:solidFill>
                  <a:schemeClr val="lt1"/>
                </a:solidFill>
                <a:latin typeface="Calibri"/>
                <a:ea typeface="Calibri"/>
                <a:cs typeface="Calibri"/>
                <a:sym typeface="Calibri"/>
              </a:rPr>
              <a:t>σχετικά</a:t>
            </a:r>
            <a:r>
              <a:rPr lang="en-US" sz="1395" dirty="0">
                <a:solidFill>
                  <a:schemeClr val="lt1"/>
                </a:solidFill>
                <a:latin typeface="Calibri"/>
                <a:ea typeface="Calibri"/>
                <a:cs typeface="Calibri"/>
                <a:sym typeface="Calibri"/>
              </a:rPr>
              <a:t> </a:t>
            </a:r>
            <a:r>
              <a:rPr lang="en-US" sz="1395" dirty="0" err="1">
                <a:solidFill>
                  <a:schemeClr val="lt1"/>
                </a:solidFill>
                <a:latin typeface="Calibri"/>
                <a:ea typeface="Calibri"/>
                <a:cs typeface="Calibri"/>
                <a:sym typeface="Calibri"/>
              </a:rPr>
              <a:t>με</a:t>
            </a:r>
            <a:r>
              <a:rPr lang="en-US" sz="1395" dirty="0">
                <a:solidFill>
                  <a:schemeClr val="lt1"/>
                </a:solidFill>
                <a:latin typeface="Calibri"/>
                <a:ea typeface="Calibri"/>
                <a:cs typeface="Calibri"/>
                <a:sym typeface="Calibri"/>
              </a:rPr>
              <a:t> </a:t>
            </a:r>
            <a:r>
              <a:rPr lang="en-US" sz="1395" dirty="0" err="1">
                <a:solidFill>
                  <a:schemeClr val="lt1"/>
                </a:solidFill>
                <a:latin typeface="Calibri"/>
                <a:ea typeface="Calibri"/>
                <a:cs typeface="Calibri"/>
                <a:sym typeface="Calibri"/>
              </a:rPr>
              <a:t>την</a:t>
            </a:r>
            <a:r>
              <a:rPr lang="en-US" sz="1395" dirty="0">
                <a:solidFill>
                  <a:schemeClr val="lt1"/>
                </a:solidFill>
                <a:latin typeface="Calibri"/>
                <a:ea typeface="Calibri"/>
                <a:cs typeface="Calibri"/>
                <a:sym typeface="Calibri"/>
              </a:rPr>
              <a:t> κατα</a:t>
            </a:r>
            <a:r>
              <a:rPr lang="en-US" sz="1395" dirty="0" err="1">
                <a:solidFill>
                  <a:schemeClr val="lt1"/>
                </a:solidFill>
                <a:latin typeface="Calibri"/>
                <a:ea typeface="Calibri"/>
                <a:cs typeface="Calibri"/>
                <a:sym typeface="Calibri"/>
              </a:rPr>
              <a:t>νάλωση</a:t>
            </a:r>
            <a:r>
              <a:rPr lang="en-US" sz="1395" dirty="0">
                <a:solidFill>
                  <a:schemeClr val="lt1"/>
                </a:solidFill>
                <a:latin typeface="Calibri"/>
                <a:ea typeface="Calibri"/>
                <a:cs typeface="Calibri"/>
                <a:sym typeface="Calibri"/>
              </a:rPr>
              <a:t> καπ</a:t>
            </a:r>
            <a:r>
              <a:rPr lang="en-US" sz="1395" dirty="0" err="1">
                <a:solidFill>
                  <a:schemeClr val="lt1"/>
                </a:solidFill>
                <a:latin typeface="Calibri"/>
                <a:ea typeface="Calibri"/>
                <a:cs typeface="Calibri"/>
                <a:sym typeface="Calibri"/>
              </a:rPr>
              <a:t>νού</a:t>
            </a:r>
            <a:endParaRPr sz="1395"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13"/>
          <p:cNvPicPr preferRelativeResize="0"/>
          <p:nvPr/>
        </p:nvPicPr>
        <p:blipFill rotWithShape="1">
          <a:blip r:embed="rId3">
            <a:alphaModFix/>
          </a:blip>
          <a:srcRect/>
          <a:stretch/>
        </p:blipFill>
        <p:spPr>
          <a:xfrm>
            <a:off x="7928704" y="1080000"/>
            <a:ext cx="4132626" cy="4768251"/>
          </a:xfrm>
          <a:prstGeom prst="rect">
            <a:avLst/>
          </a:prstGeom>
          <a:noFill/>
          <a:ln>
            <a:noFill/>
          </a:ln>
        </p:spPr>
      </p:pic>
      <p:sp>
        <p:nvSpPr>
          <p:cNvPr id="248" name="Google Shape;248;p13"/>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a:t>Εθισμός στον καπνό: Υπάρχουν 3 τύποι εξάρτησης </a:t>
            </a:r>
            <a:endParaRPr/>
          </a:p>
        </p:txBody>
      </p:sp>
      <p:sp>
        <p:nvSpPr>
          <p:cNvPr id="249" name="Google Shape;249;p13"/>
          <p:cNvSpPr txBox="1">
            <a:spLocks noGrp="1"/>
          </p:cNvSpPr>
          <p:nvPr>
            <p:ph type="body" idx="1"/>
          </p:nvPr>
        </p:nvSpPr>
        <p:spPr>
          <a:xfrm>
            <a:off x="557998" y="1799999"/>
            <a:ext cx="8693577" cy="486597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800"/>
              <a:buNone/>
            </a:pPr>
            <a:r>
              <a:rPr lang="en-US" sz="2800" b="1">
                <a:solidFill>
                  <a:srgbClr val="000000"/>
                </a:solidFill>
              </a:rPr>
              <a:t>1 - Εξάρτηση από το περιβάλλον ή τη συμπεριφορά</a:t>
            </a:r>
            <a:endParaRPr/>
          </a:p>
          <a:p>
            <a:pPr marL="0" lvl="0" indent="0" algn="l" rtl="0">
              <a:lnSpc>
                <a:spcPct val="100000"/>
              </a:lnSpc>
              <a:spcBef>
                <a:spcPts val="1200"/>
              </a:spcBef>
              <a:spcAft>
                <a:spcPts val="0"/>
              </a:spcAft>
              <a:buSzPts val="2400"/>
              <a:buNone/>
            </a:pPr>
            <a:r>
              <a:rPr lang="en-US"/>
              <a:t>Εξαρτάται από την κοινωνική ή κοινωνική πίεση</a:t>
            </a:r>
            <a:endParaRPr/>
          </a:p>
          <a:p>
            <a:pPr marL="0" lvl="0" indent="0" algn="l" rtl="0">
              <a:lnSpc>
                <a:spcPct val="100000"/>
              </a:lnSpc>
              <a:spcBef>
                <a:spcPts val="1200"/>
              </a:spcBef>
              <a:spcAft>
                <a:spcPts val="0"/>
              </a:spcAft>
              <a:buSzPts val="2400"/>
              <a:buNone/>
            </a:pPr>
            <a:r>
              <a:rPr lang="en-US"/>
              <a:t>Ο καπνός σχετίζεται με:</a:t>
            </a:r>
            <a:endParaRPr/>
          </a:p>
          <a:p>
            <a:pPr marL="685800" lvl="1" indent="-228600" algn="l" rtl="0">
              <a:lnSpc>
                <a:spcPct val="100000"/>
              </a:lnSpc>
              <a:spcBef>
                <a:spcPts val="1200"/>
              </a:spcBef>
              <a:spcAft>
                <a:spcPts val="0"/>
              </a:spcAft>
              <a:buSzPts val="2640"/>
              <a:buChar char="▪"/>
            </a:pPr>
            <a:r>
              <a:rPr lang="en-US"/>
              <a:t>Συνθήκες (θετικές ή αρνητικές)</a:t>
            </a:r>
            <a:endParaRPr/>
          </a:p>
          <a:p>
            <a:pPr marL="685800" lvl="1" indent="-228600" algn="l" rtl="0">
              <a:lnSpc>
                <a:spcPct val="100000"/>
              </a:lnSpc>
              <a:spcBef>
                <a:spcPts val="1200"/>
              </a:spcBef>
              <a:spcAft>
                <a:spcPts val="0"/>
              </a:spcAft>
              <a:buSzPts val="2640"/>
              <a:buChar char="▪"/>
            </a:pPr>
            <a:r>
              <a:rPr lang="en-US"/>
              <a:t>Άνθρωποι </a:t>
            </a:r>
            <a:endParaRPr/>
          </a:p>
          <a:p>
            <a:pPr marL="685800" lvl="1" indent="-228600" algn="l" rtl="0">
              <a:lnSpc>
                <a:spcPct val="100000"/>
              </a:lnSpc>
              <a:spcBef>
                <a:spcPts val="1200"/>
              </a:spcBef>
              <a:spcAft>
                <a:spcPts val="0"/>
              </a:spcAft>
              <a:buSzPts val="2640"/>
              <a:buChar char="▪"/>
            </a:pPr>
            <a:r>
              <a:rPr lang="en-US"/>
              <a:t>Μέρη που σας κάνουν να θέλετε να καπνίσετε</a:t>
            </a:r>
            <a:endParaRPr/>
          </a:p>
          <a:p>
            <a:pPr marL="0" lvl="0" indent="0" algn="l" rtl="0">
              <a:lnSpc>
                <a:spcPct val="100000"/>
              </a:lnSpc>
              <a:spcBef>
                <a:spcPts val="1200"/>
              </a:spcBef>
              <a:spcAft>
                <a:spcPts val="0"/>
              </a:spcAft>
              <a:buSzPts val="2400"/>
              <a:buNone/>
            </a:pPr>
            <a:r>
              <a:rPr lang="en-US"/>
              <a:t>Είναι ένα αντανακλαστικό, ένας τρόπος ταυτοποίησης, ένα ναρκισσιστικό στοιχείο</a:t>
            </a:r>
            <a:endParaRPr/>
          </a:p>
        </p:txBody>
      </p:sp>
      <p:sp>
        <p:nvSpPr>
          <p:cNvPr id="250" name="Google Shape;250;p13"/>
          <p:cNvSpPr/>
          <p:nvPr/>
        </p:nvSpPr>
        <p:spPr>
          <a:xfrm>
            <a:off x="9690557" y="620243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Πηγή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Σχεδιασμένο από Freepik</a:t>
            </a:r>
            <a:endParaRPr sz="1200">
              <a:solidFill>
                <a:schemeClr val="dk1"/>
              </a:solidFill>
              <a:latin typeface="Calibri"/>
              <a:ea typeface="Calibri"/>
              <a:cs typeface="Calibri"/>
              <a:sym typeface="Calibri"/>
            </a:endParaRPr>
          </a:p>
        </p:txBody>
      </p:sp>
      <p:sp>
        <p:nvSpPr>
          <p:cNvPr id="7" name="Google Shape;221;p11"/>
          <p:cNvSpPr/>
          <p:nvPr/>
        </p:nvSpPr>
        <p:spPr>
          <a:xfrm>
            <a:off x="8897420" y="0"/>
            <a:ext cx="3294580" cy="484741"/>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70000"/>
              </a:lnSpc>
              <a:spcBef>
                <a:spcPts val="0"/>
              </a:spcBef>
              <a:spcAft>
                <a:spcPts val="0"/>
              </a:spcAft>
              <a:buNone/>
            </a:pPr>
            <a:r>
              <a:rPr lang="en-US" sz="1395" dirty="0">
                <a:solidFill>
                  <a:schemeClr val="lt1"/>
                </a:solidFill>
                <a:latin typeface="Calibri"/>
                <a:ea typeface="Calibri"/>
                <a:cs typeface="Calibri"/>
                <a:sym typeface="Calibri"/>
              </a:rPr>
              <a:t>5.1.2 </a:t>
            </a:r>
            <a:r>
              <a:rPr lang="en-US" sz="1395" dirty="0" err="1">
                <a:solidFill>
                  <a:schemeClr val="lt1"/>
                </a:solidFill>
                <a:latin typeface="Calibri"/>
                <a:ea typeface="Calibri"/>
                <a:cs typeface="Calibri"/>
                <a:sym typeface="Calibri"/>
              </a:rPr>
              <a:t>Πληροφορίες</a:t>
            </a:r>
            <a:r>
              <a:rPr lang="en-US" sz="1395" dirty="0">
                <a:solidFill>
                  <a:schemeClr val="lt1"/>
                </a:solidFill>
                <a:latin typeface="Calibri"/>
                <a:ea typeface="Calibri"/>
                <a:cs typeface="Calibri"/>
                <a:sym typeface="Calibri"/>
              </a:rPr>
              <a:t> </a:t>
            </a:r>
            <a:r>
              <a:rPr lang="en-US" sz="1395" dirty="0" err="1">
                <a:solidFill>
                  <a:schemeClr val="lt1"/>
                </a:solidFill>
                <a:latin typeface="Calibri"/>
                <a:ea typeface="Calibri"/>
                <a:cs typeface="Calibri"/>
                <a:sym typeface="Calibri"/>
              </a:rPr>
              <a:t>σχετικά</a:t>
            </a:r>
            <a:r>
              <a:rPr lang="en-US" sz="1395" dirty="0">
                <a:solidFill>
                  <a:schemeClr val="lt1"/>
                </a:solidFill>
                <a:latin typeface="Calibri"/>
                <a:ea typeface="Calibri"/>
                <a:cs typeface="Calibri"/>
                <a:sym typeface="Calibri"/>
              </a:rPr>
              <a:t> </a:t>
            </a:r>
            <a:r>
              <a:rPr lang="en-US" sz="1395" dirty="0" err="1">
                <a:solidFill>
                  <a:schemeClr val="lt1"/>
                </a:solidFill>
                <a:latin typeface="Calibri"/>
                <a:ea typeface="Calibri"/>
                <a:cs typeface="Calibri"/>
                <a:sym typeface="Calibri"/>
              </a:rPr>
              <a:t>με</a:t>
            </a:r>
            <a:r>
              <a:rPr lang="en-US" sz="1395" dirty="0">
                <a:solidFill>
                  <a:schemeClr val="lt1"/>
                </a:solidFill>
                <a:latin typeface="Calibri"/>
                <a:ea typeface="Calibri"/>
                <a:cs typeface="Calibri"/>
                <a:sym typeface="Calibri"/>
              </a:rPr>
              <a:t> </a:t>
            </a:r>
            <a:r>
              <a:rPr lang="en-US" sz="1395" dirty="0" err="1">
                <a:solidFill>
                  <a:schemeClr val="lt1"/>
                </a:solidFill>
                <a:latin typeface="Calibri"/>
                <a:ea typeface="Calibri"/>
                <a:cs typeface="Calibri"/>
                <a:sym typeface="Calibri"/>
              </a:rPr>
              <a:t>την</a:t>
            </a:r>
            <a:r>
              <a:rPr lang="en-US" sz="1395" dirty="0">
                <a:solidFill>
                  <a:schemeClr val="lt1"/>
                </a:solidFill>
                <a:latin typeface="Calibri"/>
                <a:ea typeface="Calibri"/>
                <a:cs typeface="Calibri"/>
                <a:sym typeface="Calibri"/>
              </a:rPr>
              <a:t> κατα</a:t>
            </a:r>
            <a:r>
              <a:rPr lang="en-US" sz="1395" dirty="0" err="1">
                <a:solidFill>
                  <a:schemeClr val="lt1"/>
                </a:solidFill>
                <a:latin typeface="Calibri"/>
                <a:ea typeface="Calibri"/>
                <a:cs typeface="Calibri"/>
                <a:sym typeface="Calibri"/>
              </a:rPr>
              <a:t>νάλωση</a:t>
            </a:r>
            <a:r>
              <a:rPr lang="en-US" sz="1395" dirty="0">
                <a:solidFill>
                  <a:schemeClr val="lt1"/>
                </a:solidFill>
                <a:latin typeface="Calibri"/>
                <a:ea typeface="Calibri"/>
                <a:cs typeface="Calibri"/>
                <a:sym typeface="Calibri"/>
              </a:rPr>
              <a:t> καπ</a:t>
            </a:r>
            <a:r>
              <a:rPr lang="en-US" sz="1395" dirty="0" err="1">
                <a:solidFill>
                  <a:schemeClr val="lt1"/>
                </a:solidFill>
                <a:latin typeface="Calibri"/>
                <a:ea typeface="Calibri"/>
                <a:cs typeface="Calibri"/>
                <a:sym typeface="Calibri"/>
              </a:rPr>
              <a:t>νού</a:t>
            </a:r>
            <a:endParaRPr sz="1395"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4"/>
          <p:cNvSpPr txBox="1">
            <a:spLocks noGrp="1"/>
          </p:cNvSpPr>
          <p:nvPr>
            <p:ph type="title"/>
          </p:nvPr>
        </p:nvSpPr>
        <p:spPr>
          <a:xfrm>
            <a:off x="425264" y="657924"/>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a:t>Εθισμός στον καπνό: Υπάρχουν 3 τύποι εξάρτησης </a:t>
            </a:r>
            <a:endParaRPr/>
          </a:p>
        </p:txBody>
      </p:sp>
      <p:sp>
        <p:nvSpPr>
          <p:cNvPr id="257" name="Google Shape;257;p14"/>
          <p:cNvSpPr txBox="1">
            <a:spLocks noGrp="1"/>
          </p:cNvSpPr>
          <p:nvPr>
            <p:ph type="body" idx="1"/>
          </p:nvPr>
        </p:nvSpPr>
        <p:spPr>
          <a:xfrm>
            <a:off x="425264" y="1417397"/>
            <a:ext cx="6628109" cy="4865977"/>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00000"/>
              </a:lnSpc>
              <a:spcBef>
                <a:spcPts val="0"/>
              </a:spcBef>
              <a:spcAft>
                <a:spcPts val="0"/>
              </a:spcAft>
              <a:buSzPct val="100000"/>
              <a:buNone/>
            </a:pPr>
            <a:r>
              <a:rPr lang="en-US" sz="3000" b="1">
                <a:solidFill>
                  <a:srgbClr val="000000"/>
                </a:solidFill>
              </a:rPr>
              <a:t>2 - Ψυχολογική εξάρτηση</a:t>
            </a:r>
            <a:endParaRPr sz="3000" b="1">
              <a:solidFill>
                <a:srgbClr val="000000"/>
              </a:solidFill>
            </a:endParaRPr>
          </a:p>
          <a:p>
            <a:pPr marL="609600" lvl="0" indent="-426085" algn="l" rtl="0">
              <a:lnSpc>
                <a:spcPct val="107000"/>
              </a:lnSpc>
              <a:spcBef>
                <a:spcPts val="2000"/>
              </a:spcBef>
              <a:spcAft>
                <a:spcPts val="0"/>
              </a:spcAft>
              <a:buClr>
                <a:srgbClr val="CC0000"/>
              </a:buClr>
              <a:buSzPct val="93627"/>
              <a:buFont typeface="Noto Sans Symbols"/>
              <a:buChar char="✔"/>
            </a:pPr>
            <a:r>
              <a:rPr lang="en-US" sz="2400">
                <a:solidFill>
                  <a:srgbClr val="000000"/>
                </a:solidFill>
              </a:rPr>
              <a:t>Ευχαρίστηση</a:t>
            </a:r>
            <a:endParaRPr/>
          </a:p>
          <a:p>
            <a:pPr marL="609600" lvl="0" indent="-426085" algn="l" rtl="0">
              <a:lnSpc>
                <a:spcPct val="107000"/>
              </a:lnSpc>
              <a:spcBef>
                <a:spcPts val="1400"/>
              </a:spcBef>
              <a:spcAft>
                <a:spcPts val="0"/>
              </a:spcAft>
              <a:buClr>
                <a:srgbClr val="CC0000"/>
              </a:buClr>
              <a:buSzPct val="93627"/>
              <a:buFont typeface="Noto Sans Symbols"/>
              <a:buChar char="✔"/>
            </a:pPr>
            <a:r>
              <a:rPr lang="en-US" sz="2400">
                <a:solidFill>
                  <a:srgbClr val="000000"/>
                </a:solidFill>
              </a:rPr>
              <a:t>Αντι-στρες</a:t>
            </a:r>
            <a:endParaRPr sz="2400">
              <a:solidFill>
                <a:srgbClr val="000000"/>
              </a:solidFill>
            </a:endParaRPr>
          </a:p>
          <a:p>
            <a:pPr marL="609600" lvl="0" indent="-426085" algn="l" rtl="0">
              <a:lnSpc>
                <a:spcPct val="107000"/>
              </a:lnSpc>
              <a:spcBef>
                <a:spcPts val="1400"/>
              </a:spcBef>
              <a:spcAft>
                <a:spcPts val="0"/>
              </a:spcAft>
              <a:buClr>
                <a:srgbClr val="CC0000"/>
              </a:buClr>
              <a:buSzPct val="93627"/>
              <a:buFont typeface="Noto Sans Symbols"/>
              <a:buChar char="✔"/>
            </a:pPr>
            <a:r>
              <a:rPr lang="en-US" sz="2400">
                <a:solidFill>
                  <a:srgbClr val="000000"/>
                </a:solidFill>
              </a:rPr>
              <a:t>Αντικαταθλιπτικό</a:t>
            </a:r>
            <a:endParaRPr/>
          </a:p>
          <a:p>
            <a:pPr marL="609600" lvl="0" indent="-426085" algn="l" rtl="0">
              <a:lnSpc>
                <a:spcPct val="107000"/>
              </a:lnSpc>
              <a:spcBef>
                <a:spcPts val="1400"/>
              </a:spcBef>
              <a:spcAft>
                <a:spcPts val="0"/>
              </a:spcAft>
              <a:buClr>
                <a:srgbClr val="CC0000"/>
              </a:buClr>
              <a:buSzPct val="93627"/>
              <a:buFont typeface="Noto Sans Symbols"/>
              <a:buChar char="✔"/>
            </a:pPr>
            <a:r>
              <a:rPr lang="en-US" sz="2400">
                <a:solidFill>
                  <a:srgbClr val="000000"/>
                </a:solidFill>
              </a:rPr>
              <a:t>Κατασταλτικό της όρεξης</a:t>
            </a:r>
            <a:endParaRPr/>
          </a:p>
          <a:p>
            <a:pPr marL="0" lvl="0" indent="0" algn="l" rtl="0">
              <a:lnSpc>
                <a:spcPct val="107000"/>
              </a:lnSpc>
              <a:spcBef>
                <a:spcPts val="1400"/>
              </a:spcBef>
              <a:spcAft>
                <a:spcPts val="0"/>
              </a:spcAft>
              <a:buSzPct val="29656"/>
              <a:buNone/>
            </a:pPr>
            <a:r>
              <a:rPr lang="en-US" sz="2400">
                <a:solidFill>
                  <a:srgbClr val="000000"/>
                </a:solidFill>
              </a:rPr>
              <a:t>Συνδέεται με τις ψυχοδραστικές επιδράσεις της νικοτίνης.</a:t>
            </a:r>
            <a:endParaRPr/>
          </a:p>
          <a:p>
            <a:pPr marL="0" lvl="0" indent="0" algn="l" rtl="0">
              <a:lnSpc>
                <a:spcPct val="107000"/>
              </a:lnSpc>
              <a:spcBef>
                <a:spcPts val="1400"/>
              </a:spcBef>
              <a:spcAft>
                <a:spcPts val="0"/>
              </a:spcAft>
              <a:buSzPct val="29656"/>
              <a:buNone/>
            </a:pPr>
            <a:r>
              <a:rPr lang="en-US" sz="2400">
                <a:solidFill>
                  <a:srgbClr val="000000"/>
                </a:solidFill>
              </a:rPr>
              <a:t>Μπορεί να εμφανιστεί λίγο μετά τα πρώτα τσιγάρα που καπνίζονται και ποικίλλει σημαντικά από τον ένα καπνιστή στον άλλο.</a:t>
            </a:r>
            <a:endParaRPr/>
          </a:p>
          <a:p>
            <a:pPr marL="0" lvl="0" indent="0" algn="l" rtl="0">
              <a:lnSpc>
                <a:spcPct val="107000"/>
              </a:lnSpc>
              <a:spcBef>
                <a:spcPts val="1400"/>
              </a:spcBef>
              <a:spcAft>
                <a:spcPts val="0"/>
              </a:spcAft>
              <a:buSzPct val="29656"/>
              <a:buNone/>
            </a:pPr>
            <a:r>
              <a:rPr lang="en-US" sz="2400">
                <a:solidFill>
                  <a:srgbClr val="000000"/>
                </a:solidFill>
              </a:rPr>
              <a:t>Κατά τη διάρκεια της στέρησης, είναι ο πιο δύσκολος εθισμός για να ξεπεραστεί, επειδή συνδέεται με τις συνήθειες του καπνιστή.</a:t>
            </a:r>
            <a:endParaRPr sz="2400"/>
          </a:p>
          <a:p>
            <a:pPr marL="228600" lvl="0" indent="-99060" algn="l" rtl="0">
              <a:lnSpc>
                <a:spcPct val="100000"/>
              </a:lnSpc>
              <a:spcBef>
                <a:spcPts val="600"/>
              </a:spcBef>
              <a:spcAft>
                <a:spcPts val="0"/>
              </a:spcAft>
              <a:buSzPct val="100000"/>
              <a:buNone/>
            </a:pPr>
            <a:endParaRPr/>
          </a:p>
        </p:txBody>
      </p:sp>
      <p:pic>
        <p:nvPicPr>
          <p:cNvPr id="258" name="Google Shape;258;p14"/>
          <p:cNvPicPr preferRelativeResize="0"/>
          <p:nvPr/>
        </p:nvPicPr>
        <p:blipFill rotWithShape="1">
          <a:blip r:embed="rId3">
            <a:alphaModFix/>
          </a:blip>
          <a:srcRect l="8790" t="8912" r="4598" b="10649"/>
          <a:stretch/>
        </p:blipFill>
        <p:spPr>
          <a:xfrm>
            <a:off x="7699805" y="1542275"/>
            <a:ext cx="4402452" cy="4235725"/>
          </a:xfrm>
          <a:prstGeom prst="rect">
            <a:avLst/>
          </a:prstGeom>
          <a:noFill/>
          <a:ln>
            <a:noFill/>
          </a:ln>
        </p:spPr>
      </p:pic>
      <p:sp>
        <p:nvSpPr>
          <p:cNvPr id="259" name="Google Shape;259;p14"/>
          <p:cNvSpPr/>
          <p:nvPr/>
        </p:nvSpPr>
        <p:spPr>
          <a:xfrm>
            <a:off x="9690557" y="620243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Πηγή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Σχεδιασμένο από Freepik</a:t>
            </a:r>
            <a:endParaRPr sz="1200">
              <a:solidFill>
                <a:schemeClr val="dk1"/>
              </a:solidFill>
              <a:latin typeface="Calibri"/>
              <a:ea typeface="Calibri"/>
              <a:cs typeface="Calibri"/>
              <a:sym typeface="Calibri"/>
            </a:endParaRPr>
          </a:p>
        </p:txBody>
      </p:sp>
      <p:sp>
        <p:nvSpPr>
          <p:cNvPr id="7" name="Google Shape;221;p11"/>
          <p:cNvSpPr/>
          <p:nvPr/>
        </p:nvSpPr>
        <p:spPr>
          <a:xfrm>
            <a:off x="8897420" y="0"/>
            <a:ext cx="3294580" cy="484741"/>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70000"/>
              </a:lnSpc>
              <a:spcBef>
                <a:spcPts val="0"/>
              </a:spcBef>
              <a:spcAft>
                <a:spcPts val="0"/>
              </a:spcAft>
              <a:buNone/>
            </a:pPr>
            <a:r>
              <a:rPr lang="en-US" sz="1395" dirty="0">
                <a:solidFill>
                  <a:schemeClr val="lt1"/>
                </a:solidFill>
                <a:latin typeface="Calibri"/>
                <a:ea typeface="Calibri"/>
                <a:cs typeface="Calibri"/>
                <a:sym typeface="Calibri"/>
              </a:rPr>
              <a:t>5.1.2 </a:t>
            </a:r>
            <a:r>
              <a:rPr lang="en-US" sz="1395" dirty="0" err="1">
                <a:solidFill>
                  <a:schemeClr val="lt1"/>
                </a:solidFill>
                <a:latin typeface="Calibri"/>
                <a:ea typeface="Calibri"/>
                <a:cs typeface="Calibri"/>
                <a:sym typeface="Calibri"/>
              </a:rPr>
              <a:t>Πληροφορίες</a:t>
            </a:r>
            <a:r>
              <a:rPr lang="en-US" sz="1395" dirty="0">
                <a:solidFill>
                  <a:schemeClr val="lt1"/>
                </a:solidFill>
                <a:latin typeface="Calibri"/>
                <a:ea typeface="Calibri"/>
                <a:cs typeface="Calibri"/>
                <a:sym typeface="Calibri"/>
              </a:rPr>
              <a:t> </a:t>
            </a:r>
            <a:r>
              <a:rPr lang="en-US" sz="1395" dirty="0" err="1">
                <a:solidFill>
                  <a:schemeClr val="lt1"/>
                </a:solidFill>
                <a:latin typeface="Calibri"/>
                <a:ea typeface="Calibri"/>
                <a:cs typeface="Calibri"/>
                <a:sym typeface="Calibri"/>
              </a:rPr>
              <a:t>σχετικά</a:t>
            </a:r>
            <a:r>
              <a:rPr lang="en-US" sz="1395" dirty="0">
                <a:solidFill>
                  <a:schemeClr val="lt1"/>
                </a:solidFill>
                <a:latin typeface="Calibri"/>
                <a:ea typeface="Calibri"/>
                <a:cs typeface="Calibri"/>
                <a:sym typeface="Calibri"/>
              </a:rPr>
              <a:t> </a:t>
            </a:r>
            <a:r>
              <a:rPr lang="en-US" sz="1395" dirty="0" err="1">
                <a:solidFill>
                  <a:schemeClr val="lt1"/>
                </a:solidFill>
                <a:latin typeface="Calibri"/>
                <a:ea typeface="Calibri"/>
                <a:cs typeface="Calibri"/>
                <a:sym typeface="Calibri"/>
              </a:rPr>
              <a:t>με</a:t>
            </a:r>
            <a:r>
              <a:rPr lang="en-US" sz="1395" dirty="0">
                <a:solidFill>
                  <a:schemeClr val="lt1"/>
                </a:solidFill>
                <a:latin typeface="Calibri"/>
                <a:ea typeface="Calibri"/>
                <a:cs typeface="Calibri"/>
                <a:sym typeface="Calibri"/>
              </a:rPr>
              <a:t> </a:t>
            </a:r>
            <a:r>
              <a:rPr lang="en-US" sz="1395" dirty="0" err="1">
                <a:solidFill>
                  <a:schemeClr val="lt1"/>
                </a:solidFill>
                <a:latin typeface="Calibri"/>
                <a:ea typeface="Calibri"/>
                <a:cs typeface="Calibri"/>
                <a:sym typeface="Calibri"/>
              </a:rPr>
              <a:t>την</a:t>
            </a:r>
            <a:r>
              <a:rPr lang="en-US" sz="1395" dirty="0">
                <a:solidFill>
                  <a:schemeClr val="lt1"/>
                </a:solidFill>
                <a:latin typeface="Calibri"/>
                <a:ea typeface="Calibri"/>
                <a:cs typeface="Calibri"/>
                <a:sym typeface="Calibri"/>
              </a:rPr>
              <a:t> κατα</a:t>
            </a:r>
            <a:r>
              <a:rPr lang="en-US" sz="1395" dirty="0" err="1">
                <a:solidFill>
                  <a:schemeClr val="lt1"/>
                </a:solidFill>
                <a:latin typeface="Calibri"/>
                <a:ea typeface="Calibri"/>
                <a:cs typeface="Calibri"/>
                <a:sym typeface="Calibri"/>
              </a:rPr>
              <a:t>νάλωση</a:t>
            </a:r>
            <a:r>
              <a:rPr lang="en-US" sz="1395" dirty="0">
                <a:solidFill>
                  <a:schemeClr val="lt1"/>
                </a:solidFill>
                <a:latin typeface="Calibri"/>
                <a:ea typeface="Calibri"/>
                <a:cs typeface="Calibri"/>
                <a:sym typeface="Calibri"/>
              </a:rPr>
              <a:t> καπ</a:t>
            </a:r>
            <a:r>
              <a:rPr lang="en-US" sz="1395" dirty="0" err="1">
                <a:solidFill>
                  <a:schemeClr val="lt1"/>
                </a:solidFill>
                <a:latin typeface="Calibri"/>
                <a:ea typeface="Calibri"/>
                <a:cs typeface="Calibri"/>
                <a:sym typeface="Calibri"/>
              </a:rPr>
              <a:t>νού</a:t>
            </a:r>
            <a:endParaRPr sz="1395"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5"/>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sz="2800">
                <a:solidFill>
                  <a:srgbClr val="203864"/>
                </a:solidFill>
                <a:latin typeface="Calibri"/>
                <a:ea typeface="Calibri"/>
                <a:cs typeface="Calibri"/>
                <a:sym typeface="Calibri"/>
              </a:rPr>
              <a:t>Εθισμός στον καπνό: </a:t>
            </a:r>
            <a:r>
              <a:rPr lang="en-US"/>
              <a:t>Υπάρχουν 3 τύποι εξάρτησης </a:t>
            </a:r>
            <a:endParaRPr/>
          </a:p>
        </p:txBody>
      </p:sp>
      <p:sp>
        <p:nvSpPr>
          <p:cNvPr id="267" name="Google Shape;267;p15"/>
          <p:cNvSpPr txBox="1">
            <a:spLocks noGrp="1"/>
          </p:cNvSpPr>
          <p:nvPr>
            <p:ph type="body" idx="1"/>
          </p:nvPr>
        </p:nvSpPr>
        <p:spPr>
          <a:xfrm>
            <a:off x="557999" y="1799999"/>
            <a:ext cx="5852132" cy="486597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800"/>
              <a:buNone/>
            </a:pPr>
            <a:r>
              <a:rPr lang="en-US" sz="2800" b="1">
                <a:solidFill>
                  <a:srgbClr val="000000"/>
                </a:solidFill>
              </a:rPr>
              <a:t>3 - Σωματική εξάρτηση</a:t>
            </a:r>
            <a:endParaRPr/>
          </a:p>
          <a:p>
            <a:pPr marL="0" lvl="0" indent="0" algn="l" rtl="0">
              <a:lnSpc>
                <a:spcPct val="100000"/>
              </a:lnSpc>
              <a:spcBef>
                <a:spcPts val="1200"/>
              </a:spcBef>
              <a:spcAft>
                <a:spcPts val="0"/>
              </a:spcAft>
              <a:buSzPts val="2400"/>
              <a:buNone/>
            </a:pPr>
            <a:r>
              <a:rPr lang="en-US"/>
              <a:t>Η ανάγκη για νικοτίνη μπορεί να οδηγήσει σε αίσθημα λαχτάρας, το οποίο μπορεί να εκδηλωθεί με διακυμάνσεις της διάθεσης.</a:t>
            </a:r>
            <a:endParaRPr/>
          </a:p>
          <a:p>
            <a:pPr marL="228600" lvl="0" indent="-76200" algn="l" rtl="0">
              <a:lnSpc>
                <a:spcPct val="100000"/>
              </a:lnSpc>
              <a:spcBef>
                <a:spcPts val="1200"/>
              </a:spcBef>
              <a:spcAft>
                <a:spcPts val="0"/>
              </a:spcAft>
              <a:buSzPts val="2400"/>
              <a:buNone/>
            </a:pPr>
            <a:endParaRPr/>
          </a:p>
        </p:txBody>
      </p:sp>
      <p:pic>
        <p:nvPicPr>
          <p:cNvPr id="268" name="Google Shape;268;p15"/>
          <p:cNvPicPr preferRelativeResize="0"/>
          <p:nvPr/>
        </p:nvPicPr>
        <p:blipFill rotWithShape="1">
          <a:blip r:embed="rId3">
            <a:alphaModFix/>
          </a:blip>
          <a:srcRect/>
          <a:stretch/>
        </p:blipFill>
        <p:spPr>
          <a:xfrm>
            <a:off x="7323645" y="1970919"/>
            <a:ext cx="4733824" cy="3155099"/>
          </a:xfrm>
          <a:prstGeom prst="rect">
            <a:avLst/>
          </a:prstGeom>
          <a:noFill/>
          <a:ln>
            <a:noFill/>
          </a:ln>
        </p:spPr>
      </p:pic>
      <p:sp>
        <p:nvSpPr>
          <p:cNvPr id="269" name="Google Shape;269;p15"/>
          <p:cNvSpPr/>
          <p:nvPr/>
        </p:nvSpPr>
        <p:spPr>
          <a:xfrm>
            <a:off x="9690557" y="620243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Πηγή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Σχεδιασμένο από Freepik</a:t>
            </a:r>
            <a:endParaRPr sz="1200">
              <a:solidFill>
                <a:schemeClr val="dk1"/>
              </a:solidFill>
              <a:latin typeface="Calibri"/>
              <a:ea typeface="Calibri"/>
              <a:cs typeface="Calibri"/>
              <a:sym typeface="Calibri"/>
            </a:endParaRPr>
          </a:p>
        </p:txBody>
      </p:sp>
      <p:sp>
        <p:nvSpPr>
          <p:cNvPr id="7" name="Google Shape;221;p11"/>
          <p:cNvSpPr/>
          <p:nvPr/>
        </p:nvSpPr>
        <p:spPr>
          <a:xfrm>
            <a:off x="8897420" y="0"/>
            <a:ext cx="3294580" cy="484741"/>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70000"/>
              </a:lnSpc>
              <a:spcBef>
                <a:spcPts val="0"/>
              </a:spcBef>
              <a:spcAft>
                <a:spcPts val="0"/>
              </a:spcAft>
              <a:buNone/>
            </a:pPr>
            <a:r>
              <a:rPr lang="en-US" sz="1395" dirty="0">
                <a:solidFill>
                  <a:schemeClr val="lt1"/>
                </a:solidFill>
                <a:latin typeface="Calibri"/>
                <a:ea typeface="Calibri"/>
                <a:cs typeface="Calibri"/>
                <a:sym typeface="Calibri"/>
              </a:rPr>
              <a:t>5.1.2 </a:t>
            </a:r>
            <a:r>
              <a:rPr lang="en-US" sz="1395" dirty="0" err="1">
                <a:solidFill>
                  <a:schemeClr val="lt1"/>
                </a:solidFill>
                <a:latin typeface="Calibri"/>
                <a:ea typeface="Calibri"/>
                <a:cs typeface="Calibri"/>
                <a:sym typeface="Calibri"/>
              </a:rPr>
              <a:t>Πληροφορίες</a:t>
            </a:r>
            <a:r>
              <a:rPr lang="en-US" sz="1395" dirty="0">
                <a:solidFill>
                  <a:schemeClr val="lt1"/>
                </a:solidFill>
                <a:latin typeface="Calibri"/>
                <a:ea typeface="Calibri"/>
                <a:cs typeface="Calibri"/>
                <a:sym typeface="Calibri"/>
              </a:rPr>
              <a:t> </a:t>
            </a:r>
            <a:r>
              <a:rPr lang="en-US" sz="1395" dirty="0" err="1">
                <a:solidFill>
                  <a:schemeClr val="lt1"/>
                </a:solidFill>
                <a:latin typeface="Calibri"/>
                <a:ea typeface="Calibri"/>
                <a:cs typeface="Calibri"/>
                <a:sym typeface="Calibri"/>
              </a:rPr>
              <a:t>σχετικά</a:t>
            </a:r>
            <a:r>
              <a:rPr lang="en-US" sz="1395" dirty="0">
                <a:solidFill>
                  <a:schemeClr val="lt1"/>
                </a:solidFill>
                <a:latin typeface="Calibri"/>
                <a:ea typeface="Calibri"/>
                <a:cs typeface="Calibri"/>
                <a:sym typeface="Calibri"/>
              </a:rPr>
              <a:t> </a:t>
            </a:r>
            <a:r>
              <a:rPr lang="en-US" sz="1395" dirty="0" err="1">
                <a:solidFill>
                  <a:schemeClr val="lt1"/>
                </a:solidFill>
                <a:latin typeface="Calibri"/>
                <a:ea typeface="Calibri"/>
                <a:cs typeface="Calibri"/>
                <a:sym typeface="Calibri"/>
              </a:rPr>
              <a:t>με</a:t>
            </a:r>
            <a:r>
              <a:rPr lang="en-US" sz="1395" dirty="0">
                <a:solidFill>
                  <a:schemeClr val="lt1"/>
                </a:solidFill>
                <a:latin typeface="Calibri"/>
                <a:ea typeface="Calibri"/>
                <a:cs typeface="Calibri"/>
                <a:sym typeface="Calibri"/>
              </a:rPr>
              <a:t> </a:t>
            </a:r>
            <a:r>
              <a:rPr lang="en-US" sz="1395" dirty="0" err="1">
                <a:solidFill>
                  <a:schemeClr val="lt1"/>
                </a:solidFill>
                <a:latin typeface="Calibri"/>
                <a:ea typeface="Calibri"/>
                <a:cs typeface="Calibri"/>
                <a:sym typeface="Calibri"/>
              </a:rPr>
              <a:t>την</a:t>
            </a:r>
            <a:r>
              <a:rPr lang="en-US" sz="1395" dirty="0">
                <a:solidFill>
                  <a:schemeClr val="lt1"/>
                </a:solidFill>
                <a:latin typeface="Calibri"/>
                <a:ea typeface="Calibri"/>
                <a:cs typeface="Calibri"/>
                <a:sym typeface="Calibri"/>
              </a:rPr>
              <a:t> κατα</a:t>
            </a:r>
            <a:r>
              <a:rPr lang="en-US" sz="1395" dirty="0" err="1">
                <a:solidFill>
                  <a:schemeClr val="lt1"/>
                </a:solidFill>
                <a:latin typeface="Calibri"/>
                <a:ea typeface="Calibri"/>
                <a:cs typeface="Calibri"/>
                <a:sym typeface="Calibri"/>
              </a:rPr>
              <a:t>νάλωση</a:t>
            </a:r>
            <a:r>
              <a:rPr lang="en-US" sz="1395" dirty="0">
                <a:solidFill>
                  <a:schemeClr val="lt1"/>
                </a:solidFill>
                <a:latin typeface="Calibri"/>
                <a:ea typeface="Calibri"/>
                <a:cs typeface="Calibri"/>
                <a:sym typeface="Calibri"/>
              </a:rPr>
              <a:t> καπ</a:t>
            </a:r>
            <a:r>
              <a:rPr lang="en-US" sz="1395" dirty="0" err="1">
                <a:solidFill>
                  <a:schemeClr val="lt1"/>
                </a:solidFill>
                <a:latin typeface="Calibri"/>
                <a:ea typeface="Calibri"/>
                <a:cs typeface="Calibri"/>
                <a:sym typeface="Calibri"/>
              </a:rPr>
              <a:t>νού</a:t>
            </a:r>
            <a:endParaRPr sz="1395"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6"/>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03864"/>
              </a:buClr>
              <a:buSzPct val="100000"/>
              <a:buFont typeface="Calibri"/>
              <a:buNone/>
            </a:pPr>
            <a:r>
              <a:rPr lang="en-US"/>
              <a:t>Κατανάλωση καπνού: </a:t>
            </a:r>
            <a:br>
              <a:rPr lang="en-US"/>
            </a:br>
            <a:r>
              <a:rPr lang="en-US"/>
              <a:t>Γιατί είναι τόσο δύσκολο να σταματήσει κανείς;</a:t>
            </a:r>
            <a:endParaRPr/>
          </a:p>
        </p:txBody>
      </p:sp>
      <p:sp>
        <p:nvSpPr>
          <p:cNvPr id="277" name="Google Shape;277;p16"/>
          <p:cNvSpPr txBox="1">
            <a:spLocks noGrp="1"/>
          </p:cNvSpPr>
          <p:nvPr>
            <p:ph type="body" idx="1"/>
          </p:nvPr>
        </p:nvSpPr>
        <p:spPr>
          <a:xfrm>
            <a:off x="557999" y="1799999"/>
            <a:ext cx="6789474" cy="486597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400"/>
              <a:buNone/>
            </a:pPr>
            <a:r>
              <a:rPr lang="en-US" sz="2400" b="1">
                <a:solidFill>
                  <a:srgbClr val="000000"/>
                </a:solidFill>
              </a:rPr>
              <a:t>Η εξάρτηση</a:t>
            </a:r>
            <a:endParaRPr b="1">
              <a:solidFill>
                <a:srgbClr val="000000"/>
              </a:solidFill>
            </a:endParaRPr>
          </a:p>
          <a:p>
            <a:pPr marL="457200" lvl="0" indent="-356870" algn="l" rtl="0">
              <a:lnSpc>
                <a:spcPct val="107000"/>
              </a:lnSpc>
              <a:spcBef>
                <a:spcPts val="2000"/>
              </a:spcBef>
              <a:spcAft>
                <a:spcPts val="0"/>
              </a:spcAft>
              <a:buClr>
                <a:srgbClr val="CC0000"/>
              </a:buClr>
              <a:buSzPts val="2020"/>
              <a:buChar char="▪"/>
            </a:pPr>
            <a:r>
              <a:rPr lang="en-US" sz="2400">
                <a:solidFill>
                  <a:srgbClr val="000000"/>
                </a:solidFill>
              </a:rPr>
              <a:t>Η ανάγκη για νικοτίνη μπορεί να οδηγήσει σε αίσθημα λαχτάρας, το οποίο μπορεί να εκδηλωθεί με διακυμάνσεις της διάθεσης.</a:t>
            </a:r>
            <a:endParaRPr/>
          </a:p>
          <a:p>
            <a:pPr marL="457200" lvl="0" indent="-356870" algn="l" rtl="0">
              <a:lnSpc>
                <a:spcPct val="107000"/>
              </a:lnSpc>
              <a:spcBef>
                <a:spcPts val="1000"/>
              </a:spcBef>
              <a:spcAft>
                <a:spcPts val="0"/>
              </a:spcAft>
              <a:buClr>
                <a:srgbClr val="CC0000"/>
              </a:buClr>
              <a:buSzPts val="2020"/>
              <a:buChar char="▪"/>
            </a:pPr>
            <a:r>
              <a:rPr lang="en-US" sz="2400">
                <a:solidFill>
                  <a:srgbClr val="000000"/>
                </a:solidFill>
              </a:rPr>
              <a:t>Η ακατανίκητη επιθυμία να το καταναλώσετε ξανά για να ξαναζήσετε ορισμένες θετικές αισθήσεις.</a:t>
            </a:r>
            <a:endParaRPr/>
          </a:p>
          <a:p>
            <a:pPr marL="457200" lvl="0" indent="-356870" algn="l" rtl="0">
              <a:lnSpc>
                <a:spcPct val="107000"/>
              </a:lnSpc>
              <a:spcBef>
                <a:spcPts val="1000"/>
              </a:spcBef>
              <a:spcAft>
                <a:spcPts val="0"/>
              </a:spcAft>
              <a:buClr>
                <a:srgbClr val="CC0000"/>
              </a:buClr>
              <a:buSzPts val="2020"/>
              <a:buChar char="▪"/>
            </a:pPr>
            <a:r>
              <a:rPr lang="en-US" sz="2400">
                <a:solidFill>
                  <a:srgbClr val="000000"/>
                </a:solidFill>
              </a:rPr>
              <a:t>Ή επειδή θέλετε να αποφύγετε ορισμένες δυσάρεστες αισθήσεις που προκαλούνται από τη διακοπή της κατανάλωσης.</a:t>
            </a:r>
            <a:endParaRPr/>
          </a:p>
        </p:txBody>
      </p:sp>
      <p:pic>
        <p:nvPicPr>
          <p:cNvPr id="278" name="Google Shape;278;p16"/>
          <p:cNvPicPr preferRelativeResize="0"/>
          <p:nvPr/>
        </p:nvPicPr>
        <p:blipFill rotWithShape="1">
          <a:blip r:embed="rId3">
            <a:alphaModFix/>
          </a:blip>
          <a:srcRect/>
          <a:stretch/>
        </p:blipFill>
        <p:spPr>
          <a:xfrm>
            <a:off x="7425287" y="1799999"/>
            <a:ext cx="4530540" cy="3776200"/>
          </a:xfrm>
          <a:prstGeom prst="rect">
            <a:avLst/>
          </a:prstGeom>
          <a:noFill/>
          <a:ln>
            <a:noFill/>
          </a:ln>
        </p:spPr>
      </p:pic>
      <p:sp>
        <p:nvSpPr>
          <p:cNvPr id="279" name="Google Shape;279;p16"/>
          <p:cNvSpPr/>
          <p:nvPr/>
        </p:nvSpPr>
        <p:spPr>
          <a:xfrm>
            <a:off x="9690557" y="620243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Πηγή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Σχεδιασμένο από Freepik</a:t>
            </a:r>
            <a:endParaRPr sz="1200">
              <a:solidFill>
                <a:schemeClr val="dk1"/>
              </a:solidFill>
              <a:latin typeface="Calibri"/>
              <a:ea typeface="Calibri"/>
              <a:cs typeface="Calibri"/>
              <a:sym typeface="Calibri"/>
            </a:endParaRPr>
          </a:p>
        </p:txBody>
      </p:sp>
      <p:sp>
        <p:nvSpPr>
          <p:cNvPr id="7" name="Google Shape;221;p11"/>
          <p:cNvSpPr/>
          <p:nvPr/>
        </p:nvSpPr>
        <p:spPr>
          <a:xfrm>
            <a:off x="8897420" y="0"/>
            <a:ext cx="3294580" cy="484741"/>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70000"/>
              </a:lnSpc>
              <a:spcBef>
                <a:spcPts val="0"/>
              </a:spcBef>
              <a:spcAft>
                <a:spcPts val="0"/>
              </a:spcAft>
              <a:buNone/>
            </a:pPr>
            <a:r>
              <a:rPr lang="en-US" sz="1395" dirty="0">
                <a:solidFill>
                  <a:schemeClr val="lt1"/>
                </a:solidFill>
                <a:latin typeface="Calibri"/>
                <a:ea typeface="Calibri"/>
                <a:cs typeface="Calibri"/>
                <a:sym typeface="Calibri"/>
              </a:rPr>
              <a:t>5.1.2 </a:t>
            </a:r>
            <a:r>
              <a:rPr lang="en-US" sz="1395" dirty="0" err="1">
                <a:solidFill>
                  <a:schemeClr val="lt1"/>
                </a:solidFill>
                <a:latin typeface="Calibri"/>
                <a:ea typeface="Calibri"/>
                <a:cs typeface="Calibri"/>
                <a:sym typeface="Calibri"/>
              </a:rPr>
              <a:t>Πληροφορίες</a:t>
            </a:r>
            <a:r>
              <a:rPr lang="en-US" sz="1395" dirty="0">
                <a:solidFill>
                  <a:schemeClr val="lt1"/>
                </a:solidFill>
                <a:latin typeface="Calibri"/>
                <a:ea typeface="Calibri"/>
                <a:cs typeface="Calibri"/>
                <a:sym typeface="Calibri"/>
              </a:rPr>
              <a:t> </a:t>
            </a:r>
            <a:r>
              <a:rPr lang="en-US" sz="1395" dirty="0" err="1">
                <a:solidFill>
                  <a:schemeClr val="lt1"/>
                </a:solidFill>
                <a:latin typeface="Calibri"/>
                <a:ea typeface="Calibri"/>
                <a:cs typeface="Calibri"/>
                <a:sym typeface="Calibri"/>
              </a:rPr>
              <a:t>σχετικά</a:t>
            </a:r>
            <a:r>
              <a:rPr lang="en-US" sz="1395" dirty="0">
                <a:solidFill>
                  <a:schemeClr val="lt1"/>
                </a:solidFill>
                <a:latin typeface="Calibri"/>
                <a:ea typeface="Calibri"/>
                <a:cs typeface="Calibri"/>
                <a:sym typeface="Calibri"/>
              </a:rPr>
              <a:t> </a:t>
            </a:r>
            <a:r>
              <a:rPr lang="en-US" sz="1395" dirty="0" err="1">
                <a:solidFill>
                  <a:schemeClr val="lt1"/>
                </a:solidFill>
                <a:latin typeface="Calibri"/>
                <a:ea typeface="Calibri"/>
                <a:cs typeface="Calibri"/>
                <a:sym typeface="Calibri"/>
              </a:rPr>
              <a:t>με</a:t>
            </a:r>
            <a:r>
              <a:rPr lang="en-US" sz="1395" dirty="0">
                <a:solidFill>
                  <a:schemeClr val="lt1"/>
                </a:solidFill>
                <a:latin typeface="Calibri"/>
                <a:ea typeface="Calibri"/>
                <a:cs typeface="Calibri"/>
                <a:sym typeface="Calibri"/>
              </a:rPr>
              <a:t> </a:t>
            </a:r>
            <a:r>
              <a:rPr lang="en-US" sz="1395" dirty="0" err="1">
                <a:solidFill>
                  <a:schemeClr val="lt1"/>
                </a:solidFill>
                <a:latin typeface="Calibri"/>
                <a:ea typeface="Calibri"/>
                <a:cs typeface="Calibri"/>
                <a:sym typeface="Calibri"/>
              </a:rPr>
              <a:t>την</a:t>
            </a:r>
            <a:r>
              <a:rPr lang="en-US" sz="1395" dirty="0">
                <a:solidFill>
                  <a:schemeClr val="lt1"/>
                </a:solidFill>
                <a:latin typeface="Calibri"/>
                <a:ea typeface="Calibri"/>
                <a:cs typeface="Calibri"/>
                <a:sym typeface="Calibri"/>
              </a:rPr>
              <a:t> κατα</a:t>
            </a:r>
            <a:r>
              <a:rPr lang="en-US" sz="1395" dirty="0" err="1">
                <a:solidFill>
                  <a:schemeClr val="lt1"/>
                </a:solidFill>
                <a:latin typeface="Calibri"/>
                <a:ea typeface="Calibri"/>
                <a:cs typeface="Calibri"/>
                <a:sym typeface="Calibri"/>
              </a:rPr>
              <a:t>νάλωση</a:t>
            </a:r>
            <a:r>
              <a:rPr lang="en-US" sz="1395" dirty="0">
                <a:solidFill>
                  <a:schemeClr val="lt1"/>
                </a:solidFill>
                <a:latin typeface="Calibri"/>
                <a:ea typeface="Calibri"/>
                <a:cs typeface="Calibri"/>
                <a:sym typeface="Calibri"/>
              </a:rPr>
              <a:t> καπ</a:t>
            </a:r>
            <a:r>
              <a:rPr lang="en-US" sz="1395" dirty="0" err="1">
                <a:solidFill>
                  <a:schemeClr val="lt1"/>
                </a:solidFill>
                <a:latin typeface="Calibri"/>
                <a:ea typeface="Calibri"/>
                <a:cs typeface="Calibri"/>
                <a:sym typeface="Calibri"/>
              </a:rPr>
              <a:t>νού</a:t>
            </a:r>
            <a:endParaRPr sz="1395"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7"/>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a:t>Κατανάλωση καπνού: Κίνητρα διακοπής</a:t>
            </a:r>
            <a:endParaRPr/>
          </a:p>
        </p:txBody>
      </p:sp>
      <p:sp>
        <p:nvSpPr>
          <p:cNvPr id="286" name="Google Shape;286;p17"/>
          <p:cNvSpPr txBox="1">
            <a:spLocks noGrp="1"/>
          </p:cNvSpPr>
          <p:nvPr>
            <p:ph type="body" idx="1"/>
          </p:nvPr>
        </p:nvSpPr>
        <p:spPr>
          <a:xfrm>
            <a:off x="557999" y="1799999"/>
            <a:ext cx="6542048" cy="4865977"/>
          </a:xfrm>
          <a:prstGeom prst="rect">
            <a:avLst/>
          </a:prstGeom>
          <a:noFill/>
          <a:ln>
            <a:noFill/>
          </a:ln>
        </p:spPr>
        <p:txBody>
          <a:bodyPr spcFirstLastPara="1" wrap="square" lIns="91425" tIns="45700" rIns="91425" bIns="45700" anchor="t" anchorCtr="0">
            <a:normAutofit fontScale="92500"/>
          </a:bodyPr>
          <a:lstStyle/>
          <a:p>
            <a:pPr marL="457200" lvl="0" indent="-356870" algn="l" rtl="0">
              <a:lnSpc>
                <a:spcPct val="150000"/>
              </a:lnSpc>
              <a:spcBef>
                <a:spcPts val="0"/>
              </a:spcBef>
              <a:spcAft>
                <a:spcPts val="0"/>
              </a:spcAft>
              <a:buClr>
                <a:srgbClr val="CC0000"/>
              </a:buClr>
              <a:buSzPct val="90991"/>
              <a:buChar char="▪"/>
            </a:pPr>
            <a:r>
              <a:rPr lang="en-US" sz="2400">
                <a:solidFill>
                  <a:srgbClr val="000000"/>
                </a:solidFill>
              </a:rPr>
              <a:t>Φόβος για την υγεία της</a:t>
            </a:r>
            <a:endParaRPr/>
          </a:p>
          <a:p>
            <a:pPr marL="457200" lvl="0" indent="-356870" algn="l" rtl="0">
              <a:lnSpc>
                <a:spcPct val="150000"/>
              </a:lnSpc>
              <a:spcBef>
                <a:spcPts val="0"/>
              </a:spcBef>
              <a:spcAft>
                <a:spcPts val="0"/>
              </a:spcAft>
              <a:buClr>
                <a:srgbClr val="CC0000"/>
              </a:buClr>
              <a:buSzPct val="90991"/>
              <a:buChar char="▪"/>
            </a:pPr>
            <a:r>
              <a:rPr lang="en-US" sz="2400">
                <a:solidFill>
                  <a:srgbClr val="000000"/>
                </a:solidFill>
              </a:rPr>
              <a:t>Κόστος καπνού</a:t>
            </a:r>
            <a:endParaRPr sz="2400">
              <a:solidFill>
                <a:srgbClr val="000000"/>
              </a:solidFill>
            </a:endParaRPr>
          </a:p>
          <a:p>
            <a:pPr marL="457200" lvl="0" indent="-356870" algn="l" rtl="0">
              <a:lnSpc>
                <a:spcPct val="150000"/>
              </a:lnSpc>
              <a:spcBef>
                <a:spcPts val="0"/>
              </a:spcBef>
              <a:spcAft>
                <a:spcPts val="0"/>
              </a:spcAft>
              <a:buClr>
                <a:srgbClr val="CC0000"/>
              </a:buClr>
              <a:buSzPct val="90991"/>
              <a:buChar char="▪"/>
            </a:pPr>
            <a:r>
              <a:rPr lang="en-US" sz="2400">
                <a:solidFill>
                  <a:srgbClr val="000000"/>
                </a:solidFill>
              </a:rPr>
              <a:t>Αίσθημα εθισμού</a:t>
            </a:r>
            <a:endParaRPr/>
          </a:p>
          <a:p>
            <a:pPr marL="457200" lvl="0" indent="-356870" algn="l" rtl="0">
              <a:lnSpc>
                <a:spcPct val="150000"/>
              </a:lnSpc>
              <a:spcBef>
                <a:spcPts val="0"/>
              </a:spcBef>
              <a:spcAft>
                <a:spcPts val="0"/>
              </a:spcAft>
              <a:buClr>
                <a:srgbClr val="CC0000"/>
              </a:buClr>
              <a:buSzPct val="90991"/>
              <a:buChar char="▪"/>
            </a:pPr>
            <a:r>
              <a:rPr lang="en-US" sz="2400">
                <a:solidFill>
                  <a:srgbClr val="000000"/>
                </a:solidFill>
              </a:rPr>
              <a:t>Πίεση από φίλους και οικογένεια</a:t>
            </a:r>
            <a:endParaRPr/>
          </a:p>
          <a:p>
            <a:pPr marL="457200" lvl="0" indent="-356870" algn="l" rtl="0">
              <a:lnSpc>
                <a:spcPct val="150000"/>
              </a:lnSpc>
              <a:spcBef>
                <a:spcPts val="0"/>
              </a:spcBef>
              <a:spcAft>
                <a:spcPts val="0"/>
              </a:spcAft>
              <a:buClr>
                <a:srgbClr val="CC0000"/>
              </a:buClr>
              <a:buSzPct val="90991"/>
              <a:buChar char="▪"/>
            </a:pPr>
            <a:r>
              <a:rPr lang="en-US" sz="2400">
                <a:solidFill>
                  <a:srgbClr val="000000"/>
                </a:solidFill>
              </a:rPr>
              <a:t>Γέννηση ενός παιδιού</a:t>
            </a:r>
            <a:endParaRPr sz="2400">
              <a:solidFill>
                <a:srgbClr val="000000"/>
              </a:solidFill>
            </a:endParaRPr>
          </a:p>
          <a:p>
            <a:pPr marL="0" lvl="0" indent="0" algn="l" rtl="0">
              <a:lnSpc>
                <a:spcPct val="107000"/>
              </a:lnSpc>
              <a:spcBef>
                <a:spcPts val="1400"/>
              </a:spcBef>
              <a:spcAft>
                <a:spcPts val="0"/>
              </a:spcAft>
              <a:buSzPct val="100000"/>
              <a:buNone/>
            </a:pPr>
            <a:r>
              <a:rPr lang="en-US" sz="2400" b="1">
                <a:solidFill>
                  <a:srgbClr val="000000"/>
                </a:solidFill>
              </a:rPr>
              <a:t>Ανεξάρτητα από το πόσο πολύ ή πόσο καιρό καπνίζετε, ποτέ δεν είναι αργά για να κόψετε το κάπνισμα. Όσο πιο γρήγορα το κόψετε, τόσο περισσότερο μπορείτε να μειώσετε τις πιθανότητες να </a:t>
            </a:r>
            <a:r>
              <a:rPr lang="en-US" b="1">
                <a:solidFill>
                  <a:srgbClr val="000000"/>
                </a:solidFill>
              </a:rPr>
              <a:t>εμφανίσετ</a:t>
            </a:r>
            <a:r>
              <a:rPr lang="en-US" sz="2400" b="1">
                <a:solidFill>
                  <a:srgbClr val="000000"/>
                </a:solidFill>
              </a:rPr>
              <a:t>ε καρκίνο και άλλες ασθένειες.</a:t>
            </a:r>
            <a:endParaRPr/>
          </a:p>
          <a:p>
            <a:pPr marL="228600" lvl="0" indent="-87629" algn="l" rtl="0">
              <a:lnSpc>
                <a:spcPct val="100000"/>
              </a:lnSpc>
              <a:spcBef>
                <a:spcPts val="600"/>
              </a:spcBef>
              <a:spcAft>
                <a:spcPts val="0"/>
              </a:spcAft>
              <a:buSzPct val="100000"/>
              <a:buNone/>
            </a:pPr>
            <a:endParaRPr/>
          </a:p>
        </p:txBody>
      </p:sp>
      <p:pic>
        <p:nvPicPr>
          <p:cNvPr id="287" name="Google Shape;287;p17"/>
          <p:cNvPicPr preferRelativeResize="0"/>
          <p:nvPr/>
        </p:nvPicPr>
        <p:blipFill rotWithShape="1">
          <a:blip r:embed="rId3">
            <a:alphaModFix/>
          </a:blip>
          <a:srcRect/>
          <a:stretch/>
        </p:blipFill>
        <p:spPr>
          <a:xfrm>
            <a:off x="7565075" y="1236188"/>
            <a:ext cx="4233225" cy="4233225"/>
          </a:xfrm>
          <a:prstGeom prst="rect">
            <a:avLst/>
          </a:prstGeom>
          <a:noFill/>
          <a:ln>
            <a:noFill/>
          </a:ln>
        </p:spPr>
      </p:pic>
      <p:sp>
        <p:nvSpPr>
          <p:cNvPr id="288" name="Google Shape;288;p17"/>
          <p:cNvSpPr/>
          <p:nvPr/>
        </p:nvSpPr>
        <p:spPr>
          <a:xfrm>
            <a:off x="9690557" y="620243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Πηγή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Σχεδιασμένο από Freepik</a:t>
            </a:r>
            <a:endParaRPr sz="1200">
              <a:solidFill>
                <a:schemeClr val="dk1"/>
              </a:solidFill>
              <a:latin typeface="Calibri"/>
              <a:ea typeface="Calibri"/>
              <a:cs typeface="Calibri"/>
              <a:sym typeface="Calibri"/>
            </a:endParaRPr>
          </a:p>
        </p:txBody>
      </p:sp>
      <p:sp>
        <p:nvSpPr>
          <p:cNvPr id="7" name="Google Shape;221;p11"/>
          <p:cNvSpPr/>
          <p:nvPr/>
        </p:nvSpPr>
        <p:spPr>
          <a:xfrm>
            <a:off x="8897420" y="0"/>
            <a:ext cx="3294580" cy="484741"/>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70000"/>
              </a:lnSpc>
              <a:spcBef>
                <a:spcPts val="0"/>
              </a:spcBef>
              <a:spcAft>
                <a:spcPts val="0"/>
              </a:spcAft>
              <a:buNone/>
            </a:pPr>
            <a:r>
              <a:rPr lang="en-US" sz="1395" dirty="0">
                <a:solidFill>
                  <a:schemeClr val="lt1"/>
                </a:solidFill>
                <a:latin typeface="Calibri"/>
                <a:ea typeface="Calibri"/>
                <a:cs typeface="Calibri"/>
                <a:sym typeface="Calibri"/>
              </a:rPr>
              <a:t>5.1.2 </a:t>
            </a:r>
            <a:r>
              <a:rPr lang="en-US" sz="1395" dirty="0" err="1">
                <a:solidFill>
                  <a:schemeClr val="lt1"/>
                </a:solidFill>
                <a:latin typeface="Calibri"/>
                <a:ea typeface="Calibri"/>
                <a:cs typeface="Calibri"/>
                <a:sym typeface="Calibri"/>
              </a:rPr>
              <a:t>Πληροφορίες</a:t>
            </a:r>
            <a:r>
              <a:rPr lang="en-US" sz="1395" dirty="0">
                <a:solidFill>
                  <a:schemeClr val="lt1"/>
                </a:solidFill>
                <a:latin typeface="Calibri"/>
                <a:ea typeface="Calibri"/>
                <a:cs typeface="Calibri"/>
                <a:sym typeface="Calibri"/>
              </a:rPr>
              <a:t> </a:t>
            </a:r>
            <a:r>
              <a:rPr lang="en-US" sz="1395" dirty="0" err="1">
                <a:solidFill>
                  <a:schemeClr val="lt1"/>
                </a:solidFill>
                <a:latin typeface="Calibri"/>
                <a:ea typeface="Calibri"/>
                <a:cs typeface="Calibri"/>
                <a:sym typeface="Calibri"/>
              </a:rPr>
              <a:t>σχετικά</a:t>
            </a:r>
            <a:r>
              <a:rPr lang="en-US" sz="1395" dirty="0">
                <a:solidFill>
                  <a:schemeClr val="lt1"/>
                </a:solidFill>
                <a:latin typeface="Calibri"/>
                <a:ea typeface="Calibri"/>
                <a:cs typeface="Calibri"/>
                <a:sym typeface="Calibri"/>
              </a:rPr>
              <a:t> </a:t>
            </a:r>
            <a:r>
              <a:rPr lang="en-US" sz="1395" dirty="0" err="1">
                <a:solidFill>
                  <a:schemeClr val="lt1"/>
                </a:solidFill>
                <a:latin typeface="Calibri"/>
                <a:ea typeface="Calibri"/>
                <a:cs typeface="Calibri"/>
                <a:sym typeface="Calibri"/>
              </a:rPr>
              <a:t>με</a:t>
            </a:r>
            <a:r>
              <a:rPr lang="en-US" sz="1395" dirty="0">
                <a:solidFill>
                  <a:schemeClr val="lt1"/>
                </a:solidFill>
                <a:latin typeface="Calibri"/>
                <a:ea typeface="Calibri"/>
                <a:cs typeface="Calibri"/>
                <a:sym typeface="Calibri"/>
              </a:rPr>
              <a:t> </a:t>
            </a:r>
            <a:r>
              <a:rPr lang="en-US" sz="1395" dirty="0" err="1">
                <a:solidFill>
                  <a:schemeClr val="lt1"/>
                </a:solidFill>
                <a:latin typeface="Calibri"/>
                <a:ea typeface="Calibri"/>
                <a:cs typeface="Calibri"/>
                <a:sym typeface="Calibri"/>
              </a:rPr>
              <a:t>την</a:t>
            </a:r>
            <a:r>
              <a:rPr lang="en-US" sz="1395" dirty="0">
                <a:solidFill>
                  <a:schemeClr val="lt1"/>
                </a:solidFill>
                <a:latin typeface="Calibri"/>
                <a:ea typeface="Calibri"/>
                <a:cs typeface="Calibri"/>
                <a:sym typeface="Calibri"/>
              </a:rPr>
              <a:t> κατα</a:t>
            </a:r>
            <a:r>
              <a:rPr lang="en-US" sz="1395" dirty="0" err="1">
                <a:solidFill>
                  <a:schemeClr val="lt1"/>
                </a:solidFill>
                <a:latin typeface="Calibri"/>
                <a:ea typeface="Calibri"/>
                <a:cs typeface="Calibri"/>
                <a:sym typeface="Calibri"/>
              </a:rPr>
              <a:t>νάλωση</a:t>
            </a:r>
            <a:r>
              <a:rPr lang="en-US" sz="1395" dirty="0">
                <a:solidFill>
                  <a:schemeClr val="lt1"/>
                </a:solidFill>
                <a:latin typeface="Calibri"/>
                <a:ea typeface="Calibri"/>
                <a:cs typeface="Calibri"/>
                <a:sym typeface="Calibri"/>
              </a:rPr>
              <a:t> καπ</a:t>
            </a:r>
            <a:r>
              <a:rPr lang="en-US" sz="1395" dirty="0" err="1">
                <a:solidFill>
                  <a:schemeClr val="lt1"/>
                </a:solidFill>
                <a:latin typeface="Calibri"/>
                <a:ea typeface="Calibri"/>
                <a:cs typeface="Calibri"/>
                <a:sym typeface="Calibri"/>
              </a:rPr>
              <a:t>νού</a:t>
            </a:r>
            <a:endParaRPr sz="1395"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8"/>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sz="2800">
                <a:solidFill>
                  <a:srgbClr val="203864"/>
                </a:solidFill>
                <a:latin typeface="Calibri"/>
                <a:ea typeface="Calibri"/>
                <a:cs typeface="Calibri"/>
                <a:sym typeface="Calibri"/>
              </a:rPr>
              <a:t>Η διακοπή του καπνίσματος είναι :</a:t>
            </a:r>
            <a:endParaRPr/>
          </a:p>
        </p:txBody>
      </p:sp>
      <p:sp>
        <p:nvSpPr>
          <p:cNvPr id="295" name="Google Shape;295;p18"/>
          <p:cNvSpPr txBox="1">
            <a:spLocks noGrp="1"/>
          </p:cNvSpPr>
          <p:nvPr>
            <p:ph type="body" idx="1"/>
          </p:nvPr>
        </p:nvSpPr>
        <p:spPr>
          <a:xfrm>
            <a:off x="557998" y="1799999"/>
            <a:ext cx="8037361" cy="4865977"/>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2400"/>
              <a:buFont typeface="Noto Sans Symbols"/>
              <a:buChar char="✔"/>
            </a:pPr>
            <a:r>
              <a:rPr lang="en-US"/>
              <a:t>Μια προσωπική ιστορία επιτυχίας</a:t>
            </a:r>
            <a:endParaRPr/>
          </a:p>
          <a:p>
            <a:pPr marL="228600" lvl="0" indent="-228600" algn="l" rtl="0">
              <a:lnSpc>
                <a:spcPct val="100000"/>
              </a:lnSpc>
              <a:spcBef>
                <a:spcPts val="1200"/>
              </a:spcBef>
              <a:spcAft>
                <a:spcPts val="0"/>
              </a:spcAft>
              <a:buSzPts val="2400"/>
              <a:buFont typeface="Noto Sans Symbols"/>
              <a:buChar char="✔"/>
            </a:pPr>
            <a:r>
              <a:rPr lang="en-US"/>
              <a:t>Επανάκτηση της αίσθησης της γεύσης, της όσφρησης και της αναπνοής σας</a:t>
            </a:r>
            <a:endParaRPr/>
          </a:p>
          <a:p>
            <a:pPr marL="228600" lvl="0" indent="-228600" algn="l" rtl="0">
              <a:lnSpc>
                <a:spcPct val="100000"/>
              </a:lnSpc>
              <a:spcBef>
                <a:spcPts val="1200"/>
              </a:spcBef>
              <a:spcAft>
                <a:spcPts val="0"/>
              </a:spcAft>
              <a:buSzPts val="2400"/>
              <a:buFont typeface="Noto Sans Symbols"/>
              <a:buChar char="✔"/>
            </a:pPr>
            <a:r>
              <a:rPr lang="en-US"/>
              <a:t>Μια καθαρή επιδερμίδα</a:t>
            </a:r>
            <a:endParaRPr/>
          </a:p>
          <a:p>
            <a:pPr marL="228600" lvl="0" indent="-228600" algn="l" rtl="0">
              <a:lnSpc>
                <a:spcPct val="100000"/>
              </a:lnSpc>
              <a:spcBef>
                <a:spcPts val="1200"/>
              </a:spcBef>
              <a:spcAft>
                <a:spcPts val="0"/>
              </a:spcAft>
              <a:buSzPts val="2400"/>
              <a:buFont typeface="Noto Sans Symbols"/>
              <a:buChar char="✔"/>
            </a:pPr>
            <a:r>
              <a:rPr lang="en-US"/>
              <a:t>Καθαρή αναπνοή  και καλή φυσική κατάσταση</a:t>
            </a:r>
            <a:endParaRPr/>
          </a:p>
          <a:p>
            <a:pPr marL="228600" lvl="0" indent="-228600" algn="l" rtl="0">
              <a:lnSpc>
                <a:spcPct val="100000"/>
              </a:lnSpc>
              <a:spcBef>
                <a:spcPts val="1200"/>
              </a:spcBef>
              <a:spcAft>
                <a:spcPts val="0"/>
              </a:spcAft>
              <a:buSzPts val="2400"/>
              <a:buFont typeface="Noto Sans Symbols"/>
              <a:buChar char="✔"/>
            </a:pPr>
            <a:r>
              <a:rPr lang="en-US"/>
              <a:t>Ένα λαμπερό χαμόγελο</a:t>
            </a:r>
            <a:endParaRPr/>
          </a:p>
          <a:p>
            <a:pPr marL="228600" lvl="0" indent="-228600" algn="l" rtl="0">
              <a:lnSpc>
                <a:spcPct val="100000"/>
              </a:lnSpc>
              <a:spcBef>
                <a:spcPts val="1200"/>
              </a:spcBef>
              <a:spcAft>
                <a:spcPts val="0"/>
              </a:spcAft>
              <a:buSzPts val="2400"/>
              <a:buFont typeface="Noto Sans Symbols"/>
              <a:buChar char="✔"/>
            </a:pPr>
            <a:r>
              <a:rPr lang="en-US"/>
              <a:t>Μείωση των ασθενειών που σχετίζονται με το κάπνισμα</a:t>
            </a:r>
            <a:endParaRPr/>
          </a:p>
          <a:p>
            <a:pPr marL="228600" lvl="0" indent="-228600" algn="l" rtl="0">
              <a:lnSpc>
                <a:spcPct val="100000"/>
              </a:lnSpc>
              <a:spcBef>
                <a:spcPts val="1200"/>
              </a:spcBef>
              <a:spcAft>
                <a:spcPts val="0"/>
              </a:spcAft>
              <a:buSzPts val="2400"/>
              <a:buFont typeface="Noto Sans Symbols"/>
              <a:buChar char="✔"/>
            </a:pPr>
            <a:r>
              <a:rPr lang="en-US"/>
              <a:t>Προστασία για το παιδί σας και τους γύρω σας</a:t>
            </a:r>
            <a:endParaRPr/>
          </a:p>
          <a:p>
            <a:pPr marL="228600" lvl="0" indent="-228600" algn="l" rtl="0">
              <a:lnSpc>
                <a:spcPct val="100000"/>
              </a:lnSpc>
              <a:spcBef>
                <a:spcPts val="1200"/>
              </a:spcBef>
              <a:spcAft>
                <a:spcPts val="0"/>
              </a:spcAft>
              <a:buSzPts val="2400"/>
              <a:buFont typeface="Noto Sans Symbols"/>
              <a:buChar char="✔"/>
            </a:pPr>
            <a:r>
              <a:rPr lang="en-US"/>
              <a:t>Σεβασμός στους άλλους και το περιβάλλον σας</a:t>
            </a:r>
            <a:endParaRPr/>
          </a:p>
        </p:txBody>
      </p:sp>
      <p:pic>
        <p:nvPicPr>
          <p:cNvPr id="296" name="Google Shape;296;p18"/>
          <p:cNvPicPr preferRelativeResize="0"/>
          <p:nvPr/>
        </p:nvPicPr>
        <p:blipFill rotWithShape="1">
          <a:blip r:embed="rId3">
            <a:alphaModFix/>
          </a:blip>
          <a:srcRect/>
          <a:stretch/>
        </p:blipFill>
        <p:spPr>
          <a:xfrm>
            <a:off x="8186377" y="4632904"/>
            <a:ext cx="1459069" cy="1869433"/>
          </a:xfrm>
          <a:prstGeom prst="rect">
            <a:avLst/>
          </a:prstGeom>
          <a:noFill/>
          <a:ln>
            <a:noFill/>
          </a:ln>
        </p:spPr>
      </p:pic>
      <p:pic>
        <p:nvPicPr>
          <p:cNvPr id="297" name="Google Shape;297;p18"/>
          <p:cNvPicPr preferRelativeResize="0"/>
          <p:nvPr/>
        </p:nvPicPr>
        <p:blipFill rotWithShape="1">
          <a:blip r:embed="rId4">
            <a:alphaModFix/>
          </a:blip>
          <a:srcRect/>
          <a:stretch/>
        </p:blipFill>
        <p:spPr>
          <a:xfrm>
            <a:off x="8415301" y="778587"/>
            <a:ext cx="3454400" cy="3454400"/>
          </a:xfrm>
          <a:prstGeom prst="rect">
            <a:avLst/>
          </a:prstGeom>
          <a:noFill/>
          <a:ln>
            <a:noFill/>
          </a:ln>
        </p:spPr>
      </p:pic>
      <p:sp>
        <p:nvSpPr>
          <p:cNvPr id="298" name="Google Shape;298;p18"/>
          <p:cNvSpPr/>
          <p:nvPr/>
        </p:nvSpPr>
        <p:spPr>
          <a:xfrm>
            <a:off x="9780307" y="620243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5"/>
              </a:rPr>
              <a:t>Πηγή 1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6"/>
              </a:rPr>
              <a:t>2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7"/>
              </a:rPr>
              <a:t>Σχεδιασμένο από Freepik</a:t>
            </a:r>
            <a:endParaRPr sz="1200">
              <a:solidFill>
                <a:schemeClr val="dk1"/>
              </a:solidFill>
              <a:latin typeface="Calibri"/>
              <a:ea typeface="Calibri"/>
              <a:cs typeface="Calibri"/>
              <a:sym typeface="Calibri"/>
            </a:endParaRPr>
          </a:p>
        </p:txBody>
      </p:sp>
      <p:sp>
        <p:nvSpPr>
          <p:cNvPr id="8" name="Google Shape;221;p11"/>
          <p:cNvSpPr/>
          <p:nvPr/>
        </p:nvSpPr>
        <p:spPr>
          <a:xfrm>
            <a:off x="8897420" y="0"/>
            <a:ext cx="3294580" cy="484741"/>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70000"/>
              </a:lnSpc>
              <a:spcBef>
                <a:spcPts val="0"/>
              </a:spcBef>
              <a:spcAft>
                <a:spcPts val="0"/>
              </a:spcAft>
              <a:buNone/>
            </a:pPr>
            <a:r>
              <a:rPr lang="en-US" sz="1395" dirty="0">
                <a:solidFill>
                  <a:schemeClr val="lt1"/>
                </a:solidFill>
                <a:latin typeface="Calibri"/>
                <a:ea typeface="Calibri"/>
                <a:cs typeface="Calibri"/>
                <a:sym typeface="Calibri"/>
              </a:rPr>
              <a:t>5.1.2 </a:t>
            </a:r>
            <a:r>
              <a:rPr lang="en-US" sz="1395" dirty="0" err="1">
                <a:solidFill>
                  <a:schemeClr val="lt1"/>
                </a:solidFill>
                <a:latin typeface="Calibri"/>
                <a:ea typeface="Calibri"/>
                <a:cs typeface="Calibri"/>
                <a:sym typeface="Calibri"/>
              </a:rPr>
              <a:t>Πληροφορίες</a:t>
            </a:r>
            <a:r>
              <a:rPr lang="en-US" sz="1395" dirty="0">
                <a:solidFill>
                  <a:schemeClr val="lt1"/>
                </a:solidFill>
                <a:latin typeface="Calibri"/>
                <a:ea typeface="Calibri"/>
                <a:cs typeface="Calibri"/>
                <a:sym typeface="Calibri"/>
              </a:rPr>
              <a:t> </a:t>
            </a:r>
            <a:r>
              <a:rPr lang="en-US" sz="1395" dirty="0" err="1">
                <a:solidFill>
                  <a:schemeClr val="lt1"/>
                </a:solidFill>
                <a:latin typeface="Calibri"/>
                <a:ea typeface="Calibri"/>
                <a:cs typeface="Calibri"/>
                <a:sym typeface="Calibri"/>
              </a:rPr>
              <a:t>σχετικά</a:t>
            </a:r>
            <a:r>
              <a:rPr lang="en-US" sz="1395" dirty="0">
                <a:solidFill>
                  <a:schemeClr val="lt1"/>
                </a:solidFill>
                <a:latin typeface="Calibri"/>
                <a:ea typeface="Calibri"/>
                <a:cs typeface="Calibri"/>
                <a:sym typeface="Calibri"/>
              </a:rPr>
              <a:t> </a:t>
            </a:r>
            <a:r>
              <a:rPr lang="en-US" sz="1395" dirty="0" err="1">
                <a:solidFill>
                  <a:schemeClr val="lt1"/>
                </a:solidFill>
                <a:latin typeface="Calibri"/>
                <a:ea typeface="Calibri"/>
                <a:cs typeface="Calibri"/>
                <a:sym typeface="Calibri"/>
              </a:rPr>
              <a:t>με</a:t>
            </a:r>
            <a:r>
              <a:rPr lang="en-US" sz="1395" dirty="0">
                <a:solidFill>
                  <a:schemeClr val="lt1"/>
                </a:solidFill>
                <a:latin typeface="Calibri"/>
                <a:ea typeface="Calibri"/>
                <a:cs typeface="Calibri"/>
                <a:sym typeface="Calibri"/>
              </a:rPr>
              <a:t> </a:t>
            </a:r>
            <a:r>
              <a:rPr lang="en-US" sz="1395" dirty="0" err="1">
                <a:solidFill>
                  <a:schemeClr val="lt1"/>
                </a:solidFill>
                <a:latin typeface="Calibri"/>
                <a:ea typeface="Calibri"/>
                <a:cs typeface="Calibri"/>
                <a:sym typeface="Calibri"/>
              </a:rPr>
              <a:t>την</a:t>
            </a:r>
            <a:r>
              <a:rPr lang="en-US" sz="1395" dirty="0">
                <a:solidFill>
                  <a:schemeClr val="lt1"/>
                </a:solidFill>
                <a:latin typeface="Calibri"/>
                <a:ea typeface="Calibri"/>
                <a:cs typeface="Calibri"/>
                <a:sym typeface="Calibri"/>
              </a:rPr>
              <a:t> κατα</a:t>
            </a:r>
            <a:r>
              <a:rPr lang="en-US" sz="1395" dirty="0" err="1">
                <a:solidFill>
                  <a:schemeClr val="lt1"/>
                </a:solidFill>
                <a:latin typeface="Calibri"/>
                <a:ea typeface="Calibri"/>
                <a:cs typeface="Calibri"/>
                <a:sym typeface="Calibri"/>
              </a:rPr>
              <a:t>νάλωση</a:t>
            </a:r>
            <a:r>
              <a:rPr lang="en-US" sz="1395" dirty="0">
                <a:solidFill>
                  <a:schemeClr val="lt1"/>
                </a:solidFill>
                <a:latin typeface="Calibri"/>
                <a:ea typeface="Calibri"/>
                <a:cs typeface="Calibri"/>
                <a:sym typeface="Calibri"/>
              </a:rPr>
              <a:t> καπ</a:t>
            </a:r>
            <a:r>
              <a:rPr lang="en-US" sz="1395" dirty="0" err="1">
                <a:solidFill>
                  <a:schemeClr val="lt1"/>
                </a:solidFill>
                <a:latin typeface="Calibri"/>
                <a:ea typeface="Calibri"/>
                <a:cs typeface="Calibri"/>
                <a:sym typeface="Calibri"/>
              </a:rPr>
              <a:t>νού</a:t>
            </a:r>
            <a:endParaRPr sz="1395"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rotWithShape="1">
          <a:blip r:embed="rId3" cstate="hqprint">
            <a:extLst>
              <a:ext uri="{28A0092B-C50C-407E-A947-70E740481C1C}">
                <a14:useLocalDpi xmlns:a14="http://schemas.microsoft.com/office/drawing/2010/main" val="0"/>
              </a:ext>
            </a:extLst>
          </a:blip>
          <a:srcRect l="7482" t="10573" r="10127" b="10118"/>
          <a:stretch/>
        </p:blipFill>
        <p:spPr>
          <a:xfrm>
            <a:off x="7676707" y="1660448"/>
            <a:ext cx="4498987" cy="4330656"/>
          </a:xfrm>
          <a:prstGeom prst="rect">
            <a:avLst/>
          </a:prstGeom>
        </p:spPr>
      </p:pic>
      <p:pic>
        <p:nvPicPr>
          <p:cNvPr id="11" name="Εικόνα 10" descr="Εικόνα που περιέχει κείμενο, γραμματοσειρά, λογότυπο, γραφικά&#10;&#10;Περιγραφή που δημιουργήθηκε αυτόματα">
            <a:extLst>
              <a:ext uri="{FF2B5EF4-FFF2-40B4-BE49-F238E27FC236}">
                <a16:creationId xmlns:a16="http://schemas.microsoft.com/office/drawing/2014/main" id="{300ED21F-BA4A-76D4-938D-43CD49C53764}"/>
              </a:ext>
            </a:extLst>
          </p:cNvPr>
          <p:cNvPicPr>
            <a:picLocks noChangeAspect="1"/>
          </p:cNvPicPr>
          <p:nvPr/>
        </p:nvPicPr>
        <p:blipFill rotWithShape="1">
          <a:blip r:embed="rId4">
            <a:extLst>
              <a:ext uri="{28A0092B-C50C-407E-A947-70E740481C1C}">
                <a14:useLocalDpi xmlns:a14="http://schemas.microsoft.com/office/drawing/2010/main" val="0"/>
              </a:ext>
            </a:extLst>
          </a:blip>
          <a:srcRect l="19107"/>
          <a:stretch/>
        </p:blipFill>
        <p:spPr>
          <a:xfrm>
            <a:off x="1488562" y="374456"/>
            <a:ext cx="6563496" cy="2084244"/>
          </a:xfrm>
          <a:prstGeom prst="rect">
            <a:avLst/>
          </a:prstGeom>
        </p:spPr>
      </p:pic>
      <p:pic>
        <p:nvPicPr>
          <p:cNvPr id="13" name="Εικόνα 12">
            <a:extLst>
              <a:ext uri="{FF2B5EF4-FFF2-40B4-BE49-F238E27FC236}">
                <a16:creationId xmlns:a16="http://schemas.microsoft.com/office/drawing/2014/main" id="{7C86EE4D-CAC2-9380-C65D-7DA71C9CBC3B}"/>
              </a:ext>
            </a:extLst>
          </p:cNvPr>
          <p:cNvPicPr>
            <a:picLocks noChangeAspect="1"/>
          </p:cNvPicPr>
          <p:nvPr/>
        </p:nvPicPr>
        <p:blipFill>
          <a:blip r:embed="rId5"/>
          <a:stretch>
            <a:fillRect/>
          </a:stretch>
        </p:blipFill>
        <p:spPr>
          <a:xfrm>
            <a:off x="305" y="5991103"/>
            <a:ext cx="12191695" cy="869554"/>
          </a:xfrm>
          <a:prstGeom prst="rect">
            <a:avLst/>
          </a:prstGeom>
        </p:spPr>
      </p:pic>
      <p:pic>
        <p:nvPicPr>
          <p:cNvPr id="17" name="Εικόνα 16">
            <a:extLst>
              <a:ext uri="{FF2B5EF4-FFF2-40B4-BE49-F238E27FC236}">
                <a16:creationId xmlns:a16="http://schemas.microsoft.com/office/drawing/2014/main" id="{776D3A79-A4EA-011B-EE3F-2B5EC1352C1D}"/>
              </a:ext>
            </a:extLst>
          </p:cNvPr>
          <p:cNvPicPr>
            <a:picLocks noChangeAspect="1"/>
          </p:cNvPicPr>
          <p:nvPr/>
        </p:nvPicPr>
        <p:blipFill rotWithShape="1">
          <a:blip r:embed="rId5"/>
          <a:srcRect b="59835"/>
          <a:stretch/>
        </p:blipFill>
        <p:spPr>
          <a:xfrm rot="10800000">
            <a:off x="-8250" y="-4107"/>
            <a:ext cx="12191695" cy="349261"/>
          </a:xfrm>
          <a:prstGeom prst="rect">
            <a:avLst/>
          </a:prstGeom>
        </p:spPr>
      </p:pic>
      <p:pic>
        <p:nvPicPr>
          <p:cNvPr id="18" name="Εικόνα 17" descr="Εικόνα που περιέχει clipart, σύμβολο, καρτούν, λογότυπο&#10;&#10;Περιγραφή που δημιουργήθηκε αυτόματα">
            <a:extLst>
              <a:ext uri="{FF2B5EF4-FFF2-40B4-BE49-F238E27FC236}">
                <a16:creationId xmlns:a16="http://schemas.microsoft.com/office/drawing/2014/main" id="{29A217B1-02FB-0D22-229B-F635B22A40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684" y="803957"/>
            <a:ext cx="860604" cy="1540240"/>
          </a:xfrm>
          <a:prstGeom prst="rect">
            <a:avLst/>
          </a:prstGeom>
        </p:spPr>
      </p:pic>
      <p:sp>
        <p:nvSpPr>
          <p:cNvPr id="8" name="Google Shape;120;p1"/>
          <p:cNvSpPr txBox="1"/>
          <p:nvPr/>
        </p:nvSpPr>
        <p:spPr>
          <a:xfrm>
            <a:off x="296684" y="2984210"/>
            <a:ext cx="7615416" cy="2892390"/>
          </a:xfrm>
          <a:prstGeom prst="rect">
            <a:avLst/>
          </a:prstGeom>
          <a:noFill/>
          <a:ln>
            <a:noFill/>
          </a:ln>
        </p:spPr>
        <p:txBody>
          <a:bodyPr spcFirstLastPara="1" wrap="square" lIns="91425" tIns="45700" rIns="91425" bIns="45700" anchor="ctr" anchorCtr="0">
            <a:normAutofit fontScale="92500" lnSpcReduction="10000"/>
          </a:bodyPr>
          <a:lstStyle/>
          <a:p>
            <a:pPr>
              <a:spcAft>
                <a:spcPts val="600"/>
              </a:spcAft>
            </a:pPr>
            <a:r>
              <a:rPr lang="en-US" sz="7200" dirty="0" smtClean="0">
                <a:solidFill>
                  <a:srgbClr val="C00000"/>
                </a:solidFill>
                <a:latin typeface="Calibri Light" panose="020F0302020204030204" pitchFamily="34" charset="0"/>
                <a:ea typeface="Calibri"/>
                <a:cs typeface="Calibri Light" panose="020F0302020204030204" pitchFamily="34" charset="0"/>
                <a:sym typeface="Calibri"/>
              </a:rPr>
              <a:t>5</a:t>
            </a:r>
            <a:r>
              <a:rPr lang="en-US" sz="3400" b="1" dirty="0">
                <a:solidFill>
                  <a:schemeClr val="dk1"/>
                </a:solidFill>
                <a:latin typeface="Calibri Light" panose="020F0302020204030204" pitchFamily="34" charset="0"/>
                <a:ea typeface="Calibri"/>
                <a:cs typeface="Calibri Light" panose="020F0302020204030204" pitchFamily="34" charset="0"/>
                <a:sym typeface="Calibri"/>
              </a:rPr>
              <a:t/>
            </a:r>
            <a:br>
              <a:rPr lang="en-US" sz="3400" b="1" dirty="0">
                <a:solidFill>
                  <a:schemeClr val="dk1"/>
                </a:solidFill>
                <a:latin typeface="Calibri Light" panose="020F0302020204030204" pitchFamily="34" charset="0"/>
                <a:ea typeface="Calibri"/>
                <a:cs typeface="Calibri Light" panose="020F0302020204030204" pitchFamily="34" charset="0"/>
                <a:sym typeface="Calibri"/>
              </a:rPr>
            </a:br>
            <a:r>
              <a:rPr lang="el-GR" sz="4300" dirty="0"/>
              <a:t>Εφαρμογές υγείας για τη μείωση του εθισμού στην οθόνη και της χρήσης ουσιών (καπνός)</a:t>
            </a:r>
          </a:p>
          <a:p>
            <a:pPr marL="0" marR="0" lvl="0" indent="0" algn="l" rtl="0">
              <a:lnSpc>
                <a:spcPct val="90000"/>
              </a:lnSpc>
              <a:spcBef>
                <a:spcPts val="0"/>
              </a:spcBef>
              <a:spcAft>
                <a:spcPts val="0"/>
              </a:spcAft>
              <a:buClr>
                <a:srgbClr val="000000"/>
              </a:buClr>
              <a:buSzPts val="1400"/>
              <a:buFont typeface="Arial"/>
              <a:buNone/>
            </a:pPr>
            <a:endParaRPr sz="1400" i="0" u="none" strike="noStrike" cap="none" dirty="0">
              <a:solidFill>
                <a:srgbClr val="000000"/>
              </a:solidFill>
              <a:latin typeface="Calibri Light" panose="020F0302020204030204" pitchFamily="34" charset="0"/>
              <a:cs typeface="Calibri Light" panose="020F0302020204030204" pitchFamily="34" charset="0"/>
              <a:sym typeface="Arial"/>
            </a:endParaRPr>
          </a:p>
        </p:txBody>
      </p:sp>
    </p:spTree>
    <p:extLst>
      <p:ext uri="{BB962C8B-B14F-4D97-AF65-F5344CB8AC3E}">
        <p14:creationId xmlns:p14="http://schemas.microsoft.com/office/powerpoint/2010/main" val="3948777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19"/>
          <p:cNvPicPr preferRelativeResize="0"/>
          <p:nvPr/>
        </p:nvPicPr>
        <p:blipFill rotWithShape="1">
          <a:blip r:embed="rId3">
            <a:alphaModFix/>
          </a:blip>
          <a:srcRect/>
          <a:stretch/>
        </p:blipFill>
        <p:spPr>
          <a:xfrm>
            <a:off x="6318616" y="1249325"/>
            <a:ext cx="5647473" cy="3764076"/>
          </a:xfrm>
          <a:prstGeom prst="rect">
            <a:avLst/>
          </a:prstGeom>
          <a:noFill/>
          <a:ln>
            <a:noFill/>
          </a:ln>
        </p:spPr>
      </p:pic>
      <p:sp>
        <p:nvSpPr>
          <p:cNvPr id="305" name="Google Shape;305;p19"/>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sz="2800">
                <a:solidFill>
                  <a:srgbClr val="203864"/>
                </a:solidFill>
                <a:latin typeface="Calibri"/>
                <a:ea typeface="Calibri"/>
                <a:cs typeface="Calibri"/>
                <a:sym typeface="Calibri"/>
              </a:rPr>
              <a:t>Η διακοπή του καπνίσματος δεν:</a:t>
            </a:r>
            <a:endParaRPr/>
          </a:p>
        </p:txBody>
      </p:sp>
      <p:sp>
        <p:nvSpPr>
          <p:cNvPr id="306" name="Google Shape;306;p19"/>
          <p:cNvSpPr txBox="1">
            <a:spLocks noGrp="1"/>
          </p:cNvSpPr>
          <p:nvPr>
            <p:ph type="body" idx="1"/>
          </p:nvPr>
        </p:nvSpPr>
        <p:spPr>
          <a:xfrm>
            <a:off x="557999" y="1799999"/>
            <a:ext cx="5852132" cy="4865977"/>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2400"/>
              <a:buChar char="▪"/>
            </a:pPr>
            <a:r>
              <a:rPr lang="en-US"/>
              <a:t>Είναι ποτέ πολύ αργά</a:t>
            </a:r>
            <a:endParaRPr/>
          </a:p>
          <a:p>
            <a:pPr marL="228600" lvl="0" indent="-228600" algn="l" rtl="0">
              <a:lnSpc>
                <a:spcPct val="100000"/>
              </a:lnSpc>
              <a:spcBef>
                <a:spcPts val="1200"/>
              </a:spcBef>
              <a:spcAft>
                <a:spcPts val="0"/>
              </a:spcAft>
              <a:buSzPts val="2400"/>
              <a:buChar char="▪"/>
            </a:pPr>
            <a:r>
              <a:rPr lang="en-US"/>
              <a:t>Περιορίζεται από την ηλικία</a:t>
            </a:r>
            <a:endParaRPr/>
          </a:p>
          <a:p>
            <a:pPr marL="228600" lvl="0" indent="-228600" algn="l" rtl="0">
              <a:lnSpc>
                <a:spcPct val="100000"/>
              </a:lnSpc>
              <a:spcBef>
                <a:spcPts val="1200"/>
              </a:spcBef>
              <a:spcAft>
                <a:spcPts val="0"/>
              </a:spcAft>
              <a:buSzPts val="2400"/>
              <a:buChar char="▪"/>
            </a:pPr>
            <a:r>
              <a:rPr lang="en-US"/>
              <a:t>Προκαλεί αύξηση βάρους αν έχετε έναν υγιεινό τρόπο ζωής</a:t>
            </a:r>
            <a:endParaRPr/>
          </a:p>
          <a:p>
            <a:pPr marL="228600" lvl="0" indent="-228600" algn="l" rtl="0">
              <a:lnSpc>
                <a:spcPct val="100000"/>
              </a:lnSpc>
              <a:spcBef>
                <a:spcPts val="1200"/>
              </a:spcBef>
              <a:spcAft>
                <a:spcPts val="0"/>
              </a:spcAft>
              <a:buSzPts val="2400"/>
              <a:buChar char="▪"/>
            </a:pPr>
            <a:r>
              <a:rPr lang="en-US"/>
              <a:t>Είναι αποτυχία αν έχετε ξαναπροσπαθήσει και δεν τα καταφέρατε</a:t>
            </a:r>
            <a:endParaRPr/>
          </a:p>
          <a:p>
            <a:pPr marL="228600" lvl="0" indent="-76200" algn="l" rtl="0">
              <a:lnSpc>
                <a:spcPct val="100000"/>
              </a:lnSpc>
              <a:spcBef>
                <a:spcPts val="1200"/>
              </a:spcBef>
              <a:spcAft>
                <a:spcPts val="0"/>
              </a:spcAft>
              <a:buSzPts val="2400"/>
              <a:buNone/>
            </a:pPr>
            <a:endParaRPr/>
          </a:p>
        </p:txBody>
      </p:sp>
      <p:pic>
        <p:nvPicPr>
          <p:cNvPr id="307" name="Google Shape;307;p19"/>
          <p:cNvPicPr preferRelativeResize="0"/>
          <p:nvPr/>
        </p:nvPicPr>
        <p:blipFill rotWithShape="1">
          <a:blip r:embed="rId4">
            <a:alphaModFix/>
          </a:blip>
          <a:srcRect l="10459" r="-10459"/>
          <a:stretch/>
        </p:blipFill>
        <p:spPr>
          <a:xfrm>
            <a:off x="4454013" y="4586747"/>
            <a:ext cx="2151182" cy="1947515"/>
          </a:xfrm>
          <a:prstGeom prst="rect">
            <a:avLst/>
          </a:prstGeom>
          <a:noFill/>
          <a:ln>
            <a:noFill/>
          </a:ln>
        </p:spPr>
      </p:pic>
      <p:sp>
        <p:nvSpPr>
          <p:cNvPr id="308" name="Google Shape;308;p19"/>
          <p:cNvSpPr/>
          <p:nvPr/>
        </p:nvSpPr>
        <p:spPr>
          <a:xfrm>
            <a:off x="9780307" y="620243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5"/>
              </a:rPr>
              <a:t>Πηγή 1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6"/>
              </a:rPr>
              <a:t>2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7"/>
              </a:rPr>
              <a:t>Σχεδιασμένο από Freepik</a:t>
            </a:r>
            <a:endParaRPr sz="1200">
              <a:solidFill>
                <a:schemeClr val="dk1"/>
              </a:solidFill>
              <a:latin typeface="Calibri"/>
              <a:ea typeface="Calibri"/>
              <a:cs typeface="Calibri"/>
              <a:sym typeface="Calibri"/>
            </a:endParaRPr>
          </a:p>
        </p:txBody>
      </p:sp>
      <p:sp>
        <p:nvSpPr>
          <p:cNvPr id="8" name="Google Shape;221;p11"/>
          <p:cNvSpPr/>
          <p:nvPr/>
        </p:nvSpPr>
        <p:spPr>
          <a:xfrm>
            <a:off x="8897420" y="0"/>
            <a:ext cx="3294580" cy="484741"/>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70000"/>
              </a:lnSpc>
              <a:spcBef>
                <a:spcPts val="0"/>
              </a:spcBef>
              <a:spcAft>
                <a:spcPts val="0"/>
              </a:spcAft>
              <a:buNone/>
            </a:pPr>
            <a:r>
              <a:rPr lang="en-US" sz="1395" dirty="0">
                <a:solidFill>
                  <a:schemeClr val="lt1"/>
                </a:solidFill>
                <a:latin typeface="Calibri"/>
                <a:ea typeface="Calibri"/>
                <a:cs typeface="Calibri"/>
                <a:sym typeface="Calibri"/>
              </a:rPr>
              <a:t>5.1.2 </a:t>
            </a:r>
            <a:r>
              <a:rPr lang="en-US" sz="1395" dirty="0" err="1">
                <a:solidFill>
                  <a:schemeClr val="lt1"/>
                </a:solidFill>
                <a:latin typeface="Calibri"/>
                <a:ea typeface="Calibri"/>
                <a:cs typeface="Calibri"/>
                <a:sym typeface="Calibri"/>
              </a:rPr>
              <a:t>Πληροφορίες</a:t>
            </a:r>
            <a:r>
              <a:rPr lang="en-US" sz="1395" dirty="0">
                <a:solidFill>
                  <a:schemeClr val="lt1"/>
                </a:solidFill>
                <a:latin typeface="Calibri"/>
                <a:ea typeface="Calibri"/>
                <a:cs typeface="Calibri"/>
                <a:sym typeface="Calibri"/>
              </a:rPr>
              <a:t> </a:t>
            </a:r>
            <a:r>
              <a:rPr lang="en-US" sz="1395" dirty="0" err="1">
                <a:solidFill>
                  <a:schemeClr val="lt1"/>
                </a:solidFill>
                <a:latin typeface="Calibri"/>
                <a:ea typeface="Calibri"/>
                <a:cs typeface="Calibri"/>
                <a:sym typeface="Calibri"/>
              </a:rPr>
              <a:t>σχετικά</a:t>
            </a:r>
            <a:r>
              <a:rPr lang="en-US" sz="1395" dirty="0">
                <a:solidFill>
                  <a:schemeClr val="lt1"/>
                </a:solidFill>
                <a:latin typeface="Calibri"/>
                <a:ea typeface="Calibri"/>
                <a:cs typeface="Calibri"/>
                <a:sym typeface="Calibri"/>
              </a:rPr>
              <a:t> </a:t>
            </a:r>
            <a:r>
              <a:rPr lang="en-US" sz="1395" dirty="0" err="1">
                <a:solidFill>
                  <a:schemeClr val="lt1"/>
                </a:solidFill>
                <a:latin typeface="Calibri"/>
                <a:ea typeface="Calibri"/>
                <a:cs typeface="Calibri"/>
                <a:sym typeface="Calibri"/>
              </a:rPr>
              <a:t>με</a:t>
            </a:r>
            <a:r>
              <a:rPr lang="en-US" sz="1395" dirty="0">
                <a:solidFill>
                  <a:schemeClr val="lt1"/>
                </a:solidFill>
                <a:latin typeface="Calibri"/>
                <a:ea typeface="Calibri"/>
                <a:cs typeface="Calibri"/>
                <a:sym typeface="Calibri"/>
              </a:rPr>
              <a:t> </a:t>
            </a:r>
            <a:r>
              <a:rPr lang="en-US" sz="1395" dirty="0" err="1">
                <a:solidFill>
                  <a:schemeClr val="lt1"/>
                </a:solidFill>
                <a:latin typeface="Calibri"/>
                <a:ea typeface="Calibri"/>
                <a:cs typeface="Calibri"/>
                <a:sym typeface="Calibri"/>
              </a:rPr>
              <a:t>την</a:t>
            </a:r>
            <a:r>
              <a:rPr lang="en-US" sz="1395" dirty="0">
                <a:solidFill>
                  <a:schemeClr val="lt1"/>
                </a:solidFill>
                <a:latin typeface="Calibri"/>
                <a:ea typeface="Calibri"/>
                <a:cs typeface="Calibri"/>
                <a:sym typeface="Calibri"/>
              </a:rPr>
              <a:t> κατα</a:t>
            </a:r>
            <a:r>
              <a:rPr lang="en-US" sz="1395" dirty="0" err="1">
                <a:solidFill>
                  <a:schemeClr val="lt1"/>
                </a:solidFill>
                <a:latin typeface="Calibri"/>
                <a:ea typeface="Calibri"/>
                <a:cs typeface="Calibri"/>
                <a:sym typeface="Calibri"/>
              </a:rPr>
              <a:t>νάλωση</a:t>
            </a:r>
            <a:r>
              <a:rPr lang="en-US" sz="1395" dirty="0">
                <a:solidFill>
                  <a:schemeClr val="lt1"/>
                </a:solidFill>
                <a:latin typeface="Calibri"/>
                <a:ea typeface="Calibri"/>
                <a:cs typeface="Calibri"/>
                <a:sym typeface="Calibri"/>
              </a:rPr>
              <a:t> καπ</a:t>
            </a:r>
            <a:r>
              <a:rPr lang="en-US" sz="1395" dirty="0" err="1">
                <a:solidFill>
                  <a:schemeClr val="lt1"/>
                </a:solidFill>
                <a:latin typeface="Calibri"/>
                <a:ea typeface="Calibri"/>
                <a:cs typeface="Calibri"/>
                <a:sym typeface="Calibri"/>
              </a:rPr>
              <a:t>νού</a:t>
            </a:r>
            <a:endParaRPr sz="1395"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20"/>
          <p:cNvSpPr txBox="1">
            <a:spLocks noGrp="1"/>
          </p:cNvSpPr>
          <p:nvPr>
            <p:ph type="title"/>
          </p:nvPr>
        </p:nvSpPr>
        <p:spPr>
          <a:xfrm>
            <a:off x="127978" y="421157"/>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400"/>
              <a:buFont typeface="Calibri"/>
              <a:buNone/>
            </a:pPr>
            <a:r>
              <a:rPr lang="en-US" sz="2400"/>
              <a:t>Οφέλη που θα αποκτηθούν ή θα χαθούν</a:t>
            </a:r>
            <a:endParaRPr sz="2400"/>
          </a:p>
        </p:txBody>
      </p:sp>
      <p:sp>
        <p:nvSpPr>
          <p:cNvPr id="315" name="Google Shape;315;p20"/>
          <p:cNvSpPr txBox="1">
            <a:spLocks noGrp="1"/>
          </p:cNvSpPr>
          <p:nvPr>
            <p:ph type="body" idx="1"/>
          </p:nvPr>
        </p:nvSpPr>
        <p:spPr>
          <a:xfrm>
            <a:off x="55441" y="944927"/>
            <a:ext cx="10199648" cy="71694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sz="1800"/>
              <a:t>Μέσα σε λίγα λεπτά από το τελευταίο σας τσιγάρο, το σώμα σας αρχίζει να ανακάμπτει.</a:t>
            </a:r>
            <a:endParaRPr sz="1800"/>
          </a:p>
        </p:txBody>
      </p:sp>
      <p:graphicFrame>
        <p:nvGraphicFramePr>
          <p:cNvPr id="316" name="Google Shape;316;p20"/>
          <p:cNvGraphicFramePr/>
          <p:nvPr/>
        </p:nvGraphicFramePr>
        <p:xfrm>
          <a:off x="651753" y="1357880"/>
          <a:ext cx="10934800" cy="5422754"/>
        </p:xfrm>
        <a:graphic>
          <a:graphicData uri="http://schemas.openxmlformats.org/drawingml/2006/table">
            <a:tbl>
              <a:tblPr>
                <a:noFill/>
                <a:tableStyleId>{3C00DAD4-024A-4CF2-BC4A-82C975412F58}</a:tableStyleId>
              </a:tblPr>
              <a:tblGrid>
                <a:gridCol w="2401800">
                  <a:extLst>
                    <a:ext uri="{9D8B030D-6E8A-4147-A177-3AD203B41FA5}">
                      <a16:colId xmlns:a16="http://schemas.microsoft.com/office/drawing/2014/main" val="20000"/>
                    </a:ext>
                  </a:extLst>
                </a:gridCol>
                <a:gridCol w="8533000">
                  <a:extLst>
                    <a:ext uri="{9D8B030D-6E8A-4147-A177-3AD203B41FA5}">
                      <a16:colId xmlns:a16="http://schemas.microsoft.com/office/drawing/2014/main" val="20001"/>
                    </a:ext>
                  </a:extLst>
                </a:gridCol>
              </a:tblGrid>
              <a:tr h="414650">
                <a:tc>
                  <a:txBody>
                    <a:bodyPr/>
                    <a:lstStyle/>
                    <a:p>
                      <a:pPr marL="0" marR="0" lvl="0" indent="0" algn="l" rtl="0">
                        <a:lnSpc>
                          <a:spcPct val="107916"/>
                        </a:lnSpc>
                        <a:spcBef>
                          <a:spcPts val="0"/>
                        </a:spcBef>
                        <a:spcAft>
                          <a:spcPts val="0"/>
                        </a:spcAft>
                        <a:buClr>
                          <a:schemeClr val="dk1"/>
                        </a:buClr>
                        <a:buSzPts val="1600"/>
                        <a:buFont typeface="Calibri"/>
                        <a:buNone/>
                      </a:pPr>
                      <a:r>
                        <a:rPr lang="en-US" sz="1600" u="none" strike="noStrike" cap="none">
                          <a:latin typeface="Calibri"/>
                          <a:ea typeface="Calibri"/>
                          <a:cs typeface="Calibri"/>
                          <a:sym typeface="Calibri"/>
                        </a:rPr>
                        <a:t>20 λεπτά μετά τη διακοπή</a:t>
                      </a:r>
                      <a:endParaRPr sz="1600" u="none" strike="noStrike" cap="none"/>
                    </a:p>
                  </a:txBody>
                  <a:tcPr marL="91425" marR="91425" marT="91425" marB="91425"/>
                </a:tc>
                <a:tc>
                  <a:txBody>
                    <a:bodyPr/>
                    <a:lstStyle/>
                    <a:p>
                      <a:pPr marL="0" marR="0" lvl="0" indent="0" algn="l" rtl="0">
                        <a:spcBef>
                          <a:spcPts val="0"/>
                        </a:spcBef>
                        <a:spcAft>
                          <a:spcPts val="0"/>
                        </a:spcAft>
                        <a:buClr>
                          <a:schemeClr val="dk1"/>
                        </a:buClr>
                        <a:buSzPts val="1600"/>
                        <a:buFont typeface="Calibri"/>
                        <a:buNone/>
                      </a:pPr>
                      <a:r>
                        <a:rPr lang="en-US" sz="1600" b="1" u="none" strike="noStrike" cap="none">
                          <a:solidFill>
                            <a:schemeClr val="dk1"/>
                          </a:solidFill>
                          <a:latin typeface="Calibri"/>
                          <a:ea typeface="Calibri"/>
                          <a:cs typeface="Calibri"/>
                          <a:sym typeface="Calibri"/>
                        </a:rPr>
                        <a:t>Ο καρδιακός σας ρυθμός και η αρτηριακή σας πίεση πέφτουν.</a:t>
                      </a:r>
                      <a:endParaRPr sz="1600" b="1" u="none" strike="noStrike" cap="none">
                        <a:solidFill>
                          <a:schemeClr val="dk1"/>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r h="666250">
                <a:tc>
                  <a:txBody>
                    <a:bodyPr/>
                    <a:lstStyle/>
                    <a:p>
                      <a:pPr marL="0" marR="0" lvl="0" indent="0" algn="l" rtl="0">
                        <a:lnSpc>
                          <a:spcPct val="107916"/>
                        </a:lnSpc>
                        <a:spcBef>
                          <a:spcPts val="0"/>
                        </a:spcBef>
                        <a:spcAft>
                          <a:spcPts val="0"/>
                        </a:spcAft>
                        <a:buClr>
                          <a:schemeClr val="dk1"/>
                        </a:buClr>
                        <a:buSzPts val="1600"/>
                        <a:buFont typeface="Calibri"/>
                        <a:buNone/>
                      </a:pPr>
                      <a:r>
                        <a:rPr lang="en-US" sz="1600" u="none" strike="noStrike" cap="none">
                          <a:latin typeface="Calibri"/>
                          <a:ea typeface="Calibri"/>
                          <a:cs typeface="Calibri"/>
                          <a:sym typeface="Calibri"/>
                        </a:rPr>
                        <a:t>Λίγες ημέρες μετά τη διακοπή</a:t>
                      </a:r>
                      <a:endParaRPr sz="1600" u="none" strike="noStrike" cap="none"/>
                    </a:p>
                  </a:txBody>
                  <a:tcPr marL="91425" marR="91425" marT="91425" marB="91425"/>
                </a:tc>
                <a:tc>
                  <a:txBody>
                    <a:bodyPr/>
                    <a:lstStyle/>
                    <a:p>
                      <a:pPr marL="0" marR="0" lvl="0" indent="0" algn="l" rtl="0">
                        <a:spcBef>
                          <a:spcPts val="0"/>
                        </a:spcBef>
                        <a:spcAft>
                          <a:spcPts val="0"/>
                        </a:spcAft>
                        <a:buClr>
                          <a:schemeClr val="dk1"/>
                        </a:buClr>
                        <a:buSzPts val="1600"/>
                        <a:buFont typeface="Calibri"/>
                        <a:buNone/>
                      </a:pPr>
                      <a:r>
                        <a:rPr lang="en-US" sz="1600" b="1" u="none" strike="noStrike" cap="none">
                          <a:solidFill>
                            <a:schemeClr val="dk1"/>
                          </a:solidFill>
                          <a:latin typeface="Calibri"/>
                          <a:ea typeface="Calibri"/>
                          <a:cs typeface="Calibri"/>
                          <a:sym typeface="Calibri"/>
                        </a:rPr>
                        <a:t>Το επίπεδο μονοξειδίου του άνθρακα στο αίμα σας πέφτει στο φυσιολογικό.</a:t>
                      </a:r>
                      <a:endParaRPr sz="1600" b="1" u="none" strike="noStrike" cap="none">
                        <a:solidFill>
                          <a:schemeClr val="dk1"/>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666250">
                <a:tc>
                  <a:txBody>
                    <a:bodyPr/>
                    <a:lstStyle/>
                    <a:p>
                      <a:pPr marL="0" marR="0" lvl="0" indent="0" algn="l" rtl="0">
                        <a:lnSpc>
                          <a:spcPct val="107916"/>
                        </a:lnSpc>
                        <a:spcBef>
                          <a:spcPts val="0"/>
                        </a:spcBef>
                        <a:spcAft>
                          <a:spcPts val="0"/>
                        </a:spcAft>
                        <a:buClr>
                          <a:schemeClr val="dk1"/>
                        </a:buClr>
                        <a:buSzPts val="1600"/>
                        <a:buFont typeface="Calibri"/>
                        <a:buNone/>
                      </a:pPr>
                      <a:r>
                        <a:rPr lang="en-US" sz="1600" u="none" strike="noStrike" cap="none">
                          <a:latin typeface="Calibri"/>
                          <a:ea typeface="Calibri"/>
                          <a:cs typeface="Calibri"/>
                          <a:sym typeface="Calibri"/>
                        </a:rPr>
                        <a:t>2 εβδομάδες έως 3 μήνες μετά τη διακοπή</a:t>
                      </a:r>
                      <a:endParaRPr sz="1600" u="none" strike="noStrike" cap="none">
                        <a:latin typeface="Calibri"/>
                        <a:ea typeface="Calibri"/>
                        <a:cs typeface="Calibri"/>
                        <a:sym typeface="Calibri"/>
                      </a:endParaRPr>
                    </a:p>
                  </a:txBody>
                  <a:tcPr marL="91425" marR="91425" marT="91425" marB="91425"/>
                </a:tc>
                <a:tc>
                  <a:txBody>
                    <a:bodyPr/>
                    <a:lstStyle/>
                    <a:p>
                      <a:pPr marL="0" marR="0" lvl="0" indent="0" algn="l" rtl="0">
                        <a:spcBef>
                          <a:spcPts val="0"/>
                        </a:spcBef>
                        <a:spcAft>
                          <a:spcPts val="0"/>
                        </a:spcAft>
                        <a:buClr>
                          <a:schemeClr val="dk1"/>
                        </a:buClr>
                        <a:buSzPts val="1600"/>
                        <a:buFont typeface="Calibri"/>
                        <a:buNone/>
                      </a:pPr>
                      <a:r>
                        <a:rPr lang="en-US" sz="1600" b="1" u="none" strike="noStrike" cap="none">
                          <a:solidFill>
                            <a:schemeClr val="dk1"/>
                          </a:solidFill>
                          <a:latin typeface="Calibri"/>
                          <a:ea typeface="Calibri"/>
                          <a:cs typeface="Calibri"/>
                          <a:sym typeface="Calibri"/>
                        </a:rPr>
                        <a:t>Η κυκλοφορία σας βελτιώνεται και η λειτουργία των πνευμόνων σας αυξάνεται.</a:t>
                      </a:r>
                      <a:endParaRPr sz="1600" b="1" u="none" strike="noStrike" cap="none">
                        <a:solidFill>
                          <a:schemeClr val="dk1"/>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1106600">
                <a:tc>
                  <a:txBody>
                    <a:bodyPr/>
                    <a:lstStyle/>
                    <a:p>
                      <a:pPr marL="0" marR="0" lvl="0" indent="0" algn="l" rtl="0">
                        <a:lnSpc>
                          <a:spcPct val="107916"/>
                        </a:lnSpc>
                        <a:spcBef>
                          <a:spcPts val="0"/>
                        </a:spcBef>
                        <a:spcAft>
                          <a:spcPts val="0"/>
                        </a:spcAft>
                        <a:buClr>
                          <a:schemeClr val="dk1"/>
                        </a:buClr>
                        <a:buSzPts val="1600"/>
                        <a:buFont typeface="Calibri"/>
                        <a:buNone/>
                      </a:pPr>
                      <a:r>
                        <a:rPr lang="en-US" sz="1600" u="none" strike="noStrike" cap="none">
                          <a:latin typeface="Calibri"/>
                          <a:ea typeface="Calibri"/>
                          <a:cs typeface="Calibri"/>
                          <a:sym typeface="Calibri"/>
                        </a:rPr>
                        <a:t>1 έως 12 μήνες μετά τη διακοπή</a:t>
                      </a:r>
                      <a:endParaRPr sz="1600" u="none" strike="noStrike" cap="none">
                        <a:latin typeface="Calibri"/>
                        <a:ea typeface="Calibri"/>
                        <a:cs typeface="Calibri"/>
                        <a:sym typeface="Calibri"/>
                      </a:endParaRPr>
                    </a:p>
                  </a:txBody>
                  <a:tcPr marL="91425" marR="91425" marT="91425" marB="91425"/>
                </a:tc>
                <a:tc>
                  <a:txBody>
                    <a:bodyPr/>
                    <a:lstStyle/>
                    <a:p>
                      <a:pPr marL="0" marR="0" lvl="0" indent="0" algn="l" rtl="0">
                        <a:spcBef>
                          <a:spcPts val="0"/>
                        </a:spcBef>
                        <a:spcAft>
                          <a:spcPts val="0"/>
                        </a:spcAft>
                        <a:buClr>
                          <a:schemeClr val="dk1"/>
                        </a:buClr>
                        <a:buSzPts val="1600"/>
                        <a:buFont typeface="Calibri"/>
                        <a:buNone/>
                      </a:pPr>
                      <a:r>
                        <a:rPr lang="en-US" sz="1600" b="1" u="none" strike="noStrike" cap="none">
                          <a:solidFill>
                            <a:schemeClr val="dk1"/>
                          </a:solidFill>
                          <a:latin typeface="Calibri"/>
                          <a:ea typeface="Calibri"/>
                          <a:cs typeface="Calibri"/>
                          <a:sym typeface="Calibri"/>
                        </a:rPr>
                        <a:t>Ο βήχας και η δύσπνοια μειώνονται. Οι μικροσκοπικές τριχοειδείς δομές (που ονομάζονται βλεφαρίδες) που μετακινούν τη βλέννα έξω από τους πνεύμονες αρχίζουν να ανακτούν τη φυσιολογική τους λειτουργία, αυξάνοντας την ικανότητά τους να διαχειρίζονται τη βλέννα, να καθαρίζουν τους πνεύμονες και να μειώνουν τον κίνδυνο μόλυνσης.</a:t>
                      </a:r>
                      <a:endParaRPr sz="1600" b="1" u="none" strike="noStrike" cap="none">
                        <a:solidFill>
                          <a:schemeClr val="dk1"/>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r h="666250">
                <a:tc>
                  <a:txBody>
                    <a:bodyPr/>
                    <a:lstStyle/>
                    <a:p>
                      <a:pPr marL="0" marR="0" lvl="0" indent="0" algn="l" rtl="0">
                        <a:lnSpc>
                          <a:spcPct val="107916"/>
                        </a:lnSpc>
                        <a:spcBef>
                          <a:spcPts val="0"/>
                        </a:spcBef>
                        <a:spcAft>
                          <a:spcPts val="0"/>
                        </a:spcAft>
                        <a:buClr>
                          <a:schemeClr val="dk1"/>
                        </a:buClr>
                        <a:buSzPts val="1600"/>
                        <a:buFont typeface="Calibri"/>
                        <a:buNone/>
                      </a:pPr>
                      <a:r>
                        <a:rPr lang="en-US" sz="1600" u="none" strike="noStrike" cap="none">
                          <a:latin typeface="Calibri"/>
                          <a:ea typeface="Calibri"/>
                          <a:cs typeface="Calibri"/>
                          <a:sym typeface="Calibri"/>
                        </a:rPr>
                        <a:t>1 έως 2 χρόνια μετά τη διακοπή</a:t>
                      </a:r>
                      <a:endParaRPr sz="1600" u="none" strike="noStrike" cap="none">
                        <a:latin typeface="Calibri"/>
                        <a:ea typeface="Calibri"/>
                        <a:cs typeface="Calibri"/>
                        <a:sym typeface="Calibri"/>
                      </a:endParaRPr>
                    </a:p>
                  </a:txBody>
                  <a:tcPr marL="91425" marR="91425" marT="91425" marB="91425"/>
                </a:tc>
                <a:tc>
                  <a:txBody>
                    <a:bodyPr/>
                    <a:lstStyle/>
                    <a:p>
                      <a:pPr marL="0" marR="0" lvl="0" indent="0" algn="l" rtl="0">
                        <a:spcBef>
                          <a:spcPts val="0"/>
                        </a:spcBef>
                        <a:spcAft>
                          <a:spcPts val="0"/>
                        </a:spcAft>
                        <a:buClr>
                          <a:schemeClr val="dk1"/>
                        </a:buClr>
                        <a:buSzPts val="1600"/>
                        <a:buFont typeface="Calibri"/>
                        <a:buNone/>
                      </a:pPr>
                      <a:r>
                        <a:rPr lang="en-US" sz="1600" b="1" u="none" strike="noStrike" cap="none">
                          <a:latin typeface="Calibri"/>
                          <a:ea typeface="Calibri"/>
                          <a:cs typeface="Calibri"/>
                          <a:sym typeface="Calibri"/>
                        </a:rPr>
                        <a:t>Ο κίνδυνος εμφάνισης καρκίνου του στόματος, του λαιμού και των φωνητικών χορδών (λάρυγγας) μειώνεται στο μισό. Ο κίνδυνος εγκεφαλικού επεισοδίου μειώνεται.</a:t>
                      </a:r>
                      <a:endParaRPr sz="1600" b="1" u="none" strike="noStrike" cap="none">
                        <a:latin typeface="Calibri"/>
                        <a:ea typeface="Calibri"/>
                        <a:cs typeface="Calibri"/>
                        <a:sym typeface="Calibri"/>
                      </a:endParaRPr>
                    </a:p>
                  </a:txBody>
                  <a:tcPr marL="91425" marR="91425" marT="91425" marB="91425"/>
                </a:tc>
                <a:extLst>
                  <a:ext uri="{0D108BD9-81ED-4DB2-BD59-A6C34878D82A}">
                    <a16:rowId xmlns:a16="http://schemas.microsoft.com/office/drawing/2014/main" val="10004"/>
                  </a:ext>
                </a:extLst>
              </a:tr>
              <a:tr h="873625">
                <a:tc>
                  <a:txBody>
                    <a:bodyPr/>
                    <a:lstStyle/>
                    <a:p>
                      <a:pPr marL="0" marR="0" lvl="0" indent="0" algn="l" rtl="0">
                        <a:lnSpc>
                          <a:spcPct val="107916"/>
                        </a:lnSpc>
                        <a:spcBef>
                          <a:spcPts val="0"/>
                        </a:spcBef>
                        <a:spcAft>
                          <a:spcPts val="0"/>
                        </a:spcAft>
                        <a:buClr>
                          <a:schemeClr val="dk1"/>
                        </a:buClr>
                        <a:buSzPts val="1600"/>
                        <a:buFont typeface="Calibri"/>
                        <a:buNone/>
                      </a:pPr>
                      <a:r>
                        <a:rPr lang="en-US" sz="1600" u="none" strike="noStrike" cap="none">
                          <a:latin typeface="Calibri"/>
                          <a:ea typeface="Calibri"/>
                          <a:cs typeface="Calibri"/>
                          <a:sym typeface="Calibri"/>
                        </a:rPr>
                        <a:t>10 χρόνια μετά το κόψιμο</a:t>
                      </a:r>
                      <a:endParaRPr sz="1600" u="none" strike="noStrike" cap="none">
                        <a:latin typeface="Calibri"/>
                        <a:ea typeface="Calibri"/>
                        <a:cs typeface="Calibri"/>
                        <a:sym typeface="Calibri"/>
                      </a:endParaRPr>
                    </a:p>
                  </a:txBody>
                  <a:tcPr marL="91425" marR="91425" marT="91425" marB="91425"/>
                </a:tc>
                <a:tc>
                  <a:txBody>
                    <a:bodyPr/>
                    <a:lstStyle/>
                    <a:p>
                      <a:pPr marL="0" marR="0" lvl="0" indent="0" algn="l" rtl="0">
                        <a:spcBef>
                          <a:spcPts val="0"/>
                        </a:spcBef>
                        <a:spcAft>
                          <a:spcPts val="0"/>
                        </a:spcAft>
                        <a:buClr>
                          <a:schemeClr val="dk1"/>
                        </a:buClr>
                        <a:buSzPts val="1600"/>
                        <a:buFont typeface="Calibri"/>
                        <a:buNone/>
                      </a:pPr>
                      <a:r>
                        <a:rPr lang="en-US" sz="1600" b="1" u="none" strike="noStrike" cap="none">
                          <a:latin typeface="Calibri"/>
                          <a:ea typeface="Calibri"/>
                          <a:cs typeface="Calibri"/>
                          <a:sym typeface="Calibri"/>
                        </a:rPr>
                        <a:t>Ο κίνδυνος εμφάνισης καρκίνου του πνεύμονα είναι περίπου ο μισός από αυτόν ενός ατόμου που εξακολουθεί να καπνίζει (μετά από 10 έως 15 χρόνια). Ο κίνδυνος καρκίνου της ουροδόχου κύστης, του οισοφάγου και των νεφρών μειώνεται.</a:t>
                      </a:r>
                      <a:endParaRPr sz="1600" b="1" u="none" strike="noStrike" cap="none">
                        <a:latin typeface="Calibri"/>
                        <a:ea typeface="Calibri"/>
                        <a:cs typeface="Calibri"/>
                        <a:sym typeface="Calibri"/>
                      </a:endParaRPr>
                    </a:p>
                  </a:txBody>
                  <a:tcPr marL="91425" marR="91425" marT="91425" marB="91425"/>
                </a:tc>
                <a:extLst>
                  <a:ext uri="{0D108BD9-81ED-4DB2-BD59-A6C34878D82A}">
                    <a16:rowId xmlns:a16="http://schemas.microsoft.com/office/drawing/2014/main" val="10005"/>
                  </a:ext>
                </a:extLst>
              </a:tr>
              <a:tr h="727775">
                <a:tc>
                  <a:txBody>
                    <a:bodyPr/>
                    <a:lstStyle/>
                    <a:p>
                      <a:pPr marL="0" marR="0" lvl="0" indent="0" algn="l" rtl="0">
                        <a:lnSpc>
                          <a:spcPct val="107916"/>
                        </a:lnSpc>
                        <a:spcBef>
                          <a:spcPts val="0"/>
                        </a:spcBef>
                        <a:spcAft>
                          <a:spcPts val="0"/>
                        </a:spcAft>
                        <a:buClr>
                          <a:schemeClr val="dk1"/>
                        </a:buClr>
                        <a:buSzPts val="1800"/>
                        <a:buFont typeface="Calibri"/>
                        <a:buNone/>
                      </a:pPr>
                      <a:r>
                        <a:rPr lang="en-US" sz="1800" u="none" strike="noStrike" cap="none">
                          <a:latin typeface="Calibri"/>
                          <a:ea typeface="Calibri"/>
                          <a:cs typeface="Calibri"/>
                          <a:sym typeface="Calibri"/>
                        </a:rPr>
                        <a:t>15 χρόνια μετά το κόψιμο</a:t>
                      </a:r>
                      <a:endParaRPr sz="1800" u="none" strike="noStrike" cap="none">
                        <a:latin typeface="Calibri"/>
                        <a:ea typeface="Calibri"/>
                        <a:cs typeface="Calibri"/>
                        <a:sym typeface="Calibri"/>
                      </a:endParaRPr>
                    </a:p>
                  </a:txBody>
                  <a:tcPr marL="91425" marR="91425" marT="91425" marB="91425"/>
                </a:tc>
                <a:tc>
                  <a:txBody>
                    <a:bodyPr/>
                    <a:lstStyle/>
                    <a:p>
                      <a:pPr marL="0" marR="0" lvl="0" indent="0" algn="l" rtl="0">
                        <a:spcBef>
                          <a:spcPts val="0"/>
                        </a:spcBef>
                        <a:spcAft>
                          <a:spcPts val="0"/>
                        </a:spcAft>
                        <a:buClr>
                          <a:schemeClr val="dk1"/>
                        </a:buClr>
                        <a:buSzPts val="1600"/>
                        <a:buFont typeface="Calibri"/>
                        <a:buNone/>
                      </a:pPr>
                      <a:r>
                        <a:rPr lang="en-US" sz="1600" b="1" u="none" strike="noStrike" cap="none">
                          <a:solidFill>
                            <a:schemeClr val="dk1"/>
                          </a:solidFill>
                          <a:latin typeface="Calibri"/>
                          <a:ea typeface="Calibri"/>
                          <a:cs typeface="Calibri"/>
                          <a:sym typeface="Calibri"/>
                        </a:rPr>
                        <a:t>Ο κίνδυνος εμφάνισης στεφανιαίας νόσου είναι σχεδόν ίδιος με αυτόν ενός μη καπνιστή.</a:t>
                      </a:r>
                      <a:endParaRPr sz="1600" b="1" u="none" strike="noStrike" cap="none">
                        <a:solidFill>
                          <a:schemeClr val="dk1"/>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6"/>
                  </a:ext>
                </a:extLst>
              </a:tr>
            </a:tbl>
          </a:graphicData>
        </a:graphic>
      </p:graphicFrame>
      <p:pic>
        <p:nvPicPr>
          <p:cNvPr id="317" name="Google Shape;317;p20"/>
          <p:cNvPicPr preferRelativeResize="0"/>
          <p:nvPr/>
        </p:nvPicPr>
        <p:blipFill rotWithShape="1">
          <a:blip r:embed="rId3">
            <a:alphaModFix/>
          </a:blip>
          <a:srcRect l="14759" r="7395"/>
          <a:stretch/>
        </p:blipFill>
        <p:spPr>
          <a:xfrm>
            <a:off x="10122946" y="378670"/>
            <a:ext cx="2013613" cy="1746473"/>
          </a:xfrm>
          <a:prstGeom prst="rect">
            <a:avLst/>
          </a:prstGeom>
          <a:noFill/>
          <a:ln>
            <a:noFill/>
          </a:ln>
        </p:spPr>
      </p:pic>
      <p:sp>
        <p:nvSpPr>
          <p:cNvPr id="318" name="Google Shape;318;p20"/>
          <p:cNvSpPr/>
          <p:nvPr/>
        </p:nvSpPr>
        <p:spPr>
          <a:xfrm>
            <a:off x="9593833" y="6441250"/>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Πηγή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Σχεδιασμένο από Freepik</a:t>
            </a:r>
            <a:endParaRPr sz="1200">
              <a:solidFill>
                <a:schemeClr val="dk1"/>
              </a:solidFill>
              <a:latin typeface="Calibri"/>
              <a:ea typeface="Calibri"/>
              <a:cs typeface="Calibri"/>
              <a:sym typeface="Calibri"/>
            </a:endParaRPr>
          </a:p>
        </p:txBody>
      </p:sp>
      <p:sp>
        <p:nvSpPr>
          <p:cNvPr id="8" name="Google Shape;221;p11"/>
          <p:cNvSpPr/>
          <p:nvPr/>
        </p:nvSpPr>
        <p:spPr>
          <a:xfrm>
            <a:off x="8897420" y="0"/>
            <a:ext cx="3294580" cy="484741"/>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70000"/>
              </a:lnSpc>
              <a:spcBef>
                <a:spcPts val="0"/>
              </a:spcBef>
              <a:spcAft>
                <a:spcPts val="0"/>
              </a:spcAft>
              <a:buNone/>
            </a:pPr>
            <a:r>
              <a:rPr lang="en-US" sz="1395" dirty="0">
                <a:solidFill>
                  <a:schemeClr val="lt1"/>
                </a:solidFill>
                <a:latin typeface="Calibri"/>
                <a:ea typeface="Calibri"/>
                <a:cs typeface="Calibri"/>
                <a:sym typeface="Calibri"/>
              </a:rPr>
              <a:t>5.1.2 </a:t>
            </a:r>
            <a:r>
              <a:rPr lang="en-US" sz="1395" dirty="0" err="1">
                <a:solidFill>
                  <a:schemeClr val="lt1"/>
                </a:solidFill>
                <a:latin typeface="Calibri"/>
                <a:ea typeface="Calibri"/>
                <a:cs typeface="Calibri"/>
                <a:sym typeface="Calibri"/>
              </a:rPr>
              <a:t>Πληροφορίες</a:t>
            </a:r>
            <a:r>
              <a:rPr lang="en-US" sz="1395" dirty="0">
                <a:solidFill>
                  <a:schemeClr val="lt1"/>
                </a:solidFill>
                <a:latin typeface="Calibri"/>
                <a:ea typeface="Calibri"/>
                <a:cs typeface="Calibri"/>
                <a:sym typeface="Calibri"/>
              </a:rPr>
              <a:t> </a:t>
            </a:r>
            <a:r>
              <a:rPr lang="en-US" sz="1395" dirty="0" err="1">
                <a:solidFill>
                  <a:schemeClr val="lt1"/>
                </a:solidFill>
                <a:latin typeface="Calibri"/>
                <a:ea typeface="Calibri"/>
                <a:cs typeface="Calibri"/>
                <a:sym typeface="Calibri"/>
              </a:rPr>
              <a:t>σχετικά</a:t>
            </a:r>
            <a:r>
              <a:rPr lang="en-US" sz="1395" dirty="0">
                <a:solidFill>
                  <a:schemeClr val="lt1"/>
                </a:solidFill>
                <a:latin typeface="Calibri"/>
                <a:ea typeface="Calibri"/>
                <a:cs typeface="Calibri"/>
                <a:sym typeface="Calibri"/>
              </a:rPr>
              <a:t> </a:t>
            </a:r>
            <a:r>
              <a:rPr lang="en-US" sz="1395" dirty="0" err="1">
                <a:solidFill>
                  <a:schemeClr val="lt1"/>
                </a:solidFill>
                <a:latin typeface="Calibri"/>
                <a:ea typeface="Calibri"/>
                <a:cs typeface="Calibri"/>
                <a:sym typeface="Calibri"/>
              </a:rPr>
              <a:t>με</a:t>
            </a:r>
            <a:r>
              <a:rPr lang="en-US" sz="1395" dirty="0">
                <a:solidFill>
                  <a:schemeClr val="lt1"/>
                </a:solidFill>
                <a:latin typeface="Calibri"/>
                <a:ea typeface="Calibri"/>
                <a:cs typeface="Calibri"/>
                <a:sym typeface="Calibri"/>
              </a:rPr>
              <a:t> </a:t>
            </a:r>
            <a:r>
              <a:rPr lang="en-US" sz="1395" dirty="0" err="1">
                <a:solidFill>
                  <a:schemeClr val="lt1"/>
                </a:solidFill>
                <a:latin typeface="Calibri"/>
                <a:ea typeface="Calibri"/>
                <a:cs typeface="Calibri"/>
                <a:sym typeface="Calibri"/>
              </a:rPr>
              <a:t>την</a:t>
            </a:r>
            <a:r>
              <a:rPr lang="en-US" sz="1395" dirty="0">
                <a:solidFill>
                  <a:schemeClr val="lt1"/>
                </a:solidFill>
                <a:latin typeface="Calibri"/>
                <a:ea typeface="Calibri"/>
                <a:cs typeface="Calibri"/>
                <a:sym typeface="Calibri"/>
              </a:rPr>
              <a:t> κατα</a:t>
            </a:r>
            <a:r>
              <a:rPr lang="en-US" sz="1395" dirty="0" err="1">
                <a:solidFill>
                  <a:schemeClr val="lt1"/>
                </a:solidFill>
                <a:latin typeface="Calibri"/>
                <a:ea typeface="Calibri"/>
                <a:cs typeface="Calibri"/>
                <a:sym typeface="Calibri"/>
              </a:rPr>
              <a:t>νάλωση</a:t>
            </a:r>
            <a:r>
              <a:rPr lang="en-US" sz="1395" dirty="0">
                <a:solidFill>
                  <a:schemeClr val="lt1"/>
                </a:solidFill>
                <a:latin typeface="Calibri"/>
                <a:ea typeface="Calibri"/>
                <a:cs typeface="Calibri"/>
                <a:sym typeface="Calibri"/>
              </a:rPr>
              <a:t> καπ</a:t>
            </a:r>
            <a:r>
              <a:rPr lang="en-US" sz="1395" dirty="0" err="1">
                <a:solidFill>
                  <a:schemeClr val="lt1"/>
                </a:solidFill>
                <a:latin typeface="Calibri"/>
                <a:ea typeface="Calibri"/>
                <a:cs typeface="Calibri"/>
                <a:sym typeface="Calibri"/>
              </a:rPr>
              <a:t>νού</a:t>
            </a:r>
            <a:endParaRPr sz="1395"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21"/>
          <p:cNvPicPr preferRelativeResize="0"/>
          <p:nvPr/>
        </p:nvPicPr>
        <p:blipFill rotWithShape="1">
          <a:blip r:embed="rId3">
            <a:alphaModFix/>
          </a:blip>
          <a:srcRect/>
          <a:stretch/>
        </p:blipFill>
        <p:spPr>
          <a:xfrm>
            <a:off x="6116100" y="943000"/>
            <a:ext cx="874202" cy="1191997"/>
          </a:xfrm>
          <a:prstGeom prst="rect">
            <a:avLst/>
          </a:prstGeom>
          <a:noFill/>
          <a:ln>
            <a:noFill/>
          </a:ln>
        </p:spPr>
      </p:pic>
      <p:sp>
        <p:nvSpPr>
          <p:cNvPr id="325" name="Google Shape;325;p21"/>
          <p:cNvSpPr txBox="1">
            <a:spLocks noGrp="1"/>
          </p:cNvSpPr>
          <p:nvPr>
            <p:ph type="title"/>
          </p:nvPr>
        </p:nvSpPr>
        <p:spPr>
          <a:xfrm>
            <a:off x="428600" y="648866"/>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sz="2800">
                <a:solidFill>
                  <a:srgbClr val="203864"/>
                </a:solidFill>
                <a:latin typeface="Calibri"/>
                <a:ea typeface="Calibri"/>
                <a:cs typeface="Calibri"/>
                <a:sym typeface="Calibri"/>
              </a:rPr>
              <a:t>Στάδια προετοιμασίας για τη διακοπή του καπνίσματος</a:t>
            </a:r>
            <a:endParaRPr/>
          </a:p>
        </p:txBody>
      </p:sp>
      <p:pic>
        <p:nvPicPr>
          <p:cNvPr id="326" name="Google Shape;326;p21"/>
          <p:cNvPicPr preferRelativeResize="0"/>
          <p:nvPr/>
        </p:nvPicPr>
        <p:blipFill rotWithShape="1">
          <a:blip r:embed="rId4">
            <a:alphaModFix/>
          </a:blip>
          <a:srcRect b="19491"/>
          <a:stretch/>
        </p:blipFill>
        <p:spPr>
          <a:xfrm>
            <a:off x="7743950" y="5366799"/>
            <a:ext cx="783300" cy="1027502"/>
          </a:xfrm>
          <a:prstGeom prst="rect">
            <a:avLst/>
          </a:prstGeom>
          <a:noFill/>
          <a:ln>
            <a:noFill/>
          </a:ln>
        </p:spPr>
      </p:pic>
      <p:pic>
        <p:nvPicPr>
          <p:cNvPr id="327" name="Google Shape;327;p21"/>
          <p:cNvPicPr preferRelativeResize="0"/>
          <p:nvPr/>
        </p:nvPicPr>
        <p:blipFill rotWithShape="1">
          <a:blip r:embed="rId5">
            <a:alphaModFix/>
          </a:blip>
          <a:srcRect/>
          <a:stretch/>
        </p:blipFill>
        <p:spPr>
          <a:xfrm>
            <a:off x="10639850" y="1469040"/>
            <a:ext cx="1001701" cy="1259346"/>
          </a:xfrm>
          <a:prstGeom prst="rect">
            <a:avLst/>
          </a:prstGeom>
          <a:noFill/>
          <a:ln>
            <a:noFill/>
          </a:ln>
        </p:spPr>
      </p:pic>
      <p:pic>
        <p:nvPicPr>
          <p:cNvPr id="328" name="Google Shape;328;p21"/>
          <p:cNvPicPr preferRelativeResize="0"/>
          <p:nvPr/>
        </p:nvPicPr>
        <p:blipFill rotWithShape="1">
          <a:blip r:embed="rId6">
            <a:alphaModFix/>
          </a:blip>
          <a:srcRect/>
          <a:stretch/>
        </p:blipFill>
        <p:spPr>
          <a:xfrm>
            <a:off x="1637600" y="1400098"/>
            <a:ext cx="1001700" cy="1244826"/>
          </a:xfrm>
          <a:prstGeom prst="rect">
            <a:avLst/>
          </a:prstGeom>
          <a:noFill/>
          <a:ln>
            <a:noFill/>
          </a:ln>
        </p:spPr>
      </p:pic>
      <p:sp>
        <p:nvSpPr>
          <p:cNvPr id="329" name="Google Shape;329;p21"/>
          <p:cNvSpPr txBox="1"/>
          <p:nvPr/>
        </p:nvSpPr>
        <p:spPr>
          <a:xfrm>
            <a:off x="428600" y="4424750"/>
            <a:ext cx="2003700" cy="67859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1400"/>
              </a:spcBef>
              <a:spcAft>
                <a:spcPts val="0"/>
              </a:spcAft>
              <a:buClr>
                <a:srgbClr val="C01E24"/>
              </a:buClr>
              <a:buSzPts val="1620"/>
              <a:buFont typeface="Noto Sans Symbols"/>
              <a:buNone/>
            </a:pPr>
            <a:r>
              <a:rPr lang="en-US" sz="1620" b="1">
                <a:solidFill>
                  <a:srgbClr val="FF5600"/>
                </a:solidFill>
                <a:latin typeface="Calibri"/>
                <a:ea typeface="Calibri"/>
                <a:cs typeface="Calibri"/>
                <a:sym typeface="Calibri"/>
              </a:rPr>
              <a:t>1 | </a:t>
            </a:r>
            <a:r>
              <a:rPr lang="en-US" sz="1620" b="1">
                <a:solidFill>
                  <a:srgbClr val="000000"/>
                </a:solidFill>
                <a:latin typeface="Calibri"/>
                <a:ea typeface="Calibri"/>
                <a:cs typeface="Calibri"/>
                <a:sym typeface="Calibri"/>
              </a:rPr>
              <a:t>Χαρούμενος καπνιστής</a:t>
            </a:r>
            <a:endParaRPr sz="1620" b="1">
              <a:solidFill>
                <a:srgbClr val="000000"/>
              </a:solidFill>
              <a:latin typeface="Calibri"/>
              <a:ea typeface="Calibri"/>
              <a:cs typeface="Calibri"/>
              <a:sym typeface="Calibri"/>
            </a:endParaRPr>
          </a:p>
        </p:txBody>
      </p:sp>
      <p:sp>
        <p:nvSpPr>
          <p:cNvPr id="330" name="Google Shape;330;p21"/>
          <p:cNvSpPr txBox="1"/>
          <p:nvPr/>
        </p:nvSpPr>
        <p:spPr>
          <a:xfrm>
            <a:off x="1457593" y="2697410"/>
            <a:ext cx="2003700" cy="813530"/>
          </a:xfrm>
          <a:prstGeom prst="rect">
            <a:avLst/>
          </a:prstGeom>
          <a:noFill/>
          <a:ln w="9525" cap="flat" cmpd="sng">
            <a:solidFill>
              <a:srgbClr val="0D0D0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1400"/>
              </a:spcBef>
              <a:spcAft>
                <a:spcPts val="0"/>
              </a:spcAft>
              <a:buClr>
                <a:srgbClr val="C01E24"/>
              </a:buClr>
              <a:buSzPts val="1620"/>
              <a:buFont typeface="Noto Sans Symbols"/>
              <a:buNone/>
            </a:pPr>
            <a:r>
              <a:rPr lang="en-US" sz="1620" b="1">
                <a:solidFill>
                  <a:srgbClr val="FF5600"/>
                </a:solidFill>
                <a:latin typeface="Calibri"/>
                <a:ea typeface="Calibri"/>
                <a:cs typeface="Calibri"/>
                <a:sym typeface="Calibri"/>
              </a:rPr>
              <a:t>2 | </a:t>
            </a:r>
            <a:r>
              <a:rPr lang="en-US" sz="1620" b="1">
                <a:solidFill>
                  <a:srgbClr val="000000"/>
                </a:solidFill>
                <a:latin typeface="Calibri"/>
                <a:ea typeface="Calibri"/>
                <a:cs typeface="Calibri"/>
                <a:sym typeface="Calibri"/>
              </a:rPr>
              <a:t>Σχεδιάζοντας να σταματήσετε</a:t>
            </a:r>
            <a:endParaRPr/>
          </a:p>
        </p:txBody>
      </p:sp>
      <p:sp>
        <p:nvSpPr>
          <p:cNvPr id="331" name="Google Shape;331;p21"/>
          <p:cNvSpPr txBox="1"/>
          <p:nvPr/>
        </p:nvSpPr>
        <p:spPr>
          <a:xfrm>
            <a:off x="5551350" y="2044124"/>
            <a:ext cx="2003700" cy="778931"/>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1400"/>
              </a:spcBef>
              <a:spcAft>
                <a:spcPts val="0"/>
              </a:spcAft>
              <a:buClr>
                <a:srgbClr val="C01E24"/>
              </a:buClr>
              <a:buSzPts val="1620"/>
              <a:buFont typeface="Noto Sans Symbols"/>
              <a:buNone/>
            </a:pPr>
            <a:r>
              <a:rPr lang="en-US" sz="1620" b="1">
                <a:solidFill>
                  <a:srgbClr val="FF5600"/>
                </a:solidFill>
                <a:latin typeface="Calibri"/>
                <a:ea typeface="Calibri"/>
                <a:cs typeface="Calibri"/>
                <a:sym typeface="Calibri"/>
              </a:rPr>
              <a:t>3 | </a:t>
            </a:r>
            <a:r>
              <a:rPr lang="en-US" sz="1620" b="1">
                <a:solidFill>
                  <a:srgbClr val="000000"/>
                </a:solidFill>
                <a:latin typeface="Calibri"/>
                <a:ea typeface="Calibri"/>
                <a:cs typeface="Calibri"/>
                <a:sym typeface="Calibri"/>
              </a:rPr>
              <a:t>Αποφασίζει να σταματήσει</a:t>
            </a:r>
            <a:endParaRPr/>
          </a:p>
        </p:txBody>
      </p:sp>
      <p:sp>
        <p:nvSpPr>
          <p:cNvPr id="332" name="Google Shape;332;p21"/>
          <p:cNvSpPr txBox="1"/>
          <p:nvPr/>
        </p:nvSpPr>
        <p:spPr>
          <a:xfrm>
            <a:off x="9453050" y="2643349"/>
            <a:ext cx="2003700" cy="719325"/>
          </a:xfrm>
          <a:prstGeom prst="rect">
            <a:avLst/>
          </a:prstGeom>
          <a:noFill/>
          <a:ln w="9525" cap="flat" cmpd="sng">
            <a:solidFill>
              <a:srgbClr val="0D0D0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1400"/>
              </a:spcBef>
              <a:spcAft>
                <a:spcPts val="0"/>
              </a:spcAft>
              <a:buClr>
                <a:srgbClr val="C01E24"/>
              </a:buClr>
              <a:buSzPts val="1620"/>
              <a:buFont typeface="Noto Sans Symbols"/>
              <a:buNone/>
            </a:pPr>
            <a:r>
              <a:rPr lang="en-US" sz="1620" b="1">
                <a:solidFill>
                  <a:srgbClr val="FF5600"/>
                </a:solidFill>
                <a:latin typeface="Calibri"/>
                <a:ea typeface="Calibri"/>
                <a:cs typeface="Calibri"/>
                <a:sym typeface="Calibri"/>
              </a:rPr>
              <a:t>4 | </a:t>
            </a:r>
            <a:r>
              <a:rPr lang="en-US" sz="1620" b="1">
                <a:solidFill>
                  <a:srgbClr val="000000"/>
                </a:solidFill>
                <a:latin typeface="Calibri"/>
                <a:ea typeface="Calibri"/>
                <a:cs typeface="Calibri"/>
                <a:sym typeface="Calibri"/>
              </a:rPr>
              <a:t>Προσπαθήστε να σταματήσετε</a:t>
            </a:r>
            <a:endParaRPr/>
          </a:p>
        </p:txBody>
      </p:sp>
      <p:sp>
        <p:nvSpPr>
          <p:cNvPr id="333" name="Google Shape;333;p21"/>
          <p:cNvSpPr txBox="1"/>
          <p:nvPr/>
        </p:nvSpPr>
        <p:spPr>
          <a:xfrm>
            <a:off x="10083925" y="4330825"/>
            <a:ext cx="2003700" cy="583904"/>
          </a:xfrm>
          <a:prstGeom prst="rect">
            <a:avLst/>
          </a:prstGeom>
          <a:noFill/>
          <a:ln w="9525" cap="flat" cmpd="sng">
            <a:solidFill>
              <a:srgbClr val="0D0D0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1400"/>
              </a:spcBef>
              <a:spcAft>
                <a:spcPts val="0"/>
              </a:spcAft>
              <a:buClr>
                <a:srgbClr val="C01E24"/>
              </a:buClr>
              <a:buSzPts val="1620"/>
              <a:buFont typeface="Noto Sans Symbols"/>
              <a:buNone/>
            </a:pPr>
            <a:r>
              <a:rPr lang="en-US" sz="1620" b="1">
                <a:solidFill>
                  <a:srgbClr val="FF5600"/>
                </a:solidFill>
                <a:latin typeface="Calibri"/>
                <a:ea typeface="Calibri"/>
                <a:cs typeface="Calibri"/>
                <a:sym typeface="Calibri"/>
              </a:rPr>
              <a:t>5 | </a:t>
            </a:r>
            <a:r>
              <a:rPr lang="en-US" sz="1620" b="1">
                <a:solidFill>
                  <a:srgbClr val="000000"/>
                </a:solidFill>
                <a:latin typeface="Calibri"/>
                <a:ea typeface="Calibri"/>
                <a:cs typeface="Calibri"/>
                <a:sym typeface="Calibri"/>
              </a:rPr>
              <a:t>Stop</a:t>
            </a:r>
            <a:endParaRPr/>
          </a:p>
        </p:txBody>
      </p:sp>
      <p:sp>
        <p:nvSpPr>
          <p:cNvPr id="334" name="Google Shape;334;p21"/>
          <p:cNvSpPr txBox="1"/>
          <p:nvPr/>
        </p:nvSpPr>
        <p:spPr>
          <a:xfrm>
            <a:off x="6785175" y="6323124"/>
            <a:ext cx="2003700" cy="534875"/>
          </a:xfrm>
          <a:prstGeom prst="rect">
            <a:avLst/>
          </a:prstGeom>
          <a:noFill/>
          <a:ln w="9525" cap="flat" cmpd="sng">
            <a:solidFill>
              <a:srgbClr val="0D0D0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1400"/>
              </a:spcBef>
              <a:spcAft>
                <a:spcPts val="0"/>
              </a:spcAft>
              <a:buClr>
                <a:srgbClr val="C01E24"/>
              </a:buClr>
              <a:buSzPts val="1620"/>
              <a:buFont typeface="Noto Sans Symbols"/>
              <a:buNone/>
            </a:pPr>
            <a:r>
              <a:rPr lang="en-US" sz="1620" b="1">
                <a:solidFill>
                  <a:srgbClr val="FF5600"/>
                </a:solidFill>
                <a:latin typeface="Calibri"/>
                <a:ea typeface="Calibri"/>
                <a:cs typeface="Calibri"/>
                <a:sym typeface="Calibri"/>
              </a:rPr>
              <a:t>6 | </a:t>
            </a:r>
            <a:r>
              <a:rPr lang="en-US" sz="1620" b="1">
                <a:solidFill>
                  <a:srgbClr val="000000"/>
                </a:solidFill>
                <a:latin typeface="Calibri"/>
                <a:ea typeface="Calibri"/>
                <a:cs typeface="Calibri"/>
                <a:sym typeface="Calibri"/>
              </a:rPr>
              <a:t>μην ξαναρχίσετε</a:t>
            </a:r>
            <a:endParaRPr sz="1620" b="1">
              <a:solidFill>
                <a:srgbClr val="000000"/>
              </a:solidFill>
              <a:latin typeface="Calibri"/>
              <a:ea typeface="Calibri"/>
              <a:cs typeface="Calibri"/>
              <a:sym typeface="Calibri"/>
            </a:endParaRPr>
          </a:p>
        </p:txBody>
      </p:sp>
      <p:sp>
        <p:nvSpPr>
          <p:cNvPr id="335" name="Google Shape;335;p21"/>
          <p:cNvSpPr txBox="1"/>
          <p:nvPr/>
        </p:nvSpPr>
        <p:spPr>
          <a:xfrm>
            <a:off x="4070150" y="4330824"/>
            <a:ext cx="1303800" cy="759709"/>
          </a:xfrm>
          <a:prstGeom prst="rect">
            <a:avLst/>
          </a:prstGeom>
          <a:noFill/>
          <a:ln w="9525" cap="flat" cmpd="sng">
            <a:solidFill>
              <a:srgbClr val="0D0D0D"/>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1400"/>
              </a:spcBef>
              <a:spcAft>
                <a:spcPts val="0"/>
              </a:spcAft>
              <a:buClr>
                <a:srgbClr val="C01E24"/>
              </a:buClr>
              <a:buSzPts val="1620"/>
              <a:buFont typeface="Noto Sans Symbols"/>
              <a:buNone/>
            </a:pPr>
            <a:r>
              <a:rPr lang="en-US" sz="1620" b="1">
                <a:solidFill>
                  <a:srgbClr val="FF5600"/>
                </a:solidFill>
                <a:latin typeface="Calibri"/>
                <a:ea typeface="Calibri"/>
                <a:cs typeface="Calibri"/>
                <a:sym typeface="Calibri"/>
              </a:rPr>
              <a:t>Ξεκινήστε ξανά</a:t>
            </a:r>
            <a:endParaRPr sz="1620" b="1">
              <a:solidFill>
                <a:srgbClr val="FF5600"/>
              </a:solidFill>
              <a:latin typeface="Calibri"/>
              <a:ea typeface="Calibri"/>
              <a:cs typeface="Calibri"/>
              <a:sym typeface="Calibri"/>
            </a:endParaRPr>
          </a:p>
        </p:txBody>
      </p:sp>
      <p:sp>
        <p:nvSpPr>
          <p:cNvPr id="336" name="Google Shape;336;p21"/>
          <p:cNvSpPr txBox="1"/>
          <p:nvPr/>
        </p:nvSpPr>
        <p:spPr>
          <a:xfrm>
            <a:off x="1279656" y="6038778"/>
            <a:ext cx="3091907" cy="764358"/>
          </a:xfrm>
          <a:prstGeom prst="rect">
            <a:avLst/>
          </a:prstGeom>
          <a:noFill/>
          <a:ln w="9525" cap="flat" cmpd="sng">
            <a:solidFill>
              <a:srgbClr val="FF56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1400"/>
              </a:spcBef>
              <a:spcAft>
                <a:spcPts val="0"/>
              </a:spcAft>
              <a:buClr>
                <a:srgbClr val="C01E24"/>
              </a:buClr>
              <a:buSzPts val="1620"/>
              <a:buFont typeface="Noto Sans Symbols"/>
              <a:buNone/>
            </a:pPr>
            <a:r>
              <a:rPr lang="en-US" sz="1620" b="1">
                <a:solidFill>
                  <a:srgbClr val="FF5600"/>
                </a:solidFill>
                <a:latin typeface="Calibri"/>
                <a:ea typeface="Calibri"/>
                <a:cs typeface="Calibri"/>
                <a:sym typeface="Calibri"/>
              </a:rPr>
              <a:t>"Ευτυχισμένος" πρώην καπνιστής</a:t>
            </a:r>
            <a:endParaRPr sz="1620" b="1">
              <a:solidFill>
                <a:srgbClr val="FF5600"/>
              </a:solidFill>
              <a:latin typeface="Calibri"/>
              <a:ea typeface="Calibri"/>
              <a:cs typeface="Calibri"/>
              <a:sym typeface="Calibri"/>
            </a:endParaRPr>
          </a:p>
        </p:txBody>
      </p:sp>
      <p:sp>
        <p:nvSpPr>
          <p:cNvPr id="337" name="Google Shape;337;p21"/>
          <p:cNvSpPr txBox="1"/>
          <p:nvPr/>
        </p:nvSpPr>
        <p:spPr>
          <a:xfrm rot="1473618">
            <a:off x="5921605" y="5327011"/>
            <a:ext cx="1087737" cy="39981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400"/>
              </a:spcBef>
              <a:spcAft>
                <a:spcPts val="0"/>
              </a:spcAft>
              <a:buClr>
                <a:srgbClr val="C01E24"/>
              </a:buClr>
              <a:buSzPts val="1320"/>
              <a:buFont typeface="Noto Sans Symbols"/>
              <a:buNone/>
            </a:pPr>
            <a:r>
              <a:rPr lang="en-US" sz="1320" b="1">
                <a:solidFill>
                  <a:srgbClr val="FF5600"/>
                </a:solidFill>
                <a:latin typeface="Calibri"/>
                <a:ea typeface="Calibri"/>
                <a:cs typeface="Calibri"/>
                <a:sym typeface="Calibri"/>
              </a:rPr>
              <a:t>Υποχώρηση</a:t>
            </a:r>
            <a:endParaRPr sz="1320" b="1">
              <a:solidFill>
                <a:srgbClr val="FF5600"/>
              </a:solidFill>
              <a:latin typeface="Calibri"/>
              <a:ea typeface="Calibri"/>
              <a:cs typeface="Calibri"/>
              <a:sym typeface="Calibri"/>
            </a:endParaRPr>
          </a:p>
        </p:txBody>
      </p:sp>
      <p:sp>
        <p:nvSpPr>
          <p:cNvPr id="338" name="Google Shape;338;p21"/>
          <p:cNvSpPr txBox="1"/>
          <p:nvPr/>
        </p:nvSpPr>
        <p:spPr>
          <a:xfrm rot="-3302682">
            <a:off x="1540007" y="3576062"/>
            <a:ext cx="1303808" cy="39989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400"/>
              </a:spcBef>
              <a:spcAft>
                <a:spcPts val="0"/>
              </a:spcAft>
              <a:buClr>
                <a:srgbClr val="C01E24"/>
              </a:buClr>
              <a:buSzPts val="1320"/>
              <a:buFont typeface="Noto Sans Symbols"/>
              <a:buNone/>
            </a:pPr>
            <a:r>
              <a:rPr lang="en-US" sz="1320" b="1">
                <a:solidFill>
                  <a:srgbClr val="FF5600"/>
                </a:solidFill>
                <a:latin typeface="Calibri"/>
                <a:ea typeface="Calibri"/>
                <a:cs typeface="Calibri"/>
                <a:sym typeface="Calibri"/>
              </a:rPr>
              <a:t>Ωρίμανση</a:t>
            </a:r>
            <a:endParaRPr/>
          </a:p>
        </p:txBody>
      </p:sp>
      <p:sp>
        <p:nvSpPr>
          <p:cNvPr id="339" name="Google Shape;339;p21"/>
          <p:cNvSpPr txBox="1"/>
          <p:nvPr/>
        </p:nvSpPr>
        <p:spPr>
          <a:xfrm rot="-273627">
            <a:off x="3291381" y="2076506"/>
            <a:ext cx="1999891" cy="40012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400"/>
              </a:spcBef>
              <a:spcAft>
                <a:spcPts val="0"/>
              </a:spcAft>
              <a:buClr>
                <a:srgbClr val="C01E24"/>
              </a:buClr>
              <a:buSzPts val="1320"/>
              <a:buFont typeface="Noto Sans Symbols"/>
              <a:buNone/>
            </a:pPr>
            <a:r>
              <a:rPr lang="en-US" sz="1320" b="1">
                <a:solidFill>
                  <a:srgbClr val="FF5600"/>
                </a:solidFill>
                <a:latin typeface="Calibri"/>
                <a:ea typeface="Calibri"/>
                <a:cs typeface="Calibri"/>
                <a:sym typeface="Calibri"/>
              </a:rPr>
              <a:t>Αναποφασιστικότητα</a:t>
            </a:r>
            <a:endParaRPr/>
          </a:p>
        </p:txBody>
      </p:sp>
      <p:sp>
        <p:nvSpPr>
          <p:cNvPr id="340" name="Google Shape;340;p21"/>
          <p:cNvSpPr txBox="1"/>
          <p:nvPr/>
        </p:nvSpPr>
        <p:spPr>
          <a:xfrm rot="965038">
            <a:off x="7947583" y="2246684"/>
            <a:ext cx="1303651" cy="3999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400"/>
              </a:spcBef>
              <a:spcAft>
                <a:spcPts val="0"/>
              </a:spcAft>
              <a:buClr>
                <a:srgbClr val="C01E24"/>
              </a:buClr>
              <a:buSzPts val="1320"/>
              <a:buFont typeface="Noto Sans Symbols"/>
              <a:buNone/>
            </a:pPr>
            <a:r>
              <a:rPr lang="en-US" sz="1320" b="1">
                <a:solidFill>
                  <a:srgbClr val="FF5600"/>
                </a:solidFill>
                <a:latin typeface="Calibri"/>
                <a:ea typeface="Calibri"/>
                <a:cs typeface="Calibri"/>
                <a:sym typeface="Calibri"/>
              </a:rPr>
              <a:t>Προετοιμασία</a:t>
            </a:r>
            <a:endParaRPr/>
          </a:p>
        </p:txBody>
      </p:sp>
      <p:sp>
        <p:nvSpPr>
          <p:cNvPr id="341" name="Google Shape;341;p21"/>
          <p:cNvSpPr txBox="1"/>
          <p:nvPr/>
        </p:nvSpPr>
        <p:spPr>
          <a:xfrm rot="3438836">
            <a:off x="10589709" y="3597463"/>
            <a:ext cx="949346" cy="3996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400"/>
              </a:spcBef>
              <a:spcAft>
                <a:spcPts val="0"/>
              </a:spcAft>
              <a:buClr>
                <a:srgbClr val="C01E24"/>
              </a:buClr>
              <a:buSzPts val="1320"/>
              <a:buFont typeface="Noto Sans Symbols"/>
              <a:buNone/>
            </a:pPr>
            <a:r>
              <a:rPr lang="en-US" sz="1320" b="1">
                <a:solidFill>
                  <a:srgbClr val="FF5600"/>
                </a:solidFill>
                <a:latin typeface="Calibri"/>
                <a:ea typeface="Calibri"/>
                <a:cs typeface="Calibri"/>
                <a:sym typeface="Calibri"/>
              </a:rPr>
              <a:t>Δράση</a:t>
            </a:r>
            <a:endParaRPr sz="1320" b="1">
              <a:solidFill>
                <a:srgbClr val="FF5600"/>
              </a:solidFill>
              <a:latin typeface="Calibri"/>
              <a:ea typeface="Calibri"/>
              <a:cs typeface="Calibri"/>
              <a:sym typeface="Calibri"/>
            </a:endParaRPr>
          </a:p>
        </p:txBody>
      </p:sp>
      <p:sp>
        <p:nvSpPr>
          <p:cNvPr id="342" name="Google Shape;342;p21"/>
          <p:cNvSpPr txBox="1"/>
          <p:nvPr/>
        </p:nvSpPr>
        <p:spPr>
          <a:xfrm rot="-2154391">
            <a:off x="8960860" y="5417924"/>
            <a:ext cx="1298771" cy="4001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400"/>
              </a:spcBef>
              <a:spcAft>
                <a:spcPts val="0"/>
              </a:spcAft>
              <a:buClr>
                <a:srgbClr val="C01E24"/>
              </a:buClr>
              <a:buSzPts val="1320"/>
              <a:buFont typeface="Noto Sans Symbols"/>
              <a:buNone/>
            </a:pPr>
            <a:r>
              <a:rPr lang="en-US" sz="1320" b="1">
                <a:solidFill>
                  <a:srgbClr val="FF5600"/>
                </a:solidFill>
                <a:latin typeface="Calibri"/>
                <a:ea typeface="Calibri"/>
                <a:cs typeface="Calibri"/>
                <a:sym typeface="Calibri"/>
              </a:rPr>
              <a:t>Κρατήστε το</a:t>
            </a:r>
            <a:endParaRPr/>
          </a:p>
          <a:p>
            <a:pPr marL="0" marR="0" lvl="0" indent="0" algn="l" rtl="0">
              <a:lnSpc>
                <a:spcPct val="100000"/>
              </a:lnSpc>
              <a:spcBef>
                <a:spcPts val="1400"/>
              </a:spcBef>
              <a:spcAft>
                <a:spcPts val="0"/>
              </a:spcAft>
              <a:buClr>
                <a:srgbClr val="C01E24"/>
              </a:buClr>
              <a:buSzPts val="1620"/>
              <a:buFont typeface="Noto Sans Symbols"/>
              <a:buNone/>
            </a:pPr>
            <a:endParaRPr sz="1620" b="1">
              <a:solidFill>
                <a:srgbClr val="FF5600"/>
              </a:solidFill>
              <a:latin typeface="Calibri"/>
              <a:ea typeface="Calibri"/>
              <a:cs typeface="Calibri"/>
              <a:sym typeface="Calibri"/>
            </a:endParaRPr>
          </a:p>
        </p:txBody>
      </p:sp>
      <p:sp>
        <p:nvSpPr>
          <p:cNvPr id="343" name="Google Shape;343;p21"/>
          <p:cNvSpPr txBox="1"/>
          <p:nvPr/>
        </p:nvSpPr>
        <p:spPr>
          <a:xfrm rot="-161042">
            <a:off x="7442895" y="4320391"/>
            <a:ext cx="1087800" cy="39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400"/>
              </a:spcBef>
              <a:spcAft>
                <a:spcPts val="0"/>
              </a:spcAft>
              <a:buClr>
                <a:srgbClr val="C01E24"/>
              </a:buClr>
              <a:buSzPts val="1320"/>
              <a:buFont typeface="Noto Sans Symbols"/>
              <a:buNone/>
            </a:pPr>
            <a:r>
              <a:rPr lang="en-US" sz="1320" b="1">
                <a:solidFill>
                  <a:srgbClr val="FF5600"/>
                </a:solidFill>
                <a:latin typeface="Calibri"/>
                <a:ea typeface="Calibri"/>
                <a:cs typeface="Calibri"/>
                <a:sym typeface="Calibri"/>
              </a:rPr>
              <a:t>Υποχώρηση</a:t>
            </a:r>
            <a:endParaRPr sz="1320" b="1">
              <a:solidFill>
                <a:srgbClr val="FF5600"/>
              </a:solidFill>
              <a:latin typeface="Calibri"/>
              <a:ea typeface="Calibri"/>
              <a:cs typeface="Calibri"/>
              <a:sym typeface="Calibri"/>
            </a:endParaRPr>
          </a:p>
        </p:txBody>
      </p:sp>
      <p:sp>
        <p:nvSpPr>
          <p:cNvPr id="344" name="Google Shape;344;p21"/>
          <p:cNvSpPr txBox="1"/>
          <p:nvPr/>
        </p:nvSpPr>
        <p:spPr>
          <a:xfrm>
            <a:off x="5028967" y="6104489"/>
            <a:ext cx="1552200" cy="39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400"/>
              </a:spcBef>
              <a:spcAft>
                <a:spcPts val="0"/>
              </a:spcAft>
              <a:buClr>
                <a:srgbClr val="C01E24"/>
              </a:buClr>
              <a:buSzPts val="1320"/>
              <a:buFont typeface="Noto Sans Symbols"/>
              <a:buNone/>
            </a:pPr>
            <a:r>
              <a:rPr lang="en-US" sz="1320" b="1">
                <a:solidFill>
                  <a:srgbClr val="FF5600"/>
                </a:solidFill>
                <a:latin typeface="Calibri"/>
                <a:ea typeface="Calibri"/>
                <a:cs typeface="Calibri"/>
                <a:sym typeface="Calibri"/>
              </a:rPr>
              <a:t>Σταθεροποίηση</a:t>
            </a:r>
            <a:endParaRPr/>
          </a:p>
        </p:txBody>
      </p:sp>
      <p:cxnSp>
        <p:nvCxnSpPr>
          <p:cNvPr id="345" name="Google Shape;345;p21"/>
          <p:cNvCxnSpPr>
            <a:stCxn id="329" idx="0"/>
          </p:cNvCxnSpPr>
          <p:nvPr/>
        </p:nvCxnSpPr>
        <p:spPr>
          <a:xfrm rot="10800000" flipH="1">
            <a:off x="1430450" y="3495350"/>
            <a:ext cx="579600" cy="929400"/>
          </a:xfrm>
          <a:prstGeom prst="straightConnector1">
            <a:avLst/>
          </a:prstGeom>
          <a:noFill/>
          <a:ln w="28575" cap="flat" cmpd="sng">
            <a:solidFill>
              <a:srgbClr val="000000"/>
            </a:solidFill>
            <a:prstDash val="solid"/>
            <a:round/>
            <a:headEnd type="none" w="sm" len="sm"/>
            <a:tailEnd type="triangle" w="med" len="med"/>
          </a:ln>
        </p:spPr>
      </p:cxnSp>
      <p:cxnSp>
        <p:nvCxnSpPr>
          <p:cNvPr id="346" name="Google Shape;346;p21"/>
          <p:cNvCxnSpPr>
            <a:stCxn id="330" idx="0"/>
            <a:endCxn id="331" idx="1"/>
          </p:cNvCxnSpPr>
          <p:nvPr/>
        </p:nvCxnSpPr>
        <p:spPr>
          <a:xfrm rot="10800000" flipH="1">
            <a:off x="2459443" y="2433710"/>
            <a:ext cx="3091800" cy="263700"/>
          </a:xfrm>
          <a:prstGeom prst="straightConnector1">
            <a:avLst/>
          </a:prstGeom>
          <a:noFill/>
          <a:ln w="28575" cap="flat" cmpd="sng">
            <a:solidFill>
              <a:srgbClr val="000000"/>
            </a:solidFill>
            <a:prstDash val="solid"/>
            <a:round/>
            <a:headEnd type="none" w="sm" len="sm"/>
            <a:tailEnd type="triangle" w="med" len="med"/>
          </a:ln>
        </p:spPr>
      </p:cxnSp>
      <p:cxnSp>
        <p:nvCxnSpPr>
          <p:cNvPr id="347" name="Google Shape;347;p21"/>
          <p:cNvCxnSpPr>
            <a:stCxn id="331" idx="3"/>
            <a:endCxn id="332" idx="1"/>
          </p:cNvCxnSpPr>
          <p:nvPr/>
        </p:nvCxnSpPr>
        <p:spPr>
          <a:xfrm>
            <a:off x="7555050" y="2433590"/>
            <a:ext cx="1898100" cy="569400"/>
          </a:xfrm>
          <a:prstGeom prst="straightConnector1">
            <a:avLst/>
          </a:prstGeom>
          <a:noFill/>
          <a:ln w="28575" cap="flat" cmpd="sng">
            <a:solidFill>
              <a:srgbClr val="000000"/>
            </a:solidFill>
            <a:prstDash val="solid"/>
            <a:round/>
            <a:headEnd type="none" w="sm" len="sm"/>
            <a:tailEnd type="triangle" w="med" len="med"/>
          </a:ln>
        </p:spPr>
      </p:cxnSp>
      <p:cxnSp>
        <p:nvCxnSpPr>
          <p:cNvPr id="348" name="Google Shape;348;p21"/>
          <p:cNvCxnSpPr>
            <a:stCxn id="332" idx="2"/>
            <a:endCxn id="333" idx="0"/>
          </p:cNvCxnSpPr>
          <p:nvPr/>
        </p:nvCxnSpPr>
        <p:spPr>
          <a:xfrm>
            <a:off x="10454900" y="3362674"/>
            <a:ext cx="630900" cy="968100"/>
          </a:xfrm>
          <a:prstGeom prst="straightConnector1">
            <a:avLst/>
          </a:prstGeom>
          <a:noFill/>
          <a:ln w="28575" cap="flat" cmpd="sng">
            <a:solidFill>
              <a:srgbClr val="000000"/>
            </a:solidFill>
            <a:prstDash val="solid"/>
            <a:round/>
            <a:headEnd type="none" w="sm" len="sm"/>
            <a:tailEnd type="triangle" w="med" len="med"/>
          </a:ln>
        </p:spPr>
      </p:cxnSp>
      <p:cxnSp>
        <p:nvCxnSpPr>
          <p:cNvPr id="349" name="Google Shape;349;p21"/>
          <p:cNvCxnSpPr/>
          <p:nvPr/>
        </p:nvCxnSpPr>
        <p:spPr>
          <a:xfrm flipH="1">
            <a:off x="5388962" y="4709857"/>
            <a:ext cx="4709975" cy="179904"/>
          </a:xfrm>
          <a:prstGeom prst="straightConnector1">
            <a:avLst/>
          </a:prstGeom>
          <a:noFill/>
          <a:ln w="28575" cap="flat" cmpd="sng">
            <a:solidFill>
              <a:srgbClr val="000000"/>
            </a:solidFill>
            <a:prstDash val="solid"/>
            <a:round/>
            <a:headEnd type="none" w="sm" len="sm"/>
            <a:tailEnd type="triangle" w="med" len="med"/>
          </a:ln>
        </p:spPr>
      </p:cxnSp>
      <p:cxnSp>
        <p:nvCxnSpPr>
          <p:cNvPr id="350" name="Google Shape;350;p21"/>
          <p:cNvCxnSpPr>
            <a:stCxn id="333" idx="2"/>
            <a:endCxn id="334" idx="3"/>
          </p:cNvCxnSpPr>
          <p:nvPr/>
        </p:nvCxnSpPr>
        <p:spPr>
          <a:xfrm flipH="1">
            <a:off x="8788975" y="4914729"/>
            <a:ext cx="2296800" cy="1675800"/>
          </a:xfrm>
          <a:prstGeom prst="straightConnector1">
            <a:avLst/>
          </a:prstGeom>
          <a:noFill/>
          <a:ln w="28575" cap="flat" cmpd="sng">
            <a:solidFill>
              <a:srgbClr val="000000"/>
            </a:solidFill>
            <a:prstDash val="solid"/>
            <a:round/>
            <a:headEnd type="none" w="sm" len="sm"/>
            <a:tailEnd type="triangle" w="med" len="med"/>
          </a:ln>
        </p:spPr>
      </p:cxnSp>
      <p:cxnSp>
        <p:nvCxnSpPr>
          <p:cNvPr id="351" name="Google Shape;351;p21"/>
          <p:cNvCxnSpPr>
            <a:stCxn id="334" idx="1"/>
            <a:endCxn id="336" idx="3"/>
          </p:cNvCxnSpPr>
          <p:nvPr/>
        </p:nvCxnSpPr>
        <p:spPr>
          <a:xfrm flipH="1" flipV="1">
            <a:off x="4371563" y="6420957"/>
            <a:ext cx="2413612" cy="169605"/>
          </a:xfrm>
          <a:prstGeom prst="straightConnector1">
            <a:avLst/>
          </a:prstGeom>
          <a:noFill/>
          <a:ln w="28575" cap="flat" cmpd="sng">
            <a:solidFill>
              <a:srgbClr val="000000"/>
            </a:solidFill>
            <a:prstDash val="solid"/>
            <a:round/>
            <a:headEnd type="none" w="sm" len="sm"/>
            <a:tailEnd type="triangle" w="med" len="med"/>
          </a:ln>
        </p:spPr>
      </p:cxnSp>
      <p:cxnSp>
        <p:nvCxnSpPr>
          <p:cNvPr id="352" name="Google Shape;352;p21"/>
          <p:cNvCxnSpPr>
            <a:stCxn id="334" idx="0"/>
            <a:endCxn id="335" idx="2"/>
          </p:cNvCxnSpPr>
          <p:nvPr/>
        </p:nvCxnSpPr>
        <p:spPr>
          <a:xfrm rot="10800000">
            <a:off x="4721925" y="5090424"/>
            <a:ext cx="3065100" cy="1232700"/>
          </a:xfrm>
          <a:prstGeom prst="straightConnector1">
            <a:avLst/>
          </a:prstGeom>
          <a:noFill/>
          <a:ln w="28575" cap="flat" cmpd="sng">
            <a:solidFill>
              <a:srgbClr val="000000"/>
            </a:solidFill>
            <a:prstDash val="dot"/>
            <a:round/>
            <a:headEnd type="none" w="sm" len="sm"/>
            <a:tailEnd type="triangle" w="med" len="med"/>
          </a:ln>
        </p:spPr>
      </p:cxnSp>
      <p:cxnSp>
        <p:nvCxnSpPr>
          <p:cNvPr id="353" name="Google Shape;353;p21"/>
          <p:cNvCxnSpPr>
            <a:stCxn id="335" idx="0"/>
            <a:endCxn id="331" idx="2"/>
          </p:cNvCxnSpPr>
          <p:nvPr/>
        </p:nvCxnSpPr>
        <p:spPr>
          <a:xfrm rot="10800000" flipH="1">
            <a:off x="4722050" y="2823024"/>
            <a:ext cx="1831200" cy="1507800"/>
          </a:xfrm>
          <a:prstGeom prst="straightConnector1">
            <a:avLst/>
          </a:prstGeom>
          <a:noFill/>
          <a:ln w="28575" cap="flat" cmpd="sng">
            <a:solidFill>
              <a:srgbClr val="000000"/>
            </a:solidFill>
            <a:prstDash val="solid"/>
            <a:round/>
            <a:headEnd type="none" w="sm" len="sm"/>
            <a:tailEnd type="triangle" w="med" len="med"/>
          </a:ln>
        </p:spPr>
      </p:cxnSp>
      <p:pic>
        <p:nvPicPr>
          <p:cNvPr id="354" name="Google Shape;354;p21"/>
          <p:cNvPicPr preferRelativeResize="0"/>
          <p:nvPr/>
        </p:nvPicPr>
        <p:blipFill rotWithShape="1">
          <a:blip r:embed="rId7">
            <a:alphaModFix/>
          </a:blip>
          <a:srcRect/>
          <a:stretch/>
        </p:blipFill>
        <p:spPr>
          <a:xfrm>
            <a:off x="2729287" y="5103340"/>
            <a:ext cx="874200" cy="874200"/>
          </a:xfrm>
          <a:prstGeom prst="rect">
            <a:avLst/>
          </a:prstGeom>
          <a:noFill/>
          <a:ln>
            <a:noFill/>
          </a:ln>
        </p:spPr>
      </p:pic>
      <p:pic>
        <p:nvPicPr>
          <p:cNvPr id="355" name="Google Shape;355;p21"/>
          <p:cNvPicPr preferRelativeResize="0"/>
          <p:nvPr/>
        </p:nvPicPr>
        <p:blipFill rotWithShape="1">
          <a:blip r:embed="rId8">
            <a:alphaModFix/>
          </a:blip>
          <a:srcRect/>
          <a:stretch/>
        </p:blipFill>
        <p:spPr>
          <a:xfrm>
            <a:off x="9671600" y="3495325"/>
            <a:ext cx="783300" cy="783300"/>
          </a:xfrm>
          <a:prstGeom prst="rect">
            <a:avLst/>
          </a:prstGeom>
          <a:noFill/>
          <a:ln>
            <a:noFill/>
          </a:ln>
        </p:spPr>
      </p:pic>
      <p:pic>
        <p:nvPicPr>
          <p:cNvPr id="356" name="Google Shape;356;p21"/>
          <p:cNvPicPr preferRelativeResize="0"/>
          <p:nvPr/>
        </p:nvPicPr>
        <p:blipFill rotWithShape="1">
          <a:blip r:embed="rId9">
            <a:alphaModFix/>
          </a:blip>
          <a:srcRect/>
          <a:stretch/>
        </p:blipFill>
        <p:spPr>
          <a:xfrm>
            <a:off x="766750" y="3086448"/>
            <a:ext cx="433199" cy="1285816"/>
          </a:xfrm>
          <a:prstGeom prst="rect">
            <a:avLst/>
          </a:prstGeom>
          <a:noFill/>
          <a:ln>
            <a:noFill/>
          </a:ln>
        </p:spPr>
      </p:pic>
      <p:pic>
        <p:nvPicPr>
          <p:cNvPr id="357" name="Google Shape;357;p21"/>
          <p:cNvPicPr preferRelativeResize="0"/>
          <p:nvPr/>
        </p:nvPicPr>
        <p:blipFill rotWithShape="1">
          <a:blip r:embed="rId10">
            <a:alphaModFix/>
          </a:blip>
          <a:srcRect/>
          <a:stretch/>
        </p:blipFill>
        <p:spPr>
          <a:xfrm>
            <a:off x="3908125" y="3157649"/>
            <a:ext cx="1244825" cy="1244825"/>
          </a:xfrm>
          <a:prstGeom prst="rect">
            <a:avLst/>
          </a:prstGeom>
          <a:noFill/>
          <a:ln>
            <a:noFill/>
          </a:ln>
        </p:spPr>
      </p:pic>
      <p:sp>
        <p:nvSpPr>
          <p:cNvPr id="358" name="Google Shape;358;p21"/>
          <p:cNvSpPr/>
          <p:nvPr/>
        </p:nvSpPr>
        <p:spPr>
          <a:xfrm>
            <a:off x="9690557" y="620243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11"/>
              </a:rPr>
              <a:t>Πηγή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12"/>
              </a:rPr>
              <a:t>Σχεδιασμένο από Freepik</a:t>
            </a:r>
            <a:endParaRPr sz="1200">
              <a:solidFill>
                <a:schemeClr val="dk1"/>
              </a:solidFill>
              <a:latin typeface="Calibri"/>
              <a:ea typeface="Calibri"/>
              <a:cs typeface="Calibri"/>
              <a:sym typeface="Calibri"/>
            </a:endParaRPr>
          </a:p>
        </p:txBody>
      </p:sp>
      <p:sp>
        <p:nvSpPr>
          <p:cNvPr id="38" name="Google Shape;221;p11"/>
          <p:cNvSpPr/>
          <p:nvPr/>
        </p:nvSpPr>
        <p:spPr>
          <a:xfrm>
            <a:off x="8897420" y="0"/>
            <a:ext cx="3294580" cy="484741"/>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70000"/>
              </a:lnSpc>
              <a:spcBef>
                <a:spcPts val="0"/>
              </a:spcBef>
              <a:spcAft>
                <a:spcPts val="0"/>
              </a:spcAft>
              <a:buNone/>
            </a:pPr>
            <a:r>
              <a:rPr lang="en-US" sz="1395" dirty="0">
                <a:solidFill>
                  <a:schemeClr val="lt1"/>
                </a:solidFill>
                <a:latin typeface="Calibri"/>
                <a:ea typeface="Calibri"/>
                <a:cs typeface="Calibri"/>
                <a:sym typeface="Calibri"/>
              </a:rPr>
              <a:t>5.1.2 </a:t>
            </a:r>
            <a:r>
              <a:rPr lang="en-US" sz="1395" dirty="0" err="1">
                <a:solidFill>
                  <a:schemeClr val="lt1"/>
                </a:solidFill>
                <a:latin typeface="Calibri"/>
                <a:ea typeface="Calibri"/>
                <a:cs typeface="Calibri"/>
                <a:sym typeface="Calibri"/>
              </a:rPr>
              <a:t>Πληροφορίες</a:t>
            </a:r>
            <a:r>
              <a:rPr lang="en-US" sz="1395" dirty="0">
                <a:solidFill>
                  <a:schemeClr val="lt1"/>
                </a:solidFill>
                <a:latin typeface="Calibri"/>
                <a:ea typeface="Calibri"/>
                <a:cs typeface="Calibri"/>
                <a:sym typeface="Calibri"/>
              </a:rPr>
              <a:t> </a:t>
            </a:r>
            <a:r>
              <a:rPr lang="en-US" sz="1395" dirty="0" err="1">
                <a:solidFill>
                  <a:schemeClr val="lt1"/>
                </a:solidFill>
                <a:latin typeface="Calibri"/>
                <a:ea typeface="Calibri"/>
                <a:cs typeface="Calibri"/>
                <a:sym typeface="Calibri"/>
              </a:rPr>
              <a:t>σχετικά</a:t>
            </a:r>
            <a:r>
              <a:rPr lang="en-US" sz="1395" dirty="0">
                <a:solidFill>
                  <a:schemeClr val="lt1"/>
                </a:solidFill>
                <a:latin typeface="Calibri"/>
                <a:ea typeface="Calibri"/>
                <a:cs typeface="Calibri"/>
                <a:sym typeface="Calibri"/>
              </a:rPr>
              <a:t> </a:t>
            </a:r>
            <a:r>
              <a:rPr lang="en-US" sz="1395" dirty="0" err="1">
                <a:solidFill>
                  <a:schemeClr val="lt1"/>
                </a:solidFill>
                <a:latin typeface="Calibri"/>
                <a:ea typeface="Calibri"/>
                <a:cs typeface="Calibri"/>
                <a:sym typeface="Calibri"/>
              </a:rPr>
              <a:t>με</a:t>
            </a:r>
            <a:r>
              <a:rPr lang="en-US" sz="1395" dirty="0">
                <a:solidFill>
                  <a:schemeClr val="lt1"/>
                </a:solidFill>
                <a:latin typeface="Calibri"/>
                <a:ea typeface="Calibri"/>
                <a:cs typeface="Calibri"/>
                <a:sym typeface="Calibri"/>
              </a:rPr>
              <a:t> </a:t>
            </a:r>
            <a:r>
              <a:rPr lang="en-US" sz="1395" dirty="0" err="1">
                <a:solidFill>
                  <a:schemeClr val="lt1"/>
                </a:solidFill>
                <a:latin typeface="Calibri"/>
                <a:ea typeface="Calibri"/>
                <a:cs typeface="Calibri"/>
                <a:sym typeface="Calibri"/>
              </a:rPr>
              <a:t>την</a:t>
            </a:r>
            <a:r>
              <a:rPr lang="en-US" sz="1395" dirty="0">
                <a:solidFill>
                  <a:schemeClr val="lt1"/>
                </a:solidFill>
                <a:latin typeface="Calibri"/>
                <a:ea typeface="Calibri"/>
                <a:cs typeface="Calibri"/>
                <a:sym typeface="Calibri"/>
              </a:rPr>
              <a:t> κατα</a:t>
            </a:r>
            <a:r>
              <a:rPr lang="en-US" sz="1395" dirty="0" err="1">
                <a:solidFill>
                  <a:schemeClr val="lt1"/>
                </a:solidFill>
                <a:latin typeface="Calibri"/>
                <a:ea typeface="Calibri"/>
                <a:cs typeface="Calibri"/>
                <a:sym typeface="Calibri"/>
              </a:rPr>
              <a:t>νάλωση</a:t>
            </a:r>
            <a:r>
              <a:rPr lang="en-US" sz="1395" dirty="0">
                <a:solidFill>
                  <a:schemeClr val="lt1"/>
                </a:solidFill>
                <a:latin typeface="Calibri"/>
                <a:ea typeface="Calibri"/>
                <a:cs typeface="Calibri"/>
                <a:sym typeface="Calibri"/>
              </a:rPr>
              <a:t> καπ</a:t>
            </a:r>
            <a:r>
              <a:rPr lang="en-US" sz="1395" dirty="0" err="1">
                <a:solidFill>
                  <a:schemeClr val="lt1"/>
                </a:solidFill>
                <a:latin typeface="Calibri"/>
                <a:ea typeface="Calibri"/>
                <a:cs typeface="Calibri"/>
                <a:sym typeface="Calibri"/>
              </a:rPr>
              <a:t>νού</a:t>
            </a:r>
            <a:endParaRPr sz="1395"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22"/>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sz="2800">
                <a:solidFill>
                  <a:srgbClr val="203864"/>
                </a:solidFill>
                <a:latin typeface="Calibri"/>
                <a:ea typeface="Calibri"/>
                <a:cs typeface="Calibri"/>
                <a:sym typeface="Calibri"/>
              </a:rPr>
              <a:t>Αν θέλω να σταματήσω, πρέπει να :</a:t>
            </a:r>
            <a:endParaRPr/>
          </a:p>
        </p:txBody>
      </p:sp>
      <p:sp>
        <p:nvSpPr>
          <p:cNvPr id="366" name="Google Shape;366;p22"/>
          <p:cNvSpPr txBox="1">
            <a:spLocks noGrp="1"/>
          </p:cNvSpPr>
          <p:nvPr>
            <p:ph type="body" idx="1"/>
          </p:nvPr>
        </p:nvSpPr>
        <p:spPr>
          <a:xfrm>
            <a:off x="557999" y="1799999"/>
            <a:ext cx="8080392" cy="4865977"/>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07000"/>
              </a:lnSpc>
              <a:spcBef>
                <a:spcPts val="0"/>
              </a:spcBef>
              <a:spcAft>
                <a:spcPts val="0"/>
              </a:spcAft>
              <a:buSzPct val="100000"/>
              <a:buNone/>
            </a:pPr>
            <a:r>
              <a:rPr lang="en-US" sz="2400" b="1">
                <a:solidFill>
                  <a:srgbClr val="000000"/>
                </a:solidFill>
              </a:rPr>
              <a:t>Κανονίσω μια συνάντηση με έναν ειδικό στους εθισμούς ο οποίος θα αξιολογήσει τις ανάγκες σας και θα κάνει συστάσεις, είτε : </a:t>
            </a:r>
            <a:endParaRPr sz="2400">
              <a:solidFill>
                <a:srgbClr val="000000"/>
              </a:solidFill>
            </a:endParaRPr>
          </a:p>
          <a:p>
            <a:pPr marL="457200" marR="0" lvl="0" indent="-356870" algn="l" rtl="0">
              <a:lnSpc>
                <a:spcPct val="150000"/>
              </a:lnSpc>
              <a:spcBef>
                <a:spcPts val="1400"/>
              </a:spcBef>
              <a:spcAft>
                <a:spcPts val="0"/>
              </a:spcAft>
              <a:buClr>
                <a:srgbClr val="CC0000"/>
              </a:buClr>
              <a:buSzPct val="90991"/>
              <a:buChar char="▪"/>
            </a:pPr>
            <a:r>
              <a:rPr lang="en-US" sz="2400">
                <a:solidFill>
                  <a:srgbClr val="000000"/>
                </a:solidFill>
              </a:rPr>
              <a:t>Χρησιμοποιείστε υποκατάστατα νικοτίνης (τσίχλες, </a:t>
            </a:r>
            <a:r>
              <a:rPr lang="en-US">
                <a:solidFill>
                  <a:srgbClr val="000000"/>
                </a:solidFill>
              </a:rPr>
              <a:t>παστίλιες</a:t>
            </a:r>
            <a:r>
              <a:rPr lang="en-US" sz="2400">
                <a:solidFill>
                  <a:srgbClr val="000000"/>
                </a:solidFill>
              </a:rPr>
              <a:t>, αυτοκόλλητα)</a:t>
            </a:r>
            <a:endParaRPr/>
          </a:p>
          <a:p>
            <a:pPr marL="457200" marR="0" lvl="0" indent="-356870" algn="l" rtl="0">
              <a:lnSpc>
                <a:spcPct val="150000"/>
              </a:lnSpc>
              <a:spcBef>
                <a:spcPts val="0"/>
              </a:spcBef>
              <a:spcAft>
                <a:spcPts val="0"/>
              </a:spcAft>
              <a:buClr>
                <a:srgbClr val="CC0000"/>
              </a:buClr>
              <a:buSzPct val="90991"/>
              <a:buChar char="▪"/>
            </a:pPr>
            <a:r>
              <a:rPr lang="en-US" sz="2400">
                <a:solidFill>
                  <a:srgbClr val="000000"/>
                </a:solidFill>
              </a:rPr>
              <a:t>Αποφύγετε τα ερεθίσματα (καπνός κτλ)</a:t>
            </a:r>
            <a:endParaRPr/>
          </a:p>
          <a:p>
            <a:pPr marL="457200" marR="0" lvl="0" indent="-356870" algn="l" rtl="0">
              <a:lnSpc>
                <a:spcPct val="150000"/>
              </a:lnSpc>
              <a:spcBef>
                <a:spcPts val="0"/>
              </a:spcBef>
              <a:spcAft>
                <a:spcPts val="0"/>
              </a:spcAft>
              <a:buClr>
                <a:srgbClr val="CC0000"/>
              </a:buClr>
              <a:buSzPct val="90991"/>
              <a:buChar char="▪"/>
            </a:pPr>
            <a:r>
              <a:rPr lang="en-US" sz="2400">
                <a:solidFill>
                  <a:srgbClr val="000000"/>
                </a:solidFill>
              </a:rPr>
              <a:t>Μην λέτε «μόνο ένα»</a:t>
            </a:r>
            <a:endParaRPr sz="2400">
              <a:solidFill>
                <a:srgbClr val="000000"/>
              </a:solidFill>
            </a:endParaRPr>
          </a:p>
          <a:p>
            <a:pPr marL="457200" marR="0" lvl="0" indent="-356870" algn="l" rtl="0">
              <a:lnSpc>
                <a:spcPct val="150000"/>
              </a:lnSpc>
              <a:spcBef>
                <a:spcPts val="0"/>
              </a:spcBef>
              <a:spcAft>
                <a:spcPts val="0"/>
              </a:spcAft>
              <a:buClr>
                <a:srgbClr val="CC0000"/>
              </a:buClr>
              <a:buSzPct val="90991"/>
              <a:buChar char="▪"/>
            </a:pPr>
            <a:r>
              <a:rPr lang="en-US" sz="2400">
                <a:solidFill>
                  <a:srgbClr val="000000"/>
                </a:solidFill>
              </a:rPr>
              <a:t>Αθληθείτε</a:t>
            </a:r>
            <a:endParaRPr sz="2400">
              <a:solidFill>
                <a:srgbClr val="000000"/>
              </a:solidFill>
            </a:endParaRPr>
          </a:p>
          <a:p>
            <a:pPr marL="457200" marR="0" lvl="0" indent="-356870" algn="l" rtl="0">
              <a:lnSpc>
                <a:spcPct val="150000"/>
              </a:lnSpc>
              <a:spcBef>
                <a:spcPts val="0"/>
              </a:spcBef>
              <a:spcAft>
                <a:spcPts val="0"/>
              </a:spcAft>
              <a:buClr>
                <a:srgbClr val="CC0000"/>
              </a:buClr>
              <a:buSzPct val="90991"/>
              <a:buChar char="▪"/>
            </a:pPr>
            <a:r>
              <a:rPr lang="en-US" sz="2400">
                <a:solidFill>
                  <a:srgbClr val="000000"/>
                </a:solidFill>
              </a:rPr>
              <a:t>Κάντε συμπεριφορικές και γνωστικές θεραπείες </a:t>
            </a:r>
            <a:endParaRPr/>
          </a:p>
          <a:p>
            <a:pPr marL="457200" marR="0" lvl="0" indent="-356870" algn="l" rtl="0">
              <a:lnSpc>
                <a:spcPct val="150000"/>
              </a:lnSpc>
              <a:spcBef>
                <a:spcPts val="0"/>
              </a:spcBef>
              <a:spcAft>
                <a:spcPts val="0"/>
              </a:spcAft>
              <a:buClr>
                <a:srgbClr val="CC0000"/>
              </a:buClr>
              <a:buSzPct val="90991"/>
              <a:buChar char="▪"/>
            </a:pPr>
            <a:r>
              <a:rPr lang="en-US" sz="2400">
                <a:solidFill>
                  <a:srgbClr val="000000"/>
                </a:solidFill>
              </a:rPr>
              <a:t>Ξεκινήστε ομαδικές θεραπείες</a:t>
            </a:r>
            <a:endParaRPr/>
          </a:p>
          <a:p>
            <a:pPr marL="457200" marR="0" lvl="0" indent="-356870" algn="l" rtl="0">
              <a:lnSpc>
                <a:spcPct val="150000"/>
              </a:lnSpc>
              <a:spcBef>
                <a:spcPts val="0"/>
              </a:spcBef>
              <a:spcAft>
                <a:spcPts val="0"/>
              </a:spcAft>
              <a:buClr>
                <a:srgbClr val="CC0000"/>
              </a:buClr>
              <a:buSzPct val="90991"/>
              <a:buChar char="▪"/>
            </a:pPr>
            <a:r>
              <a:rPr lang="en-US" sz="2400">
                <a:solidFill>
                  <a:srgbClr val="000000"/>
                </a:solidFill>
              </a:rPr>
              <a:t>Υπενθυμίστε στον εαυτό σας τα οφέλη</a:t>
            </a:r>
            <a:endParaRPr sz="2400">
              <a:solidFill>
                <a:srgbClr val="000000"/>
              </a:solidFill>
            </a:endParaRPr>
          </a:p>
          <a:p>
            <a:pPr marL="228600" lvl="0" indent="-87629" algn="l" rtl="0">
              <a:lnSpc>
                <a:spcPct val="100000"/>
              </a:lnSpc>
              <a:spcBef>
                <a:spcPts val="600"/>
              </a:spcBef>
              <a:spcAft>
                <a:spcPts val="0"/>
              </a:spcAft>
              <a:buSzPct val="100000"/>
              <a:buNone/>
            </a:pPr>
            <a:endParaRPr/>
          </a:p>
        </p:txBody>
      </p:sp>
      <p:pic>
        <p:nvPicPr>
          <p:cNvPr id="367" name="Google Shape;367;p22"/>
          <p:cNvPicPr preferRelativeResize="0"/>
          <p:nvPr/>
        </p:nvPicPr>
        <p:blipFill rotWithShape="1">
          <a:blip r:embed="rId3">
            <a:alphaModFix/>
          </a:blip>
          <a:srcRect/>
          <a:stretch/>
        </p:blipFill>
        <p:spPr>
          <a:xfrm>
            <a:off x="8638391" y="1799999"/>
            <a:ext cx="3436452" cy="2290398"/>
          </a:xfrm>
          <a:prstGeom prst="rect">
            <a:avLst/>
          </a:prstGeom>
          <a:noFill/>
          <a:ln>
            <a:noFill/>
          </a:ln>
        </p:spPr>
      </p:pic>
      <p:sp>
        <p:nvSpPr>
          <p:cNvPr id="368" name="Google Shape;368;p22"/>
          <p:cNvSpPr/>
          <p:nvPr/>
        </p:nvSpPr>
        <p:spPr>
          <a:xfrm>
            <a:off x="9690557" y="620243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Πηγή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Σχεδιασμένο από Freepik</a:t>
            </a:r>
            <a:endParaRPr sz="1200">
              <a:solidFill>
                <a:schemeClr val="dk1"/>
              </a:solidFill>
              <a:latin typeface="Calibri"/>
              <a:ea typeface="Calibri"/>
              <a:cs typeface="Calibri"/>
              <a:sym typeface="Calibri"/>
            </a:endParaRPr>
          </a:p>
        </p:txBody>
      </p:sp>
      <p:sp>
        <p:nvSpPr>
          <p:cNvPr id="7" name="Google Shape;221;p11"/>
          <p:cNvSpPr/>
          <p:nvPr/>
        </p:nvSpPr>
        <p:spPr>
          <a:xfrm>
            <a:off x="8897420" y="0"/>
            <a:ext cx="3294580" cy="484741"/>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70000"/>
              </a:lnSpc>
              <a:spcBef>
                <a:spcPts val="0"/>
              </a:spcBef>
              <a:spcAft>
                <a:spcPts val="0"/>
              </a:spcAft>
              <a:buNone/>
            </a:pPr>
            <a:r>
              <a:rPr lang="en-US" sz="1395" dirty="0">
                <a:solidFill>
                  <a:schemeClr val="lt1"/>
                </a:solidFill>
                <a:latin typeface="Calibri"/>
                <a:ea typeface="Calibri"/>
                <a:cs typeface="Calibri"/>
                <a:sym typeface="Calibri"/>
              </a:rPr>
              <a:t>5.1.2 </a:t>
            </a:r>
            <a:r>
              <a:rPr lang="en-US" sz="1395" dirty="0" err="1">
                <a:solidFill>
                  <a:schemeClr val="lt1"/>
                </a:solidFill>
                <a:latin typeface="Calibri"/>
                <a:ea typeface="Calibri"/>
                <a:cs typeface="Calibri"/>
                <a:sym typeface="Calibri"/>
              </a:rPr>
              <a:t>Πληροφορίες</a:t>
            </a:r>
            <a:r>
              <a:rPr lang="en-US" sz="1395" dirty="0">
                <a:solidFill>
                  <a:schemeClr val="lt1"/>
                </a:solidFill>
                <a:latin typeface="Calibri"/>
                <a:ea typeface="Calibri"/>
                <a:cs typeface="Calibri"/>
                <a:sym typeface="Calibri"/>
              </a:rPr>
              <a:t> </a:t>
            </a:r>
            <a:r>
              <a:rPr lang="en-US" sz="1395" dirty="0" err="1">
                <a:solidFill>
                  <a:schemeClr val="lt1"/>
                </a:solidFill>
                <a:latin typeface="Calibri"/>
                <a:ea typeface="Calibri"/>
                <a:cs typeface="Calibri"/>
                <a:sym typeface="Calibri"/>
              </a:rPr>
              <a:t>σχετικά</a:t>
            </a:r>
            <a:r>
              <a:rPr lang="en-US" sz="1395" dirty="0">
                <a:solidFill>
                  <a:schemeClr val="lt1"/>
                </a:solidFill>
                <a:latin typeface="Calibri"/>
                <a:ea typeface="Calibri"/>
                <a:cs typeface="Calibri"/>
                <a:sym typeface="Calibri"/>
              </a:rPr>
              <a:t> </a:t>
            </a:r>
            <a:r>
              <a:rPr lang="en-US" sz="1395" dirty="0" err="1">
                <a:solidFill>
                  <a:schemeClr val="lt1"/>
                </a:solidFill>
                <a:latin typeface="Calibri"/>
                <a:ea typeface="Calibri"/>
                <a:cs typeface="Calibri"/>
                <a:sym typeface="Calibri"/>
              </a:rPr>
              <a:t>με</a:t>
            </a:r>
            <a:r>
              <a:rPr lang="en-US" sz="1395" dirty="0">
                <a:solidFill>
                  <a:schemeClr val="lt1"/>
                </a:solidFill>
                <a:latin typeface="Calibri"/>
                <a:ea typeface="Calibri"/>
                <a:cs typeface="Calibri"/>
                <a:sym typeface="Calibri"/>
              </a:rPr>
              <a:t> </a:t>
            </a:r>
            <a:r>
              <a:rPr lang="en-US" sz="1395" dirty="0" err="1">
                <a:solidFill>
                  <a:schemeClr val="lt1"/>
                </a:solidFill>
                <a:latin typeface="Calibri"/>
                <a:ea typeface="Calibri"/>
                <a:cs typeface="Calibri"/>
                <a:sym typeface="Calibri"/>
              </a:rPr>
              <a:t>την</a:t>
            </a:r>
            <a:r>
              <a:rPr lang="en-US" sz="1395" dirty="0">
                <a:solidFill>
                  <a:schemeClr val="lt1"/>
                </a:solidFill>
                <a:latin typeface="Calibri"/>
                <a:ea typeface="Calibri"/>
                <a:cs typeface="Calibri"/>
                <a:sym typeface="Calibri"/>
              </a:rPr>
              <a:t> κατα</a:t>
            </a:r>
            <a:r>
              <a:rPr lang="en-US" sz="1395" dirty="0" err="1">
                <a:solidFill>
                  <a:schemeClr val="lt1"/>
                </a:solidFill>
                <a:latin typeface="Calibri"/>
                <a:ea typeface="Calibri"/>
                <a:cs typeface="Calibri"/>
                <a:sym typeface="Calibri"/>
              </a:rPr>
              <a:t>νάλωση</a:t>
            </a:r>
            <a:r>
              <a:rPr lang="en-US" sz="1395" dirty="0">
                <a:solidFill>
                  <a:schemeClr val="lt1"/>
                </a:solidFill>
                <a:latin typeface="Calibri"/>
                <a:ea typeface="Calibri"/>
                <a:cs typeface="Calibri"/>
                <a:sym typeface="Calibri"/>
              </a:rPr>
              <a:t> καπ</a:t>
            </a:r>
            <a:r>
              <a:rPr lang="en-US" sz="1395" dirty="0" err="1">
                <a:solidFill>
                  <a:schemeClr val="lt1"/>
                </a:solidFill>
                <a:latin typeface="Calibri"/>
                <a:ea typeface="Calibri"/>
                <a:cs typeface="Calibri"/>
                <a:sym typeface="Calibri"/>
              </a:rPr>
              <a:t>νού</a:t>
            </a:r>
            <a:endParaRPr sz="1395"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23"/>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sz="2800">
                <a:solidFill>
                  <a:srgbClr val="203864"/>
                </a:solidFill>
                <a:latin typeface="Calibri"/>
                <a:ea typeface="Calibri"/>
                <a:cs typeface="Calibri"/>
                <a:sym typeface="Calibri"/>
              </a:rPr>
              <a:t>Πρακτικές συμβουλές</a:t>
            </a:r>
            <a:endParaRPr/>
          </a:p>
        </p:txBody>
      </p:sp>
      <p:sp>
        <p:nvSpPr>
          <p:cNvPr id="375" name="Google Shape;375;p23"/>
          <p:cNvSpPr txBox="1">
            <a:spLocks noGrp="1"/>
          </p:cNvSpPr>
          <p:nvPr>
            <p:ph type="body" idx="1"/>
          </p:nvPr>
        </p:nvSpPr>
        <p:spPr>
          <a:xfrm>
            <a:off x="557999" y="1799999"/>
            <a:ext cx="7456448" cy="4865977"/>
          </a:xfrm>
          <a:prstGeom prst="rect">
            <a:avLst/>
          </a:prstGeom>
          <a:noFill/>
          <a:ln>
            <a:noFill/>
          </a:ln>
        </p:spPr>
        <p:txBody>
          <a:bodyPr spcFirstLastPara="1" wrap="square" lIns="91425" tIns="45700" rIns="91425" bIns="45700" anchor="t" anchorCtr="0">
            <a:normAutofit fontScale="85000" lnSpcReduction="10000"/>
          </a:bodyPr>
          <a:lstStyle/>
          <a:p>
            <a:pPr marL="457200" lvl="0" indent="-356870" algn="l" rtl="0">
              <a:lnSpc>
                <a:spcPct val="150000"/>
              </a:lnSpc>
              <a:spcBef>
                <a:spcPts val="0"/>
              </a:spcBef>
              <a:spcAft>
                <a:spcPts val="0"/>
              </a:spcAft>
              <a:buClr>
                <a:srgbClr val="CC0000"/>
              </a:buClr>
              <a:buSzPct val="99019"/>
              <a:buChar char="▪"/>
            </a:pPr>
            <a:r>
              <a:rPr lang="en-US" sz="2400">
                <a:solidFill>
                  <a:srgbClr val="000000"/>
                </a:solidFill>
              </a:rPr>
              <a:t>Πάρτε ένα υποκατάστατο (φρούτο, τσίχλα...) όταν νιώθετε πείνα.</a:t>
            </a:r>
            <a:endParaRPr sz="2400">
              <a:solidFill>
                <a:srgbClr val="000000"/>
              </a:solidFill>
            </a:endParaRPr>
          </a:p>
          <a:p>
            <a:pPr marL="457200" lvl="0" indent="-356870" algn="l" rtl="0">
              <a:lnSpc>
                <a:spcPct val="150000"/>
              </a:lnSpc>
              <a:spcBef>
                <a:spcPts val="0"/>
              </a:spcBef>
              <a:spcAft>
                <a:spcPts val="0"/>
              </a:spcAft>
              <a:buClr>
                <a:srgbClr val="CC0000"/>
              </a:buClr>
              <a:buSzPct val="99019"/>
              <a:buChar char="▪"/>
            </a:pPr>
            <a:r>
              <a:rPr lang="en-US" sz="2400">
                <a:solidFill>
                  <a:srgbClr val="000000"/>
                </a:solidFill>
              </a:rPr>
              <a:t>Διατηρήστε τη σωματική σας δραστηριότητα.</a:t>
            </a:r>
            <a:endParaRPr/>
          </a:p>
          <a:p>
            <a:pPr marL="457200" lvl="0" indent="-356870" algn="l" rtl="0">
              <a:lnSpc>
                <a:spcPct val="150000"/>
              </a:lnSpc>
              <a:spcBef>
                <a:spcPts val="0"/>
              </a:spcBef>
              <a:spcAft>
                <a:spcPts val="0"/>
              </a:spcAft>
              <a:buClr>
                <a:srgbClr val="CC0000"/>
              </a:buClr>
              <a:buSzPct val="99019"/>
              <a:buChar char="▪"/>
            </a:pPr>
            <a:r>
              <a:rPr lang="en-US" sz="2400">
                <a:solidFill>
                  <a:srgbClr val="000000"/>
                </a:solidFill>
              </a:rPr>
              <a:t>Πάρτε μια βαθιά ανάσα.</a:t>
            </a:r>
            <a:endParaRPr/>
          </a:p>
          <a:p>
            <a:pPr marL="457200" lvl="0" indent="-356870" algn="l" rtl="0">
              <a:lnSpc>
                <a:spcPct val="150000"/>
              </a:lnSpc>
              <a:spcBef>
                <a:spcPts val="0"/>
              </a:spcBef>
              <a:spcAft>
                <a:spcPts val="0"/>
              </a:spcAft>
              <a:buClr>
                <a:srgbClr val="CC0000"/>
              </a:buClr>
              <a:buSzPct val="99019"/>
              <a:buChar char="▪"/>
            </a:pPr>
            <a:r>
              <a:rPr lang="en-US" sz="2400">
                <a:solidFill>
                  <a:srgbClr val="000000"/>
                </a:solidFill>
              </a:rPr>
              <a:t>Πίνετε άφθονο νερό.</a:t>
            </a:r>
            <a:endParaRPr/>
          </a:p>
          <a:p>
            <a:pPr marL="457200" lvl="0" indent="-356870" algn="l" rtl="0">
              <a:lnSpc>
                <a:spcPct val="150000"/>
              </a:lnSpc>
              <a:spcBef>
                <a:spcPts val="0"/>
              </a:spcBef>
              <a:spcAft>
                <a:spcPts val="0"/>
              </a:spcAft>
              <a:buClr>
                <a:srgbClr val="CC0000"/>
              </a:buClr>
              <a:buSzPct val="99019"/>
              <a:buChar char="▪"/>
            </a:pPr>
            <a:r>
              <a:rPr lang="en-US" sz="2400">
                <a:solidFill>
                  <a:srgbClr val="000000"/>
                </a:solidFill>
              </a:rPr>
              <a:t>Κάντε τους υπολογισμούς σας: υπολογίστε πόσα χρήματα θα εξοικονομήσετε με το να μην καπνίζετε.</a:t>
            </a:r>
            <a:endParaRPr/>
          </a:p>
          <a:p>
            <a:pPr marL="457200" lvl="0" indent="-356870" algn="l" rtl="0">
              <a:lnSpc>
                <a:spcPct val="150000"/>
              </a:lnSpc>
              <a:spcBef>
                <a:spcPts val="0"/>
              </a:spcBef>
              <a:spcAft>
                <a:spcPts val="0"/>
              </a:spcAft>
              <a:buClr>
                <a:srgbClr val="CC0000"/>
              </a:buClr>
              <a:buSzPct val="99019"/>
              <a:buChar char="▪"/>
            </a:pPr>
            <a:r>
              <a:rPr lang="en-US" sz="2400">
                <a:solidFill>
                  <a:srgbClr val="000000"/>
                </a:solidFill>
              </a:rPr>
              <a:t>Αντικαταστήστε τον καφέ με τσάι από βότανα ή φρούτα.</a:t>
            </a:r>
            <a:endParaRPr/>
          </a:p>
          <a:p>
            <a:pPr marL="457200" lvl="0" indent="-356870" algn="l" rtl="0">
              <a:lnSpc>
                <a:spcPct val="150000"/>
              </a:lnSpc>
              <a:spcBef>
                <a:spcPts val="0"/>
              </a:spcBef>
              <a:spcAft>
                <a:spcPts val="0"/>
              </a:spcAft>
              <a:buClr>
                <a:srgbClr val="CC0000"/>
              </a:buClr>
              <a:buSzPct val="99019"/>
              <a:buChar char="▪"/>
            </a:pPr>
            <a:r>
              <a:rPr lang="en-US" sz="2400">
                <a:solidFill>
                  <a:srgbClr val="000000"/>
                </a:solidFill>
              </a:rPr>
              <a:t>Το να προσπαθείτε να μειώσετε την κατανάλωσή σας είναι ήδη μια πολύ καλή πρόθεση.</a:t>
            </a:r>
            <a:endParaRPr/>
          </a:p>
          <a:p>
            <a:pPr marL="457200" lvl="0" indent="-356870" algn="l" rtl="0">
              <a:lnSpc>
                <a:spcPct val="150000"/>
              </a:lnSpc>
              <a:spcBef>
                <a:spcPts val="0"/>
              </a:spcBef>
              <a:spcAft>
                <a:spcPts val="0"/>
              </a:spcAft>
              <a:buClr>
                <a:srgbClr val="CC0000"/>
              </a:buClr>
              <a:buSzPct val="99019"/>
              <a:buChar char="▪"/>
            </a:pPr>
            <a:r>
              <a:rPr lang="en-US" sz="2400">
                <a:solidFill>
                  <a:srgbClr val="000000"/>
                </a:solidFill>
              </a:rPr>
              <a:t>Κάντε ασκήσεις </a:t>
            </a:r>
            <a:r>
              <a:rPr lang="en-US">
                <a:solidFill>
                  <a:srgbClr val="000000"/>
                </a:solidFill>
              </a:rPr>
              <a:t>χαλάρωσης (σοφρολογία, γιόγκα κ.λπ</a:t>
            </a:r>
            <a:r>
              <a:rPr lang="en-US" sz="2400">
                <a:solidFill>
                  <a:srgbClr val="000000"/>
                </a:solidFill>
              </a:rPr>
              <a:t>.)</a:t>
            </a:r>
            <a:endParaRPr sz="2400" b="1">
              <a:solidFill>
                <a:srgbClr val="000000"/>
              </a:solidFill>
            </a:endParaRPr>
          </a:p>
          <a:p>
            <a:pPr marL="228600" lvl="0" indent="-99060" algn="l" rtl="0">
              <a:lnSpc>
                <a:spcPct val="100000"/>
              </a:lnSpc>
              <a:spcBef>
                <a:spcPts val="600"/>
              </a:spcBef>
              <a:spcAft>
                <a:spcPts val="0"/>
              </a:spcAft>
              <a:buSzPct val="100000"/>
              <a:buNone/>
            </a:pPr>
            <a:endParaRPr/>
          </a:p>
        </p:txBody>
      </p:sp>
      <p:pic>
        <p:nvPicPr>
          <p:cNvPr id="376" name="Google Shape;376;p23"/>
          <p:cNvPicPr preferRelativeResize="0"/>
          <p:nvPr/>
        </p:nvPicPr>
        <p:blipFill rotWithShape="1">
          <a:blip r:embed="rId3">
            <a:alphaModFix/>
          </a:blip>
          <a:srcRect/>
          <a:stretch/>
        </p:blipFill>
        <p:spPr>
          <a:xfrm>
            <a:off x="7871791" y="1358400"/>
            <a:ext cx="4318950" cy="4419600"/>
          </a:xfrm>
          <a:prstGeom prst="rect">
            <a:avLst/>
          </a:prstGeom>
          <a:noFill/>
          <a:ln>
            <a:noFill/>
          </a:ln>
        </p:spPr>
      </p:pic>
      <p:sp>
        <p:nvSpPr>
          <p:cNvPr id="377" name="Google Shape;377;p23"/>
          <p:cNvSpPr/>
          <p:nvPr/>
        </p:nvSpPr>
        <p:spPr>
          <a:xfrm>
            <a:off x="9780307" y="622238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Πηγή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Σχεδιασμένο από Freepik</a:t>
            </a:r>
            <a:endParaRPr sz="1200">
              <a:solidFill>
                <a:schemeClr val="dk1"/>
              </a:solidFill>
              <a:latin typeface="Calibri"/>
              <a:ea typeface="Calibri"/>
              <a:cs typeface="Calibri"/>
              <a:sym typeface="Calibri"/>
            </a:endParaRPr>
          </a:p>
        </p:txBody>
      </p:sp>
      <p:sp>
        <p:nvSpPr>
          <p:cNvPr id="7" name="Google Shape;221;p11"/>
          <p:cNvSpPr/>
          <p:nvPr/>
        </p:nvSpPr>
        <p:spPr>
          <a:xfrm>
            <a:off x="8897420" y="0"/>
            <a:ext cx="3294580" cy="484741"/>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70000"/>
              </a:lnSpc>
              <a:spcBef>
                <a:spcPts val="0"/>
              </a:spcBef>
              <a:spcAft>
                <a:spcPts val="0"/>
              </a:spcAft>
              <a:buNone/>
            </a:pPr>
            <a:r>
              <a:rPr lang="en-US" sz="1395" dirty="0">
                <a:solidFill>
                  <a:schemeClr val="lt1"/>
                </a:solidFill>
                <a:latin typeface="Calibri"/>
                <a:ea typeface="Calibri"/>
                <a:cs typeface="Calibri"/>
                <a:sym typeface="Calibri"/>
              </a:rPr>
              <a:t>5.1.2 </a:t>
            </a:r>
            <a:r>
              <a:rPr lang="en-US" sz="1395" dirty="0" err="1">
                <a:solidFill>
                  <a:schemeClr val="lt1"/>
                </a:solidFill>
                <a:latin typeface="Calibri"/>
                <a:ea typeface="Calibri"/>
                <a:cs typeface="Calibri"/>
                <a:sym typeface="Calibri"/>
              </a:rPr>
              <a:t>Πληροφορίες</a:t>
            </a:r>
            <a:r>
              <a:rPr lang="en-US" sz="1395" dirty="0">
                <a:solidFill>
                  <a:schemeClr val="lt1"/>
                </a:solidFill>
                <a:latin typeface="Calibri"/>
                <a:ea typeface="Calibri"/>
                <a:cs typeface="Calibri"/>
                <a:sym typeface="Calibri"/>
              </a:rPr>
              <a:t> </a:t>
            </a:r>
            <a:r>
              <a:rPr lang="en-US" sz="1395" dirty="0" err="1">
                <a:solidFill>
                  <a:schemeClr val="lt1"/>
                </a:solidFill>
                <a:latin typeface="Calibri"/>
                <a:ea typeface="Calibri"/>
                <a:cs typeface="Calibri"/>
                <a:sym typeface="Calibri"/>
              </a:rPr>
              <a:t>σχετικά</a:t>
            </a:r>
            <a:r>
              <a:rPr lang="en-US" sz="1395" dirty="0">
                <a:solidFill>
                  <a:schemeClr val="lt1"/>
                </a:solidFill>
                <a:latin typeface="Calibri"/>
                <a:ea typeface="Calibri"/>
                <a:cs typeface="Calibri"/>
                <a:sym typeface="Calibri"/>
              </a:rPr>
              <a:t> </a:t>
            </a:r>
            <a:r>
              <a:rPr lang="en-US" sz="1395" dirty="0" err="1">
                <a:solidFill>
                  <a:schemeClr val="lt1"/>
                </a:solidFill>
                <a:latin typeface="Calibri"/>
                <a:ea typeface="Calibri"/>
                <a:cs typeface="Calibri"/>
                <a:sym typeface="Calibri"/>
              </a:rPr>
              <a:t>με</a:t>
            </a:r>
            <a:r>
              <a:rPr lang="en-US" sz="1395" dirty="0">
                <a:solidFill>
                  <a:schemeClr val="lt1"/>
                </a:solidFill>
                <a:latin typeface="Calibri"/>
                <a:ea typeface="Calibri"/>
                <a:cs typeface="Calibri"/>
                <a:sym typeface="Calibri"/>
              </a:rPr>
              <a:t> </a:t>
            </a:r>
            <a:r>
              <a:rPr lang="en-US" sz="1395" dirty="0" err="1">
                <a:solidFill>
                  <a:schemeClr val="lt1"/>
                </a:solidFill>
                <a:latin typeface="Calibri"/>
                <a:ea typeface="Calibri"/>
                <a:cs typeface="Calibri"/>
                <a:sym typeface="Calibri"/>
              </a:rPr>
              <a:t>την</a:t>
            </a:r>
            <a:r>
              <a:rPr lang="en-US" sz="1395" dirty="0">
                <a:solidFill>
                  <a:schemeClr val="lt1"/>
                </a:solidFill>
                <a:latin typeface="Calibri"/>
                <a:ea typeface="Calibri"/>
                <a:cs typeface="Calibri"/>
                <a:sym typeface="Calibri"/>
              </a:rPr>
              <a:t> κατα</a:t>
            </a:r>
            <a:r>
              <a:rPr lang="en-US" sz="1395" dirty="0" err="1">
                <a:solidFill>
                  <a:schemeClr val="lt1"/>
                </a:solidFill>
                <a:latin typeface="Calibri"/>
                <a:ea typeface="Calibri"/>
                <a:cs typeface="Calibri"/>
                <a:sym typeface="Calibri"/>
              </a:rPr>
              <a:t>νάλωση</a:t>
            </a:r>
            <a:r>
              <a:rPr lang="en-US" sz="1395" dirty="0">
                <a:solidFill>
                  <a:schemeClr val="lt1"/>
                </a:solidFill>
                <a:latin typeface="Calibri"/>
                <a:ea typeface="Calibri"/>
                <a:cs typeface="Calibri"/>
                <a:sym typeface="Calibri"/>
              </a:rPr>
              <a:t> καπ</a:t>
            </a:r>
            <a:r>
              <a:rPr lang="en-US" sz="1395" dirty="0" err="1">
                <a:solidFill>
                  <a:schemeClr val="lt1"/>
                </a:solidFill>
                <a:latin typeface="Calibri"/>
                <a:ea typeface="Calibri"/>
                <a:cs typeface="Calibri"/>
                <a:sym typeface="Calibri"/>
              </a:rPr>
              <a:t>νού</a:t>
            </a:r>
            <a:endParaRPr sz="1395"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24"/>
          <p:cNvSpPr txBox="1">
            <a:spLocks noGrp="1"/>
          </p:cNvSpPr>
          <p:nvPr>
            <p:ph type="title"/>
          </p:nvPr>
        </p:nvSpPr>
        <p:spPr>
          <a:xfrm>
            <a:off x="558000" y="186820"/>
            <a:ext cx="10515600" cy="89317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1E24"/>
              </a:buClr>
              <a:buSzPts val="2000"/>
              <a:buFont typeface="Calibri"/>
              <a:buNone/>
            </a:pPr>
            <a:r>
              <a:rPr lang="en-US" sz="2000">
                <a:solidFill>
                  <a:srgbClr val="C01E24"/>
                </a:solidFill>
              </a:rPr>
              <a:t>5.1.3</a:t>
            </a:r>
            <a:r>
              <a:rPr lang="en-US"/>
              <a:t/>
            </a:r>
            <a:br>
              <a:rPr lang="en-US"/>
            </a:br>
            <a:r>
              <a:rPr lang="en-US">
                <a:solidFill>
                  <a:srgbClr val="C01E24"/>
                </a:solidFill>
              </a:rPr>
              <a:t>Πληροφορίες για τον εθισμό στην οθόνη</a:t>
            </a:r>
            <a:endParaRPr>
              <a:solidFill>
                <a:srgbClr val="C01E24"/>
              </a:solidFill>
            </a:endParaRPr>
          </a:p>
        </p:txBody>
      </p:sp>
      <p:sp>
        <p:nvSpPr>
          <p:cNvPr id="385" name="Google Shape;385;p24"/>
          <p:cNvSpPr txBox="1">
            <a:spLocks noGrp="1"/>
          </p:cNvSpPr>
          <p:nvPr>
            <p:ph type="body" idx="1"/>
          </p:nvPr>
        </p:nvSpPr>
        <p:spPr>
          <a:xfrm>
            <a:off x="558000" y="1320551"/>
            <a:ext cx="5157787" cy="50302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200"/>
              <a:buNone/>
            </a:pPr>
            <a:r>
              <a:rPr lang="en-US" sz="2200">
                <a:solidFill>
                  <a:srgbClr val="203864"/>
                </a:solidFill>
              </a:rPr>
              <a:t>Στόχοι</a:t>
            </a:r>
            <a:endParaRPr/>
          </a:p>
        </p:txBody>
      </p:sp>
      <p:sp>
        <p:nvSpPr>
          <p:cNvPr id="386" name="Google Shape;386;p24"/>
          <p:cNvSpPr txBox="1">
            <a:spLocks noGrp="1"/>
          </p:cNvSpPr>
          <p:nvPr>
            <p:ph type="body" idx="2"/>
          </p:nvPr>
        </p:nvSpPr>
        <p:spPr>
          <a:xfrm>
            <a:off x="507807" y="2311419"/>
            <a:ext cx="6210548" cy="3470112"/>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50000"/>
              </a:lnSpc>
              <a:spcBef>
                <a:spcPts val="0"/>
              </a:spcBef>
              <a:spcAft>
                <a:spcPts val="0"/>
              </a:spcAft>
              <a:buSzPct val="100000"/>
              <a:buChar char="▪"/>
            </a:pPr>
            <a:r>
              <a:rPr lang="en-US" sz="2400"/>
              <a:t>Αύξηση της ευαισθητοποίησης σχετικά με τον αντίκτυπο του εθισμού στην οθόνη</a:t>
            </a:r>
            <a:endParaRPr/>
          </a:p>
          <a:p>
            <a:pPr marL="228600" lvl="0" indent="-228600" algn="l" rtl="0">
              <a:lnSpc>
                <a:spcPct val="150000"/>
              </a:lnSpc>
              <a:spcBef>
                <a:spcPts val="1200"/>
              </a:spcBef>
              <a:spcAft>
                <a:spcPts val="0"/>
              </a:spcAft>
              <a:buSzPct val="100000"/>
              <a:buChar char="▪"/>
            </a:pPr>
            <a:r>
              <a:rPr lang="en-US" sz="2400"/>
              <a:t>Παροχή εργαλείων για τον εντοπισμό εθιστικών συμπεριφορών</a:t>
            </a:r>
            <a:endParaRPr/>
          </a:p>
          <a:p>
            <a:pPr marL="228600" lvl="0" indent="-228600" algn="l" rtl="0">
              <a:lnSpc>
                <a:spcPct val="150000"/>
              </a:lnSpc>
              <a:spcBef>
                <a:spcPts val="1200"/>
              </a:spcBef>
              <a:spcAft>
                <a:spcPts val="0"/>
              </a:spcAft>
              <a:buSzPct val="100000"/>
              <a:buChar char="▪"/>
            </a:pPr>
            <a:r>
              <a:rPr lang="en-US" sz="2400"/>
              <a:t>Ανάπτυξη στρατηγικών για τη διαχείριση της χρήσης οθόνης</a:t>
            </a:r>
            <a:endParaRPr/>
          </a:p>
          <a:p>
            <a:pPr marL="0" lvl="0" indent="0" algn="l" rtl="0">
              <a:lnSpc>
                <a:spcPct val="150000"/>
              </a:lnSpc>
              <a:spcBef>
                <a:spcPts val="1200"/>
              </a:spcBef>
              <a:spcAft>
                <a:spcPts val="0"/>
              </a:spcAft>
              <a:buSzPct val="100000"/>
              <a:buNone/>
            </a:pPr>
            <a:endParaRPr sz="2400"/>
          </a:p>
        </p:txBody>
      </p:sp>
      <p:pic>
        <p:nvPicPr>
          <p:cNvPr id="387" name="Google Shape;387;p24" descr="Ambition abstract concept"/>
          <p:cNvPicPr preferRelativeResize="0"/>
          <p:nvPr/>
        </p:nvPicPr>
        <p:blipFill rotWithShape="1">
          <a:blip r:embed="rId3">
            <a:alphaModFix/>
          </a:blip>
          <a:srcRect/>
          <a:stretch/>
        </p:blipFill>
        <p:spPr>
          <a:xfrm>
            <a:off x="6668162" y="1079999"/>
            <a:ext cx="5517062" cy="5343950"/>
          </a:xfrm>
          <a:prstGeom prst="rect">
            <a:avLst/>
          </a:prstGeom>
          <a:noFill/>
          <a:ln>
            <a:noFill/>
          </a:ln>
        </p:spPr>
      </p:pic>
      <p:sp>
        <p:nvSpPr>
          <p:cNvPr id="388" name="Google Shape;388;p24"/>
          <p:cNvSpPr txBox="1"/>
          <p:nvPr/>
        </p:nvSpPr>
        <p:spPr>
          <a:xfrm>
            <a:off x="6000589" y="6199679"/>
            <a:ext cx="6099586"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a:solidFill>
                  <a:schemeClr val="dk1"/>
                </a:solidFill>
                <a:latin typeface="Calibri"/>
                <a:ea typeface="Calibri"/>
                <a:cs typeface="Calibri"/>
                <a:sym typeface="Calibri"/>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Σχεδιασμένο από Freepik</a:t>
            </a:r>
            <a:endParaRPr sz="12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25"/>
          <p:cNvSpPr txBox="1">
            <a:spLocks noGrp="1"/>
          </p:cNvSpPr>
          <p:nvPr>
            <p:ph type="title"/>
          </p:nvPr>
        </p:nvSpPr>
        <p:spPr>
          <a:xfrm>
            <a:off x="557998" y="815372"/>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a:t>Εισαγωγή : εθισμός στην οθόνη</a:t>
            </a:r>
            <a:endParaRPr/>
          </a:p>
        </p:txBody>
      </p:sp>
      <p:sp>
        <p:nvSpPr>
          <p:cNvPr id="395" name="Google Shape;395;p25"/>
          <p:cNvSpPr txBox="1">
            <a:spLocks noGrp="1"/>
          </p:cNvSpPr>
          <p:nvPr>
            <p:ph type="body" idx="1"/>
          </p:nvPr>
        </p:nvSpPr>
        <p:spPr>
          <a:xfrm>
            <a:off x="557998" y="1799999"/>
            <a:ext cx="7122961" cy="4865977"/>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2400"/>
              <a:buChar char="▪"/>
            </a:pPr>
            <a:r>
              <a:rPr lang="en-US"/>
              <a:t>Ο εθισμός στην οθόνη, μια αυξανόμενη ανησυχία στη σημερινή ψηφιακή εποχή, αντιπροσωπεύει μια υπερβολική και ανεξέλεγκτη προσκόλληση στις ψηφιακές συσκευές.</a:t>
            </a:r>
            <a:endParaRPr/>
          </a:p>
          <a:p>
            <a:pPr marL="228600" lvl="0" indent="-228600" algn="l" rtl="0">
              <a:lnSpc>
                <a:spcPct val="100000"/>
              </a:lnSpc>
              <a:spcBef>
                <a:spcPts val="1200"/>
              </a:spcBef>
              <a:spcAft>
                <a:spcPts val="0"/>
              </a:spcAft>
              <a:buSzPts val="2400"/>
              <a:buChar char="▪"/>
            </a:pPr>
            <a:r>
              <a:rPr lang="en-US"/>
              <a:t>Οι συνέπειες είναι εκτεταμένες: επηρεάζουν την ψυχική υγεία, τη σωματική ευεξία και την ποιότητα των διαπροσωπικών σχέσεων.</a:t>
            </a:r>
            <a:endParaRPr/>
          </a:p>
          <a:p>
            <a:pPr marL="228600" lvl="0" indent="-228600" algn="l" rtl="0">
              <a:lnSpc>
                <a:spcPct val="100000"/>
              </a:lnSpc>
              <a:spcBef>
                <a:spcPts val="1200"/>
              </a:spcBef>
              <a:spcAft>
                <a:spcPts val="0"/>
              </a:spcAft>
              <a:buSzPts val="2400"/>
              <a:buChar char="▪"/>
            </a:pPr>
            <a:r>
              <a:rPr lang="en-US"/>
              <a:t>Όσο περισσότερο χρόνο περνάμε μπροστά σε μια οθόνη, τόσο πιο επείγον είναι να αποκτήσουμε επίγνωση και να αναπτύξουμε στρατηγικές για τη μείωση των επιπτώσεών της.</a:t>
            </a:r>
            <a:endParaRPr/>
          </a:p>
          <a:p>
            <a:pPr marL="228600" lvl="0" indent="-76200" algn="l" rtl="0">
              <a:lnSpc>
                <a:spcPct val="100000"/>
              </a:lnSpc>
              <a:spcBef>
                <a:spcPts val="1200"/>
              </a:spcBef>
              <a:spcAft>
                <a:spcPts val="0"/>
              </a:spcAft>
              <a:buSzPts val="2400"/>
              <a:buNone/>
            </a:pPr>
            <a:endParaRPr/>
          </a:p>
        </p:txBody>
      </p:sp>
      <p:pic>
        <p:nvPicPr>
          <p:cNvPr id="396" name="Google Shape;396;p25"/>
          <p:cNvPicPr preferRelativeResize="0"/>
          <p:nvPr/>
        </p:nvPicPr>
        <p:blipFill rotWithShape="1">
          <a:blip r:embed="rId3">
            <a:alphaModFix/>
          </a:blip>
          <a:srcRect/>
          <a:stretch/>
        </p:blipFill>
        <p:spPr>
          <a:xfrm>
            <a:off x="8197328" y="1799999"/>
            <a:ext cx="3877536" cy="3643370"/>
          </a:xfrm>
          <a:prstGeom prst="rect">
            <a:avLst/>
          </a:prstGeom>
          <a:noFill/>
          <a:ln>
            <a:noFill/>
          </a:ln>
        </p:spPr>
      </p:pic>
      <p:sp>
        <p:nvSpPr>
          <p:cNvPr id="397" name="Google Shape;397;p25"/>
          <p:cNvSpPr/>
          <p:nvPr/>
        </p:nvSpPr>
        <p:spPr>
          <a:xfrm>
            <a:off x="9780307" y="620243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Πηγή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Σχεδιασμένο από Freepik</a:t>
            </a:r>
            <a:endParaRPr sz="1200">
              <a:solidFill>
                <a:schemeClr val="dk1"/>
              </a:solidFill>
              <a:latin typeface="Calibri"/>
              <a:ea typeface="Calibri"/>
              <a:cs typeface="Calibri"/>
              <a:sym typeface="Calibri"/>
            </a:endParaRPr>
          </a:p>
        </p:txBody>
      </p:sp>
      <p:sp>
        <p:nvSpPr>
          <p:cNvPr id="398" name="Google Shape;398;p25"/>
          <p:cNvSpPr/>
          <p:nvPr/>
        </p:nvSpPr>
        <p:spPr>
          <a:xfrm>
            <a:off x="9030984" y="-3933"/>
            <a:ext cx="3159757" cy="620381"/>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a:solidFill>
                  <a:schemeClr val="lt1"/>
                </a:solidFill>
                <a:latin typeface="Calibri"/>
                <a:ea typeface="Calibri"/>
                <a:cs typeface="Calibri"/>
                <a:sym typeface="Calibri"/>
              </a:rPr>
              <a:t>5.1.3 Πληροφορίες για τον εθισμό στην οθόνη</a:t>
            </a:r>
            <a:endParaRPr sz="153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26"/>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sz="2800">
                <a:solidFill>
                  <a:srgbClr val="203864"/>
                </a:solidFill>
                <a:latin typeface="Calibri"/>
                <a:ea typeface="Calibri"/>
                <a:cs typeface="Calibri"/>
                <a:sym typeface="Calibri"/>
              </a:rPr>
              <a:t>Προσδιορισμός της εξάρτησης από την οθόνη</a:t>
            </a:r>
            <a:endParaRPr/>
          </a:p>
        </p:txBody>
      </p:sp>
      <p:sp>
        <p:nvSpPr>
          <p:cNvPr id="404" name="Google Shape;404;p26"/>
          <p:cNvSpPr txBox="1">
            <a:spLocks noGrp="1"/>
          </p:cNvSpPr>
          <p:nvPr>
            <p:ph type="body" idx="1"/>
          </p:nvPr>
        </p:nvSpPr>
        <p:spPr>
          <a:xfrm>
            <a:off x="557998" y="1799999"/>
            <a:ext cx="7122961" cy="486597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400"/>
              <a:buNone/>
            </a:pPr>
            <a:r>
              <a:rPr lang="en-US" sz="2400" b="1">
                <a:latin typeface="Calibri"/>
                <a:ea typeface="Calibri"/>
                <a:cs typeface="Calibri"/>
                <a:sym typeface="Calibri"/>
              </a:rPr>
              <a:t>Μερικές κατευθυντήριες γραμμές για τον εντοπισμό του εθισμού στην οθόνη :</a:t>
            </a:r>
            <a:endParaRPr/>
          </a:p>
          <a:p>
            <a:pPr marL="228600" lvl="0" indent="-228600" algn="l" rtl="0">
              <a:lnSpc>
                <a:spcPct val="100000"/>
              </a:lnSpc>
              <a:spcBef>
                <a:spcPts val="1200"/>
              </a:spcBef>
              <a:spcAft>
                <a:spcPts val="0"/>
              </a:spcAft>
              <a:buClr>
                <a:srgbClr val="C01E24"/>
              </a:buClr>
              <a:buSzPts val="2400"/>
              <a:buFont typeface="Noto Sans Symbols"/>
              <a:buChar char="▪"/>
            </a:pPr>
            <a:r>
              <a:rPr lang="en-US" sz="2400">
                <a:latin typeface="Calibri"/>
                <a:ea typeface="Calibri"/>
                <a:cs typeface="Calibri"/>
                <a:sym typeface="Calibri"/>
              </a:rPr>
              <a:t>Αδυναμία ελέγχου του χρόνου που περνούν μπροστά από την οθόνη, με την παρόρμηση να περνούν όλο και περισσότερο επειδή εκεί αισθάνονται πιο άνετα. </a:t>
            </a:r>
            <a:endParaRPr/>
          </a:p>
          <a:p>
            <a:pPr marL="228600" lvl="0" indent="-228600" algn="l" rtl="0">
              <a:lnSpc>
                <a:spcPct val="100000"/>
              </a:lnSpc>
              <a:spcBef>
                <a:spcPts val="1200"/>
              </a:spcBef>
              <a:spcAft>
                <a:spcPts val="0"/>
              </a:spcAft>
              <a:buClr>
                <a:srgbClr val="C01E24"/>
              </a:buClr>
              <a:buSzPts val="2400"/>
              <a:buFont typeface="Noto Sans Symbols"/>
              <a:buChar char="▪"/>
            </a:pPr>
            <a:r>
              <a:rPr lang="en-US" sz="2400">
                <a:latin typeface="Calibri"/>
                <a:ea typeface="Calibri"/>
                <a:cs typeface="Calibri"/>
                <a:sym typeface="Calibri"/>
              </a:rPr>
              <a:t>Μια στάση άρνησης όταν κάποιος κοντινός τους άνθρωπος επισημαίνει ότι ξοδεύουν πολύ χρόνο κάνοντας αυτό</a:t>
            </a:r>
            <a:r>
              <a:rPr lang="en-US">
                <a:latin typeface="Calibri"/>
                <a:ea typeface="Calibri"/>
                <a:cs typeface="Calibri"/>
                <a:sym typeface="Calibri"/>
              </a:rPr>
              <a:t>.</a:t>
            </a:r>
            <a:endParaRPr/>
          </a:p>
          <a:p>
            <a:pPr marL="228600" lvl="0" indent="-228600" algn="l" rtl="0">
              <a:lnSpc>
                <a:spcPct val="100000"/>
              </a:lnSpc>
              <a:spcBef>
                <a:spcPts val="1200"/>
              </a:spcBef>
              <a:spcAft>
                <a:spcPts val="0"/>
              </a:spcAft>
              <a:buClr>
                <a:srgbClr val="C01E24"/>
              </a:buClr>
              <a:buSzPts val="2400"/>
              <a:buFont typeface="Noto Sans Symbols"/>
              <a:buChar char="▪"/>
            </a:pPr>
            <a:r>
              <a:rPr lang="en-US" sz="2400">
                <a:latin typeface="Calibri"/>
                <a:ea typeface="Calibri"/>
                <a:cs typeface="Calibri"/>
                <a:sym typeface="Calibri"/>
              </a:rPr>
              <a:t>Αίσθημα κενού ή κατάθλιψης μακριά από τις οθόνες. </a:t>
            </a:r>
            <a:endParaRPr sz="2400">
              <a:solidFill>
                <a:srgbClr val="000000"/>
              </a:solidFill>
              <a:latin typeface="Calibri"/>
              <a:ea typeface="Calibri"/>
              <a:cs typeface="Calibri"/>
              <a:sym typeface="Calibri"/>
            </a:endParaRPr>
          </a:p>
          <a:p>
            <a:pPr marL="228600" lvl="0" indent="-76200" algn="l" rtl="0">
              <a:lnSpc>
                <a:spcPct val="100000"/>
              </a:lnSpc>
              <a:spcBef>
                <a:spcPts val="1200"/>
              </a:spcBef>
              <a:spcAft>
                <a:spcPts val="0"/>
              </a:spcAft>
              <a:buSzPts val="2400"/>
              <a:buNone/>
            </a:pPr>
            <a:endParaRPr/>
          </a:p>
        </p:txBody>
      </p:sp>
      <p:pic>
        <p:nvPicPr>
          <p:cNvPr id="405" name="Google Shape;405;p26"/>
          <p:cNvPicPr preferRelativeResize="0"/>
          <p:nvPr/>
        </p:nvPicPr>
        <p:blipFill rotWithShape="1">
          <a:blip r:embed="rId3">
            <a:alphaModFix/>
          </a:blip>
          <a:srcRect/>
          <a:stretch/>
        </p:blipFill>
        <p:spPr>
          <a:xfrm>
            <a:off x="8736575" y="2105125"/>
            <a:ext cx="3455425" cy="3455425"/>
          </a:xfrm>
          <a:prstGeom prst="rect">
            <a:avLst/>
          </a:prstGeom>
          <a:noFill/>
          <a:ln>
            <a:noFill/>
          </a:ln>
        </p:spPr>
      </p:pic>
      <p:sp>
        <p:nvSpPr>
          <p:cNvPr id="406" name="Google Shape;406;p26"/>
          <p:cNvSpPr/>
          <p:nvPr/>
        </p:nvSpPr>
        <p:spPr>
          <a:xfrm>
            <a:off x="9780307" y="624233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Πηγή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Σχεδιασμένο από Freepik</a:t>
            </a:r>
            <a:endParaRPr sz="1200">
              <a:solidFill>
                <a:schemeClr val="dk1"/>
              </a:solidFill>
              <a:latin typeface="Calibri"/>
              <a:ea typeface="Calibri"/>
              <a:cs typeface="Calibri"/>
              <a:sym typeface="Calibri"/>
            </a:endParaRPr>
          </a:p>
        </p:txBody>
      </p:sp>
      <p:sp>
        <p:nvSpPr>
          <p:cNvPr id="7" name="Google Shape;398;p25"/>
          <p:cNvSpPr/>
          <p:nvPr/>
        </p:nvSpPr>
        <p:spPr>
          <a:xfrm>
            <a:off x="9030984" y="-3933"/>
            <a:ext cx="3159757" cy="620381"/>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a:solidFill>
                  <a:schemeClr val="lt1"/>
                </a:solidFill>
                <a:latin typeface="Calibri"/>
                <a:ea typeface="Calibri"/>
                <a:cs typeface="Calibri"/>
                <a:sym typeface="Calibri"/>
              </a:rPr>
              <a:t>5.1.3 Πληροφορίες για τον εθισμό στην οθόνη</a:t>
            </a:r>
            <a:endParaRPr sz="153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27"/>
          <p:cNvSpPr txBox="1">
            <a:spLocks noGrp="1"/>
          </p:cNvSpPr>
          <p:nvPr>
            <p:ph type="title"/>
          </p:nvPr>
        </p:nvSpPr>
        <p:spPr>
          <a:xfrm>
            <a:off x="566154" y="56403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sz="2800">
                <a:solidFill>
                  <a:srgbClr val="203864"/>
                </a:solidFill>
                <a:latin typeface="Calibri"/>
                <a:ea typeface="Calibri"/>
                <a:cs typeface="Calibri"/>
                <a:sym typeface="Calibri"/>
              </a:rPr>
              <a:t>Προσδιορισμός της εξάρτησης από την οθόνη</a:t>
            </a:r>
            <a:endParaRPr/>
          </a:p>
        </p:txBody>
      </p:sp>
      <p:sp>
        <p:nvSpPr>
          <p:cNvPr id="413" name="Google Shape;413;p27"/>
          <p:cNvSpPr txBox="1">
            <a:spLocks noGrp="1"/>
          </p:cNvSpPr>
          <p:nvPr>
            <p:ph type="body" idx="1"/>
          </p:nvPr>
        </p:nvSpPr>
        <p:spPr>
          <a:xfrm>
            <a:off x="566154" y="1523099"/>
            <a:ext cx="7574782" cy="486597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400"/>
              <a:buNone/>
            </a:pPr>
            <a:r>
              <a:rPr lang="en-US" sz="2400" b="1">
                <a:latin typeface="Calibri"/>
                <a:ea typeface="Calibri"/>
                <a:cs typeface="Calibri"/>
                <a:sym typeface="Calibri"/>
              </a:rPr>
              <a:t>Μερικές κατευθυντήριες γραμμές για τον εντοπισμό του εθισμού στην οθόνη :</a:t>
            </a:r>
            <a:endParaRPr/>
          </a:p>
          <a:p>
            <a:pPr marL="228600" lvl="0" indent="-228600" algn="l" rtl="0">
              <a:lnSpc>
                <a:spcPct val="100000"/>
              </a:lnSpc>
              <a:spcBef>
                <a:spcPts val="1200"/>
              </a:spcBef>
              <a:spcAft>
                <a:spcPts val="0"/>
              </a:spcAft>
              <a:buClr>
                <a:srgbClr val="C01E24"/>
              </a:buClr>
              <a:buSzPts val="2400"/>
              <a:buFont typeface="Noto Sans Symbols"/>
              <a:buChar char="▪"/>
            </a:pPr>
            <a:r>
              <a:rPr lang="en-US" sz="2400">
                <a:latin typeface="Calibri"/>
                <a:ea typeface="Calibri"/>
                <a:cs typeface="Calibri"/>
                <a:sym typeface="Calibri"/>
              </a:rPr>
              <a:t>Επιθετικότητα όταν δεν μπορεί να έχει πρόσβαση σε οθόνες ή στο δίκτυο.</a:t>
            </a:r>
            <a:endParaRPr sz="2400">
              <a:latin typeface="Calibri"/>
              <a:ea typeface="Calibri"/>
              <a:cs typeface="Calibri"/>
              <a:sym typeface="Calibri"/>
            </a:endParaRPr>
          </a:p>
          <a:p>
            <a:pPr marL="228600" lvl="0" indent="-228600" algn="l" rtl="0">
              <a:lnSpc>
                <a:spcPct val="100000"/>
              </a:lnSpc>
              <a:spcBef>
                <a:spcPts val="1200"/>
              </a:spcBef>
              <a:spcAft>
                <a:spcPts val="0"/>
              </a:spcAft>
              <a:buClr>
                <a:srgbClr val="C01E24"/>
              </a:buClr>
              <a:buSzPts val="2400"/>
              <a:buFont typeface="Noto Sans Symbols"/>
              <a:buChar char="▪"/>
            </a:pPr>
            <a:r>
              <a:rPr lang="en-US" sz="2400">
                <a:latin typeface="Calibri"/>
                <a:ea typeface="Calibri"/>
                <a:cs typeface="Calibri"/>
                <a:sym typeface="Calibri"/>
              </a:rPr>
              <a:t>Έλλειψη ενδιαφέροντος για οποιαδήποτε άλλη δραστηριότητα, συμπεριλαμβανομένων των πραγμάτων που συνήθως απολαμβάνουν (π.χ. σχολείο, εργασία, χρόνος με την οικογένεια ή τους φίλους). Αυτό μπορεί να οδηγήσει σε δυσκολίες στο σχολείο ή στην εργασία</a:t>
            </a:r>
            <a:r>
              <a:rPr lang="en-US">
                <a:latin typeface="Calibri"/>
                <a:ea typeface="Calibri"/>
                <a:cs typeface="Calibri"/>
                <a:sym typeface="Calibri"/>
              </a:rPr>
              <a:t>.</a:t>
            </a:r>
            <a:endParaRPr sz="2400">
              <a:latin typeface="Calibri"/>
              <a:ea typeface="Calibri"/>
              <a:cs typeface="Calibri"/>
              <a:sym typeface="Calibri"/>
            </a:endParaRPr>
          </a:p>
          <a:p>
            <a:pPr marL="228600" lvl="0" indent="-228600" algn="l" rtl="0">
              <a:lnSpc>
                <a:spcPct val="100000"/>
              </a:lnSpc>
              <a:spcBef>
                <a:spcPts val="1200"/>
              </a:spcBef>
              <a:spcAft>
                <a:spcPts val="0"/>
              </a:spcAft>
              <a:buClr>
                <a:srgbClr val="C01E24"/>
              </a:buClr>
              <a:buSzPts val="2400"/>
              <a:buFont typeface="Noto Sans Symbols"/>
              <a:buChar char="▪"/>
            </a:pPr>
            <a:r>
              <a:rPr lang="en-US" sz="2400">
                <a:latin typeface="Calibri"/>
                <a:ea typeface="Calibri"/>
                <a:cs typeface="Calibri"/>
                <a:sym typeface="Calibri"/>
              </a:rPr>
              <a:t>Αποφυγή σχέσεων και ευθυνών.</a:t>
            </a:r>
            <a:endParaRPr/>
          </a:p>
          <a:p>
            <a:pPr marL="228600" lvl="0" indent="-76200" algn="l" rtl="0">
              <a:lnSpc>
                <a:spcPct val="100000"/>
              </a:lnSpc>
              <a:spcBef>
                <a:spcPts val="1200"/>
              </a:spcBef>
              <a:spcAft>
                <a:spcPts val="0"/>
              </a:spcAft>
              <a:buSzPts val="2400"/>
              <a:buNone/>
            </a:pPr>
            <a:endParaRPr/>
          </a:p>
        </p:txBody>
      </p:sp>
      <p:pic>
        <p:nvPicPr>
          <p:cNvPr id="414" name="Google Shape;414;p27"/>
          <p:cNvPicPr preferRelativeResize="0"/>
          <p:nvPr/>
        </p:nvPicPr>
        <p:blipFill rotWithShape="1">
          <a:blip r:embed="rId3">
            <a:alphaModFix/>
          </a:blip>
          <a:srcRect l="20544" t="21689" r="22352" b="20356"/>
          <a:stretch/>
        </p:blipFill>
        <p:spPr>
          <a:xfrm>
            <a:off x="8225099" y="2094347"/>
            <a:ext cx="3400747" cy="2630184"/>
          </a:xfrm>
          <a:prstGeom prst="rect">
            <a:avLst/>
          </a:prstGeom>
          <a:noFill/>
          <a:ln>
            <a:noFill/>
          </a:ln>
        </p:spPr>
      </p:pic>
      <p:sp>
        <p:nvSpPr>
          <p:cNvPr id="415" name="Google Shape;415;p27"/>
          <p:cNvSpPr/>
          <p:nvPr/>
        </p:nvSpPr>
        <p:spPr>
          <a:xfrm>
            <a:off x="9780307" y="620243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Πηγή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Σχεδιασμένο από Freepik</a:t>
            </a:r>
            <a:endParaRPr sz="1200">
              <a:solidFill>
                <a:schemeClr val="dk1"/>
              </a:solidFill>
              <a:latin typeface="Calibri"/>
              <a:ea typeface="Calibri"/>
              <a:cs typeface="Calibri"/>
              <a:sym typeface="Calibri"/>
            </a:endParaRPr>
          </a:p>
        </p:txBody>
      </p:sp>
      <p:sp>
        <p:nvSpPr>
          <p:cNvPr id="7" name="Google Shape;398;p25"/>
          <p:cNvSpPr/>
          <p:nvPr/>
        </p:nvSpPr>
        <p:spPr>
          <a:xfrm>
            <a:off x="9030984" y="-3933"/>
            <a:ext cx="3159757" cy="620381"/>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a:solidFill>
                  <a:schemeClr val="lt1"/>
                </a:solidFill>
                <a:latin typeface="Calibri"/>
                <a:ea typeface="Calibri"/>
                <a:cs typeface="Calibri"/>
                <a:sym typeface="Calibri"/>
              </a:rPr>
              <a:t>5.1.3 Πληροφορίες για τον εθισμό στην οθόνη</a:t>
            </a:r>
            <a:endParaRPr sz="153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28"/>
          <p:cNvSpPr txBox="1">
            <a:spLocks noGrp="1"/>
          </p:cNvSpPr>
          <p:nvPr>
            <p:ph type="title"/>
          </p:nvPr>
        </p:nvSpPr>
        <p:spPr>
          <a:xfrm>
            <a:off x="557998" y="590617"/>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sz="2800">
                <a:solidFill>
                  <a:srgbClr val="203864"/>
                </a:solidFill>
                <a:latin typeface="Calibri"/>
                <a:ea typeface="Calibri"/>
                <a:cs typeface="Calibri"/>
                <a:sym typeface="Calibri"/>
              </a:rPr>
              <a:t>Οι επιπτώσεις του εθισμού στην οθόνη (1)</a:t>
            </a:r>
            <a:endParaRPr/>
          </a:p>
        </p:txBody>
      </p:sp>
      <p:sp>
        <p:nvSpPr>
          <p:cNvPr id="422" name="Google Shape;422;p28"/>
          <p:cNvSpPr txBox="1">
            <a:spLocks noGrp="1"/>
          </p:cNvSpPr>
          <p:nvPr>
            <p:ph type="body" idx="1"/>
          </p:nvPr>
        </p:nvSpPr>
        <p:spPr>
          <a:xfrm>
            <a:off x="453066" y="1195713"/>
            <a:ext cx="6133257" cy="4865977"/>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07916"/>
              </a:lnSpc>
              <a:spcBef>
                <a:spcPts val="0"/>
              </a:spcBef>
              <a:spcAft>
                <a:spcPts val="0"/>
              </a:spcAft>
              <a:buSzPct val="100000"/>
              <a:buNone/>
            </a:pPr>
            <a:r>
              <a:rPr lang="en-US" sz="2400" b="1">
                <a:latin typeface="Calibri"/>
                <a:ea typeface="Calibri"/>
                <a:cs typeface="Calibri"/>
                <a:sym typeface="Calibri"/>
              </a:rPr>
              <a:t>Για την υγεία των παιδιών και των εφήβων</a:t>
            </a:r>
            <a:endParaRPr/>
          </a:p>
          <a:p>
            <a:pPr marL="228600" lvl="0" indent="-228600" algn="l" rtl="0">
              <a:lnSpc>
                <a:spcPct val="150000"/>
              </a:lnSpc>
              <a:spcBef>
                <a:spcPts val="800"/>
              </a:spcBef>
              <a:spcAft>
                <a:spcPts val="0"/>
              </a:spcAft>
              <a:buClr>
                <a:srgbClr val="C01E24"/>
              </a:buClr>
              <a:buSzPct val="108108"/>
              <a:buFont typeface="Noto Sans Symbols"/>
              <a:buChar char="▪"/>
            </a:pPr>
            <a:r>
              <a:rPr lang="en-US" sz="2400">
                <a:latin typeface="Calibri"/>
                <a:ea typeface="Calibri"/>
                <a:cs typeface="Calibri"/>
                <a:sym typeface="Calibri"/>
              </a:rPr>
              <a:t>Όρα</a:t>
            </a:r>
            <a:r>
              <a:rPr lang="en-US">
                <a:latin typeface="Calibri"/>
                <a:ea typeface="Calibri"/>
                <a:cs typeface="Calibri"/>
                <a:sym typeface="Calibri"/>
              </a:rPr>
              <a:t>ση</a:t>
            </a:r>
            <a:endParaRPr sz="2400">
              <a:latin typeface="Calibri"/>
              <a:ea typeface="Calibri"/>
              <a:cs typeface="Calibri"/>
              <a:sym typeface="Calibri"/>
            </a:endParaRPr>
          </a:p>
          <a:p>
            <a:pPr marL="228600" lvl="0" indent="-228600" algn="l" rtl="0">
              <a:lnSpc>
                <a:spcPct val="150000"/>
              </a:lnSpc>
              <a:spcBef>
                <a:spcPts val="0"/>
              </a:spcBef>
              <a:spcAft>
                <a:spcPts val="0"/>
              </a:spcAft>
              <a:buClr>
                <a:srgbClr val="C01E24"/>
              </a:buClr>
              <a:buSzPct val="108108"/>
              <a:buFont typeface="Noto Sans Symbols"/>
              <a:buChar char="▪"/>
            </a:pPr>
            <a:r>
              <a:rPr lang="en-US" sz="2400">
                <a:latin typeface="Calibri"/>
                <a:ea typeface="Calibri"/>
                <a:cs typeface="Calibri"/>
                <a:sym typeface="Calibri"/>
              </a:rPr>
              <a:t>Προβλήματα συναισθηματικά και ευεξίας</a:t>
            </a:r>
            <a:endParaRPr/>
          </a:p>
          <a:p>
            <a:pPr marL="228600" lvl="0" indent="-228600" algn="l" rtl="0">
              <a:lnSpc>
                <a:spcPct val="150000"/>
              </a:lnSpc>
              <a:spcBef>
                <a:spcPts val="0"/>
              </a:spcBef>
              <a:spcAft>
                <a:spcPts val="0"/>
              </a:spcAft>
              <a:buClr>
                <a:srgbClr val="C01E24"/>
              </a:buClr>
              <a:buSzPct val="108108"/>
              <a:buFont typeface="Noto Sans Symbols"/>
              <a:buChar char="▪"/>
            </a:pPr>
            <a:r>
              <a:rPr lang="en-US" sz="2400">
                <a:latin typeface="Calibri"/>
                <a:ea typeface="Calibri"/>
                <a:cs typeface="Calibri"/>
                <a:sym typeface="Calibri"/>
              </a:rPr>
              <a:t>Επιπτώσεις της έκθεσης σε οθόνες και της χρήσης τους στον ύπνο</a:t>
            </a:r>
            <a:endParaRPr sz="2400">
              <a:latin typeface="Calibri"/>
              <a:ea typeface="Calibri"/>
              <a:cs typeface="Calibri"/>
              <a:sym typeface="Calibri"/>
            </a:endParaRPr>
          </a:p>
          <a:p>
            <a:pPr marL="228600" lvl="0" indent="-228600" algn="l" rtl="0">
              <a:lnSpc>
                <a:spcPct val="150000"/>
              </a:lnSpc>
              <a:spcBef>
                <a:spcPts val="0"/>
              </a:spcBef>
              <a:spcAft>
                <a:spcPts val="0"/>
              </a:spcAft>
              <a:buClr>
                <a:srgbClr val="C01E24"/>
              </a:buClr>
              <a:buSzPct val="108108"/>
              <a:buFont typeface="Noto Sans Symbols"/>
              <a:buChar char="▪"/>
            </a:pPr>
            <a:r>
              <a:rPr lang="en-US" sz="2400">
                <a:latin typeface="Calibri"/>
                <a:ea typeface="Calibri"/>
                <a:cs typeface="Calibri"/>
                <a:sym typeface="Calibri"/>
              </a:rPr>
              <a:t>Αύξηση των πράξεων βίας και επιθετικότητας, είτε συνδέονται είτε όχι με τη βία στα βιντεοπαιχνίδια</a:t>
            </a:r>
            <a:endParaRPr/>
          </a:p>
          <a:p>
            <a:pPr marL="228600" lvl="0" indent="-228600" algn="l" rtl="0">
              <a:lnSpc>
                <a:spcPct val="150000"/>
              </a:lnSpc>
              <a:spcBef>
                <a:spcPts val="0"/>
              </a:spcBef>
              <a:spcAft>
                <a:spcPts val="0"/>
              </a:spcAft>
              <a:buClr>
                <a:srgbClr val="C01E24"/>
              </a:buClr>
              <a:buSzPct val="108108"/>
              <a:buFont typeface="Noto Sans Symbols"/>
              <a:buChar char="▪"/>
            </a:pPr>
            <a:r>
              <a:rPr lang="en-US" sz="2400">
                <a:latin typeface="Calibri"/>
                <a:ea typeface="Calibri"/>
                <a:cs typeface="Calibri"/>
                <a:sym typeface="Calibri"/>
              </a:rPr>
              <a:t>Πορνογραφία, διαδικτυακή παρενόχληση και sexting</a:t>
            </a:r>
            <a:endParaRPr/>
          </a:p>
          <a:p>
            <a:pPr marL="228600" lvl="0" indent="-87629" algn="l" rtl="0">
              <a:lnSpc>
                <a:spcPct val="100000"/>
              </a:lnSpc>
              <a:spcBef>
                <a:spcPts val="600"/>
              </a:spcBef>
              <a:spcAft>
                <a:spcPts val="0"/>
              </a:spcAft>
              <a:buSzPct val="100000"/>
              <a:buNone/>
            </a:pPr>
            <a:endParaRPr/>
          </a:p>
        </p:txBody>
      </p:sp>
      <p:pic>
        <p:nvPicPr>
          <p:cNvPr id="423" name="Google Shape;423;p28"/>
          <p:cNvPicPr preferRelativeResize="0"/>
          <p:nvPr/>
        </p:nvPicPr>
        <p:blipFill rotWithShape="1">
          <a:blip r:embed="rId3">
            <a:alphaModFix/>
          </a:blip>
          <a:srcRect/>
          <a:stretch/>
        </p:blipFill>
        <p:spPr>
          <a:xfrm>
            <a:off x="6878706" y="1808067"/>
            <a:ext cx="5034327" cy="3355399"/>
          </a:xfrm>
          <a:prstGeom prst="rect">
            <a:avLst/>
          </a:prstGeom>
          <a:noFill/>
          <a:ln>
            <a:noFill/>
          </a:ln>
        </p:spPr>
      </p:pic>
      <p:sp>
        <p:nvSpPr>
          <p:cNvPr id="424" name="Google Shape;424;p28"/>
          <p:cNvSpPr/>
          <p:nvPr/>
        </p:nvSpPr>
        <p:spPr>
          <a:xfrm>
            <a:off x="9780307" y="6192456"/>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Πηγή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Σχεδιασμένο από Freepik</a:t>
            </a:r>
            <a:endParaRPr sz="1200">
              <a:solidFill>
                <a:schemeClr val="dk1"/>
              </a:solidFill>
              <a:latin typeface="Calibri"/>
              <a:ea typeface="Calibri"/>
              <a:cs typeface="Calibri"/>
              <a:sym typeface="Calibri"/>
            </a:endParaRPr>
          </a:p>
        </p:txBody>
      </p:sp>
      <p:sp>
        <p:nvSpPr>
          <p:cNvPr id="7" name="Google Shape;398;p25"/>
          <p:cNvSpPr/>
          <p:nvPr/>
        </p:nvSpPr>
        <p:spPr>
          <a:xfrm>
            <a:off x="9030984" y="-3933"/>
            <a:ext cx="3159757" cy="620381"/>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a:solidFill>
                  <a:schemeClr val="lt1"/>
                </a:solidFill>
                <a:latin typeface="Calibri"/>
                <a:ea typeface="Calibri"/>
                <a:cs typeface="Calibri"/>
                <a:sym typeface="Calibri"/>
              </a:rPr>
              <a:t>5.1.3 Πληροφορίες για τον εθισμό στην οθόνη</a:t>
            </a:r>
            <a:endParaRPr sz="153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03864"/>
              </a:buClr>
              <a:buSzPts val="4800"/>
              <a:buFont typeface="Calibri"/>
              <a:buNone/>
            </a:pPr>
            <a:r>
              <a:rPr lang="en-US" sz="4800" b="1">
                <a:solidFill>
                  <a:srgbClr val="203864"/>
                </a:solidFill>
                <a:latin typeface="Calibri"/>
                <a:ea typeface="Calibri"/>
                <a:cs typeface="Calibri"/>
                <a:sym typeface="Calibri"/>
              </a:rPr>
              <a:t>Εταίροι</a:t>
            </a:r>
            <a:endParaRPr/>
          </a:p>
        </p:txBody>
      </p:sp>
      <p:grpSp>
        <p:nvGrpSpPr>
          <p:cNvPr id="94" name="Google Shape;94;p2"/>
          <p:cNvGrpSpPr/>
          <p:nvPr/>
        </p:nvGrpSpPr>
        <p:grpSpPr>
          <a:xfrm>
            <a:off x="6606686" y="1812884"/>
            <a:ext cx="6096000" cy="1677637"/>
            <a:chOff x="-1066801" y="1523553"/>
            <a:chExt cx="6096000" cy="1677637"/>
          </a:xfrm>
        </p:grpSpPr>
        <p:pic>
          <p:nvPicPr>
            <p:cNvPr id="95" name="Google Shape;95;p2"/>
            <p:cNvPicPr preferRelativeResize="0"/>
            <p:nvPr/>
          </p:nvPicPr>
          <p:blipFill rotWithShape="1">
            <a:blip r:embed="rId3">
              <a:alphaModFix/>
            </a:blip>
            <a:srcRect/>
            <a:stretch/>
          </p:blipFill>
          <p:spPr>
            <a:xfrm>
              <a:off x="1256678" y="1523553"/>
              <a:ext cx="1449043" cy="997191"/>
            </a:xfrm>
            <a:prstGeom prst="rect">
              <a:avLst/>
            </a:prstGeom>
            <a:noFill/>
            <a:ln>
              <a:noFill/>
            </a:ln>
          </p:spPr>
        </p:pic>
        <p:sp>
          <p:nvSpPr>
            <p:cNvPr id="96" name="Google Shape;96;p2"/>
            <p:cNvSpPr txBox="1"/>
            <p:nvPr/>
          </p:nvSpPr>
          <p:spPr>
            <a:xfrm>
              <a:off x="-1066801" y="2462526"/>
              <a:ext cx="6096000"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50" b="0" i="0" u="none" strike="noStrike" cap="none">
                  <a:solidFill>
                    <a:srgbClr val="203864"/>
                  </a:solidFill>
                  <a:latin typeface="Roboto"/>
                  <a:ea typeface="Roboto"/>
                  <a:cs typeface="Roboto"/>
                  <a:sym typeface="Roboto"/>
                </a:rPr>
                <a:t>WESTFALISCHE </a:t>
              </a:r>
              <a:r>
                <a:rPr lang="en-US" sz="1000" b="0" i="0" u="none" strike="noStrike" cap="none">
                  <a:solidFill>
                    <a:srgbClr val="203864"/>
                  </a:solidFill>
                  <a:latin typeface="Roboto"/>
                  <a:ea typeface="Roboto"/>
                  <a:cs typeface="Roboto"/>
                  <a:sym typeface="Roboto"/>
                </a:rPr>
                <a:t>HOCHSCHULE </a:t>
              </a:r>
              <a:r>
                <a:rPr lang="en-US" sz="1050" b="0" i="0" u="none" strike="noStrike" cap="none">
                  <a:solidFill>
                    <a:srgbClr val="203864"/>
                  </a:solidFill>
                  <a:latin typeface="Roboto"/>
                  <a:ea typeface="Roboto"/>
                  <a:cs typeface="Roboto"/>
                  <a:sym typeface="Roboto"/>
                </a:rPr>
                <a:t>GELSENKIRCHEN,</a:t>
              </a:r>
              <a:br>
                <a:rPr lang="en-US" sz="1050" b="0" i="0" u="none" strike="noStrike" cap="none">
                  <a:solidFill>
                    <a:srgbClr val="203864"/>
                  </a:solidFill>
                  <a:latin typeface="Roboto"/>
                  <a:ea typeface="Roboto"/>
                  <a:cs typeface="Roboto"/>
                  <a:sym typeface="Roboto"/>
                </a:rPr>
              </a:br>
              <a:r>
                <a:rPr lang="en-US" sz="1050" b="0" i="0" u="none" strike="noStrike" cap="none">
                  <a:solidFill>
                    <a:srgbClr val="203864"/>
                  </a:solidFill>
                  <a:latin typeface="Roboto"/>
                  <a:ea typeface="Roboto"/>
                  <a:cs typeface="Roboto"/>
                  <a:sym typeface="Roboto"/>
                </a:rPr>
                <a:t>BOCHOLT, RECKLINGHAUSEN</a:t>
              </a:r>
              <a:endParaRPr/>
            </a:p>
            <a:p>
              <a:pPr marL="0" marR="0" lvl="0" indent="0" algn="ctr" rtl="0">
                <a:spcBef>
                  <a:spcPts val="0"/>
                </a:spcBef>
                <a:spcAft>
                  <a:spcPts val="0"/>
                </a:spcAft>
                <a:buNone/>
              </a:pPr>
              <a:r>
                <a:rPr lang="en-US" sz="1050" b="0" i="0" u="none" strike="noStrike" cap="none">
                  <a:solidFill>
                    <a:srgbClr val="414042"/>
                  </a:solidFill>
                  <a:latin typeface="Roboto"/>
                  <a:ea typeface="Roboto"/>
                  <a:cs typeface="Roboto"/>
                  <a:sym typeface="Roboto"/>
                </a:rPr>
                <a:t>GELSENKIRCHEN, ΓΕΡΜΑΝΊΑ</a:t>
              </a:r>
              <a:endParaRPr/>
            </a:p>
            <a:p>
              <a:pPr marL="0" marR="0" lvl="0" indent="0" algn="ctr" rtl="0">
                <a:spcBef>
                  <a:spcPts val="0"/>
                </a:spcBef>
                <a:spcAft>
                  <a:spcPts val="0"/>
                </a:spcAft>
                <a:buNone/>
              </a:pPr>
              <a:r>
                <a:rPr lang="en-US" sz="1050" b="0" i="0" u="sng" strike="noStrike" cap="none">
                  <a:solidFill>
                    <a:srgbClr val="D71920"/>
                  </a:solidFill>
                  <a:latin typeface="Roboto"/>
                  <a:ea typeface="Roboto"/>
                  <a:cs typeface="Roboto"/>
                  <a:sym typeface="Roboto"/>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www.w-hs.de</a:t>
              </a:r>
              <a:endParaRPr sz="1050" b="0" i="0" u="none" strike="noStrike" cap="none">
                <a:solidFill>
                  <a:srgbClr val="414042"/>
                </a:solidFill>
                <a:latin typeface="Roboto"/>
                <a:ea typeface="Roboto"/>
                <a:cs typeface="Roboto"/>
                <a:sym typeface="Roboto"/>
              </a:endParaRPr>
            </a:p>
          </p:txBody>
        </p:sp>
      </p:grpSp>
      <p:grpSp>
        <p:nvGrpSpPr>
          <p:cNvPr id="97" name="Google Shape;97;p2"/>
          <p:cNvGrpSpPr/>
          <p:nvPr/>
        </p:nvGrpSpPr>
        <p:grpSpPr>
          <a:xfrm>
            <a:off x="3483817" y="4504058"/>
            <a:ext cx="6629400" cy="1738414"/>
            <a:chOff x="2579204" y="1882706"/>
            <a:chExt cx="6629400" cy="1738414"/>
          </a:xfrm>
        </p:grpSpPr>
        <p:pic>
          <p:nvPicPr>
            <p:cNvPr id="98" name="Google Shape;98;p2"/>
            <p:cNvPicPr preferRelativeResize="0"/>
            <p:nvPr/>
          </p:nvPicPr>
          <p:blipFill rotWithShape="1">
            <a:blip r:embed="rId5">
              <a:alphaModFix/>
            </a:blip>
            <a:srcRect/>
            <a:stretch/>
          </p:blipFill>
          <p:spPr>
            <a:xfrm>
              <a:off x="4627079" y="1882706"/>
              <a:ext cx="2533650" cy="1047750"/>
            </a:xfrm>
            <a:prstGeom prst="rect">
              <a:avLst/>
            </a:prstGeom>
            <a:noFill/>
            <a:ln>
              <a:noFill/>
            </a:ln>
          </p:spPr>
        </p:pic>
        <p:sp>
          <p:nvSpPr>
            <p:cNvPr id="99" name="Google Shape;99;p2"/>
            <p:cNvSpPr txBox="1"/>
            <p:nvPr/>
          </p:nvSpPr>
          <p:spPr>
            <a:xfrm>
              <a:off x="2579204" y="2913234"/>
              <a:ext cx="66294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u="none" strike="noStrike" cap="none">
                  <a:solidFill>
                    <a:srgbClr val="203864"/>
                  </a:solidFill>
                  <a:latin typeface="Roboto"/>
                  <a:ea typeface="Roboto"/>
                  <a:cs typeface="Roboto"/>
                  <a:sym typeface="Roboto"/>
                </a:rPr>
                <a:t>COORDINA ORGANIZACIÓN DE EMPRESAS Y</a:t>
              </a:r>
              <a:br>
                <a:rPr lang="en-US" sz="1000" b="0" i="0" u="none" strike="noStrike" cap="none">
                  <a:solidFill>
                    <a:srgbClr val="203864"/>
                  </a:solidFill>
                  <a:latin typeface="Roboto"/>
                  <a:ea typeface="Roboto"/>
                  <a:cs typeface="Roboto"/>
                  <a:sym typeface="Roboto"/>
                </a:rPr>
              </a:br>
              <a:r>
                <a:rPr lang="en-US" sz="1000" b="0" i="0" u="none" strike="noStrike" cap="none">
                  <a:solidFill>
                    <a:srgbClr val="203864"/>
                  </a:solidFill>
                  <a:latin typeface="Roboto"/>
                  <a:ea typeface="Roboto"/>
                  <a:cs typeface="Roboto"/>
                  <a:sym typeface="Roboto"/>
                </a:rPr>
                <a:t>RECURSOS HUMANOS, S.L.</a:t>
              </a:r>
              <a:endParaRPr/>
            </a:p>
            <a:p>
              <a:pPr marL="0" marR="0" lvl="0" indent="0" algn="ctr" rtl="0">
                <a:spcBef>
                  <a:spcPts val="0"/>
                </a:spcBef>
                <a:spcAft>
                  <a:spcPts val="0"/>
                </a:spcAft>
                <a:buNone/>
              </a:pPr>
              <a:r>
                <a:rPr lang="en-US" sz="1000" b="0" i="0" u="none" strike="noStrike" cap="none">
                  <a:solidFill>
                    <a:srgbClr val="414042"/>
                  </a:solidFill>
                  <a:latin typeface="Roboto"/>
                  <a:ea typeface="Roboto"/>
                  <a:cs typeface="Roboto"/>
                  <a:sym typeface="Roboto"/>
                </a:rPr>
                <a:t>ΒΑΛΈΝΘΙΑ, ΙΣΠΑΝΊΑ</a:t>
              </a:r>
              <a:endParaRPr/>
            </a:p>
            <a:p>
              <a:pPr marL="0" marR="0" lvl="0" indent="0" algn="ctr" rtl="0">
                <a:spcBef>
                  <a:spcPts val="0"/>
                </a:spcBef>
                <a:spcAft>
                  <a:spcPts val="0"/>
                </a:spcAft>
                <a:buNone/>
              </a:pPr>
              <a:r>
                <a:rPr lang="en-US" sz="1000" b="0" i="0" u="sng" strike="noStrike" cap="none">
                  <a:solidFill>
                    <a:srgbClr val="D71920"/>
                  </a:solidFill>
                  <a:latin typeface="Roboto"/>
                  <a:ea typeface="Roboto"/>
                  <a:cs typeface="Roboto"/>
                  <a:sym typeface="Roboto"/>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coordina-oerh.com</a:t>
              </a:r>
              <a:endParaRPr sz="1000" b="0" i="0" u="none" strike="noStrike" cap="none">
                <a:solidFill>
                  <a:srgbClr val="414042"/>
                </a:solidFill>
                <a:latin typeface="Roboto"/>
                <a:ea typeface="Roboto"/>
                <a:cs typeface="Roboto"/>
                <a:sym typeface="Roboto"/>
              </a:endParaRPr>
            </a:p>
          </p:txBody>
        </p:sp>
      </p:grpSp>
      <p:grpSp>
        <p:nvGrpSpPr>
          <p:cNvPr id="100" name="Google Shape;100;p2"/>
          <p:cNvGrpSpPr/>
          <p:nvPr/>
        </p:nvGrpSpPr>
        <p:grpSpPr>
          <a:xfrm>
            <a:off x="3020318" y="1776505"/>
            <a:ext cx="6634368" cy="1584248"/>
            <a:chOff x="6639106" y="2919412"/>
            <a:chExt cx="6634368" cy="1584248"/>
          </a:xfrm>
        </p:grpSpPr>
        <p:pic>
          <p:nvPicPr>
            <p:cNvPr id="101" name="Google Shape;101;p2"/>
            <p:cNvPicPr preferRelativeResize="0"/>
            <p:nvPr/>
          </p:nvPicPr>
          <p:blipFill rotWithShape="1">
            <a:blip r:embed="rId7">
              <a:alphaModFix/>
            </a:blip>
            <a:srcRect/>
            <a:stretch/>
          </p:blipFill>
          <p:spPr>
            <a:xfrm>
              <a:off x="8684703" y="2919412"/>
              <a:ext cx="2543175" cy="1047750"/>
            </a:xfrm>
            <a:prstGeom prst="rect">
              <a:avLst/>
            </a:prstGeom>
            <a:noFill/>
            <a:ln>
              <a:noFill/>
            </a:ln>
          </p:spPr>
        </p:pic>
        <p:sp>
          <p:nvSpPr>
            <p:cNvPr id="102" name="Google Shape;102;p2"/>
            <p:cNvSpPr txBox="1"/>
            <p:nvPr/>
          </p:nvSpPr>
          <p:spPr>
            <a:xfrm>
              <a:off x="6639106" y="3949662"/>
              <a:ext cx="6634368"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u="none" strike="noStrike" cap="none">
                  <a:solidFill>
                    <a:srgbClr val="203864"/>
                  </a:solidFill>
                  <a:latin typeface="Roboto"/>
                  <a:ea typeface="Roboto"/>
                  <a:cs typeface="Roboto"/>
                  <a:sym typeface="Roboto"/>
                </a:rPr>
                <a:t>PROLEPSIS</a:t>
              </a:r>
              <a:endParaRPr/>
            </a:p>
            <a:p>
              <a:pPr marL="0" marR="0" lvl="0" indent="0" algn="ctr" rtl="0">
                <a:spcBef>
                  <a:spcPts val="0"/>
                </a:spcBef>
                <a:spcAft>
                  <a:spcPts val="0"/>
                </a:spcAft>
                <a:buNone/>
              </a:pPr>
              <a:r>
                <a:rPr lang="en-US" sz="1000" b="0" i="0" u="none" strike="noStrike" cap="none">
                  <a:solidFill>
                    <a:srgbClr val="666666"/>
                  </a:solidFill>
                  <a:latin typeface="Roboto"/>
                  <a:ea typeface="Roboto"/>
                  <a:cs typeface="Roboto"/>
                  <a:sym typeface="Roboto"/>
                </a:rPr>
                <a:t>ΑΘΗΝΑ, ΕΛΛΑΔΑ</a:t>
              </a:r>
              <a:br>
                <a:rPr lang="en-US" sz="1000" b="0" i="0" u="none" strike="noStrike" cap="none">
                  <a:solidFill>
                    <a:srgbClr val="666666"/>
                  </a:solidFill>
                  <a:latin typeface="Roboto"/>
                  <a:ea typeface="Roboto"/>
                  <a:cs typeface="Roboto"/>
                  <a:sym typeface="Roboto"/>
                </a:rPr>
              </a:br>
              <a:r>
                <a:rPr lang="en-US" sz="1000" b="0" i="0" u="sng" strike="noStrike" cap="none">
                  <a:solidFill>
                    <a:srgbClr val="D71920"/>
                  </a:solidFill>
                  <a:latin typeface="Roboto"/>
                  <a:ea typeface="Roboto"/>
                  <a:cs typeface="Roboto"/>
                  <a:sym typeface="Roboto"/>
                  <a:hlinkClick r:id="rId8">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www.prolepsis.gr</a:t>
              </a:r>
              <a:endParaRPr sz="1000" b="0" i="0" u="none" strike="noStrike" cap="none">
                <a:solidFill>
                  <a:srgbClr val="666666"/>
                </a:solidFill>
                <a:latin typeface="Roboto"/>
                <a:ea typeface="Roboto"/>
                <a:cs typeface="Roboto"/>
                <a:sym typeface="Roboto"/>
              </a:endParaRPr>
            </a:p>
          </p:txBody>
        </p:sp>
      </p:grpSp>
      <p:grpSp>
        <p:nvGrpSpPr>
          <p:cNvPr id="103" name="Google Shape;103;p2"/>
          <p:cNvGrpSpPr/>
          <p:nvPr/>
        </p:nvGrpSpPr>
        <p:grpSpPr>
          <a:xfrm>
            <a:off x="-1974174" y="1729933"/>
            <a:ext cx="6952420" cy="1601615"/>
            <a:chOff x="-1240501" y="3160643"/>
            <a:chExt cx="6952420" cy="1601615"/>
          </a:xfrm>
        </p:grpSpPr>
        <p:pic>
          <p:nvPicPr>
            <p:cNvPr id="104" name="Google Shape;104;p2"/>
            <p:cNvPicPr preferRelativeResize="0"/>
            <p:nvPr/>
          </p:nvPicPr>
          <p:blipFill rotWithShape="1">
            <a:blip r:embed="rId9">
              <a:alphaModFix/>
            </a:blip>
            <a:srcRect/>
            <a:stretch/>
          </p:blipFill>
          <p:spPr>
            <a:xfrm>
              <a:off x="964123" y="3160643"/>
              <a:ext cx="2543175" cy="1038225"/>
            </a:xfrm>
            <a:prstGeom prst="rect">
              <a:avLst/>
            </a:prstGeom>
            <a:noFill/>
            <a:ln>
              <a:noFill/>
            </a:ln>
          </p:spPr>
        </p:pic>
        <p:sp>
          <p:nvSpPr>
            <p:cNvPr id="105" name="Google Shape;105;p2"/>
            <p:cNvSpPr txBox="1"/>
            <p:nvPr/>
          </p:nvSpPr>
          <p:spPr>
            <a:xfrm>
              <a:off x="-1240501" y="4208260"/>
              <a:ext cx="6952420"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u="none" strike="noStrike" cap="none">
                  <a:solidFill>
                    <a:srgbClr val="203864"/>
                  </a:solidFill>
                  <a:latin typeface="Roboto"/>
                  <a:ea typeface="Roboto"/>
                  <a:cs typeface="Roboto"/>
                  <a:sym typeface="Roboto"/>
                </a:rPr>
                <a:t>UNIVERSITAT DE VALENCIA</a:t>
              </a:r>
              <a:endParaRPr/>
            </a:p>
            <a:p>
              <a:pPr marL="0" marR="0" lvl="0" indent="0" algn="ctr" rtl="0">
                <a:spcBef>
                  <a:spcPts val="0"/>
                </a:spcBef>
                <a:spcAft>
                  <a:spcPts val="0"/>
                </a:spcAft>
                <a:buNone/>
              </a:pPr>
              <a:r>
                <a:rPr lang="en-US" sz="1000" b="0" i="0" u="none" strike="noStrike" cap="none">
                  <a:solidFill>
                    <a:srgbClr val="414042"/>
                  </a:solidFill>
                  <a:latin typeface="Roboto"/>
                  <a:ea typeface="Roboto"/>
                  <a:cs typeface="Roboto"/>
                  <a:sym typeface="Roboto"/>
                </a:rPr>
                <a:t>ΒΑΛΈΝΘΙΑ, ΙΣΠΑΝΊΑ</a:t>
              </a:r>
              <a:endParaRPr/>
            </a:p>
            <a:p>
              <a:pPr marL="0" marR="0" lvl="0" indent="0" algn="ctr" rtl="0">
                <a:spcBef>
                  <a:spcPts val="0"/>
                </a:spcBef>
                <a:spcAft>
                  <a:spcPts val="0"/>
                </a:spcAft>
                <a:buNone/>
              </a:pPr>
              <a:r>
                <a:rPr lang="en-US" sz="1000" b="0" i="0" u="sng" strike="noStrike" cap="none">
                  <a:solidFill>
                    <a:srgbClr val="D71920"/>
                  </a:solidFill>
                  <a:latin typeface="Roboto"/>
                  <a:ea typeface="Roboto"/>
                  <a:cs typeface="Roboto"/>
                  <a:sym typeface="Roboto"/>
                  <a:hlinkClick r:id="rId10">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www.uv.es</a:t>
              </a:r>
              <a:endParaRPr sz="1000" b="0" i="0" u="none" strike="noStrike" cap="none">
                <a:solidFill>
                  <a:srgbClr val="414042"/>
                </a:solidFill>
                <a:latin typeface="Roboto"/>
                <a:ea typeface="Roboto"/>
                <a:cs typeface="Roboto"/>
                <a:sym typeface="Roboto"/>
              </a:endParaRPr>
            </a:p>
          </p:txBody>
        </p:sp>
      </p:grpSp>
      <p:grpSp>
        <p:nvGrpSpPr>
          <p:cNvPr id="106" name="Google Shape;106;p2"/>
          <p:cNvGrpSpPr/>
          <p:nvPr/>
        </p:nvGrpSpPr>
        <p:grpSpPr>
          <a:xfrm>
            <a:off x="2776075" y="4478327"/>
            <a:ext cx="2543175" cy="1592961"/>
            <a:chOff x="4517932" y="3531206"/>
            <a:chExt cx="2543175" cy="1592961"/>
          </a:xfrm>
        </p:grpSpPr>
        <p:pic>
          <p:nvPicPr>
            <p:cNvPr id="107" name="Google Shape;107;p2"/>
            <p:cNvPicPr preferRelativeResize="0"/>
            <p:nvPr/>
          </p:nvPicPr>
          <p:blipFill rotWithShape="1">
            <a:blip r:embed="rId11">
              <a:alphaModFix/>
            </a:blip>
            <a:srcRect/>
            <a:stretch/>
          </p:blipFill>
          <p:spPr>
            <a:xfrm>
              <a:off x="4517932" y="3531206"/>
              <a:ext cx="2543175" cy="1020916"/>
            </a:xfrm>
            <a:prstGeom prst="rect">
              <a:avLst/>
            </a:prstGeom>
            <a:noFill/>
            <a:ln>
              <a:noFill/>
            </a:ln>
          </p:spPr>
        </p:pic>
        <p:sp>
          <p:nvSpPr>
            <p:cNvPr id="108" name="Google Shape;108;p2"/>
            <p:cNvSpPr txBox="1"/>
            <p:nvPr/>
          </p:nvSpPr>
          <p:spPr>
            <a:xfrm>
              <a:off x="4824413" y="4570169"/>
              <a:ext cx="2037497"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u="none" strike="noStrike" cap="none">
                  <a:solidFill>
                    <a:srgbClr val="203864"/>
                  </a:solidFill>
                  <a:latin typeface="Roboto"/>
                  <a:ea typeface="Roboto"/>
                  <a:cs typeface="Roboto"/>
                  <a:sym typeface="Roboto"/>
                </a:rPr>
                <a:t>media k GmbH</a:t>
              </a:r>
              <a:endParaRPr/>
            </a:p>
            <a:p>
              <a:pPr marL="0" marR="0" lvl="0" indent="0" algn="ctr" rtl="0">
                <a:spcBef>
                  <a:spcPts val="0"/>
                </a:spcBef>
                <a:spcAft>
                  <a:spcPts val="0"/>
                </a:spcAft>
                <a:buNone/>
              </a:pPr>
              <a:r>
                <a:rPr lang="en-US" sz="1000" b="0" i="0" u="none" strike="noStrike" cap="none">
                  <a:solidFill>
                    <a:srgbClr val="414042"/>
                  </a:solidFill>
                  <a:latin typeface="Roboto"/>
                  <a:ea typeface="Roboto"/>
                  <a:cs typeface="Roboto"/>
                  <a:sym typeface="Roboto"/>
                </a:rPr>
                <a:t>Bad Mergentheim, ΓΕΡΜΑΝΙΑ</a:t>
              </a:r>
              <a:endParaRPr/>
            </a:p>
            <a:p>
              <a:pPr marL="0" marR="0" lvl="0" indent="0" algn="ctr" rtl="0">
                <a:spcBef>
                  <a:spcPts val="0"/>
                </a:spcBef>
                <a:spcAft>
                  <a:spcPts val="0"/>
                </a:spcAft>
                <a:buNone/>
              </a:pPr>
              <a:r>
                <a:rPr lang="en-US" sz="1000" b="0" i="0" u="sng" strike="noStrike" cap="none">
                  <a:solidFill>
                    <a:srgbClr val="D71920"/>
                  </a:solidFill>
                  <a:latin typeface="Roboto"/>
                  <a:ea typeface="Roboto"/>
                  <a:cs typeface="Roboto"/>
                  <a:sym typeface="Roboto"/>
                  <a:hlinkClick r:id="rId1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www.media-k.eu</a:t>
              </a:r>
              <a:endParaRPr sz="1000" b="0" i="0" u="none" strike="noStrike" cap="none">
                <a:solidFill>
                  <a:srgbClr val="414042"/>
                </a:solidFill>
                <a:latin typeface="Roboto"/>
                <a:ea typeface="Roboto"/>
                <a:cs typeface="Roboto"/>
                <a:sym typeface="Roboto"/>
              </a:endParaRPr>
            </a:p>
          </p:txBody>
        </p:sp>
      </p:grpSp>
      <p:grpSp>
        <p:nvGrpSpPr>
          <p:cNvPr id="109" name="Google Shape;109;p2"/>
          <p:cNvGrpSpPr/>
          <p:nvPr/>
        </p:nvGrpSpPr>
        <p:grpSpPr>
          <a:xfrm>
            <a:off x="2859813" y="1422238"/>
            <a:ext cx="1973150" cy="2726448"/>
            <a:chOff x="9320178" y="2976204"/>
            <a:chExt cx="1973150" cy="2726448"/>
          </a:xfrm>
        </p:grpSpPr>
        <p:pic>
          <p:nvPicPr>
            <p:cNvPr id="110" name="Google Shape;110;p2"/>
            <p:cNvPicPr preferRelativeResize="0"/>
            <p:nvPr/>
          </p:nvPicPr>
          <p:blipFill rotWithShape="1">
            <a:blip r:embed="rId13">
              <a:alphaModFix/>
            </a:blip>
            <a:srcRect/>
            <a:stretch/>
          </p:blipFill>
          <p:spPr>
            <a:xfrm>
              <a:off x="9320178" y="2976204"/>
              <a:ext cx="1962150" cy="2152650"/>
            </a:xfrm>
            <a:prstGeom prst="rect">
              <a:avLst/>
            </a:prstGeom>
            <a:noFill/>
            <a:ln>
              <a:noFill/>
            </a:ln>
          </p:spPr>
        </p:pic>
        <p:sp>
          <p:nvSpPr>
            <p:cNvPr id="111" name="Google Shape;111;p2"/>
            <p:cNvSpPr txBox="1"/>
            <p:nvPr/>
          </p:nvSpPr>
          <p:spPr>
            <a:xfrm>
              <a:off x="9331178" y="5148654"/>
              <a:ext cx="1962150"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0" i="0" u="none" strike="noStrike" cap="none">
                  <a:solidFill>
                    <a:srgbClr val="203864"/>
                  </a:solidFill>
                  <a:latin typeface="Roboto"/>
                  <a:ea typeface="Roboto"/>
                  <a:cs typeface="Roboto"/>
                  <a:sym typeface="Roboto"/>
                </a:rPr>
                <a:t>OXFAM ITALIA INTERCULTURA</a:t>
              </a:r>
              <a:endParaRPr/>
            </a:p>
            <a:p>
              <a:pPr marL="0" marR="0" lvl="0" indent="0" algn="ctr" rtl="0">
                <a:spcBef>
                  <a:spcPts val="0"/>
                </a:spcBef>
                <a:spcAft>
                  <a:spcPts val="0"/>
                </a:spcAft>
                <a:buNone/>
              </a:pPr>
              <a:r>
                <a:rPr lang="en-US" sz="1000" b="0" i="0" u="none" strike="noStrike" cap="none">
                  <a:solidFill>
                    <a:srgbClr val="414042"/>
                  </a:solidFill>
                  <a:latin typeface="Roboto"/>
                  <a:ea typeface="Roboto"/>
                  <a:cs typeface="Roboto"/>
                  <a:sym typeface="Roboto"/>
                </a:rPr>
                <a:t>AREZZO, ΙΤΑΛΙΑ</a:t>
              </a:r>
              <a:endParaRPr/>
            </a:p>
            <a:p>
              <a:pPr marL="0" marR="0" lvl="0" indent="0" algn="ctr" rtl="0">
                <a:spcBef>
                  <a:spcPts val="0"/>
                </a:spcBef>
                <a:spcAft>
                  <a:spcPts val="0"/>
                </a:spcAft>
                <a:buNone/>
              </a:pPr>
              <a:r>
                <a:rPr lang="en-US" sz="1000" b="0" i="0" u="sng" strike="noStrike" cap="none">
                  <a:solidFill>
                    <a:srgbClr val="D71920"/>
                  </a:solidFill>
                  <a:latin typeface="Roboto"/>
                  <a:ea typeface="Roboto"/>
                  <a:cs typeface="Roboto"/>
                  <a:sym typeface="Roboto"/>
                  <a:hlinkClick r:id="rId1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www.oxfamitalia.org/</a:t>
              </a:r>
              <a:endParaRPr sz="1000" b="0" i="0" u="none" strike="noStrike" cap="none">
                <a:solidFill>
                  <a:srgbClr val="414042"/>
                </a:solidFill>
                <a:latin typeface="Roboto"/>
                <a:ea typeface="Roboto"/>
                <a:cs typeface="Roboto"/>
                <a:sym typeface="Roboto"/>
              </a:endParaRPr>
            </a:p>
          </p:txBody>
        </p:sp>
      </p:grpSp>
      <p:sp>
        <p:nvSpPr>
          <p:cNvPr id="112" name="Google Shape;112;p2"/>
          <p:cNvSpPr txBox="1"/>
          <p:nvPr/>
        </p:nvSpPr>
        <p:spPr>
          <a:xfrm>
            <a:off x="5662539" y="3702651"/>
            <a:ext cx="8558520" cy="6001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0" i="0" u="none" strike="noStrike" cap="none">
                <a:solidFill>
                  <a:srgbClr val="203864"/>
                </a:solidFill>
                <a:latin typeface="Roboto"/>
                <a:ea typeface="Roboto"/>
                <a:cs typeface="Roboto"/>
                <a:sym typeface="Roboto"/>
              </a:rPr>
              <a:t>CONNEXIONS</a:t>
            </a:r>
            <a:endParaRPr/>
          </a:p>
          <a:p>
            <a:pPr marL="0" marR="0" lvl="0" indent="0" algn="ctr" rtl="0">
              <a:spcBef>
                <a:spcPts val="0"/>
              </a:spcBef>
              <a:spcAft>
                <a:spcPts val="0"/>
              </a:spcAft>
              <a:buNone/>
            </a:pPr>
            <a:r>
              <a:rPr lang="en-US" sz="1100" b="0" i="0" u="none" strike="noStrike" cap="none">
                <a:solidFill>
                  <a:srgbClr val="414042"/>
                </a:solidFill>
                <a:latin typeface="Roboto"/>
                <a:ea typeface="Roboto"/>
                <a:cs typeface="Roboto"/>
                <a:sym typeface="Roboto"/>
              </a:rPr>
              <a:t>ΑΘΗΝΑ, ΕΛΛΑΔΑ</a:t>
            </a:r>
            <a:endParaRPr/>
          </a:p>
          <a:p>
            <a:pPr marL="0" marR="0" lvl="0" indent="0" algn="ctr" rtl="0">
              <a:spcBef>
                <a:spcPts val="0"/>
              </a:spcBef>
              <a:spcAft>
                <a:spcPts val="0"/>
              </a:spcAft>
              <a:buNone/>
            </a:pPr>
            <a:r>
              <a:rPr lang="en-US" sz="1100" b="0" i="0" u="sng" strike="noStrike" cap="none">
                <a:solidFill>
                  <a:srgbClr val="D71920"/>
                </a:solidFill>
                <a:latin typeface="Roboto"/>
                <a:ea typeface="Roboto"/>
                <a:cs typeface="Roboto"/>
                <a:sym typeface="Roboto"/>
                <a:hlinkClick r:id="rId1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www.connexions.gr </a:t>
            </a:r>
            <a:endParaRPr sz="1100" b="0" i="0" u="none" strike="noStrike" cap="none">
              <a:solidFill>
                <a:srgbClr val="414042"/>
              </a:solidFill>
              <a:latin typeface="Roboto"/>
              <a:ea typeface="Roboto"/>
              <a:cs typeface="Roboto"/>
              <a:sym typeface="Roboto"/>
            </a:endParaRPr>
          </a:p>
        </p:txBody>
      </p:sp>
      <p:pic>
        <p:nvPicPr>
          <p:cNvPr id="113" name="Google Shape;113;p2"/>
          <p:cNvPicPr preferRelativeResize="0"/>
          <p:nvPr/>
        </p:nvPicPr>
        <p:blipFill rotWithShape="1">
          <a:blip r:embed="rId16">
            <a:alphaModFix/>
          </a:blip>
          <a:srcRect/>
          <a:stretch/>
        </p:blipFill>
        <p:spPr>
          <a:xfrm>
            <a:off x="588861" y="4109931"/>
            <a:ext cx="2083037" cy="1322563"/>
          </a:xfrm>
          <a:prstGeom prst="rect">
            <a:avLst/>
          </a:prstGeom>
          <a:noFill/>
          <a:ln>
            <a:noFill/>
          </a:ln>
        </p:spPr>
      </p:pic>
      <p:pic>
        <p:nvPicPr>
          <p:cNvPr id="114" name="Google Shape;114;p2"/>
          <p:cNvPicPr preferRelativeResize="0"/>
          <p:nvPr/>
        </p:nvPicPr>
        <p:blipFill rotWithShape="1">
          <a:blip r:embed="rId17">
            <a:alphaModFix/>
          </a:blip>
          <a:srcRect/>
          <a:stretch/>
        </p:blipFill>
        <p:spPr>
          <a:xfrm>
            <a:off x="8766354" y="4519731"/>
            <a:ext cx="2158782" cy="886067"/>
          </a:xfrm>
          <a:prstGeom prst="rect">
            <a:avLst/>
          </a:prstGeom>
          <a:noFill/>
          <a:ln>
            <a:noFill/>
          </a:ln>
        </p:spPr>
      </p:pic>
      <p:sp>
        <p:nvSpPr>
          <p:cNvPr id="115" name="Google Shape;115;p2"/>
          <p:cNvSpPr txBox="1"/>
          <p:nvPr/>
        </p:nvSpPr>
        <p:spPr>
          <a:xfrm>
            <a:off x="5662539" y="5551538"/>
            <a:ext cx="8558520" cy="6001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0" i="0" u="none" strike="noStrike" cap="none">
                <a:solidFill>
                  <a:srgbClr val="203864"/>
                </a:solidFill>
                <a:latin typeface="Roboto"/>
                <a:ea typeface="Roboto"/>
                <a:cs typeface="Roboto"/>
                <a:sym typeface="Roboto"/>
              </a:rPr>
              <a:t>AMSED</a:t>
            </a:r>
            <a:endParaRPr/>
          </a:p>
          <a:p>
            <a:pPr marL="0" marR="0" lvl="0" indent="0" algn="ctr" rtl="0">
              <a:spcBef>
                <a:spcPts val="0"/>
              </a:spcBef>
              <a:spcAft>
                <a:spcPts val="0"/>
              </a:spcAft>
              <a:buNone/>
            </a:pPr>
            <a:r>
              <a:rPr lang="en-US" sz="1100" b="0" i="0" u="none" strike="noStrike" cap="none">
                <a:solidFill>
                  <a:srgbClr val="414042"/>
                </a:solidFill>
                <a:latin typeface="Roboto"/>
                <a:ea typeface="Roboto"/>
                <a:cs typeface="Roboto"/>
                <a:sym typeface="Roboto"/>
              </a:rPr>
              <a:t>ΣΤΡΑΣΒΟΎΡΓΟ, ΓΑΛΛΊΑ</a:t>
            </a:r>
            <a:endParaRPr/>
          </a:p>
          <a:p>
            <a:pPr marL="0" marR="0" lvl="0" indent="0" algn="ctr" rtl="0">
              <a:spcBef>
                <a:spcPts val="0"/>
              </a:spcBef>
              <a:spcAft>
                <a:spcPts val="0"/>
              </a:spcAft>
              <a:buNone/>
            </a:pPr>
            <a:r>
              <a:rPr lang="en-US" sz="1100" b="0" i="0" u="sng" strike="noStrike" cap="none">
                <a:solidFill>
                  <a:srgbClr val="D71920"/>
                </a:solidFill>
                <a:latin typeface="Roboto"/>
                <a:ea typeface="Roboto"/>
                <a:cs typeface="Roboto"/>
                <a:sym typeface="Roboto"/>
                <a:hlinkClick r:id="rId18">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www.amsed.fr </a:t>
            </a:r>
            <a:endParaRPr sz="1100" b="0" i="0" u="none" strike="noStrike" cap="none">
              <a:solidFill>
                <a:srgbClr val="414042"/>
              </a:solidFill>
              <a:latin typeface="Roboto"/>
              <a:ea typeface="Roboto"/>
              <a:cs typeface="Roboto"/>
              <a:sym typeface="Roboto"/>
            </a:endParaRPr>
          </a:p>
        </p:txBody>
      </p:sp>
      <p:sp>
        <p:nvSpPr>
          <p:cNvPr id="116" name="Google Shape;116;p2"/>
          <p:cNvSpPr txBox="1"/>
          <p:nvPr/>
        </p:nvSpPr>
        <p:spPr>
          <a:xfrm>
            <a:off x="-2994706" y="5494738"/>
            <a:ext cx="8558520" cy="6001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0" i="0" u="none" strike="noStrike" cap="none">
                <a:solidFill>
                  <a:srgbClr val="203864"/>
                </a:solidFill>
                <a:latin typeface="Roboto"/>
                <a:ea typeface="Roboto"/>
                <a:cs typeface="Roboto"/>
                <a:sym typeface="Roboto"/>
              </a:rPr>
              <a:t>RESET</a:t>
            </a:r>
            <a:endParaRPr/>
          </a:p>
          <a:p>
            <a:pPr marL="0" marR="0" lvl="0" indent="0" algn="ctr" rtl="0">
              <a:spcBef>
                <a:spcPts val="0"/>
              </a:spcBef>
              <a:spcAft>
                <a:spcPts val="0"/>
              </a:spcAft>
              <a:buNone/>
            </a:pPr>
            <a:r>
              <a:rPr lang="en-US" sz="1100" b="0" i="0" u="none" strike="noStrike" cap="none">
                <a:solidFill>
                  <a:srgbClr val="414042"/>
                </a:solidFill>
                <a:latin typeface="Roboto"/>
                <a:ea typeface="Roboto"/>
                <a:cs typeface="Roboto"/>
                <a:sym typeface="Roboto"/>
              </a:rPr>
              <a:t>ΚΥΠΡΟΣ</a:t>
            </a:r>
            <a:endParaRPr/>
          </a:p>
          <a:p>
            <a:pPr marL="0" marR="0" lvl="0" indent="0" algn="ctr" rtl="0">
              <a:spcBef>
                <a:spcPts val="0"/>
              </a:spcBef>
              <a:spcAft>
                <a:spcPts val="0"/>
              </a:spcAft>
              <a:buNone/>
            </a:pPr>
            <a:r>
              <a:rPr lang="en-US" sz="1100" b="0" i="0" u="sng" strike="noStrike" cap="none">
                <a:solidFill>
                  <a:srgbClr val="D71920"/>
                </a:solidFill>
                <a:latin typeface="Roboto"/>
                <a:ea typeface="Roboto"/>
                <a:cs typeface="Roboto"/>
                <a:sym typeface="Roboto"/>
                <a:hlinkClick r:id="rId19">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www.resetcy.com  </a:t>
            </a:r>
            <a:endParaRPr sz="1100" b="0" i="0" u="none" strike="noStrike" cap="none">
              <a:solidFill>
                <a:srgbClr val="414042"/>
              </a:solidFill>
              <a:latin typeface="Roboto"/>
              <a:ea typeface="Roboto"/>
              <a:cs typeface="Roboto"/>
              <a:sym typeface="Roboto"/>
            </a:endParaRPr>
          </a:p>
        </p:txBody>
      </p:sp>
      <p:pic>
        <p:nvPicPr>
          <p:cNvPr id="117" name="Google Shape;117;p2" descr="Εικόνα που περιέχει γραφικά, κείμενο, γραφιστική, γραμματοσειρά&#10;&#10;Περιγραφή που δημιουργήθηκε αυτόματα"/>
          <p:cNvPicPr preferRelativeResize="0"/>
          <p:nvPr/>
        </p:nvPicPr>
        <p:blipFill rotWithShape="1">
          <a:blip r:embed="rId20">
            <a:alphaModFix/>
          </a:blip>
          <a:srcRect/>
          <a:stretch/>
        </p:blipFill>
        <p:spPr>
          <a:xfrm>
            <a:off x="6337502" y="3609276"/>
            <a:ext cx="2687298" cy="812537"/>
          </a:xfrm>
          <a:prstGeom prst="rect">
            <a:avLst/>
          </a:prstGeom>
          <a:noFill/>
          <a:ln>
            <a:noFill/>
          </a:ln>
        </p:spPr>
      </p:pic>
      <p:pic>
        <p:nvPicPr>
          <p:cNvPr id="118" name="Google Shape;118;p2" descr="A close up of a logo&#10;&#10;Description automatically generated"/>
          <p:cNvPicPr preferRelativeResize="0"/>
          <p:nvPr/>
        </p:nvPicPr>
        <p:blipFill rotWithShape="1">
          <a:blip r:embed="rId21">
            <a:alphaModFix/>
          </a:blip>
          <a:srcRect/>
          <a:stretch/>
        </p:blipFill>
        <p:spPr>
          <a:xfrm>
            <a:off x="267150" y="1608940"/>
            <a:ext cx="2543175" cy="1038225"/>
          </a:xfrm>
          <a:prstGeom prst="rect">
            <a:avLst/>
          </a:prstGeom>
          <a:noFill/>
          <a:ln>
            <a:noFill/>
          </a:ln>
        </p:spPr>
      </p:pic>
      <p:pic>
        <p:nvPicPr>
          <p:cNvPr id="119" name="Google Shape;119;p2"/>
          <p:cNvPicPr preferRelativeResize="0"/>
          <p:nvPr/>
        </p:nvPicPr>
        <p:blipFill rotWithShape="1">
          <a:blip r:embed="rId22">
            <a:alphaModFix/>
          </a:blip>
          <a:srcRect/>
          <a:stretch/>
        </p:blipFill>
        <p:spPr>
          <a:xfrm>
            <a:off x="2949707" y="1129701"/>
            <a:ext cx="1971950" cy="2238687"/>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29"/>
          <p:cNvSpPr txBox="1">
            <a:spLocks noGrp="1"/>
          </p:cNvSpPr>
          <p:nvPr>
            <p:ph type="title"/>
          </p:nvPr>
        </p:nvSpPr>
        <p:spPr>
          <a:xfrm>
            <a:off x="557998" y="494102"/>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sz="2800">
                <a:solidFill>
                  <a:srgbClr val="203864"/>
                </a:solidFill>
                <a:latin typeface="Calibri"/>
                <a:ea typeface="Calibri"/>
                <a:cs typeface="Calibri"/>
                <a:sym typeface="Calibri"/>
              </a:rPr>
              <a:t>Οι επιπτώσεις του εθισμού στην οθόνη (2)</a:t>
            </a:r>
            <a:endParaRPr/>
          </a:p>
        </p:txBody>
      </p:sp>
      <p:sp>
        <p:nvSpPr>
          <p:cNvPr id="432" name="Google Shape;432;p29"/>
          <p:cNvSpPr txBox="1">
            <a:spLocks noGrp="1"/>
          </p:cNvSpPr>
          <p:nvPr>
            <p:ph type="body" idx="1"/>
          </p:nvPr>
        </p:nvSpPr>
        <p:spPr>
          <a:xfrm>
            <a:off x="557998" y="1497921"/>
            <a:ext cx="6133257" cy="4865977"/>
          </a:xfrm>
          <a:prstGeom prst="rect">
            <a:avLst/>
          </a:prstGeom>
          <a:noFill/>
          <a:ln>
            <a:noFill/>
          </a:ln>
        </p:spPr>
        <p:txBody>
          <a:bodyPr spcFirstLastPara="1" wrap="square" lIns="91425" tIns="45700" rIns="91425" bIns="45700" anchor="t" anchorCtr="0">
            <a:normAutofit/>
          </a:bodyPr>
          <a:lstStyle/>
          <a:p>
            <a:pPr marL="0" lvl="0" indent="0" algn="l" rtl="0">
              <a:lnSpc>
                <a:spcPct val="107916"/>
              </a:lnSpc>
              <a:spcBef>
                <a:spcPts val="0"/>
              </a:spcBef>
              <a:spcAft>
                <a:spcPts val="0"/>
              </a:spcAft>
              <a:buSzPts val="2400"/>
              <a:buNone/>
            </a:pPr>
            <a:r>
              <a:rPr lang="en-US" sz="2400" b="1">
                <a:latin typeface="Calibri"/>
                <a:ea typeface="Calibri"/>
                <a:cs typeface="Calibri"/>
                <a:sym typeface="Calibri"/>
              </a:rPr>
              <a:t>Για την υγεία των ενηλίκων</a:t>
            </a:r>
            <a:endParaRPr/>
          </a:p>
          <a:p>
            <a:pPr marL="228600" lvl="0" indent="-228600" algn="l" rtl="0">
              <a:lnSpc>
                <a:spcPct val="150000"/>
              </a:lnSpc>
              <a:spcBef>
                <a:spcPts val="800"/>
              </a:spcBef>
              <a:spcAft>
                <a:spcPts val="0"/>
              </a:spcAft>
              <a:buClr>
                <a:srgbClr val="C01E24"/>
              </a:buClr>
              <a:buSzPts val="2400"/>
              <a:buFont typeface="Noto Sans Symbols"/>
              <a:buChar char="▪"/>
            </a:pPr>
            <a:r>
              <a:rPr lang="en-US" sz="2400">
                <a:latin typeface="Calibri"/>
                <a:ea typeface="Calibri"/>
                <a:cs typeface="Calibri"/>
                <a:sym typeface="Calibri"/>
              </a:rPr>
              <a:t>Διαταραχές ύπνου</a:t>
            </a:r>
            <a:endParaRPr/>
          </a:p>
          <a:p>
            <a:pPr marL="228600" lvl="0" indent="-228600" algn="l" rtl="0">
              <a:lnSpc>
                <a:spcPct val="150000"/>
              </a:lnSpc>
              <a:spcBef>
                <a:spcPts val="0"/>
              </a:spcBef>
              <a:spcAft>
                <a:spcPts val="0"/>
              </a:spcAft>
              <a:buClr>
                <a:srgbClr val="C01E24"/>
              </a:buClr>
              <a:buSzPts val="2400"/>
              <a:buFont typeface="Noto Sans Symbols"/>
              <a:buChar char="▪"/>
            </a:pPr>
            <a:r>
              <a:rPr lang="en-US" sz="2400">
                <a:latin typeface="Calibri"/>
                <a:ea typeface="Calibri"/>
                <a:cs typeface="Calibri"/>
                <a:sym typeface="Calibri"/>
              </a:rPr>
              <a:t>Ψυχολογικός και κοινωνικός αντίκτυπος</a:t>
            </a:r>
            <a:endParaRPr/>
          </a:p>
          <a:p>
            <a:pPr marL="228600" lvl="0" indent="-228600" algn="l" rtl="0">
              <a:lnSpc>
                <a:spcPct val="150000"/>
              </a:lnSpc>
              <a:spcBef>
                <a:spcPts val="0"/>
              </a:spcBef>
              <a:spcAft>
                <a:spcPts val="0"/>
              </a:spcAft>
              <a:buClr>
                <a:srgbClr val="C01E24"/>
              </a:buClr>
              <a:buSzPts val="2400"/>
              <a:buFont typeface="Noto Sans Symbols"/>
              <a:buChar char="▪"/>
            </a:pPr>
            <a:r>
              <a:rPr lang="en-US" sz="2400">
                <a:latin typeface="Calibri"/>
                <a:ea typeface="Calibri"/>
                <a:cs typeface="Calibri"/>
                <a:sym typeface="Calibri"/>
              </a:rPr>
              <a:t> </a:t>
            </a:r>
            <a:r>
              <a:rPr lang="en-US"/>
              <a:t>Μυοσκελετικές διαταραχές </a:t>
            </a:r>
            <a:r>
              <a:rPr lang="en-US" sz="2400">
                <a:latin typeface="Calibri"/>
                <a:ea typeface="Calibri"/>
                <a:cs typeface="Calibri"/>
                <a:sym typeface="Calibri"/>
              </a:rPr>
              <a:t>που επηρεάζουν κυρίως την οσφυϊκή περιοχή, τον αυχένα, τους ώμους, τους αγκώνες και τους καρπούς. </a:t>
            </a:r>
            <a:endParaRPr/>
          </a:p>
          <a:p>
            <a:pPr marL="228600" lvl="0" indent="-228600" algn="l" rtl="0">
              <a:lnSpc>
                <a:spcPct val="150000"/>
              </a:lnSpc>
              <a:spcBef>
                <a:spcPts val="0"/>
              </a:spcBef>
              <a:spcAft>
                <a:spcPts val="0"/>
              </a:spcAft>
              <a:buClr>
                <a:srgbClr val="C01E24"/>
              </a:buClr>
              <a:buSzPts val="2400"/>
              <a:buFont typeface="Noto Sans Symbols"/>
              <a:buChar char="▪"/>
            </a:pPr>
            <a:r>
              <a:rPr lang="en-US" sz="2400">
                <a:latin typeface="Calibri"/>
                <a:ea typeface="Calibri"/>
                <a:cs typeface="Calibri"/>
                <a:sym typeface="Calibri"/>
              </a:rPr>
              <a:t>Καθιστικός τρόπος ζωής, έλλειψη σωματικής δραστηριότητας. </a:t>
            </a:r>
            <a:endParaRPr/>
          </a:p>
          <a:p>
            <a:pPr marL="228600" lvl="0" indent="-76200" algn="l" rtl="0">
              <a:lnSpc>
                <a:spcPct val="100000"/>
              </a:lnSpc>
              <a:spcBef>
                <a:spcPts val="600"/>
              </a:spcBef>
              <a:spcAft>
                <a:spcPts val="0"/>
              </a:spcAft>
              <a:buSzPts val="2400"/>
              <a:buNone/>
            </a:pPr>
            <a:endParaRPr/>
          </a:p>
        </p:txBody>
      </p:sp>
      <p:pic>
        <p:nvPicPr>
          <p:cNvPr id="433" name="Google Shape;433;p29"/>
          <p:cNvPicPr preferRelativeResize="0"/>
          <p:nvPr/>
        </p:nvPicPr>
        <p:blipFill rotWithShape="1">
          <a:blip r:embed="rId3">
            <a:alphaModFix/>
          </a:blip>
          <a:srcRect/>
          <a:stretch/>
        </p:blipFill>
        <p:spPr>
          <a:xfrm>
            <a:off x="7205799" y="1799999"/>
            <a:ext cx="4428201" cy="2951400"/>
          </a:xfrm>
          <a:prstGeom prst="rect">
            <a:avLst/>
          </a:prstGeom>
          <a:noFill/>
          <a:ln>
            <a:noFill/>
          </a:ln>
        </p:spPr>
      </p:pic>
      <p:sp>
        <p:nvSpPr>
          <p:cNvPr id="434" name="Google Shape;434;p29"/>
          <p:cNvSpPr/>
          <p:nvPr/>
        </p:nvSpPr>
        <p:spPr>
          <a:xfrm>
            <a:off x="9780307" y="6192456"/>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Πηγή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Σχεδιασμένο από Freepik</a:t>
            </a:r>
            <a:endParaRPr sz="1200">
              <a:solidFill>
                <a:schemeClr val="dk1"/>
              </a:solidFill>
              <a:latin typeface="Calibri"/>
              <a:ea typeface="Calibri"/>
              <a:cs typeface="Calibri"/>
              <a:sym typeface="Calibri"/>
            </a:endParaRPr>
          </a:p>
        </p:txBody>
      </p:sp>
      <p:sp>
        <p:nvSpPr>
          <p:cNvPr id="7" name="Google Shape;398;p25"/>
          <p:cNvSpPr/>
          <p:nvPr/>
        </p:nvSpPr>
        <p:spPr>
          <a:xfrm>
            <a:off x="9030984" y="-3933"/>
            <a:ext cx="3159757" cy="620381"/>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a:solidFill>
                  <a:schemeClr val="lt1"/>
                </a:solidFill>
                <a:latin typeface="Calibri"/>
                <a:ea typeface="Calibri"/>
                <a:cs typeface="Calibri"/>
                <a:sym typeface="Calibri"/>
              </a:rPr>
              <a:t>5.1.3 Πληροφορίες για τον εθισμό στην οθόνη</a:t>
            </a:r>
            <a:endParaRPr sz="153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30"/>
          <p:cNvSpPr txBox="1">
            <a:spLocks noGrp="1"/>
          </p:cNvSpPr>
          <p:nvPr>
            <p:ph type="title"/>
          </p:nvPr>
        </p:nvSpPr>
        <p:spPr>
          <a:xfrm>
            <a:off x="557998" y="49034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sz="2800">
                <a:solidFill>
                  <a:srgbClr val="203864"/>
                </a:solidFill>
                <a:latin typeface="Calibri"/>
                <a:ea typeface="Calibri"/>
                <a:cs typeface="Calibri"/>
                <a:sym typeface="Calibri"/>
              </a:rPr>
              <a:t>Οι επιπτώσεις του εθισμού στην οθόνη (3)</a:t>
            </a:r>
            <a:endParaRPr/>
          </a:p>
        </p:txBody>
      </p:sp>
      <p:sp>
        <p:nvSpPr>
          <p:cNvPr id="442" name="Google Shape;442;p30"/>
          <p:cNvSpPr txBox="1">
            <a:spLocks noGrp="1"/>
          </p:cNvSpPr>
          <p:nvPr>
            <p:ph type="body" idx="1"/>
          </p:nvPr>
        </p:nvSpPr>
        <p:spPr>
          <a:xfrm>
            <a:off x="557998" y="1095436"/>
            <a:ext cx="7219781" cy="4865977"/>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07916"/>
              </a:lnSpc>
              <a:spcBef>
                <a:spcPts val="0"/>
              </a:spcBef>
              <a:spcAft>
                <a:spcPts val="0"/>
              </a:spcAft>
              <a:buSzPct val="100000"/>
              <a:buNone/>
            </a:pPr>
            <a:r>
              <a:rPr lang="en-US" sz="2400" b="1">
                <a:latin typeface="Calibri"/>
                <a:ea typeface="Calibri"/>
                <a:cs typeface="Calibri"/>
                <a:sym typeface="Calibri"/>
              </a:rPr>
              <a:t>Για την υγεία των ενηλίκων</a:t>
            </a:r>
            <a:endParaRPr/>
          </a:p>
          <a:p>
            <a:pPr marL="228600" lvl="0" indent="-228600" algn="l" rtl="0">
              <a:lnSpc>
                <a:spcPct val="150000"/>
              </a:lnSpc>
              <a:spcBef>
                <a:spcPts val="800"/>
              </a:spcBef>
              <a:spcAft>
                <a:spcPts val="0"/>
              </a:spcAft>
              <a:buClr>
                <a:srgbClr val="C01E24"/>
              </a:buClr>
              <a:buSzPct val="108108"/>
              <a:buFont typeface="Noto Sans Symbols"/>
              <a:buChar char="▪"/>
            </a:pPr>
            <a:r>
              <a:rPr lang="en-US" sz="2400">
                <a:latin typeface="Calibri"/>
                <a:ea typeface="Calibri"/>
                <a:cs typeface="Calibri"/>
                <a:sym typeface="Calibri"/>
              </a:rPr>
              <a:t>Διατροφικές ανισορροπίες που μπορεί να οδηγήσουν σε αύξηση του σωματικού βάρους και παχυσαρκία, καθώς και στον κίνδυνο εμφάνισης διαβήτη τύπου 2. </a:t>
            </a:r>
            <a:endParaRPr/>
          </a:p>
          <a:p>
            <a:pPr marL="228600" lvl="0" indent="-228600" algn="l" rtl="0">
              <a:lnSpc>
                <a:spcPct val="150000"/>
              </a:lnSpc>
              <a:spcBef>
                <a:spcPts val="800"/>
              </a:spcBef>
              <a:spcAft>
                <a:spcPts val="0"/>
              </a:spcAft>
              <a:buClr>
                <a:srgbClr val="C01E24"/>
              </a:buClr>
              <a:buSzPct val="108108"/>
              <a:buFont typeface="Noto Sans Symbols"/>
              <a:buChar char="▪"/>
            </a:pPr>
            <a:r>
              <a:rPr lang="en-US" sz="2400">
                <a:latin typeface="Calibri"/>
                <a:ea typeface="Calibri"/>
                <a:cs typeface="Calibri"/>
                <a:sym typeface="Calibri"/>
              </a:rPr>
              <a:t>Προβλήματα όρασης</a:t>
            </a:r>
            <a:endParaRPr/>
          </a:p>
          <a:p>
            <a:pPr marL="228600" lvl="0" indent="-228600" algn="l" rtl="0">
              <a:lnSpc>
                <a:spcPct val="150000"/>
              </a:lnSpc>
              <a:spcBef>
                <a:spcPts val="800"/>
              </a:spcBef>
              <a:spcAft>
                <a:spcPts val="0"/>
              </a:spcAft>
              <a:buClr>
                <a:srgbClr val="C01E24"/>
              </a:buClr>
              <a:buSzPct val="108108"/>
              <a:buFont typeface="Noto Sans Symbols"/>
              <a:buChar char="▪"/>
            </a:pPr>
            <a:r>
              <a:rPr lang="en-US" sz="2400">
                <a:latin typeface="Calibri"/>
                <a:ea typeface="Calibri"/>
                <a:cs typeface="Calibri"/>
                <a:sym typeface="Calibri"/>
              </a:rPr>
              <a:t>Πονοκέφαλοι, ασθένεια </a:t>
            </a:r>
            <a:endParaRPr/>
          </a:p>
          <a:p>
            <a:pPr marL="228600" lvl="0" indent="-228600" algn="l" rtl="0">
              <a:lnSpc>
                <a:spcPct val="150000"/>
              </a:lnSpc>
              <a:spcBef>
                <a:spcPts val="800"/>
              </a:spcBef>
              <a:spcAft>
                <a:spcPts val="0"/>
              </a:spcAft>
              <a:buClr>
                <a:srgbClr val="C01E24"/>
              </a:buClr>
              <a:buSzPct val="108108"/>
              <a:buFont typeface="Noto Sans Symbols"/>
              <a:buChar char="▪"/>
            </a:pPr>
            <a:r>
              <a:rPr lang="en-US" sz="2400">
                <a:latin typeface="Calibri"/>
                <a:ea typeface="Calibri"/>
                <a:cs typeface="Calibri"/>
                <a:sym typeface="Calibri"/>
              </a:rPr>
              <a:t>Αυξημένη απώλεια αυτονομίας σε ηλικιωμένους που περνούν περισσότερες από 5 ώρες την ημέρα μπροστά από μια οθόνη.</a:t>
            </a:r>
            <a:endParaRPr/>
          </a:p>
        </p:txBody>
      </p:sp>
      <p:pic>
        <p:nvPicPr>
          <p:cNvPr id="443" name="Google Shape;443;p30"/>
          <p:cNvPicPr preferRelativeResize="0"/>
          <p:nvPr/>
        </p:nvPicPr>
        <p:blipFill rotWithShape="1">
          <a:blip r:embed="rId3">
            <a:alphaModFix/>
          </a:blip>
          <a:srcRect/>
          <a:stretch/>
        </p:blipFill>
        <p:spPr>
          <a:xfrm>
            <a:off x="8015266" y="1399800"/>
            <a:ext cx="4058400" cy="4058400"/>
          </a:xfrm>
          <a:prstGeom prst="rect">
            <a:avLst/>
          </a:prstGeom>
          <a:noFill/>
          <a:ln>
            <a:noFill/>
          </a:ln>
        </p:spPr>
      </p:pic>
      <p:sp>
        <p:nvSpPr>
          <p:cNvPr id="444" name="Google Shape;444;p30"/>
          <p:cNvSpPr/>
          <p:nvPr/>
        </p:nvSpPr>
        <p:spPr>
          <a:xfrm>
            <a:off x="9780307" y="626223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Πηγή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Σχεδιασμένο από Freepik</a:t>
            </a:r>
            <a:endParaRPr sz="1200">
              <a:solidFill>
                <a:schemeClr val="dk1"/>
              </a:solidFill>
              <a:latin typeface="Calibri"/>
              <a:ea typeface="Calibri"/>
              <a:cs typeface="Calibri"/>
              <a:sym typeface="Calibri"/>
            </a:endParaRPr>
          </a:p>
        </p:txBody>
      </p:sp>
      <p:sp>
        <p:nvSpPr>
          <p:cNvPr id="7" name="Google Shape;398;p25"/>
          <p:cNvSpPr/>
          <p:nvPr/>
        </p:nvSpPr>
        <p:spPr>
          <a:xfrm>
            <a:off x="9030984" y="-3933"/>
            <a:ext cx="3159757" cy="620381"/>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a:solidFill>
                  <a:schemeClr val="lt1"/>
                </a:solidFill>
                <a:latin typeface="Calibri"/>
                <a:ea typeface="Calibri"/>
                <a:cs typeface="Calibri"/>
                <a:sym typeface="Calibri"/>
              </a:rPr>
              <a:t>5.1.3 Πληροφορίες για τον εθισμό στην οθόνη</a:t>
            </a:r>
            <a:endParaRPr sz="153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31"/>
          <p:cNvSpPr txBox="1">
            <a:spLocks noGrp="1"/>
          </p:cNvSpPr>
          <p:nvPr>
            <p:ph type="title"/>
          </p:nvPr>
        </p:nvSpPr>
        <p:spPr>
          <a:xfrm>
            <a:off x="423088" y="54863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a:t>Συστάσεις σχετικά με το χρόνο στην οθόνη (1)</a:t>
            </a:r>
            <a:endParaRPr/>
          </a:p>
        </p:txBody>
      </p:sp>
      <p:sp>
        <p:nvSpPr>
          <p:cNvPr id="452" name="Google Shape;452;p31"/>
          <p:cNvSpPr txBox="1">
            <a:spLocks noGrp="1"/>
          </p:cNvSpPr>
          <p:nvPr>
            <p:ph type="body" idx="1"/>
          </p:nvPr>
        </p:nvSpPr>
        <p:spPr>
          <a:xfrm>
            <a:off x="557998" y="1323686"/>
            <a:ext cx="7381145" cy="4865977"/>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SzPts val="2400"/>
              <a:buNone/>
            </a:pPr>
            <a:r>
              <a:rPr lang="en-US" sz="2400">
                <a:latin typeface="Calibri"/>
                <a:ea typeface="Calibri"/>
                <a:cs typeface="Calibri"/>
                <a:sym typeface="Calibri"/>
              </a:rPr>
              <a:t>Ο κανόνας 3-6-9-12 του Serge Tisseron :</a:t>
            </a:r>
            <a:endParaRPr/>
          </a:p>
          <a:p>
            <a:pPr marL="228600" lvl="0" indent="-228600" algn="l" rtl="0">
              <a:lnSpc>
                <a:spcPct val="100000"/>
              </a:lnSpc>
              <a:spcBef>
                <a:spcPts val="1200"/>
              </a:spcBef>
              <a:spcAft>
                <a:spcPts val="0"/>
              </a:spcAft>
              <a:buClr>
                <a:srgbClr val="C01E24"/>
              </a:buClr>
              <a:buSzPts val="2400"/>
              <a:buFont typeface="Noto Sans Symbols"/>
              <a:buChar char="▪"/>
            </a:pPr>
            <a:r>
              <a:rPr lang="en-US" sz="2400" b="1">
                <a:solidFill>
                  <a:srgbClr val="002060"/>
                </a:solidFill>
                <a:latin typeface="Calibri"/>
                <a:ea typeface="Calibri"/>
                <a:cs typeface="Calibri"/>
                <a:sym typeface="Calibri"/>
              </a:rPr>
              <a:t>Πριν από την ηλικία των 3 ετών</a:t>
            </a:r>
            <a:r>
              <a:rPr lang="en-US" sz="2400">
                <a:latin typeface="Calibri"/>
                <a:ea typeface="Calibri"/>
                <a:cs typeface="Calibri"/>
                <a:sym typeface="Calibri"/>
              </a:rPr>
              <a:t>, τα παιδιά πρέπει να ανακαλύπτουν μαζί σας τις αισθήσεις τους και τα ορόσημα. </a:t>
            </a:r>
            <a:r>
              <a:rPr lang="en-US" sz="2400" b="1" i="1">
                <a:latin typeface="Calibri"/>
                <a:ea typeface="Calibri"/>
                <a:cs typeface="Calibri"/>
                <a:sym typeface="Calibri"/>
              </a:rPr>
              <a:t>Σταματήστε, μιλήστε, κλείστε την τηλεόραση</a:t>
            </a:r>
            <a:endParaRPr/>
          </a:p>
          <a:p>
            <a:pPr marL="228600" lvl="0" indent="-228600" algn="l" rtl="0">
              <a:lnSpc>
                <a:spcPct val="100000"/>
              </a:lnSpc>
              <a:spcBef>
                <a:spcPts val="1200"/>
              </a:spcBef>
              <a:spcAft>
                <a:spcPts val="0"/>
              </a:spcAft>
              <a:buClr>
                <a:srgbClr val="C01E24"/>
              </a:buClr>
              <a:buSzPts val="2400"/>
              <a:buFont typeface="Noto Sans Symbols"/>
              <a:buChar char="▪"/>
            </a:pPr>
            <a:r>
              <a:rPr lang="en-US" sz="2400" b="1">
                <a:solidFill>
                  <a:srgbClr val="002060"/>
                </a:solidFill>
                <a:latin typeface="Calibri"/>
                <a:ea typeface="Calibri"/>
                <a:cs typeface="Calibri"/>
                <a:sym typeface="Calibri"/>
              </a:rPr>
              <a:t>Μεταξύ των ηλικιών 3 και 6 ετών, </a:t>
            </a:r>
            <a:r>
              <a:rPr lang="en-US">
                <a:latin typeface="Calibri"/>
                <a:ea typeface="Calibri"/>
                <a:cs typeface="Calibri"/>
                <a:sym typeface="Calibri"/>
              </a:rPr>
              <a:t>τα παιδιά </a:t>
            </a:r>
            <a:r>
              <a:rPr lang="en-US" sz="2400">
                <a:latin typeface="Calibri"/>
                <a:ea typeface="Calibri"/>
                <a:cs typeface="Calibri"/>
                <a:sym typeface="Calibri"/>
              </a:rPr>
              <a:t>πρέπει να ανακαλύψουν αισθητηριακά και χειρωνακτικά τους χαρίσματα. </a:t>
            </a:r>
            <a:r>
              <a:rPr lang="en-US" sz="2400" b="1" i="1">
                <a:latin typeface="Calibri"/>
                <a:ea typeface="Calibri"/>
                <a:cs typeface="Calibri"/>
                <a:sym typeface="Calibri"/>
              </a:rPr>
              <a:t>Περιορίστε τις οθόνες, μιλήστε γι</a:t>
            </a:r>
            <a:r>
              <a:rPr lang="en-US" b="1" i="1">
                <a:latin typeface="Calibri"/>
                <a:ea typeface="Calibri"/>
                <a:cs typeface="Calibri"/>
                <a:sym typeface="Calibri"/>
              </a:rPr>
              <a:t>’ αυτά τα χαρίσματα </a:t>
            </a:r>
            <a:r>
              <a:rPr lang="en-US" sz="2400" b="1" i="1">
                <a:latin typeface="Calibri"/>
                <a:ea typeface="Calibri"/>
                <a:cs typeface="Calibri"/>
                <a:sym typeface="Calibri"/>
              </a:rPr>
              <a:t>ως οικογένεια.</a:t>
            </a:r>
            <a:endParaRPr/>
          </a:p>
          <a:p>
            <a:pPr marL="228600" lvl="0" indent="-228600" algn="l" rtl="0">
              <a:lnSpc>
                <a:spcPct val="100000"/>
              </a:lnSpc>
              <a:spcBef>
                <a:spcPts val="1200"/>
              </a:spcBef>
              <a:spcAft>
                <a:spcPts val="0"/>
              </a:spcAft>
              <a:buClr>
                <a:srgbClr val="C01E24"/>
              </a:buClr>
              <a:buSzPts val="2400"/>
              <a:buFont typeface="Noto Sans Symbols"/>
              <a:buChar char="▪"/>
            </a:pPr>
            <a:r>
              <a:rPr lang="en-US" sz="2400" b="1">
                <a:solidFill>
                  <a:srgbClr val="002060"/>
                </a:solidFill>
                <a:latin typeface="Calibri"/>
                <a:ea typeface="Calibri"/>
                <a:cs typeface="Calibri"/>
                <a:sym typeface="Calibri"/>
              </a:rPr>
              <a:t>Μεταξύ των ηλικιών 6 και 9 ετών, </a:t>
            </a:r>
            <a:r>
              <a:rPr lang="en-US">
                <a:latin typeface="Calibri"/>
                <a:ea typeface="Calibri"/>
                <a:cs typeface="Calibri"/>
                <a:sym typeface="Calibri"/>
              </a:rPr>
              <a:t>τα παιδιά </a:t>
            </a:r>
            <a:r>
              <a:rPr lang="en-US" sz="2400">
                <a:latin typeface="Calibri"/>
                <a:ea typeface="Calibri"/>
                <a:cs typeface="Calibri"/>
                <a:sym typeface="Calibri"/>
              </a:rPr>
              <a:t>πρέπει να ανακαλύψουν τους κανόνες του κοινωνικού παιχνιδιού. </a:t>
            </a:r>
            <a:r>
              <a:rPr lang="en-US" sz="2400" b="1" i="1">
                <a:latin typeface="Calibri"/>
                <a:ea typeface="Calibri"/>
                <a:cs typeface="Calibri"/>
                <a:sym typeface="Calibri"/>
              </a:rPr>
              <a:t>Δημιουργήστε με οθόνες, εξηγήστε τους το διαδίκτυο. </a:t>
            </a:r>
            <a:endParaRPr sz="2400" b="1" i="1">
              <a:solidFill>
                <a:srgbClr val="000000"/>
              </a:solidFill>
              <a:latin typeface="Calibri"/>
              <a:ea typeface="Calibri"/>
              <a:cs typeface="Calibri"/>
              <a:sym typeface="Calibri"/>
            </a:endParaRPr>
          </a:p>
          <a:p>
            <a:pPr marL="228600" lvl="0" indent="-76200" algn="l" rtl="0">
              <a:lnSpc>
                <a:spcPct val="100000"/>
              </a:lnSpc>
              <a:spcBef>
                <a:spcPts val="1200"/>
              </a:spcBef>
              <a:spcAft>
                <a:spcPts val="0"/>
              </a:spcAft>
              <a:buSzPts val="2400"/>
              <a:buNone/>
            </a:pPr>
            <a:endParaRPr/>
          </a:p>
        </p:txBody>
      </p:sp>
      <p:pic>
        <p:nvPicPr>
          <p:cNvPr id="453" name="Google Shape;453;p31"/>
          <p:cNvPicPr preferRelativeResize="0"/>
          <p:nvPr/>
        </p:nvPicPr>
        <p:blipFill rotWithShape="1">
          <a:blip r:embed="rId3">
            <a:alphaModFix/>
          </a:blip>
          <a:srcRect/>
          <a:stretch/>
        </p:blipFill>
        <p:spPr>
          <a:xfrm>
            <a:off x="8573826" y="1938864"/>
            <a:ext cx="3338475" cy="3338475"/>
          </a:xfrm>
          <a:prstGeom prst="rect">
            <a:avLst/>
          </a:prstGeom>
          <a:noFill/>
          <a:ln>
            <a:noFill/>
          </a:ln>
        </p:spPr>
      </p:pic>
      <p:sp>
        <p:nvSpPr>
          <p:cNvPr id="454" name="Google Shape;454;p31"/>
          <p:cNvSpPr/>
          <p:nvPr/>
        </p:nvSpPr>
        <p:spPr>
          <a:xfrm>
            <a:off x="9780307" y="6222356"/>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Πηγή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Σχεδιασμένο από Freepik</a:t>
            </a:r>
            <a:endParaRPr sz="1200">
              <a:solidFill>
                <a:schemeClr val="dk1"/>
              </a:solidFill>
              <a:latin typeface="Calibri"/>
              <a:ea typeface="Calibri"/>
              <a:cs typeface="Calibri"/>
              <a:sym typeface="Calibri"/>
            </a:endParaRPr>
          </a:p>
        </p:txBody>
      </p:sp>
      <p:sp>
        <p:nvSpPr>
          <p:cNvPr id="7" name="Google Shape;398;p25"/>
          <p:cNvSpPr/>
          <p:nvPr/>
        </p:nvSpPr>
        <p:spPr>
          <a:xfrm>
            <a:off x="9030984" y="-3933"/>
            <a:ext cx="3159757" cy="620381"/>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a:solidFill>
                  <a:schemeClr val="lt1"/>
                </a:solidFill>
                <a:latin typeface="Calibri"/>
                <a:ea typeface="Calibri"/>
                <a:cs typeface="Calibri"/>
                <a:sym typeface="Calibri"/>
              </a:rPr>
              <a:t>5.1.3 Πληροφορίες για τον εθισμό στην οθόνη</a:t>
            </a:r>
            <a:endParaRPr sz="153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32"/>
          <p:cNvSpPr txBox="1">
            <a:spLocks noGrp="1"/>
          </p:cNvSpPr>
          <p:nvPr>
            <p:ph type="title"/>
          </p:nvPr>
        </p:nvSpPr>
        <p:spPr>
          <a:xfrm>
            <a:off x="557998" y="567496"/>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a:t>Συστάσεις σχετικά με το χρόνο στην οθόνη (2)</a:t>
            </a:r>
            <a:endParaRPr/>
          </a:p>
        </p:txBody>
      </p:sp>
      <p:sp>
        <p:nvSpPr>
          <p:cNvPr id="462" name="Google Shape;462;p32"/>
          <p:cNvSpPr txBox="1">
            <a:spLocks noGrp="1"/>
          </p:cNvSpPr>
          <p:nvPr>
            <p:ph type="body" idx="1"/>
          </p:nvPr>
        </p:nvSpPr>
        <p:spPr>
          <a:xfrm>
            <a:off x="402955" y="1215498"/>
            <a:ext cx="7381145" cy="4865977"/>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100000"/>
              </a:lnSpc>
              <a:spcBef>
                <a:spcPts val="0"/>
              </a:spcBef>
              <a:spcAft>
                <a:spcPts val="0"/>
              </a:spcAft>
              <a:buClr>
                <a:srgbClr val="C01E24"/>
              </a:buClr>
              <a:buSzPct val="108108"/>
              <a:buFont typeface="Noto Sans Symbols"/>
              <a:buChar char="▪"/>
            </a:pPr>
            <a:r>
              <a:rPr lang="en-US" sz="2400" b="1">
                <a:solidFill>
                  <a:srgbClr val="002060"/>
                </a:solidFill>
                <a:latin typeface="Calibri"/>
                <a:ea typeface="Calibri"/>
                <a:cs typeface="Calibri"/>
                <a:sym typeface="Calibri"/>
              </a:rPr>
              <a:t>Μεταξύ των ηλικιών 9 και 12 ετών, </a:t>
            </a:r>
            <a:r>
              <a:rPr lang="en-US">
                <a:latin typeface="Calibri"/>
                <a:ea typeface="Calibri"/>
                <a:cs typeface="Calibri"/>
                <a:sym typeface="Calibri"/>
              </a:rPr>
              <a:t>τα παιδιά </a:t>
            </a:r>
            <a:r>
              <a:rPr lang="en-US" sz="2400">
                <a:latin typeface="Calibri"/>
                <a:ea typeface="Calibri"/>
                <a:cs typeface="Calibri"/>
                <a:sym typeface="Calibri"/>
              </a:rPr>
              <a:t>πρέπει να εξερευνήσουν την πολυπλοκότητα του κόσμου. </a:t>
            </a:r>
            <a:r>
              <a:rPr lang="en-US" sz="2400" b="1" i="1">
                <a:latin typeface="Calibri"/>
                <a:ea typeface="Calibri"/>
                <a:cs typeface="Calibri"/>
                <a:sym typeface="Calibri"/>
              </a:rPr>
              <a:t>Διδάξτε τους να προστατεύουν τον εαυτό τους και τις επαφές τους. </a:t>
            </a:r>
            <a:endParaRPr sz="2400" b="1" i="1">
              <a:latin typeface="Calibri"/>
              <a:ea typeface="Calibri"/>
              <a:cs typeface="Calibri"/>
              <a:sym typeface="Calibri"/>
            </a:endParaRPr>
          </a:p>
          <a:p>
            <a:pPr marL="228600" lvl="0" indent="-228600" algn="l" rtl="0">
              <a:lnSpc>
                <a:spcPct val="100000"/>
              </a:lnSpc>
              <a:spcBef>
                <a:spcPts val="1200"/>
              </a:spcBef>
              <a:spcAft>
                <a:spcPts val="0"/>
              </a:spcAft>
              <a:buClr>
                <a:srgbClr val="C01E24"/>
              </a:buClr>
              <a:buSzPct val="108108"/>
              <a:buFont typeface="Noto Sans Symbols"/>
              <a:buChar char="▪"/>
            </a:pPr>
            <a:r>
              <a:rPr lang="en-US" sz="2400" b="1">
                <a:solidFill>
                  <a:srgbClr val="002060"/>
                </a:solidFill>
                <a:latin typeface="Calibri"/>
                <a:ea typeface="Calibri"/>
                <a:cs typeface="Calibri"/>
                <a:sym typeface="Calibri"/>
              </a:rPr>
              <a:t>Μετά από τα 12 χρόνια</a:t>
            </a:r>
            <a:r>
              <a:rPr lang="en-US" sz="2400">
                <a:latin typeface="Calibri"/>
                <a:ea typeface="Calibri"/>
                <a:cs typeface="Calibri"/>
                <a:sym typeface="Calibri"/>
              </a:rPr>
              <a:t>, ανεξαρτητοποιούνται όλο και περισσότερο από τους οικογενειακούς δεσμούς. </a:t>
            </a:r>
            <a:r>
              <a:rPr lang="en-US" sz="2400" b="1" i="1">
                <a:latin typeface="Calibri"/>
                <a:ea typeface="Calibri"/>
                <a:cs typeface="Calibri"/>
                <a:sym typeface="Calibri"/>
              </a:rPr>
              <a:t>Παραμ</a:t>
            </a:r>
            <a:r>
              <a:rPr lang="en-US" b="1" i="1">
                <a:latin typeface="Calibri"/>
                <a:ea typeface="Calibri"/>
                <a:cs typeface="Calibri"/>
                <a:sym typeface="Calibri"/>
              </a:rPr>
              <a:t>είνετε διαθέσιμοι. Εξακολουθεί να </a:t>
            </a:r>
            <a:r>
              <a:rPr lang="en-US" sz="2400" b="1" i="1">
                <a:latin typeface="Calibri"/>
                <a:ea typeface="Calibri"/>
                <a:cs typeface="Calibri"/>
                <a:sym typeface="Calibri"/>
              </a:rPr>
              <a:t>σας χρειάζεται.</a:t>
            </a:r>
            <a:endParaRPr/>
          </a:p>
          <a:p>
            <a:pPr marL="228600" marR="0" lvl="0" indent="-228600" algn="l" rtl="0">
              <a:lnSpc>
                <a:spcPct val="100000"/>
              </a:lnSpc>
              <a:spcBef>
                <a:spcPts val="1200"/>
              </a:spcBef>
              <a:spcAft>
                <a:spcPts val="0"/>
              </a:spcAft>
              <a:buClr>
                <a:srgbClr val="C01E24"/>
              </a:buClr>
              <a:buSzPct val="108108"/>
              <a:buFont typeface="Noto Sans Symbols"/>
              <a:buChar char="▪"/>
            </a:pPr>
            <a:r>
              <a:rPr lang="en-US" sz="2400">
                <a:latin typeface="Calibri"/>
                <a:ea typeface="Calibri"/>
                <a:cs typeface="Calibri"/>
                <a:sym typeface="Calibri"/>
              </a:rPr>
              <a:t>Οι ενήλικες θα πρέπει να επιδιώκουν να περιορίσουν τον μη σχετιζόμενο με την εργασία χρόνο στην οθόνη σε λιγότερο από δύο ώρες την ημέρα.</a:t>
            </a:r>
            <a:endParaRPr/>
          </a:p>
          <a:p>
            <a:pPr marL="228600" marR="0" lvl="0" indent="0" algn="l" rtl="0">
              <a:lnSpc>
                <a:spcPct val="100000"/>
              </a:lnSpc>
              <a:spcBef>
                <a:spcPts val="1200"/>
              </a:spcBef>
              <a:spcAft>
                <a:spcPts val="0"/>
              </a:spcAft>
              <a:buSzPct val="100000"/>
              <a:buNone/>
            </a:pPr>
            <a:r>
              <a:rPr lang="en-US" sz="2400">
                <a:latin typeface="Calibri"/>
                <a:ea typeface="Calibri"/>
                <a:cs typeface="Calibri"/>
                <a:sym typeface="Calibri"/>
              </a:rPr>
              <a:t>Κάντε τακτικά διαλείμματα από την οθόνη κάθε μία ώρα για να μειώσετε την κόπωση των ματιών και την καθιστική </a:t>
            </a:r>
            <a:r>
              <a:rPr lang="en-US">
                <a:latin typeface="Calibri"/>
                <a:ea typeface="Calibri"/>
                <a:cs typeface="Calibri"/>
                <a:sym typeface="Calibri"/>
              </a:rPr>
              <a:t>ζωή</a:t>
            </a:r>
            <a:r>
              <a:rPr lang="en-US" sz="2400">
                <a:latin typeface="Calibri"/>
                <a:ea typeface="Calibri"/>
                <a:cs typeface="Calibri"/>
                <a:sym typeface="Calibri"/>
              </a:rPr>
              <a:t>.</a:t>
            </a:r>
            <a:endParaRPr/>
          </a:p>
          <a:p>
            <a:pPr marL="228600" lvl="0" indent="-87629" algn="l" rtl="0">
              <a:lnSpc>
                <a:spcPct val="100000"/>
              </a:lnSpc>
              <a:spcBef>
                <a:spcPts val="1200"/>
              </a:spcBef>
              <a:spcAft>
                <a:spcPts val="0"/>
              </a:spcAft>
              <a:buSzPct val="100000"/>
              <a:buNone/>
            </a:pPr>
            <a:endParaRPr/>
          </a:p>
        </p:txBody>
      </p:sp>
      <p:pic>
        <p:nvPicPr>
          <p:cNvPr id="463" name="Google Shape;463;p32"/>
          <p:cNvPicPr preferRelativeResize="0"/>
          <p:nvPr/>
        </p:nvPicPr>
        <p:blipFill rotWithShape="1">
          <a:blip r:embed="rId3">
            <a:alphaModFix/>
          </a:blip>
          <a:srcRect/>
          <a:stretch/>
        </p:blipFill>
        <p:spPr>
          <a:xfrm>
            <a:off x="8098473" y="1930387"/>
            <a:ext cx="4093527" cy="2302600"/>
          </a:xfrm>
          <a:prstGeom prst="rect">
            <a:avLst/>
          </a:prstGeom>
          <a:noFill/>
          <a:ln>
            <a:noFill/>
          </a:ln>
        </p:spPr>
      </p:pic>
      <p:sp>
        <p:nvSpPr>
          <p:cNvPr id="464" name="Google Shape;464;p32"/>
          <p:cNvSpPr/>
          <p:nvPr/>
        </p:nvSpPr>
        <p:spPr>
          <a:xfrm>
            <a:off x="9780307" y="6192456"/>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Πηγή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Σχεδιασμένο από Freepik</a:t>
            </a:r>
            <a:endParaRPr sz="1200">
              <a:solidFill>
                <a:schemeClr val="dk1"/>
              </a:solidFill>
              <a:latin typeface="Calibri"/>
              <a:ea typeface="Calibri"/>
              <a:cs typeface="Calibri"/>
              <a:sym typeface="Calibri"/>
            </a:endParaRPr>
          </a:p>
        </p:txBody>
      </p:sp>
      <p:sp>
        <p:nvSpPr>
          <p:cNvPr id="7" name="Google Shape;398;p25"/>
          <p:cNvSpPr/>
          <p:nvPr/>
        </p:nvSpPr>
        <p:spPr>
          <a:xfrm>
            <a:off x="9030984" y="-3933"/>
            <a:ext cx="3159757" cy="620381"/>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a:solidFill>
                  <a:schemeClr val="lt1"/>
                </a:solidFill>
                <a:latin typeface="Calibri"/>
                <a:ea typeface="Calibri"/>
                <a:cs typeface="Calibri"/>
                <a:sym typeface="Calibri"/>
              </a:rPr>
              <a:t>5.1.3 Πληροφορίες για τον εθισμό στην οθόνη</a:t>
            </a:r>
            <a:endParaRPr sz="153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33"/>
          <p:cNvSpPr txBox="1">
            <a:spLocks noGrp="1"/>
          </p:cNvSpPr>
          <p:nvPr>
            <p:ph type="title"/>
          </p:nvPr>
        </p:nvSpPr>
        <p:spPr>
          <a:xfrm>
            <a:off x="557998" y="611729"/>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a:t>Συστάσεις σχετικά με το χρόνο στην οθόνη (3)</a:t>
            </a:r>
            <a:endParaRPr/>
          </a:p>
        </p:txBody>
      </p:sp>
      <p:sp>
        <p:nvSpPr>
          <p:cNvPr id="472" name="Google Shape;472;p33"/>
          <p:cNvSpPr txBox="1">
            <a:spLocks noGrp="1"/>
          </p:cNvSpPr>
          <p:nvPr>
            <p:ph type="body" idx="1"/>
          </p:nvPr>
        </p:nvSpPr>
        <p:spPr>
          <a:xfrm>
            <a:off x="557998" y="1216825"/>
            <a:ext cx="7381145" cy="4865977"/>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100000"/>
              </a:lnSpc>
              <a:spcBef>
                <a:spcPts val="0"/>
              </a:spcBef>
              <a:spcAft>
                <a:spcPts val="0"/>
              </a:spcAft>
              <a:buClr>
                <a:srgbClr val="C01E24"/>
              </a:buClr>
              <a:buSzPct val="108108"/>
              <a:buFont typeface="Calibri"/>
              <a:buChar char="▪"/>
            </a:pPr>
            <a:r>
              <a:rPr lang="en-US" sz="2400" b="1">
                <a:latin typeface="Calibri"/>
                <a:ea typeface="Calibri"/>
                <a:cs typeface="Calibri"/>
                <a:sym typeface="Calibri"/>
              </a:rPr>
              <a:t>Για τους ενήλικες, </a:t>
            </a:r>
            <a:r>
              <a:rPr lang="en-US" sz="2400">
                <a:latin typeface="Calibri"/>
                <a:ea typeface="Calibri"/>
                <a:cs typeface="Calibri"/>
                <a:sym typeface="Calibri"/>
              </a:rPr>
              <a:t>θα πρέπει να επιδιώκουν να περιορίσουν τον μη σχετιζόμενο με την εργασία χρόνο προβολής σε λιγότερο από δύο ώρες την ημέρα.</a:t>
            </a:r>
            <a:endParaRPr/>
          </a:p>
          <a:p>
            <a:pPr marL="228600" lvl="0" indent="0" algn="l" rtl="0">
              <a:lnSpc>
                <a:spcPct val="100000"/>
              </a:lnSpc>
              <a:spcBef>
                <a:spcPts val="1000"/>
              </a:spcBef>
              <a:spcAft>
                <a:spcPts val="0"/>
              </a:spcAft>
              <a:buSzPct val="100000"/>
              <a:buNone/>
            </a:pPr>
            <a:r>
              <a:rPr lang="en-US" sz="2400">
                <a:latin typeface="Calibri"/>
                <a:ea typeface="Calibri"/>
                <a:cs typeface="Calibri"/>
                <a:sym typeface="Calibri"/>
              </a:rPr>
              <a:t>Κάντε τακτικά διαλείμματα από την οθόνη κάθε μία ώρα για να μειώσετε την καταπόνηση των ματιών και την καθιστική συμπεριφορά.</a:t>
            </a:r>
            <a:endParaRPr/>
          </a:p>
          <a:p>
            <a:pPr marL="228600" lvl="0" indent="0" algn="l" rtl="0">
              <a:lnSpc>
                <a:spcPct val="100000"/>
              </a:lnSpc>
              <a:spcBef>
                <a:spcPts val="0"/>
              </a:spcBef>
              <a:spcAft>
                <a:spcPts val="0"/>
              </a:spcAft>
              <a:buSzPct val="100000"/>
              <a:buNone/>
            </a:pPr>
            <a:endParaRPr sz="2400">
              <a:latin typeface="Calibri"/>
              <a:ea typeface="Calibri"/>
              <a:cs typeface="Calibri"/>
              <a:sym typeface="Calibri"/>
            </a:endParaRPr>
          </a:p>
          <a:p>
            <a:pPr marL="228600" marR="0" lvl="0" indent="-228600" algn="l" rtl="0">
              <a:lnSpc>
                <a:spcPct val="100000"/>
              </a:lnSpc>
              <a:spcBef>
                <a:spcPts val="0"/>
              </a:spcBef>
              <a:spcAft>
                <a:spcPts val="0"/>
              </a:spcAft>
              <a:buClr>
                <a:srgbClr val="C01E24"/>
              </a:buClr>
              <a:buSzPct val="108108"/>
              <a:buFont typeface="Calibri"/>
              <a:buChar char="▪"/>
            </a:pPr>
            <a:r>
              <a:rPr lang="en-US" sz="2400" b="1">
                <a:latin typeface="Calibri"/>
                <a:ea typeface="Calibri"/>
                <a:cs typeface="Calibri"/>
                <a:sym typeface="Calibri"/>
              </a:rPr>
              <a:t>Για όλους</a:t>
            </a:r>
            <a:r>
              <a:rPr lang="en-US" sz="2400">
                <a:latin typeface="Calibri"/>
                <a:ea typeface="Calibri"/>
                <a:cs typeface="Calibri"/>
                <a:sym typeface="Calibri"/>
              </a:rPr>
              <a:t>, καθιερώστε περιόδους χωρίς οθόνη πριν από τον ύπνο για να προάγετε τον ποιοτικό ύπνο.</a:t>
            </a:r>
            <a:endParaRPr/>
          </a:p>
          <a:p>
            <a:pPr marL="228600" marR="0" lvl="0" indent="0" algn="l" rtl="0">
              <a:lnSpc>
                <a:spcPct val="100000"/>
              </a:lnSpc>
              <a:spcBef>
                <a:spcPts val="1000"/>
              </a:spcBef>
              <a:spcAft>
                <a:spcPts val="0"/>
              </a:spcAft>
              <a:buSzPct val="100000"/>
              <a:buNone/>
            </a:pPr>
            <a:r>
              <a:rPr lang="en-US" sz="2400">
                <a:latin typeface="Calibri"/>
                <a:ea typeface="Calibri"/>
                <a:cs typeface="Calibri"/>
                <a:sym typeface="Calibri"/>
              </a:rPr>
              <a:t>Χρησιμοποιήστε εφαρμογές παρακολούθησης του χρόνου οθόνης για να συνειδητοποιήσετε τις συνήθειές σας και να τις προσαρμόσετε ανάλογα.</a:t>
            </a:r>
            <a:endParaRPr/>
          </a:p>
          <a:p>
            <a:pPr marL="228600" marR="0" lvl="0" indent="0" algn="l" rtl="0">
              <a:lnSpc>
                <a:spcPct val="100000"/>
              </a:lnSpc>
              <a:spcBef>
                <a:spcPts val="1000"/>
              </a:spcBef>
              <a:spcAft>
                <a:spcPts val="0"/>
              </a:spcAft>
              <a:buSzPct val="100000"/>
              <a:buNone/>
            </a:pPr>
            <a:r>
              <a:rPr lang="en-US" sz="2400">
                <a:latin typeface="Calibri"/>
                <a:ea typeface="Calibri"/>
                <a:cs typeface="Calibri"/>
                <a:sym typeface="Calibri"/>
              </a:rPr>
              <a:t>Προτιμήστε τις δραστηριότητες εκτός σύνδεσης, όπως το διάβασμα, τα δημιουργικά χόμπι, τον αθλητισμό και την κοινωνική αλληλεπίδραση πρόσωπο με πρόσωπο.</a:t>
            </a:r>
            <a:endParaRPr sz="2400" b="1">
              <a:solidFill>
                <a:srgbClr val="FF9900"/>
              </a:solidFill>
              <a:latin typeface="Calibri"/>
              <a:ea typeface="Calibri"/>
              <a:cs typeface="Calibri"/>
              <a:sym typeface="Calibri"/>
            </a:endParaRPr>
          </a:p>
          <a:p>
            <a:pPr marL="228600" lvl="0" indent="-87629" algn="l" rtl="0">
              <a:lnSpc>
                <a:spcPct val="100000"/>
              </a:lnSpc>
              <a:spcBef>
                <a:spcPts val="600"/>
              </a:spcBef>
              <a:spcAft>
                <a:spcPts val="0"/>
              </a:spcAft>
              <a:buSzPct val="100000"/>
              <a:buNone/>
            </a:pPr>
            <a:endParaRPr/>
          </a:p>
        </p:txBody>
      </p:sp>
      <p:pic>
        <p:nvPicPr>
          <p:cNvPr id="473" name="Google Shape;473;p33"/>
          <p:cNvPicPr preferRelativeResize="0"/>
          <p:nvPr/>
        </p:nvPicPr>
        <p:blipFill rotWithShape="1">
          <a:blip r:embed="rId3">
            <a:alphaModFix/>
          </a:blip>
          <a:srcRect/>
          <a:stretch/>
        </p:blipFill>
        <p:spPr>
          <a:xfrm>
            <a:off x="8197700" y="1129275"/>
            <a:ext cx="4146698" cy="4146698"/>
          </a:xfrm>
          <a:prstGeom prst="rect">
            <a:avLst/>
          </a:prstGeom>
          <a:noFill/>
          <a:ln>
            <a:noFill/>
          </a:ln>
        </p:spPr>
      </p:pic>
      <p:sp>
        <p:nvSpPr>
          <p:cNvPr id="474" name="Google Shape;474;p33"/>
          <p:cNvSpPr/>
          <p:nvPr/>
        </p:nvSpPr>
        <p:spPr>
          <a:xfrm>
            <a:off x="9932707" y="632828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Πηγή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Σχεδιασμένο από Freepik</a:t>
            </a:r>
            <a:endParaRPr sz="1200">
              <a:solidFill>
                <a:schemeClr val="dk1"/>
              </a:solidFill>
              <a:latin typeface="Calibri"/>
              <a:ea typeface="Calibri"/>
              <a:cs typeface="Calibri"/>
              <a:sym typeface="Calibri"/>
            </a:endParaRPr>
          </a:p>
        </p:txBody>
      </p:sp>
      <p:sp>
        <p:nvSpPr>
          <p:cNvPr id="7" name="Google Shape;398;p25"/>
          <p:cNvSpPr/>
          <p:nvPr/>
        </p:nvSpPr>
        <p:spPr>
          <a:xfrm>
            <a:off x="9030984" y="-3933"/>
            <a:ext cx="3159757" cy="620381"/>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a:solidFill>
                  <a:schemeClr val="lt1"/>
                </a:solidFill>
                <a:latin typeface="Calibri"/>
                <a:ea typeface="Calibri"/>
                <a:cs typeface="Calibri"/>
                <a:sym typeface="Calibri"/>
              </a:rPr>
              <a:t>5.1.3 Πληροφορίες για τον εθισμό στην οθόνη</a:t>
            </a:r>
            <a:endParaRPr sz="153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34"/>
          <p:cNvSpPr txBox="1">
            <a:spLocks noGrp="1"/>
          </p:cNvSpPr>
          <p:nvPr>
            <p:ph type="title"/>
          </p:nvPr>
        </p:nvSpPr>
        <p:spPr>
          <a:xfrm>
            <a:off x="438078" y="499092"/>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a:t>Συστάσεις σχετικά με το χρόνο στην οθόνη (4)</a:t>
            </a:r>
            <a:endParaRPr/>
          </a:p>
        </p:txBody>
      </p:sp>
      <p:sp>
        <p:nvSpPr>
          <p:cNvPr id="482" name="Google Shape;482;p34"/>
          <p:cNvSpPr txBox="1">
            <a:spLocks noGrp="1"/>
          </p:cNvSpPr>
          <p:nvPr>
            <p:ph type="body" idx="1"/>
          </p:nvPr>
        </p:nvSpPr>
        <p:spPr>
          <a:xfrm>
            <a:off x="438078" y="1219825"/>
            <a:ext cx="7381145" cy="4865977"/>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00000"/>
              </a:lnSpc>
              <a:spcBef>
                <a:spcPts val="0"/>
              </a:spcBef>
              <a:spcAft>
                <a:spcPts val="0"/>
              </a:spcAft>
              <a:buSzPts val="2400"/>
              <a:buChar char="▪"/>
            </a:pPr>
            <a:r>
              <a:rPr lang="en-US" sz="2400" b="1">
                <a:latin typeface="Calibri"/>
                <a:ea typeface="Calibri"/>
                <a:cs typeface="Calibri"/>
                <a:sym typeface="Calibri"/>
              </a:rPr>
              <a:t>Για τους γονείς</a:t>
            </a:r>
            <a:r>
              <a:rPr lang="en-US" sz="2400">
                <a:latin typeface="Calibri"/>
                <a:ea typeface="Calibri"/>
                <a:cs typeface="Calibri"/>
                <a:sym typeface="Calibri"/>
              </a:rPr>
              <a:t>, διαμορφώστε μια υγιή συμπεριφορά χρήσης της οθόνης για να ενθαρρύνετε τις καλές συνήθειες των παιδιών. </a:t>
            </a:r>
            <a:endParaRPr/>
          </a:p>
          <a:p>
            <a:pPr marL="230400" lvl="0" indent="0" algn="l" rtl="0">
              <a:lnSpc>
                <a:spcPct val="100000"/>
              </a:lnSpc>
              <a:spcBef>
                <a:spcPts val="1200"/>
              </a:spcBef>
              <a:spcAft>
                <a:spcPts val="0"/>
              </a:spcAft>
              <a:buSzPts val="2400"/>
              <a:buNone/>
            </a:pPr>
            <a:r>
              <a:rPr lang="en-US">
                <a:latin typeface="Calibri"/>
                <a:ea typeface="Calibri"/>
                <a:cs typeface="Calibri"/>
                <a:sym typeface="Calibri"/>
              </a:rPr>
              <a:t>Ορίστε οικογενειακούς κανόνες σχετικά με τη χρήση της οθόνης, όπως όρια χρόνου χρήσης οθόνης και ζώνες χωρίς οθόνη στο σπίτι.</a:t>
            </a:r>
            <a:endParaRPr/>
          </a:p>
          <a:p>
            <a:pPr marL="228600" lvl="0" indent="-228600" algn="l" rtl="0">
              <a:lnSpc>
                <a:spcPct val="100000"/>
              </a:lnSpc>
              <a:spcBef>
                <a:spcPts val="1200"/>
              </a:spcBef>
              <a:spcAft>
                <a:spcPts val="0"/>
              </a:spcAft>
              <a:buSzPts val="2400"/>
              <a:buChar char="▪"/>
            </a:pPr>
            <a:r>
              <a:rPr lang="en-US" sz="2400" b="1">
                <a:latin typeface="Calibri"/>
                <a:ea typeface="Calibri"/>
                <a:cs typeface="Calibri"/>
                <a:sym typeface="Calibri"/>
              </a:rPr>
              <a:t>Για τα περιβάλλοντα εργασίας</a:t>
            </a:r>
            <a:r>
              <a:rPr lang="en-US" sz="2400">
                <a:latin typeface="Calibri"/>
                <a:ea typeface="Calibri"/>
                <a:cs typeface="Calibri"/>
                <a:sym typeface="Calibri"/>
              </a:rPr>
              <a:t>, ενθαρρύνετε τα τακτικά διαλείμματα μακριά από τις οθόνες για να μειώσετε την κόπωση και την καταπόνηση των ματιών.</a:t>
            </a:r>
            <a:endParaRPr/>
          </a:p>
          <a:p>
            <a:pPr marL="228600" marR="0" lvl="0" indent="0" algn="l" rtl="0">
              <a:lnSpc>
                <a:spcPct val="100000"/>
              </a:lnSpc>
              <a:spcBef>
                <a:spcPts val="1200"/>
              </a:spcBef>
              <a:spcAft>
                <a:spcPts val="0"/>
              </a:spcAft>
              <a:buSzPts val="2400"/>
              <a:buNone/>
            </a:pPr>
            <a:r>
              <a:rPr lang="en-US" sz="2400">
                <a:latin typeface="Calibri"/>
                <a:ea typeface="Calibri"/>
                <a:cs typeface="Calibri"/>
                <a:sym typeface="Calibri"/>
              </a:rPr>
              <a:t>Ενθαρρύνετε τις συναντήσεις πρόσωπο με πρόσωπο, όποτε είναι δυνατόν, αντί της αποκλειστικά εικονικής επικοινωνίας.</a:t>
            </a:r>
            <a:endParaRPr sz="2400" b="1">
              <a:solidFill>
                <a:srgbClr val="FF9900"/>
              </a:solidFill>
              <a:latin typeface="Calibri"/>
              <a:ea typeface="Calibri"/>
              <a:cs typeface="Calibri"/>
              <a:sym typeface="Calibri"/>
            </a:endParaRPr>
          </a:p>
          <a:p>
            <a:pPr marL="0" lvl="0" indent="0" algn="l" rtl="0">
              <a:lnSpc>
                <a:spcPct val="100000"/>
              </a:lnSpc>
              <a:spcBef>
                <a:spcPts val="1200"/>
              </a:spcBef>
              <a:spcAft>
                <a:spcPts val="0"/>
              </a:spcAft>
              <a:buSzPts val="2400"/>
              <a:buNone/>
            </a:pPr>
            <a:endParaRPr/>
          </a:p>
        </p:txBody>
      </p:sp>
      <p:pic>
        <p:nvPicPr>
          <p:cNvPr id="483" name="Google Shape;483;p34"/>
          <p:cNvPicPr preferRelativeResize="0"/>
          <p:nvPr/>
        </p:nvPicPr>
        <p:blipFill rotWithShape="1">
          <a:blip r:embed="rId3">
            <a:alphaModFix/>
          </a:blip>
          <a:srcRect/>
          <a:stretch/>
        </p:blipFill>
        <p:spPr>
          <a:xfrm>
            <a:off x="8331302" y="1799999"/>
            <a:ext cx="3511075" cy="3511075"/>
          </a:xfrm>
          <a:prstGeom prst="rect">
            <a:avLst/>
          </a:prstGeom>
          <a:noFill/>
          <a:ln>
            <a:noFill/>
          </a:ln>
        </p:spPr>
      </p:pic>
      <p:sp>
        <p:nvSpPr>
          <p:cNvPr id="484" name="Google Shape;484;p34"/>
          <p:cNvSpPr/>
          <p:nvPr/>
        </p:nvSpPr>
        <p:spPr>
          <a:xfrm>
            <a:off x="9780307" y="6292156"/>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Πηγή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Σχεδιασμένο από Freepik</a:t>
            </a:r>
            <a:endParaRPr sz="1200">
              <a:solidFill>
                <a:schemeClr val="dk1"/>
              </a:solidFill>
              <a:latin typeface="Calibri"/>
              <a:ea typeface="Calibri"/>
              <a:cs typeface="Calibri"/>
              <a:sym typeface="Calibri"/>
            </a:endParaRPr>
          </a:p>
        </p:txBody>
      </p:sp>
      <p:sp>
        <p:nvSpPr>
          <p:cNvPr id="7" name="Google Shape;398;p25"/>
          <p:cNvSpPr/>
          <p:nvPr/>
        </p:nvSpPr>
        <p:spPr>
          <a:xfrm>
            <a:off x="9030984" y="-3933"/>
            <a:ext cx="3159757" cy="620381"/>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a:solidFill>
                  <a:schemeClr val="lt1"/>
                </a:solidFill>
                <a:latin typeface="Calibri"/>
                <a:ea typeface="Calibri"/>
                <a:cs typeface="Calibri"/>
                <a:sym typeface="Calibri"/>
              </a:rPr>
              <a:t>5.1.3 Πληροφορίες για τον εθισμό στην οθόνη</a:t>
            </a:r>
            <a:endParaRPr sz="153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35"/>
          <p:cNvSpPr txBox="1">
            <a:spLocks noGrp="1"/>
          </p:cNvSpPr>
          <p:nvPr>
            <p:ph type="title"/>
          </p:nvPr>
        </p:nvSpPr>
        <p:spPr>
          <a:xfrm>
            <a:off x="423089" y="559388"/>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sz="2800">
                <a:solidFill>
                  <a:srgbClr val="203864"/>
                </a:solidFill>
                <a:latin typeface="Calibri"/>
                <a:ea typeface="Calibri"/>
                <a:cs typeface="Calibri"/>
                <a:sym typeface="Calibri"/>
              </a:rPr>
              <a:t>Εκπαίδευση στη λογική χρήση της οθόνης (1)</a:t>
            </a:r>
            <a:endParaRPr/>
          </a:p>
        </p:txBody>
      </p:sp>
      <p:sp>
        <p:nvSpPr>
          <p:cNvPr id="492" name="Google Shape;492;p35"/>
          <p:cNvSpPr txBox="1">
            <a:spLocks noGrp="1"/>
          </p:cNvSpPr>
          <p:nvPr>
            <p:ph type="body" idx="1"/>
          </p:nvPr>
        </p:nvSpPr>
        <p:spPr>
          <a:xfrm>
            <a:off x="423089" y="1083562"/>
            <a:ext cx="7389213" cy="4865977"/>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00000"/>
              </a:lnSpc>
              <a:spcBef>
                <a:spcPts val="0"/>
              </a:spcBef>
              <a:spcAft>
                <a:spcPts val="0"/>
              </a:spcAft>
              <a:buSzPct val="100000"/>
              <a:buNone/>
            </a:pPr>
            <a:r>
              <a:rPr lang="en-US" sz="2400">
                <a:latin typeface="Calibri"/>
                <a:ea typeface="Calibri"/>
                <a:cs typeface="Calibri"/>
                <a:sym typeface="Calibri"/>
              </a:rPr>
              <a:t>Ακολουθούν μερικές συμβουλές για την ορθολογική χρήση των οθονών:</a:t>
            </a:r>
            <a:endParaRPr/>
          </a:p>
          <a:p>
            <a:pPr marL="571500" lvl="0" indent="-342900" algn="l" rtl="0">
              <a:lnSpc>
                <a:spcPct val="100000"/>
              </a:lnSpc>
              <a:spcBef>
                <a:spcPts val="1000"/>
              </a:spcBef>
              <a:spcAft>
                <a:spcPts val="0"/>
              </a:spcAft>
              <a:buSzPct val="100000"/>
              <a:buChar char="▪"/>
            </a:pPr>
            <a:r>
              <a:rPr lang="en-US" sz="2400" b="1">
                <a:latin typeface="Calibri"/>
                <a:ea typeface="Calibri"/>
                <a:cs typeface="Calibri"/>
                <a:sym typeface="Calibri"/>
              </a:rPr>
              <a:t>Καθορίστε χρονικά όρια:</a:t>
            </a:r>
            <a:r>
              <a:rPr lang="en-US" sz="2400">
                <a:latin typeface="Calibri"/>
                <a:ea typeface="Calibri"/>
                <a:cs typeface="Calibri"/>
                <a:sym typeface="Calibri"/>
              </a:rPr>
              <a:t> Θέστε σαφή όρια για τον χρόνο που περνάτε μπροστά από τις οθόνες κάθε μέρα, λαμβάνοντας υπόψη τις συστάσεις που αφορούν την ηλικία.</a:t>
            </a:r>
            <a:endParaRPr/>
          </a:p>
          <a:p>
            <a:pPr marL="571500" lvl="0" indent="-342900" algn="l" rtl="0">
              <a:lnSpc>
                <a:spcPct val="100000"/>
              </a:lnSpc>
              <a:spcBef>
                <a:spcPts val="1000"/>
              </a:spcBef>
              <a:spcAft>
                <a:spcPts val="0"/>
              </a:spcAft>
              <a:buSzPct val="100000"/>
              <a:buChar char="▪"/>
            </a:pPr>
            <a:r>
              <a:rPr lang="en-US" sz="2400" b="1">
                <a:latin typeface="Calibri"/>
                <a:ea typeface="Calibri"/>
                <a:cs typeface="Calibri"/>
                <a:sym typeface="Calibri"/>
              </a:rPr>
              <a:t>Προγραμματίστε περιόδους χωρίς οθόνη:</a:t>
            </a:r>
            <a:r>
              <a:rPr lang="en-US" sz="2400">
                <a:latin typeface="Calibri"/>
                <a:ea typeface="Calibri"/>
                <a:cs typeface="Calibri"/>
                <a:sym typeface="Calibri"/>
              </a:rPr>
              <a:t> Ενσωματώστε περιόδους χωρίς οθόνη στο καθημερινό σας πρόγραμμα για να προωθήσετε την ισορροπία μεταξύ της διαδικτυακής και της μη διαδικτυακής ζωής.</a:t>
            </a:r>
            <a:endParaRPr/>
          </a:p>
          <a:p>
            <a:pPr marL="571500" lvl="0" indent="-342900" algn="l" rtl="0">
              <a:lnSpc>
                <a:spcPct val="100000"/>
              </a:lnSpc>
              <a:spcBef>
                <a:spcPts val="1000"/>
              </a:spcBef>
              <a:spcAft>
                <a:spcPts val="0"/>
              </a:spcAft>
              <a:buSzPct val="100000"/>
              <a:buChar char="▪"/>
            </a:pPr>
            <a:r>
              <a:rPr lang="en-US" sz="2400" b="1">
                <a:latin typeface="Calibri"/>
                <a:ea typeface="Calibri"/>
                <a:cs typeface="Calibri"/>
                <a:sym typeface="Calibri"/>
              </a:rPr>
              <a:t>Δώστε προτεραιότητα στις δραστηριότητες εκτός σύνδεσης:</a:t>
            </a:r>
            <a:r>
              <a:rPr lang="en-US" sz="2400">
                <a:latin typeface="Calibri"/>
                <a:ea typeface="Calibri"/>
                <a:cs typeface="Calibri"/>
                <a:sym typeface="Calibri"/>
              </a:rPr>
              <a:t> Ενθαρρύνετε δραστηριότητες μακριά από οθόνες, όπως ο αθλητισμός, τα δημιουργικά χόμπι, το διάβασμα και η κοινωνική αλληλεπίδραση.</a:t>
            </a:r>
            <a:endParaRPr/>
          </a:p>
          <a:p>
            <a:pPr marL="228600" lvl="0" indent="-87629" algn="l" rtl="0">
              <a:lnSpc>
                <a:spcPct val="100000"/>
              </a:lnSpc>
              <a:spcBef>
                <a:spcPts val="600"/>
              </a:spcBef>
              <a:spcAft>
                <a:spcPts val="0"/>
              </a:spcAft>
              <a:buSzPct val="100000"/>
              <a:buNone/>
            </a:pPr>
            <a:endParaRPr/>
          </a:p>
        </p:txBody>
      </p:sp>
      <p:pic>
        <p:nvPicPr>
          <p:cNvPr id="493" name="Google Shape;493;p35"/>
          <p:cNvPicPr preferRelativeResize="0"/>
          <p:nvPr/>
        </p:nvPicPr>
        <p:blipFill rotWithShape="1">
          <a:blip r:embed="rId3">
            <a:alphaModFix/>
          </a:blip>
          <a:srcRect/>
          <a:stretch/>
        </p:blipFill>
        <p:spPr>
          <a:xfrm>
            <a:off x="8074100" y="1528125"/>
            <a:ext cx="4117898" cy="3166825"/>
          </a:xfrm>
          <a:prstGeom prst="rect">
            <a:avLst/>
          </a:prstGeom>
          <a:noFill/>
          <a:ln>
            <a:noFill/>
          </a:ln>
        </p:spPr>
      </p:pic>
      <p:sp>
        <p:nvSpPr>
          <p:cNvPr id="494" name="Google Shape;494;p35"/>
          <p:cNvSpPr/>
          <p:nvPr/>
        </p:nvSpPr>
        <p:spPr>
          <a:xfrm>
            <a:off x="9780307" y="620243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Πηγή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Σχεδιασμένο από Freepik</a:t>
            </a:r>
            <a:endParaRPr sz="1200">
              <a:solidFill>
                <a:schemeClr val="dk1"/>
              </a:solidFill>
              <a:latin typeface="Calibri"/>
              <a:ea typeface="Calibri"/>
              <a:cs typeface="Calibri"/>
              <a:sym typeface="Calibri"/>
            </a:endParaRPr>
          </a:p>
        </p:txBody>
      </p:sp>
      <p:sp>
        <p:nvSpPr>
          <p:cNvPr id="7" name="Google Shape;398;p25"/>
          <p:cNvSpPr/>
          <p:nvPr/>
        </p:nvSpPr>
        <p:spPr>
          <a:xfrm>
            <a:off x="9030984" y="-3933"/>
            <a:ext cx="3159757" cy="620381"/>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a:solidFill>
                  <a:schemeClr val="lt1"/>
                </a:solidFill>
                <a:latin typeface="Calibri"/>
                <a:ea typeface="Calibri"/>
                <a:cs typeface="Calibri"/>
                <a:sym typeface="Calibri"/>
              </a:rPr>
              <a:t>5.1.3 Πληροφορίες για τον εθισμό στην οθόνη</a:t>
            </a:r>
            <a:endParaRPr sz="153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36"/>
          <p:cNvSpPr txBox="1">
            <a:spLocks noGrp="1"/>
          </p:cNvSpPr>
          <p:nvPr>
            <p:ph type="title"/>
          </p:nvPr>
        </p:nvSpPr>
        <p:spPr>
          <a:xfrm>
            <a:off x="557998" y="545224"/>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sz="2800">
                <a:solidFill>
                  <a:srgbClr val="203864"/>
                </a:solidFill>
                <a:latin typeface="Calibri"/>
                <a:ea typeface="Calibri"/>
                <a:cs typeface="Calibri"/>
                <a:sym typeface="Calibri"/>
              </a:rPr>
              <a:t>Εκπαίδευση στη λογική χρήση της οθόνης (2)</a:t>
            </a:r>
            <a:endParaRPr/>
          </a:p>
        </p:txBody>
      </p:sp>
      <p:sp>
        <p:nvSpPr>
          <p:cNvPr id="502" name="Google Shape;502;p36"/>
          <p:cNvSpPr txBox="1">
            <a:spLocks noGrp="1"/>
          </p:cNvSpPr>
          <p:nvPr>
            <p:ph type="body" idx="1"/>
          </p:nvPr>
        </p:nvSpPr>
        <p:spPr>
          <a:xfrm>
            <a:off x="557998" y="1150320"/>
            <a:ext cx="7389213" cy="4865977"/>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100000"/>
              </a:lnSpc>
              <a:spcBef>
                <a:spcPts val="0"/>
              </a:spcBef>
              <a:spcAft>
                <a:spcPts val="0"/>
              </a:spcAft>
              <a:buSzPct val="100000"/>
              <a:buNone/>
            </a:pPr>
            <a:r>
              <a:rPr lang="en-US" sz="2400">
                <a:latin typeface="Calibri"/>
                <a:ea typeface="Calibri"/>
                <a:cs typeface="Calibri"/>
                <a:sym typeface="Calibri"/>
              </a:rPr>
              <a:t>Ακολουθούν μερικές συμβουλές για την ορθολογική χρήση των οθονών:</a:t>
            </a:r>
            <a:endParaRPr/>
          </a:p>
          <a:p>
            <a:pPr marL="571500" lvl="0" indent="-342900" algn="l" rtl="0">
              <a:lnSpc>
                <a:spcPct val="100000"/>
              </a:lnSpc>
              <a:spcBef>
                <a:spcPts val="1000"/>
              </a:spcBef>
              <a:spcAft>
                <a:spcPts val="0"/>
              </a:spcAft>
              <a:buSzPct val="100000"/>
              <a:buChar char="▪"/>
            </a:pPr>
            <a:r>
              <a:rPr lang="en-US" sz="2400" b="1">
                <a:latin typeface="Calibri"/>
                <a:ea typeface="Calibri"/>
                <a:cs typeface="Calibri"/>
                <a:sym typeface="Calibri"/>
              </a:rPr>
              <a:t>Χρήση εργαλείων διαχείρισης χρόνου οθόνης: </a:t>
            </a:r>
            <a:r>
              <a:rPr lang="en-US" sz="2400">
                <a:latin typeface="Calibri"/>
                <a:ea typeface="Calibri"/>
                <a:cs typeface="Calibri"/>
                <a:sym typeface="Calibri"/>
              </a:rPr>
              <a:t>Χρησιμοποιήστε εφαρμογές ή ενσωματωμένες λειτουργίες στις συσκευές για να παρακολουθείτε και να περιορίζετε τον χρόνο οθόνης.</a:t>
            </a:r>
            <a:endParaRPr/>
          </a:p>
          <a:p>
            <a:pPr marL="571500" lvl="0" indent="-342900" algn="l" rtl="0">
              <a:lnSpc>
                <a:spcPct val="100000"/>
              </a:lnSpc>
              <a:spcBef>
                <a:spcPts val="1000"/>
              </a:spcBef>
              <a:spcAft>
                <a:spcPts val="0"/>
              </a:spcAft>
              <a:buSzPct val="100000"/>
              <a:buChar char="▪"/>
            </a:pPr>
            <a:r>
              <a:rPr lang="en-US" sz="2400" b="1">
                <a:latin typeface="Calibri"/>
                <a:ea typeface="Calibri"/>
                <a:cs typeface="Calibri"/>
                <a:sym typeface="Calibri"/>
              </a:rPr>
              <a:t>Επιλέξτε ποιοτικό περιεχόμενο: </a:t>
            </a:r>
            <a:r>
              <a:rPr lang="en-US" sz="2400">
                <a:latin typeface="Calibri"/>
                <a:ea typeface="Calibri"/>
                <a:cs typeface="Calibri"/>
                <a:sym typeface="Calibri"/>
              </a:rPr>
              <a:t>Επιλέξτε προσεκτικά το περιεχόμενο που καταναλώνετε στο διαδίκτυο, προτιμώντας αξιόπιστες και εκπαιδευτικές πηγές.</a:t>
            </a:r>
            <a:endParaRPr/>
          </a:p>
          <a:p>
            <a:pPr marL="571500" lvl="0" indent="-342900" algn="l" rtl="0">
              <a:lnSpc>
                <a:spcPct val="100000"/>
              </a:lnSpc>
              <a:spcBef>
                <a:spcPts val="1000"/>
              </a:spcBef>
              <a:spcAft>
                <a:spcPts val="0"/>
              </a:spcAft>
              <a:buSzPct val="100000"/>
              <a:buChar char="▪"/>
            </a:pPr>
            <a:r>
              <a:rPr lang="en-US" sz="2400" b="1">
                <a:latin typeface="Calibri"/>
                <a:ea typeface="Calibri"/>
                <a:cs typeface="Calibri"/>
                <a:sym typeface="Calibri"/>
              </a:rPr>
              <a:t>Εφαρμογή μετριοπάθειας:</a:t>
            </a:r>
            <a:r>
              <a:rPr lang="en-US" sz="2400">
                <a:latin typeface="Calibri"/>
                <a:ea typeface="Calibri"/>
                <a:cs typeface="Calibri"/>
                <a:sym typeface="Calibri"/>
              </a:rPr>
              <a:t> Αποφύγετε την υπερβολική χρήση κοινωνικών δικτύων, βιντεοπαιχνιδιών ή άλλων διαδικτυακών δραστηριοτήτων.</a:t>
            </a:r>
            <a:endParaRPr/>
          </a:p>
          <a:p>
            <a:pPr marL="571500" lvl="0" indent="-342900" algn="l" rtl="0">
              <a:lnSpc>
                <a:spcPct val="100000"/>
              </a:lnSpc>
              <a:spcBef>
                <a:spcPts val="1000"/>
              </a:spcBef>
              <a:spcAft>
                <a:spcPts val="0"/>
              </a:spcAft>
              <a:buSzPct val="100000"/>
              <a:buChar char="▪"/>
            </a:pPr>
            <a:r>
              <a:rPr lang="en-US" sz="2400" b="1">
                <a:latin typeface="Calibri"/>
                <a:ea typeface="Calibri"/>
                <a:cs typeface="Calibri"/>
                <a:sym typeface="Calibri"/>
              </a:rPr>
              <a:t>Κάντε τακτικά διαλείμματα:</a:t>
            </a:r>
            <a:r>
              <a:rPr lang="en-US" sz="2400">
                <a:latin typeface="Calibri"/>
                <a:ea typeface="Calibri"/>
                <a:cs typeface="Calibri"/>
                <a:sym typeface="Calibri"/>
              </a:rPr>
              <a:t> Κάντε τακτικά διαλείμματα κάθε ώρα για να ξεκουράζετε τα μάτια και το μυαλό σας, κάνοντας σωματική δραστηριότητα ή απλά παίρνοντας καθαρό αέρα.</a:t>
            </a:r>
            <a:endParaRPr/>
          </a:p>
        </p:txBody>
      </p:sp>
      <p:pic>
        <p:nvPicPr>
          <p:cNvPr id="503" name="Google Shape;503;p36"/>
          <p:cNvPicPr preferRelativeResize="0"/>
          <p:nvPr/>
        </p:nvPicPr>
        <p:blipFill rotWithShape="1">
          <a:blip r:embed="rId3">
            <a:alphaModFix/>
          </a:blip>
          <a:srcRect t="7044" b="7052"/>
          <a:stretch/>
        </p:blipFill>
        <p:spPr>
          <a:xfrm>
            <a:off x="8188875" y="2382350"/>
            <a:ext cx="4003123" cy="2501948"/>
          </a:xfrm>
          <a:prstGeom prst="rect">
            <a:avLst/>
          </a:prstGeom>
          <a:noFill/>
          <a:ln>
            <a:noFill/>
          </a:ln>
        </p:spPr>
      </p:pic>
      <p:sp>
        <p:nvSpPr>
          <p:cNvPr id="504" name="Google Shape;504;p36"/>
          <p:cNvSpPr/>
          <p:nvPr/>
        </p:nvSpPr>
        <p:spPr>
          <a:xfrm>
            <a:off x="9780307" y="6183656"/>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Πηγή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Σχεδιασμένο από Freepik</a:t>
            </a:r>
            <a:endParaRPr sz="1200">
              <a:solidFill>
                <a:schemeClr val="dk1"/>
              </a:solidFill>
              <a:latin typeface="Calibri"/>
              <a:ea typeface="Calibri"/>
              <a:cs typeface="Calibri"/>
              <a:sym typeface="Calibri"/>
            </a:endParaRPr>
          </a:p>
        </p:txBody>
      </p:sp>
      <p:sp>
        <p:nvSpPr>
          <p:cNvPr id="7" name="Google Shape;398;p25"/>
          <p:cNvSpPr/>
          <p:nvPr/>
        </p:nvSpPr>
        <p:spPr>
          <a:xfrm>
            <a:off x="9030984" y="-3933"/>
            <a:ext cx="3159757" cy="620381"/>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a:solidFill>
                  <a:schemeClr val="lt1"/>
                </a:solidFill>
                <a:latin typeface="Calibri"/>
                <a:ea typeface="Calibri"/>
                <a:cs typeface="Calibri"/>
                <a:sym typeface="Calibri"/>
              </a:rPr>
              <a:t>5.1.3 Πληροφορίες για τον εθισμό στην οθόνη</a:t>
            </a:r>
            <a:endParaRPr sz="153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37"/>
          <p:cNvSpPr txBox="1">
            <a:spLocks noGrp="1"/>
          </p:cNvSpPr>
          <p:nvPr>
            <p:ph type="title"/>
          </p:nvPr>
        </p:nvSpPr>
        <p:spPr>
          <a:xfrm>
            <a:off x="557998" y="552312"/>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a:t>Εκπαίδευση στη λογική χρήση της οθόνης (3)</a:t>
            </a:r>
            <a:endParaRPr/>
          </a:p>
        </p:txBody>
      </p:sp>
      <p:sp>
        <p:nvSpPr>
          <p:cNvPr id="512" name="Google Shape;512;p37"/>
          <p:cNvSpPr txBox="1">
            <a:spLocks noGrp="1"/>
          </p:cNvSpPr>
          <p:nvPr>
            <p:ph type="body" idx="1"/>
          </p:nvPr>
        </p:nvSpPr>
        <p:spPr>
          <a:xfrm>
            <a:off x="408096" y="1279529"/>
            <a:ext cx="7854482" cy="486597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400"/>
              <a:buNone/>
            </a:pPr>
            <a:r>
              <a:rPr lang="en-US" sz="2400">
                <a:latin typeface="Calibri"/>
                <a:ea typeface="Calibri"/>
                <a:cs typeface="Calibri"/>
                <a:sym typeface="Calibri"/>
              </a:rPr>
              <a:t>Ακολουθούν μερικές συμβουλές για την ορθολογική χρήση των οθονών:</a:t>
            </a:r>
            <a:endParaRPr/>
          </a:p>
          <a:p>
            <a:pPr marL="571500" lvl="0" indent="-342900" algn="l" rtl="0">
              <a:lnSpc>
                <a:spcPct val="100000"/>
              </a:lnSpc>
              <a:spcBef>
                <a:spcPts val="1000"/>
              </a:spcBef>
              <a:spcAft>
                <a:spcPts val="0"/>
              </a:spcAft>
              <a:buSzPts val="2400"/>
              <a:buChar char="▪"/>
            </a:pPr>
            <a:r>
              <a:rPr lang="en-US" sz="2400" b="1">
                <a:latin typeface="Calibri"/>
                <a:ea typeface="Calibri"/>
                <a:cs typeface="Calibri"/>
                <a:sym typeface="Calibri"/>
              </a:rPr>
              <a:t>Αποφύγετε τις οθόνες πριν από τον ύπνο:</a:t>
            </a:r>
            <a:r>
              <a:rPr lang="en-US" sz="2400">
                <a:latin typeface="Calibri"/>
                <a:ea typeface="Calibri"/>
                <a:cs typeface="Calibri"/>
                <a:sym typeface="Calibri"/>
              </a:rPr>
              <a:t> Περιορίστε την έκθεσή σας σε οθόνες τουλάχιστον μία ώρα πριν από τον ύπνο για να προάγετε την ποιότητα του ύπνου.</a:t>
            </a:r>
            <a:endParaRPr/>
          </a:p>
          <a:p>
            <a:pPr marL="571500" lvl="0" indent="-342900" algn="l" rtl="0">
              <a:lnSpc>
                <a:spcPct val="100000"/>
              </a:lnSpc>
              <a:spcBef>
                <a:spcPts val="1000"/>
              </a:spcBef>
              <a:spcAft>
                <a:spcPts val="0"/>
              </a:spcAft>
              <a:buSzPts val="2400"/>
              <a:buChar char="▪"/>
            </a:pPr>
            <a:r>
              <a:rPr lang="en-US" sz="2400" b="1">
                <a:latin typeface="Calibri"/>
                <a:ea typeface="Calibri"/>
                <a:cs typeface="Calibri"/>
                <a:sym typeface="Calibri"/>
              </a:rPr>
              <a:t>Να είστε θετικό πρότυπο: </a:t>
            </a:r>
            <a:r>
              <a:rPr lang="en-US" sz="2400">
                <a:latin typeface="Calibri"/>
                <a:ea typeface="Calibri"/>
                <a:cs typeface="Calibri"/>
                <a:sym typeface="Calibri"/>
              </a:rPr>
              <a:t>Γίνετε θετικό πρότυπο για την οικογένεια και τους φίλους σας υιοθετώντας υγιεινές συνήθειες οθόνης.</a:t>
            </a:r>
            <a:endParaRPr/>
          </a:p>
          <a:p>
            <a:pPr marL="571500" lvl="0" indent="-342900" algn="l" rtl="0">
              <a:lnSpc>
                <a:spcPct val="100000"/>
              </a:lnSpc>
              <a:spcBef>
                <a:spcPts val="1000"/>
              </a:spcBef>
              <a:spcAft>
                <a:spcPts val="0"/>
              </a:spcAft>
              <a:buSzPts val="2400"/>
              <a:buChar char="▪"/>
            </a:pPr>
            <a:r>
              <a:rPr lang="en-US" sz="2400" b="1">
                <a:latin typeface="Calibri"/>
                <a:ea typeface="Calibri"/>
                <a:cs typeface="Calibri"/>
                <a:sym typeface="Calibri"/>
              </a:rPr>
              <a:t>Μείνετε δραστήριοι: </a:t>
            </a:r>
            <a:r>
              <a:rPr lang="en-US" sz="2400">
                <a:latin typeface="Calibri"/>
                <a:ea typeface="Calibri"/>
                <a:cs typeface="Calibri"/>
                <a:sym typeface="Calibri"/>
              </a:rPr>
              <a:t>Χρησιμοποιήστε τις οθόνες με σκόπιμο και ελκυστικό τρόπο, αποφεύγοντας την παθητικότητα και προτιμώντας δραστηριότητες που διεγείρουν τη δημιουργικότητα και τη μάθηση.</a:t>
            </a:r>
            <a:endParaRPr/>
          </a:p>
        </p:txBody>
      </p:sp>
      <p:pic>
        <p:nvPicPr>
          <p:cNvPr id="513" name="Google Shape;513;p37"/>
          <p:cNvPicPr preferRelativeResize="0"/>
          <p:nvPr/>
        </p:nvPicPr>
        <p:blipFill rotWithShape="1">
          <a:blip r:embed="rId3">
            <a:alphaModFix/>
          </a:blip>
          <a:srcRect/>
          <a:stretch/>
        </p:blipFill>
        <p:spPr>
          <a:xfrm>
            <a:off x="8412480" y="1936146"/>
            <a:ext cx="3686200" cy="3686200"/>
          </a:xfrm>
          <a:prstGeom prst="rect">
            <a:avLst/>
          </a:prstGeom>
          <a:noFill/>
          <a:ln>
            <a:noFill/>
          </a:ln>
        </p:spPr>
      </p:pic>
      <p:sp>
        <p:nvSpPr>
          <p:cNvPr id="514" name="Google Shape;514;p37"/>
          <p:cNvSpPr/>
          <p:nvPr/>
        </p:nvSpPr>
        <p:spPr>
          <a:xfrm>
            <a:off x="9780282" y="6145506"/>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Πηγή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Σχεδιασμένο από Freepik</a:t>
            </a:r>
            <a:endParaRPr sz="1200">
              <a:solidFill>
                <a:schemeClr val="dk1"/>
              </a:solidFill>
              <a:latin typeface="Calibri"/>
              <a:ea typeface="Calibri"/>
              <a:cs typeface="Calibri"/>
              <a:sym typeface="Calibri"/>
            </a:endParaRPr>
          </a:p>
        </p:txBody>
      </p:sp>
      <p:sp>
        <p:nvSpPr>
          <p:cNvPr id="7" name="Google Shape;398;p25"/>
          <p:cNvSpPr/>
          <p:nvPr/>
        </p:nvSpPr>
        <p:spPr>
          <a:xfrm>
            <a:off x="9030984" y="-3933"/>
            <a:ext cx="3159757" cy="620381"/>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a:solidFill>
                  <a:schemeClr val="lt1"/>
                </a:solidFill>
                <a:latin typeface="Calibri"/>
                <a:ea typeface="Calibri"/>
                <a:cs typeface="Calibri"/>
                <a:sym typeface="Calibri"/>
              </a:rPr>
              <a:t>5.1.3 Πληροφορίες για τον εθισμό στην οθόνη</a:t>
            </a:r>
            <a:endParaRPr sz="153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38"/>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800"/>
              <a:buFont typeface="Calibri"/>
              <a:buNone/>
            </a:pPr>
            <a:r>
              <a:rPr lang="en-US"/>
              <a:t>Εκπαίδευση στη λογική χρήση της οθόνης (4)</a:t>
            </a:r>
            <a:endParaRPr/>
          </a:p>
        </p:txBody>
      </p:sp>
      <p:sp>
        <p:nvSpPr>
          <p:cNvPr id="522" name="Google Shape;522;p38"/>
          <p:cNvSpPr txBox="1">
            <a:spLocks noGrp="1"/>
          </p:cNvSpPr>
          <p:nvPr>
            <p:ph type="body" idx="1"/>
          </p:nvPr>
        </p:nvSpPr>
        <p:spPr>
          <a:xfrm>
            <a:off x="557998" y="1799999"/>
            <a:ext cx="6326896" cy="4865977"/>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SzPts val="2400"/>
              <a:buNone/>
            </a:pPr>
            <a:r>
              <a:rPr lang="en-US" sz="2400">
                <a:latin typeface="Calibri"/>
                <a:ea typeface="Calibri"/>
                <a:cs typeface="Calibri"/>
                <a:sym typeface="Calibri"/>
              </a:rPr>
              <a:t>Η αναγνώριση των σημείων εθισμού στην οθόνη είναι το πρώτο βήμα προς την υιοθέτηση πιο υγιεινών ψηφιακών συνηθειών, διασφαλίζοντας ότι η τεχνολογία αποτελεί εργαλείο βελτίωσης και όχι εμπόδιο για μια ολοκληρωμένη ζωή. </a:t>
            </a:r>
            <a:endParaRPr/>
          </a:p>
          <a:p>
            <a:pPr marL="0" marR="0" lvl="0" indent="0" algn="l" rtl="0">
              <a:lnSpc>
                <a:spcPct val="100000"/>
              </a:lnSpc>
              <a:spcBef>
                <a:spcPts val="1000"/>
              </a:spcBef>
              <a:spcAft>
                <a:spcPts val="0"/>
              </a:spcAft>
              <a:buSzPts val="2400"/>
              <a:buNone/>
            </a:pPr>
            <a:r>
              <a:rPr lang="en-US" sz="2400">
                <a:latin typeface="Calibri"/>
                <a:ea typeface="Calibri"/>
                <a:cs typeface="Calibri"/>
                <a:sym typeface="Calibri"/>
              </a:rPr>
              <a:t>Ακολουθώντας αυτές τις συμβουλές, μπορείτε να προωθήσετε μια ισορροπημένη και υγιή χρήση των οθονών στην καθημερινή σας ζωή.</a:t>
            </a:r>
            <a:endParaRPr sz="2400" b="1">
              <a:solidFill>
                <a:srgbClr val="FF9900"/>
              </a:solidFill>
              <a:latin typeface="Calibri"/>
              <a:ea typeface="Calibri"/>
              <a:cs typeface="Calibri"/>
              <a:sym typeface="Calibri"/>
            </a:endParaRPr>
          </a:p>
        </p:txBody>
      </p:sp>
      <p:pic>
        <p:nvPicPr>
          <p:cNvPr id="523" name="Google Shape;523;p38"/>
          <p:cNvPicPr preferRelativeResize="0"/>
          <p:nvPr/>
        </p:nvPicPr>
        <p:blipFill rotWithShape="1">
          <a:blip r:embed="rId3">
            <a:alphaModFix/>
          </a:blip>
          <a:srcRect/>
          <a:stretch/>
        </p:blipFill>
        <p:spPr>
          <a:xfrm>
            <a:off x="7484444" y="1918036"/>
            <a:ext cx="4427075" cy="2809951"/>
          </a:xfrm>
          <a:prstGeom prst="rect">
            <a:avLst/>
          </a:prstGeom>
          <a:noFill/>
          <a:ln>
            <a:noFill/>
          </a:ln>
        </p:spPr>
      </p:pic>
      <p:sp>
        <p:nvSpPr>
          <p:cNvPr id="524" name="Google Shape;524;p38"/>
          <p:cNvSpPr/>
          <p:nvPr/>
        </p:nvSpPr>
        <p:spPr>
          <a:xfrm>
            <a:off x="9697982" y="636193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Πηγή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Σχεδιασμένο από Freepik</a:t>
            </a:r>
            <a:endParaRPr sz="1200">
              <a:solidFill>
                <a:schemeClr val="dk1"/>
              </a:solidFill>
              <a:latin typeface="Calibri"/>
              <a:ea typeface="Calibri"/>
              <a:cs typeface="Calibri"/>
              <a:sym typeface="Calibri"/>
            </a:endParaRPr>
          </a:p>
        </p:txBody>
      </p:sp>
      <p:sp>
        <p:nvSpPr>
          <p:cNvPr id="7" name="Google Shape;398;p25"/>
          <p:cNvSpPr/>
          <p:nvPr/>
        </p:nvSpPr>
        <p:spPr>
          <a:xfrm>
            <a:off x="9030984" y="-3933"/>
            <a:ext cx="3159757" cy="620381"/>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a:solidFill>
                  <a:schemeClr val="lt1"/>
                </a:solidFill>
                <a:latin typeface="Calibri"/>
                <a:ea typeface="Calibri"/>
                <a:cs typeface="Calibri"/>
                <a:sym typeface="Calibri"/>
              </a:rPr>
              <a:t>5.1.3 Πληροφορίες για τον εθισμό στην οθόνη</a:t>
            </a:r>
            <a:endParaRPr sz="153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5400"/>
              <a:buFont typeface="Gill Sans"/>
              <a:buNone/>
            </a:pPr>
            <a:r>
              <a:rPr lang="en-US" sz="5400"/>
              <a:t>Διδακτική συνεδρία: Περιεχόμενο</a:t>
            </a:r>
            <a:endParaRPr sz="5400"/>
          </a:p>
        </p:txBody>
      </p:sp>
      <p:pic>
        <p:nvPicPr>
          <p:cNvPr id="127" name="Google Shape;127;p3"/>
          <p:cNvPicPr preferRelativeResize="0"/>
          <p:nvPr/>
        </p:nvPicPr>
        <p:blipFill rotWithShape="1">
          <a:blip r:embed="rId3">
            <a:alphaModFix/>
          </a:blip>
          <a:srcRect b="59835"/>
          <a:stretch/>
        </p:blipFill>
        <p:spPr>
          <a:xfrm rot="10800000">
            <a:off x="-8250" y="-4107"/>
            <a:ext cx="12191695" cy="349261"/>
          </a:xfrm>
          <a:prstGeom prst="rect">
            <a:avLst/>
          </a:prstGeom>
          <a:noFill/>
          <a:ln>
            <a:noFill/>
          </a:ln>
        </p:spPr>
      </p:pic>
      <p:sp>
        <p:nvSpPr>
          <p:cNvPr id="128" name="Google Shape;128;p3"/>
          <p:cNvSpPr txBox="1"/>
          <p:nvPr/>
        </p:nvSpPr>
        <p:spPr>
          <a:xfrm>
            <a:off x="952606" y="2136625"/>
            <a:ext cx="9887465" cy="461700"/>
          </a:xfrm>
          <a:prstGeom prst="rect">
            <a:avLst/>
          </a:prstGeom>
          <a:solidFill>
            <a:srgbClr val="DDE0E5"/>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1. </a:t>
            </a:r>
            <a:r>
              <a:rPr lang="en-US" sz="2400" b="0" i="0" u="sng" strike="noStrike" cap="none">
                <a:solidFill>
                  <a:srgbClr val="0563C1"/>
                </a:solidFill>
                <a:latin typeface="Calibri"/>
                <a:ea typeface="Calibri"/>
                <a:cs typeface="Calibri"/>
                <a:sym typeface="Calibri"/>
              </a:rPr>
              <a:t>Γενικές </a:t>
            </a:r>
            <a:r>
              <a:rPr lang="en-US" sz="2400" b="0" i="0" u="sng" strike="noStrike" cap="none">
                <a:solidFill>
                  <a:srgbClr val="0563C1"/>
                </a:solidFill>
                <a:latin typeface="Calibri"/>
                <a:ea typeface="Calibri"/>
                <a:cs typeface="Calibri"/>
                <a:sym typeface="Calibri"/>
                <a:hlinkClick r:id="rId4"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γνώσεις </a:t>
            </a:r>
            <a:r>
              <a:rPr lang="en-US" sz="2400" b="0" i="0" u="sng" strike="noStrike" cap="none">
                <a:solidFill>
                  <a:srgbClr val="0563C1"/>
                </a:solidFill>
                <a:latin typeface="Calibri"/>
                <a:ea typeface="Calibri"/>
                <a:cs typeface="Calibri"/>
                <a:sym typeface="Calibri"/>
              </a:rPr>
              <a:t>σχετικά με τη χρήση ουσιών και τον έλεγχο του εθισμού</a:t>
            </a:r>
            <a:endParaRPr sz="2400" b="0" i="0" u="sng" strike="noStrike" cap="none">
              <a:solidFill>
                <a:srgbClr val="0563C1"/>
              </a:solidFill>
              <a:latin typeface="Calibri"/>
              <a:ea typeface="Calibri"/>
              <a:cs typeface="Calibri"/>
              <a:sym typeface="Calibri"/>
            </a:endParaRPr>
          </a:p>
        </p:txBody>
      </p:sp>
      <p:sp>
        <p:nvSpPr>
          <p:cNvPr id="129" name="Google Shape;129;p3"/>
          <p:cNvSpPr txBox="1"/>
          <p:nvPr/>
        </p:nvSpPr>
        <p:spPr>
          <a:xfrm>
            <a:off x="952606" y="2818868"/>
            <a:ext cx="8808128" cy="461665"/>
          </a:xfrm>
          <a:prstGeom prst="rect">
            <a:avLst/>
          </a:prstGeom>
          <a:solidFill>
            <a:srgbClr val="DDE0E5"/>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2. </a:t>
            </a:r>
            <a:r>
              <a:rPr lang="en-US" sz="2400" b="0" i="0" u="sng" strike="noStrike" cap="none">
                <a:solidFill>
                  <a:srgbClr val="0563C1"/>
                </a:solidFill>
                <a:latin typeface="Calibri"/>
                <a:ea typeface="Calibri"/>
                <a:cs typeface="Calibri"/>
                <a:sym typeface="Calibri"/>
              </a:rPr>
              <a:t>Πληροφορίες για την </a:t>
            </a:r>
            <a:r>
              <a:rPr lang="en-US" sz="2400" b="0" i="0" u="sng" strike="noStrike" cap="none">
                <a:solidFill>
                  <a:srgbClr val="0563C1"/>
                </a:solidFill>
                <a:latin typeface="Calibri"/>
                <a:ea typeface="Calibri"/>
                <a:cs typeface="Calibri"/>
                <a:sym typeface="Calibri"/>
                <a:hlinkClick r:id="rId5"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κατανάλωση </a:t>
            </a:r>
            <a:r>
              <a:rPr lang="en-US" sz="2400" b="0" i="0" u="sng" strike="noStrike" cap="none">
                <a:solidFill>
                  <a:srgbClr val="0563C1"/>
                </a:solidFill>
                <a:latin typeface="Calibri"/>
                <a:ea typeface="Calibri"/>
                <a:cs typeface="Calibri"/>
                <a:sym typeface="Calibri"/>
              </a:rPr>
              <a:t>καπνού</a:t>
            </a:r>
            <a:endParaRPr sz="2400" b="0" i="0" u="sng" strike="noStrike" cap="none">
              <a:solidFill>
                <a:srgbClr val="0563C1"/>
              </a:solidFill>
              <a:latin typeface="Calibri"/>
              <a:ea typeface="Calibri"/>
              <a:cs typeface="Calibri"/>
              <a:sym typeface="Calibri"/>
            </a:endParaRPr>
          </a:p>
        </p:txBody>
      </p:sp>
      <p:sp>
        <p:nvSpPr>
          <p:cNvPr id="130" name="Google Shape;130;p3"/>
          <p:cNvSpPr txBox="1"/>
          <p:nvPr/>
        </p:nvSpPr>
        <p:spPr>
          <a:xfrm>
            <a:off x="952606" y="3503158"/>
            <a:ext cx="6403274" cy="461665"/>
          </a:xfrm>
          <a:prstGeom prst="rect">
            <a:avLst/>
          </a:prstGeom>
          <a:solidFill>
            <a:srgbClr val="DDE0E5"/>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3. </a:t>
            </a:r>
            <a:r>
              <a:rPr lang="en-US" sz="2400" b="0" i="0" u="sng" strike="noStrike" cap="none">
                <a:solidFill>
                  <a:srgbClr val="0563C1"/>
                </a:solidFill>
                <a:latin typeface="Calibri"/>
                <a:ea typeface="Calibri"/>
                <a:cs typeface="Calibri"/>
                <a:sym typeface="Calibri"/>
              </a:rPr>
              <a:t>Πληροφορίες για τον </a:t>
            </a:r>
            <a:r>
              <a:rPr lang="en-US" sz="2400" b="0" i="0" u="sng" strike="noStrike" cap="none">
                <a:solidFill>
                  <a:srgbClr val="0563C1"/>
                </a:solidFill>
                <a:latin typeface="Calibri"/>
                <a:ea typeface="Calibri"/>
                <a:cs typeface="Calibri"/>
                <a:sym typeface="Calibri"/>
                <a:hlinkClick r:id="rId6"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εθισμό στην </a:t>
            </a:r>
            <a:r>
              <a:rPr lang="en-US" sz="2400" b="0" i="0" u="sng" strike="noStrike" cap="none">
                <a:solidFill>
                  <a:srgbClr val="0563C1"/>
                </a:solidFill>
                <a:latin typeface="Calibri"/>
                <a:ea typeface="Calibri"/>
                <a:cs typeface="Calibri"/>
                <a:sym typeface="Calibri"/>
              </a:rPr>
              <a:t>οθόνη</a:t>
            </a:r>
            <a:endParaRPr sz="2400" b="0" i="0" u="sng" strike="noStrike" cap="none">
              <a:solidFill>
                <a:srgbClr val="0563C1"/>
              </a:solidFill>
              <a:latin typeface="Calibri"/>
              <a:ea typeface="Calibri"/>
              <a:cs typeface="Calibri"/>
              <a:sym typeface="Calibri"/>
            </a:endParaRPr>
          </a:p>
        </p:txBody>
      </p:sp>
      <p:sp>
        <p:nvSpPr>
          <p:cNvPr id="131" name="Google Shape;131;p3"/>
          <p:cNvSpPr txBox="1"/>
          <p:nvPr/>
        </p:nvSpPr>
        <p:spPr>
          <a:xfrm>
            <a:off x="952606" y="4102282"/>
            <a:ext cx="10923836" cy="1846619"/>
          </a:xfrm>
          <a:prstGeom prst="rect">
            <a:avLst/>
          </a:prstGeom>
          <a:solidFill>
            <a:srgbClr val="DDE0E5"/>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Calibri"/>
              <a:buNone/>
            </a:pPr>
            <a:r>
              <a:rPr lang="en-US" sz="2400" b="0" i="0" u="none" strike="noStrike" cap="none">
                <a:solidFill>
                  <a:schemeClr val="dk1"/>
                </a:solidFill>
                <a:latin typeface="Calibri"/>
                <a:ea typeface="Calibri"/>
                <a:cs typeface="Calibri"/>
                <a:sym typeface="Calibri"/>
              </a:rPr>
              <a:t>4. </a:t>
            </a:r>
            <a:r>
              <a:rPr lang="en-US" sz="2400" b="0" i="0" u="sng" strike="noStrike" cap="none">
                <a:solidFill>
                  <a:srgbClr val="0563C1"/>
                </a:solidFill>
                <a:latin typeface="Calibri"/>
                <a:ea typeface="Calibri"/>
                <a:cs typeface="Calibri"/>
                <a:sym typeface="Calibri"/>
              </a:rPr>
              <a:t>Διαδραστική χρήση </a:t>
            </a:r>
            <a:r>
              <a:rPr lang="en-US" sz="2400" b="0" i="0" u="sng" strike="noStrike" cap="none">
                <a:solidFill>
                  <a:srgbClr val="0563C1"/>
                </a:solidFill>
                <a:latin typeface="Calibri"/>
                <a:ea typeface="Calibri"/>
                <a:cs typeface="Calibri"/>
                <a:sym typeface="Calibri"/>
                <a:hlinkClick r:id="rId7"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εφαρμογών </a:t>
            </a:r>
            <a:r>
              <a:rPr lang="en-US" sz="2400" b="0" i="0" u="sng" strike="noStrike" cap="none">
                <a:solidFill>
                  <a:srgbClr val="0563C1"/>
                </a:solidFill>
                <a:latin typeface="Calibri"/>
                <a:ea typeface="Calibri"/>
                <a:cs typeface="Calibri"/>
                <a:sym typeface="Calibri"/>
              </a:rPr>
              <a:t>υγείας για την κατανάλωση καπνού και τη λογική χρήση των οθονών</a:t>
            </a:r>
            <a:endParaRPr/>
          </a:p>
          <a:p>
            <a:pPr marL="0" marR="0" lvl="0" indent="0" algn="l" rtl="0">
              <a:spcBef>
                <a:spcPts val="0"/>
              </a:spcBef>
              <a:spcAft>
                <a:spcPts val="0"/>
              </a:spcAft>
              <a:buClr>
                <a:schemeClr val="dk1"/>
              </a:buClr>
              <a:buSzPts val="2400"/>
              <a:buFont typeface="Calibri"/>
              <a:buNone/>
            </a:pPr>
            <a:endParaRPr sz="2400" b="0" i="0" u="sng" strike="noStrike" cap="none">
              <a:solidFill>
                <a:srgbClr val="0563C1"/>
              </a:solidFill>
              <a:latin typeface="Calibri"/>
              <a:ea typeface="Calibri"/>
              <a:cs typeface="Calibri"/>
              <a:sym typeface="Calibri"/>
            </a:endParaRPr>
          </a:p>
          <a:p>
            <a:pPr marL="0" marR="0" lvl="0" indent="0" algn="l" rtl="0">
              <a:spcBef>
                <a:spcPts val="0"/>
              </a:spcBef>
              <a:spcAft>
                <a:spcPts val="0"/>
              </a:spcAft>
              <a:buClr>
                <a:schemeClr val="dk1"/>
              </a:buClr>
              <a:buSzPts val="2400"/>
              <a:buFont typeface="Calibri"/>
              <a:buNone/>
            </a:pPr>
            <a:endParaRPr sz="2400" b="0" i="0" u="sng" strike="noStrike" cap="none">
              <a:solidFill>
                <a:srgbClr val="0563C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2" name="Google Shape;132;p3"/>
          <p:cNvSpPr txBox="1"/>
          <p:nvPr/>
        </p:nvSpPr>
        <p:spPr>
          <a:xfrm>
            <a:off x="928997" y="5230462"/>
            <a:ext cx="3883711" cy="461665"/>
          </a:xfrm>
          <a:prstGeom prst="rect">
            <a:avLst/>
          </a:prstGeom>
          <a:solidFill>
            <a:srgbClr val="DDE0E5"/>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Calibri"/>
              <a:buNone/>
            </a:pPr>
            <a:r>
              <a:rPr lang="en-US" sz="2400" b="0" i="0" u="sng" strike="noStrike" cap="none">
                <a:solidFill>
                  <a:schemeClr val="dk1"/>
                </a:solidFill>
                <a:latin typeface="Calibri"/>
                <a:ea typeface="Calibri"/>
                <a:cs typeface="Calibri"/>
                <a:sym typeface="Calibri"/>
              </a:rPr>
              <a:t>5. </a:t>
            </a:r>
            <a:r>
              <a:rPr lang="en-US" sz="2400" b="0" i="0" u="sng" strike="noStrike" cap="none">
                <a:solidFill>
                  <a:srgbClr val="0563C1"/>
                </a:solidFill>
                <a:latin typeface="Calibri"/>
                <a:ea typeface="Calibri"/>
                <a:cs typeface="Calibri"/>
                <a:sym typeface="Calibri"/>
                <a:hlinkClick r:id="rId8"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Συζήτηση και αξιολόγηση</a:t>
            </a:r>
            <a:endParaRPr sz="2400" b="0" i="0" u="sng" strike="noStrike" cap="none">
              <a:solidFill>
                <a:srgbClr val="0563C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Google Shape;531;p39" descr="Ambition abstract concept"/>
          <p:cNvPicPr preferRelativeResize="0"/>
          <p:nvPr/>
        </p:nvPicPr>
        <p:blipFill rotWithShape="1">
          <a:blip r:embed="rId3">
            <a:alphaModFix/>
          </a:blip>
          <a:srcRect/>
          <a:stretch/>
        </p:blipFill>
        <p:spPr>
          <a:xfrm>
            <a:off x="6668162" y="1079999"/>
            <a:ext cx="5517062" cy="5343950"/>
          </a:xfrm>
          <a:prstGeom prst="rect">
            <a:avLst/>
          </a:prstGeom>
          <a:noFill/>
          <a:ln>
            <a:noFill/>
          </a:ln>
        </p:spPr>
      </p:pic>
      <p:sp>
        <p:nvSpPr>
          <p:cNvPr id="532" name="Google Shape;532;p39"/>
          <p:cNvSpPr txBox="1"/>
          <p:nvPr/>
        </p:nvSpPr>
        <p:spPr>
          <a:xfrm>
            <a:off x="6000589" y="6199679"/>
            <a:ext cx="6099586"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a:solidFill>
                  <a:schemeClr val="dk1"/>
                </a:solidFill>
                <a:latin typeface="Calibri"/>
                <a:ea typeface="Calibri"/>
                <a:cs typeface="Calibri"/>
                <a:sym typeface="Calibri"/>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Σχεδιασμένο από Freepik</a:t>
            </a:r>
            <a:endParaRPr sz="1200">
              <a:solidFill>
                <a:schemeClr val="dk1"/>
              </a:solidFill>
              <a:latin typeface="Calibri"/>
              <a:ea typeface="Calibri"/>
              <a:cs typeface="Calibri"/>
              <a:sym typeface="Calibri"/>
            </a:endParaRPr>
          </a:p>
        </p:txBody>
      </p:sp>
      <p:sp>
        <p:nvSpPr>
          <p:cNvPr id="533" name="Google Shape;533;p39"/>
          <p:cNvSpPr txBox="1">
            <a:spLocks noGrp="1"/>
          </p:cNvSpPr>
          <p:nvPr>
            <p:ph type="title"/>
          </p:nvPr>
        </p:nvSpPr>
        <p:spPr>
          <a:xfrm>
            <a:off x="558000" y="839097"/>
            <a:ext cx="10515600" cy="152461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C01E24"/>
              </a:buClr>
              <a:buSzPct val="100000"/>
              <a:buFont typeface="Calibri"/>
              <a:buNone/>
            </a:pPr>
            <a:r>
              <a:rPr lang="en-US" sz="2000">
                <a:solidFill>
                  <a:srgbClr val="C01E24"/>
                </a:solidFill>
              </a:rPr>
              <a:t>5.1.4</a:t>
            </a:r>
            <a:r>
              <a:rPr lang="en-US"/>
              <a:t/>
            </a:r>
            <a:br>
              <a:rPr lang="en-US"/>
            </a:br>
            <a:r>
              <a:rPr lang="en-US">
                <a:solidFill>
                  <a:srgbClr val="C01E24"/>
                </a:solidFill>
              </a:rPr>
              <a:t>Διαδραστική χρήση εφαρμογών υγείας για την κατανάλωση καπνού και τη λογική χρήση των οθονών</a:t>
            </a:r>
            <a:endParaRPr>
              <a:solidFill>
                <a:srgbClr val="C01E24"/>
              </a:solidFill>
            </a:endParaRPr>
          </a:p>
        </p:txBody>
      </p:sp>
      <p:sp>
        <p:nvSpPr>
          <p:cNvPr id="534" name="Google Shape;534;p39"/>
          <p:cNvSpPr txBox="1">
            <a:spLocks noGrp="1"/>
          </p:cNvSpPr>
          <p:nvPr>
            <p:ph type="body" idx="1"/>
          </p:nvPr>
        </p:nvSpPr>
        <p:spPr>
          <a:xfrm>
            <a:off x="558000" y="2160000"/>
            <a:ext cx="5157787" cy="50302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200"/>
              <a:buNone/>
            </a:pPr>
            <a:r>
              <a:rPr lang="en-US" sz="2200">
                <a:solidFill>
                  <a:srgbClr val="203864"/>
                </a:solidFill>
              </a:rPr>
              <a:t>Στόχοι</a:t>
            </a:r>
            <a:endParaRPr/>
          </a:p>
        </p:txBody>
      </p:sp>
      <p:sp>
        <p:nvSpPr>
          <p:cNvPr id="535" name="Google Shape;535;p39"/>
          <p:cNvSpPr txBox="1">
            <a:spLocks noGrp="1"/>
          </p:cNvSpPr>
          <p:nvPr>
            <p:ph type="body" idx="2"/>
          </p:nvPr>
        </p:nvSpPr>
        <p:spPr>
          <a:xfrm>
            <a:off x="617621" y="2849843"/>
            <a:ext cx="5937120" cy="2998298"/>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SzPts val="2000"/>
              <a:buChar char="▪"/>
            </a:pPr>
            <a:r>
              <a:rPr lang="en-US" sz="2000"/>
              <a:t>Επιλέξτε ως ομάδα μία εφαρμογή και κατεβάστε την </a:t>
            </a:r>
            <a:endParaRPr/>
          </a:p>
          <a:p>
            <a:pPr marL="228600" lvl="0" indent="-228600" algn="l" rtl="0">
              <a:lnSpc>
                <a:spcPct val="150000"/>
              </a:lnSpc>
              <a:spcBef>
                <a:spcPts val="1200"/>
              </a:spcBef>
              <a:spcAft>
                <a:spcPts val="0"/>
              </a:spcAft>
              <a:buSzPts val="2000"/>
              <a:buChar char="▪"/>
            </a:pPr>
            <a:r>
              <a:rPr lang="en-US" sz="2000"/>
              <a:t>Εξερευνήστε τα χαρακτηριστικά του </a:t>
            </a:r>
            <a:endParaRPr/>
          </a:p>
          <a:p>
            <a:pPr marL="228600" lvl="0" indent="-228600" algn="l" rtl="0">
              <a:lnSpc>
                <a:spcPct val="150000"/>
              </a:lnSpc>
              <a:spcBef>
                <a:spcPts val="1200"/>
              </a:spcBef>
              <a:spcAft>
                <a:spcPts val="0"/>
              </a:spcAft>
              <a:buSzPts val="2000"/>
              <a:buChar char="▪"/>
            </a:pPr>
            <a:r>
              <a:rPr lang="en-US" sz="2000"/>
              <a:t>Συζητήστε τα πλεονεκτήματα και τα μειονεκτήματα </a:t>
            </a:r>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541" name="Google Shape;541;p40"/>
          <p:cNvPicPr preferRelativeResize="0"/>
          <p:nvPr/>
        </p:nvPicPr>
        <p:blipFill rotWithShape="1">
          <a:blip r:embed="rId3">
            <a:alphaModFix/>
          </a:blip>
          <a:srcRect/>
          <a:stretch/>
        </p:blipFill>
        <p:spPr>
          <a:xfrm>
            <a:off x="7282031" y="336431"/>
            <a:ext cx="1071282" cy="1130874"/>
          </a:xfrm>
          <a:prstGeom prst="rect">
            <a:avLst/>
          </a:prstGeom>
          <a:noFill/>
          <a:ln>
            <a:noFill/>
          </a:ln>
        </p:spPr>
      </p:pic>
      <p:sp>
        <p:nvSpPr>
          <p:cNvPr id="542" name="Google Shape;542;p40"/>
          <p:cNvSpPr txBox="1">
            <a:spLocks noGrp="1"/>
          </p:cNvSpPr>
          <p:nvPr>
            <p:ph type="title"/>
          </p:nvPr>
        </p:nvSpPr>
        <p:spPr>
          <a:xfrm>
            <a:off x="454715" y="336431"/>
            <a:ext cx="11059692" cy="7281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400"/>
              <a:buFont typeface="Calibri"/>
              <a:buNone/>
            </a:pPr>
            <a:r>
              <a:rPr lang="en-US"/>
              <a:t>Εφαρμογές διακοπής καπνίσματος </a:t>
            </a:r>
            <a:endParaRPr/>
          </a:p>
        </p:txBody>
      </p:sp>
      <p:graphicFrame>
        <p:nvGraphicFramePr>
          <p:cNvPr id="543" name="Google Shape;543;p40"/>
          <p:cNvGraphicFramePr/>
          <p:nvPr/>
        </p:nvGraphicFramePr>
        <p:xfrm>
          <a:off x="343276" y="1265949"/>
          <a:ext cx="11282575" cy="5324616"/>
        </p:xfrm>
        <a:graphic>
          <a:graphicData uri="http://schemas.openxmlformats.org/drawingml/2006/table">
            <a:tbl>
              <a:tblPr>
                <a:noFill/>
                <a:tableStyleId>{3C00DAD4-024A-4CF2-BC4A-82C975412F58}</a:tableStyleId>
              </a:tblPr>
              <a:tblGrid>
                <a:gridCol w="1651275">
                  <a:extLst>
                    <a:ext uri="{9D8B030D-6E8A-4147-A177-3AD203B41FA5}">
                      <a16:colId xmlns:a16="http://schemas.microsoft.com/office/drawing/2014/main" val="20000"/>
                    </a:ext>
                  </a:extLst>
                </a:gridCol>
                <a:gridCol w="8031575">
                  <a:extLst>
                    <a:ext uri="{9D8B030D-6E8A-4147-A177-3AD203B41FA5}">
                      <a16:colId xmlns:a16="http://schemas.microsoft.com/office/drawing/2014/main" val="20001"/>
                    </a:ext>
                  </a:extLst>
                </a:gridCol>
                <a:gridCol w="1599725">
                  <a:extLst>
                    <a:ext uri="{9D8B030D-6E8A-4147-A177-3AD203B41FA5}">
                      <a16:colId xmlns:a16="http://schemas.microsoft.com/office/drawing/2014/main" val="20002"/>
                    </a:ext>
                  </a:extLst>
                </a:gridCol>
              </a:tblGrid>
              <a:tr h="381000">
                <a:tc>
                  <a:txBody>
                    <a:bodyPr/>
                    <a:lstStyle/>
                    <a:p>
                      <a:pPr marL="0" marR="0" lvl="0" indent="0" algn="ctr" rtl="0">
                        <a:spcBef>
                          <a:spcPts val="0"/>
                        </a:spcBef>
                        <a:spcAft>
                          <a:spcPts val="0"/>
                        </a:spcAft>
                        <a:buClr>
                          <a:schemeClr val="dk1"/>
                        </a:buClr>
                        <a:buSzPts val="1800"/>
                        <a:buFont typeface="Calibri"/>
                        <a:buNone/>
                      </a:pPr>
                      <a:r>
                        <a:rPr lang="en-US" sz="1800" b="1" u="none" strike="noStrike" cap="none"/>
                        <a:t>Εφαρμογές</a:t>
                      </a:r>
                      <a:endParaRPr sz="1800" b="1" u="none" strike="noStrike" cap="none"/>
                    </a:p>
                  </a:txBody>
                  <a:tcPr marL="91425" marR="91425" marT="91425" marB="91425"/>
                </a:tc>
                <a:tc>
                  <a:txBody>
                    <a:bodyPr/>
                    <a:lstStyle/>
                    <a:p>
                      <a:pPr marL="0" marR="0" lvl="0" indent="0" algn="ctr" rtl="0">
                        <a:spcBef>
                          <a:spcPts val="0"/>
                        </a:spcBef>
                        <a:spcAft>
                          <a:spcPts val="0"/>
                        </a:spcAft>
                        <a:buClr>
                          <a:schemeClr val="dk1"/>
                        </a:buClr>
                        <a:buSzPts val="1800"/>
                        <a:buFont typeface="Calibri"/>
                        <a:buNone/>
                      </a:pPr>
                      <a:r>
                        <a:rPr lang="en-US" sz="1800" b="1" u="none" strike="noStrike" cap="none"/>
                        <a:t>Περιγραφή</a:t>
                      </a:r>
                      <a:endParaRPr sz="1800" b="1" u="none" strike="noStrike" cap="none"/>
                    </a:p>
                  </a:txBody>
                  <a:tcPr marL="91425" marR="91425" marT="91425" marB="91425"/>
                </a:tc>
                <a:tc>
                  <a:txBody>
                    <a:bodyPr/>
                    <a:lstStyle/>
                    <a:p>
                      <a:pPr marL="0" marR="0" lvl="0" indent="0" algn="ctr" rtl="0">
                        <a:spcBef>
                          <a:spcPts val="0"/>
                        </a:spcBef>
                        <a:spcAft>
                          <a:spcPts val="0"/>
                        </a:spcAft>
                        <a:buClr>
                          <a:schemeClr val="dk1"/>
                        </a:buClr>
                        <a:buSzPts val="1800"/>
                        <a:buFont typeface="Calibri"/>
                        <a:buNone/>
                      </a:pPr>
                      <a:r>
                        <a:rPr lang="en-US" sz="1800" b="1" u="none" strike="noStrike" cap="none"/>
                        <a:t>Λήψη συνδέσμου</a:t>
                      </a:r>
                      <a:endParaRPr sz="1800" b="1" u="none" strike="noStrike" cap="none"/>
                    </a:p>
                  </a:txBody>
                  <a:tcPr marL="91425" marR="91425" marT="91425" marB="91425"/>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chemeClr val="dk1"/>
                        </a:buClr>
                        <a:buSzPts val="1400"/>
                        <a:buFont typeface="Calibri"/>
                        <a:buNone/>
                      </a:pPr>
                      <a:r>
                        <a:rPr lang="en-US" sz="1400" b="1" u="none" strike="noStrike" cap="none"/>
                        <a:t>Kwit</a:t>
                      </a:r>
                      <a:endParaRPr sz="1400" b="1" u="none" strike="noStrike" cap="none">
                        <a:solidFill>
                          <a:srgbClr val="1F1F1F"/>
                        </a:solidFill>
                      </a:endParaRPr>
                    </a:p>
                  </a:txBody>
                  <a:tcPr marL="91425" marR="91425" marT="91425" marB="91425"/>
                </a:tc>
                <a:tc>
                  <a:txBody>
                    <a:bodyPr/>
                    <a:lstStyle/>
                    <a:p>
                      <a:pPr marL="0" marR="0" lvl="0" indent="0" algn="l" rtl="0">
                        <a:spcBef>
                          <a:spcPts val="0"/>
                        </a:spcBef>
                        <a:spcAft>
                          <a:spcPts val="0"/>
                        </a:spcAft>
                        <a:buClr>
                          <a:schemeClr val="dk1"/>
                        </a:buClr>
                        <a:buSzPts val="1200"/>
                        <a:buFont typeface="Calibri"/>
                        <a:buNone/>
                      </a:pPr>
                      <a:r>
                        <a:rPr lang="en-US" sz="1200" u="none" strike="noStrike" cap="none"/>
                        <a:t>Αυτή η εφαρμογή χρησιμοποιεί την παιχνιδοποίηση για να σας βοηθήσει να σταματήσετε το κάπνισμα. Σας επιτρέπει να κερδίσετε πόντους και σήματα για την αποχή σας, ενώ σας προσφέρει επίσης συμβουλές και υποστήριξη.</a:t>
                      </a:r>
                      <a:endParaRPr sz="1200" u="none" strike="noStrike" cap="none"/>
                    </a:p>
                  </a:txBody>
                  <a:tcPr marL="91425" marR="91425" marT="91425" marB="91425"/>
                </a:tc>
                <a:tc>
                  <a:txBody>
                    <a:bodyPr/>
                    <a:lstStyle/>
                    <a:p>
                      <a:pPr marL="0" marR="0" lvl="0" indent="0" algn="ctr" rtl="0">
                        <a:spcBef>
                          <a:spcPts val="0"/>
                        </a:spcBef>
                        <a:spcAft>
                          <a:spcPts val="0"/>
                        </a:spcAft>
                        <a:buClr>
                          <a:schemeClr val="hlink"/>
                        </a:buClr>
                        <a:buSzPts val="1400"/>
                        <a:buFont typeface="Calibri"/>
                        <a:buNone/>
                      </a:pPr>
                      <a:r>
                        <a:rPr lang="en-US" sz="1400" u="sng" strike="noStrike" cap="none">
                          <a:solidFill>
                            <a:schemeClr val="hlink"/>
                          </a:solidFill>
                          <a:hlinkClick r:id="rId4"/>
                        </a:rPr>
                        <a:t>Android </a:t>
                      </a:r>
                      <a:r>
                        <a:rPr lang="en-US" sz="1400" u="none" strike="noStrike" cap="none"/>
                        <a:t>- </a:t>
                      </a:r>
                      <a:r>
                        <a:rPr lang="en-US" sz="1400" u="sng" strike="noStrike" cap="none">
                          <a:solidFill>
                            <a:schemeClr val="hlink"/>
                          </a:solidFill>
                          <a:hlinkClick r:id="rId5"/>
                        </a:rPr>
                        <a:t>IOS</a:t>
                      </a:r>
                      <a:endParaRPr sz="2000" u="none" strike="noStrike" cap="none"/>
                    </a:p>
                  </a:txBody>
                  <a:tcPr marL="91425" marR="91425" marT="91425" marB="91425"/>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chemeClr val="dk1"/>
                        </a:buClr>
                        <a:buSzPts val="1400"/>
                        <a:buFont typeface="Calibri"/>
                        <a:buNone/>
                      </a:pPr>
                      <a:r>
                        <a:rPr lang="en-US" sz="1400" b="1" u="none" strike="noStrike" cap="none"/>
                        <a:t>Απαγορεύεται το κάπνισμα</a:t>
                      </a:r>
                      <a:endParaRPr sz="1400" b="1" u="none" strike="noStrike" cap="none">
                        <a:solidFill>
                          <a:srgbClr val="1F1F1F"/>
                        </a:solidFill>
                      </a:endParaRPr>
                    </a:p>
                  </a:txBody>
                  <a:tcPr marL="91425" marR="91425" marT="91425" marB="91425"/>
                </a:tc>
                <a:tc>
                  <a:txBody>
                    <a:bodyPr/>
                    <a:lstStyle/>
                    <a:p>
                      <a:pPr marL="0" marR="0" lvl="0" indent="0" algn="l" rtl="0">
                        <a:lnSpc>
                          <a:spcPct val="115000"/>
                        </a:lnSpc>
                        <a:spcBef>
                          <a:spcPts val="0"/>
                        </a:spcBef>
                        <a:spcAft>
                          <a:spcPts val="0"/>
                        </a:spcAft>
                        <a:buClr>
                          <a:schemeClr val="dk1"/>
                        </a:buClr>
                        <a:buSzPts val="1200"/>
                        <a:buFont typeface="Calibri"/>
                        <a:buNone/>
                      </a:pPr>
                      <a:r>
                        <a:rPr lang="en-US" sz="1200" u="none" strike="noStrike" cap="none"/>
                        <a:t>Αυτή η εφαρμογή παρέχεται από το Εθνικό Ινστιτούτο Καρκίνου των ΗΠΑ και προσφέρει πληροφορίες και υποστήριξη σε άτομα που θέλουν να σταματήσουν το κάπνισμα. Περιλαμβάνει παρακολούθηση της προόδου, εξατομικευμένες συμβουλές και ένα φόρουμ της κοινότητας.</a:t>
                      </a:r>
                      <a:endParaRPr sz="1200" u="none" strike="noStrike" cap="none"/>
                    </a:p>
                  </a:txBody>
                  <a:tcPr marL="91425" marR="91425" marT="91425" marB="91425"/>
                </a:tc>
                <a:tc>
                  <a:txBody>
                    <a:bodyPr/>
                    <a:lstStyle/>
                    <a:p>
                      <a:pPr marL="0" marR="0" lvl="0" indent="0" algn="ctr" rtl="0">
                        <a:spcBef>
                          <a:spcPts val="0"/>
                        </a:spcBef>
                        <a:spcAft>
                          <a:spcPts val="0"/>
                        </a:spcAft>
                        <a:buClr>
                          <a:schemeClr val="hlink"/>
                        </a:buClr>
                        <a:buSzPts val="1400"/>
                        <a:buFont typeface="Calibri"/>
                        <a:buNone/>
                      </a:pPr>
                      <a:r>
                        <a:rPr lang="en-US" sz="1400" u="sng" strike="noStrike" cap="none">
                          <a:solidFill>
                            <a:schemeClr val="hlink"/>
                          </a:solidFill>
                          <a:hlinkClick r:id="rId6"/>
                        </a:rPr>
                        <a:t>Android </a:t>
                      </a:r>
                      <a:r>
                        <a:rPr lang="en-US" sz="1400" u="none" strike="noStrike" cap="none"/>
                        <a:t>- </a:t>
                      </a:r>
                      <a:r>
                        <a:rPr lang="en-US" sz="1400" u="sng" strike="noStrike" cap="none">
                          <a:solidFill>
                            <a:schemeClr val="hlink"/>
                          </a:solidFill>
                          <a:hlinkClick r:id="rId7"/>
                        </a:rPr>
                        <a:t>IOS</a:t>
                      </a:r>
                      <a:endParaRPr sz="2000" u="none" strike="noStrike" cap="none"/>
                    </a:p>
                  </a:txBody>
                  <a:tcPr marL="91425" marR="91425" marT="91425" marB="91425"/>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chemeClr val="dk1"/>
                        </a:buClr>
                        <a:buSzPts val="1400"/>
                        <a:buFont typeface="Calibri"/>
                        <a:buNone/>
                      </a:pPr>
                      <a:r>
                        <a:rPr lang="en-US" sz="1400" b="1" u="none" strike="noStrike" cap="none"/>
                        <a:t>QuitNow!</a:t>
                      </a:r>
                      <a:endParaRPr sz="1400" b="1" u="none" strike="noStrike" cap="none">
                        <a:solidFill>
                          <a:srgbClr val="1F1F1F"/>
                        </a:solidFill>
                      </a:endParaRPr>
                    </a:p>
                  </a:txBody>
                  <a:tcPr marL="91425" marR="91425" marT="91425" marB="91425"/>
                </a:tc>
                <a:tc>
                  <a:txBody>
                    <a:bodyPr/>
                    <a:lstStyle/>
                    <a:p>
                      <a:pPr marL="0" marR="0" lvl="0" indent="0" algn="l" rtl="0">
                        <a:spcBef>
                          <a:spcPts val="0"/>
                        </a:spcBef>
                        <a:spcAft>
                          <a:spcPts val="0"/>
                        </a:spcAft>
                        <a:buClr>
                          <a:schemeClr val="dk1"/>
                        </a:buClr>
                        <a:buSzPts val="1200"/>
                        <a:buFont typeface="Calibri"/>
                        <a:buNone/>
                      </a:pPr>
                      <a:r>
                        <a:rPr lang="en-US" sz="1200" u="none" strike="noStrike" cap="none"/>
                        <a:t>Αυτή η εφαρμογή είναι απλή και εύκολη στη χρήση. Προσφέρει παρακολούθηση της προόδου, συμβουλές και υποστήριξη.</a:t>
                      </a:r>
                      <a:endParaRPr sz="1200" u="none" strike="noStrike" cap="none"/>
                    </a:p>
                  </a:txBody>
                  <a:tcPr marL="91425" marR="91425" marT="91425" marB="91425"/>
                </a:tc>
                <a:tc>
                  <a:txBody>
                    <a:bodyPr/>
                    <a:lstStyle/>
                    <a:p>
                      <a:pPr marL="0" marR="0" lvl="0" indent="0" algn="ctr" rtl="0">
                        <a:spcBef>
                          <a:spcPts val="0"/>
                        </a:spcBef>
                        <a:spcAft>
                          <a:spcPts val="0"/>
                        </a:spcAft>
                        <a:buClr>
                          <a:schemeClr val="hlink"/>
                        </a:buClr>
                        <a:buSzPts val="1400"/>
                        <a:buFont typeface="Calibri"/>
                        <a:buNone/>
                      </a:pPr>
                      <a:r>
                        <a:rPr lang="en-US" sz="1400" u="sng" strike="noStrike" cap="none">
                          <a:solidFill>
                            <a:schemeClr val="hlink"/>
                          </a:solidFill>
                          <a:hlinkClick r:id="rId8"/>
                        </a:rPr>
                        <a:t>Android </a:t>
                      </a:r>
                      <a:r>
                        <a:rPr lang="en-US" sz="1400" u="none" strike="noStrike" cap="none"/>
                        <a:t>- </a:t>
                      </a:r>
                      <a:r>
                        <a:rPr lang="en-US" sz="1400" u="sng" strike="noStrike" cap="none">
                          <a:solidFill>
                            <a:schemeClr val="hlink"/>
                          </a:solidFill>
                          <a:hlinkClick r:id="rId9"/>
                        </a:rPr>
                        <a:t>IOS</a:t>
                      </a:r>
                      <a:endParaRPr sz="2000" u="none" strike="noStrike" cap="none"/>
                    </a:p>
                  </a:txBody>
                  <a:tcPr marL="91425" marR="91425" marT="91425" marB="91425"/>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chemeClr val="dk1"/>
                        </a:buClr>
                        <a:buSzPts val="1400"/>
                        <a:buFont typeface="Calibri"/>
                        <a:buNone/>
                      </a:pPr>
                      <a:r>
                        <a:rPr lang="en-US" sz="1400" b="1" u="none" strike="noStrike" cap="none"/>
                        <a:t>Ο προπονητής μου Quit Coach</a:t>
                      </a:r>
                      <a:endParaRPr sz="1400" b="1" u="none" strike="noStrike" cap="none">
                        <a:solidFill>
                          <a:srgbClr val="1F1F1F"/>
                        </a:solidFill>
                      </a:endParaRPr>
                    </a:p>
                  </a:txBody>
                  <a:tcPr marL="91425" marR="91425" marT="91425" marB="91425"/>
                </a:tc>
                <a:tc>
                  <a:txBody>
                    <a:bodyPr/>
                    <a:lstStyle/>
                    <a:p>
                      <a:pPr marL="0" marR="0" lvl="0" indent="0" algn="l" rtl="0">
                        <a:spcBef>
                          <a:spcPts val="0"/>
                        </a:spcBef>
                        <a:spcAft>
                          <a:spcPts val="0"/>
                        </a:spcAft>
                        <a:buClr>
                          <a:schemeClr val="dk1"/>
                        </a:buClr>
                        <a:buSzPts val="1200"/>
                        <a:buFont typeface="Calibri"/>
                        <a:buNone/>
                      </a:pPr>
                      <a:r>
                        <a:rPr lang="en-US" sz="1200" u="none" strike="noStrike" cap="none"/>
                        <a:t>Η εφαρμογή αυτή παρέχεται από την Truth Initiative, έναν αμερικανικό μη κερδοσκοπικό οργανισμό που ασχολείται με την καταπολέμηση του καπνίσματος. Προσφέρει παρακολούθηση της προόδου, εξατομικευμένες συμβουλές και ένα φόρουμ της κοινότητας.</a:t>
                      </a:r>
                      <a:endParaRPr sz="1200" u="none" strike="noStrike" cap="none"/>
                    </a:p>
                  </a:txBody>
                  <a:tcPr marL="91425" marR="91425" marT="91425" marB="91425"/>
                </a:tc>
                <a:tc>
                  <a:txBody>
                    <a:bodyPr/>
                    <a:lstStyle/>
                    <a:p>
                      <a:pPr marL="0" marR="0" lvl="0" indent="0" algn="ctr" rtl="0">
                        <a:spcBef>
                          <a:spcPts val="0"/>
                        </a:spcBef>
                        <a:spcAft>
                          <a:spcPts val="0"/>
                        </a:spcAft>
                        <a:buClr>
                          <a:schemeClr val="hlink"/>
                        </a:buClr>
                        <a:buSzPts val="1400"/>
                        <a:buFont typeface="Calibri"/>
                        <a:buNone/>
                      </a:pPr>
                      <a:r>
                        <a:rPr lang="en-US" sz="1400" u="sng" strike="noStrike" cap="none">
                          <a:solidFill>
                            <a:schemeClr val="hlink"/>
                          </a:solidFill>
                          <a:hlinkClick r:id="rId10"/>
                        </a:rPr>
                        <a:t> Android </a:t>
                      </a:r>
                      <a:r>
                        <a:rPr lang="en-US" sz="1400" u="none" strike="noStrike" cap="none"/>
                        <a:t>- </a:t>
                      </a:r>
                      <a:r>
                        <a:rPr lang="en-US" sz="1400" u="sng" strike="noStrike" cap="none">
                          <a:solidFill>
                            <a:schemeClr val="hlink"/>
                          </a:solidFill>
                          <a:hlinkClick r:id="rId11"/>
                        </a:rPr>
                        <a:t>IOS</a:t>
                      </a:r>
                      <a:endParaRPr sz="2000" u="none" strike="noStrike" cap="none"/>
                    </a:p>
                  </a:txBody>
                  <a:tcPr marL="91425" marR="91425" marT="91425" marB="91425"/>
                </a:tc>
                <a:extLst>
                  <a:ext uri="{0D108BD9-81ED-4DB2-BD59-A6C34878D82A}">
                    <a16:rowId xmlns:a16="http://schemas.microsoft.com/office/drawing/2014/main" val="10004"/>
                  </a:ext>
                </a:extLst>
              </a:tr>
              <a:tr h="381000">
                <a:tc>
                  <a:txBody>
                    <a:bodyPr/>
                    <a:lstStyle/>
                    <a:p>
                      <a:pPr marL="0" marR="0" lvl="0" indent="0" algn="l" rtl="0">
                        <a:lnSpc>
                          <a:spcPct val="100000"/>
                        </a:lnSpc>
                        <a:spcBef>
                          <a:spcPts val="0"/>
                        </a:spcBef>
                        <a:spcAft>
                          <a:spcPts val="0"/>
                        </a:spcAft>
                        <a:buClr>
                          <a:srgbClr val="1F1F1F"/>
                        </a:buClr>
                        <a:buSzPts val="1400"/>
                        <a:buFont typeface="Calibri"/>
                        <a:buNone/>
                      </a:pPr>
                      <a:r>
                        <a:rPr lang="en-US" sz="1400" b="1" u="none" strike="noStrike" cap="none">
                          <a:solidFill>
                            <a:srgbClr val="1F1F1F"/>
                          </a:solidFill>
                        </a:rPr>
                        <a:t>Smokerstop</a:t>
                      </a:r>
                      <a:endParaRPr sz="1400" b="1" u="none" strike="noStrike" cap="none">
                        <a:solidFill>
                          <a:srgbClr val="1F1F1F"/>
                        </a:solidFill>
                      </a:endParaRPr>
                    </a:p>
                  </a:txBody>
                  <a:tcPr marL="91425" marR="91425" marT="91425" marB="91425"/>
                </a:tc>
                <a:tc>
                  <a:txBody>
                    <a:bodyPr/>
                    <a:lstStyle/>
                    <a:p>
                      <a:pPr marL="0" marR="0" lvl="0" indent="0" algn="l" rtl="0">
                        <a:spcBef>
                          <a:spcPts val="0"/>
                        </a:spcBef>
                        <a:spcAft>
                          <a:spcPts val="0"/>
                        </a:spcAft>
                        <a:buClr>
                          <a:schemeClr val="dk1"/>
                        </a:buClr>
                        <a:buSzPts val="1200"/>
                        <a:buFont typeface="Calibri"/>
                        <a:buNone/>
                      </a:pPr>
                      <a:r>
                        <a:rPr lang="en-US" sz="1200" u="none" strike="noStrike" cap="none"/>
                        <a:t>Το Smokerstop είναι μια δωρεάν εφαρμογή διαθέσιμη στο iOS.</a:t>
                      </a:r>
                      <a:endParaRPr sz="1200" u="none" strike="noStrike" cap="none"/>
                    </a:p>
                  </a:txBody>
                  <a:tcPr marL="91425" marR="91425" marT="91425" marB="91425"/>
                </a:tc>
                <a:tc>
                  <a:txBody>
                    <a:bodyPr/>
                    <a:lstStyle/>
                    <a:p>
                      <a:pPr marL="0" marR="0" lvl="0" indent="0" algn="ctr" rtl="0">
                        <a:spcBef>
                          <a:spcPts val="0"/>
                        </a:spcBef>
                        <a:spcAft>
                          <a:spcPts val="0"/>
                        </a:spcAft>
                        <a:buClr>
                          <a:schemeClr val="hlink"/>
                        </a:buClr>
                        <a:buSzPts val="1400"/>
                        <a:buFont typeface="Calibri"/>
                        <a:buNone/>
                      </a:pPr>
                      <a:r>
                        <a:rPr lang="en-US" sz="1400" u="sng" strike="noStrike" cap="none">
                          <a:solidFill>
                            <a:schemeClr val="hlink"/>
                          </a:solidFill>
                          <a:hlinkClick r:id="rId12"/>
                        </a:rPr>
                        <a:t>IOS</a:t>
                      </a:r>
                      <a:endParaRPr sz="1400" u="none" strike="noStrike" cap="none"/>
                    </a:p>
                  </a:txBody>
                  <a:tcPr marL="91425" marR="91425" marT="91425" marB="91425"/>
                </a:tc>
                <a:extLst>
                  <a:ext uri="{0D108BD9-81ED-4DB2-BD59-A6C34878D82A}">
                    <a16:rowId xmlns:a16="http://schemas.microsoft.com/office/drawing/2014/main" val="10005"/>
                  </a:ext>
                </a:extLst>
              </a:tr>
              <a:tr h="0">
                <a:tc>
                  <a:txBody>
                    <a:bodyPr/>
                    <a:lstStyle/>
                    <a:p>
                      <a:pPr marL="0" marR="0" lvl="0" indent="0" algn="l" rtl="0">
                        <a:lnSpc>
                          <a:spcPct val="100000"/>
                        </a:lnSpc>
                        <a:spcBef>
                          <a:spcPts val="0"/>
                        </a:spcBef>
                        <a:spcAft>
                          <a:spcPts val="0"/>
                        </a:spcAft>
                        <a:buClr>
                          <a:srgbClr val="1F1F1F"/>
                        </a:buClr>
                        <a:buSzPts val="1400"/>
                        <a:buFont typeface="Calibri"/>
                        <a:buNone/>
                      </a:pPr>
                      <a:r>
                        <a:rPr lang="en-US" sz="1400" b="1" u="none" strike="noStrike" cap="none">
                          <a:solidFill>
                            <a:srgbClr val="1F1F1F"/>
                          </a:solidFill>
                        </a:rPr>
                        <a:t>Stop-tabac</a:t>
                      </a:r>
                      <a:endParaRPr sz="1400" b="1" u="none" strike="noStrike" cap="none">
                        <a:solidFill>
                          <a:srgbClr val="1F1F1F"/>
                        </a:solidFill>
                      </a:endParaRPr>
                    </a:p>
                  </a:txBody>
                  <a:tcPr marL="91425" marR="91425" marT="91425" marB="91425">
                    <a:lnB w="9525" cap="flat" cmpd="sng">
                      <a:solidFill>
                        <a:srgbClr val="9E9E9E"/>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200"/>
                        <a:buFont typeface="Calibri"/>
                        <a:buNone/>
                      </a:pPr>
                      <a:r>
                        <a:rPr lang="en-US" sz="1200" u="none" strike="noStrike" cap="none"/>
                        <a:t>Αναπτύχθηκε από εμπειρογνώμονες του Πανεπιστημίου της Γενεύης. Συγκεκριμένες καθημερινές συμβουλές. Χρονοδιάγραμμα για μελλοντικό σχεδιασμό. </a:t>
                      </a:r>
                      <a:endParaRPr sz="1200" u="none" strike="noStrike" cap="none"/>
                    </a:p>
                  </a:txBody>
                  <a:tcPr marL="91425" marR="91425" marT="91425" marB="91425">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Clr>
                          <a:schemeClr val="hlink"/>
                        </a:buClr>
                        <a:buSzPts val="1400"/>
                        <a:buFont typeface="Calibri"/>
                        <a:buNone/>
                      </a:pPr>
                      <a:r>
                        <a:rPr lang="en-US" sz="1400" u="sng" strike="noStrike" cap="none">
                          <a:solidFill>
                            <a:schemeClr val="hlink"/>
                          </a:solidFill>
                          <a:hlinkClick r:id="rId13"/>
                        </a:rPr>
                        <a:t>Android </a:t>
                      </a:r>
                      <a:r>
                        <a:rPr lang="en-US" sz="1400" u="none" strike="noStrike" cap="none"/>
                        <a:t>- </a:t>
                      </a:r>
                      <a:r>
                        <a:rPr lang="en-US" sz="1400" u="sng" strike="noStrike" cap="none">
                          <a:solidFill>
                            <a:schemeClr val="hlink"/>
                          </a:solidFill>
                          <a:hlinkClick r:id="rId13"/>
                        </a:rPr>
                        <a:t>IOS</a:t>
                      </a:r>
                      <a:endParaRPr sz="2000" u="none" strike="noStrike" cap="none"/>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0">
                <a:tc>
                  <a:txBody>
                    <a:bodyPr/>
                    <a:lstStyle/>
                    <a:p>
                      <a:pPr marL="0" marR="0" lvl="0" indent="0" algn="l" rtl="0">
                        <a:lnSpc>
                          <a:spcPct val="100000"/>
                        </a:lnSpc>
                        <a:spcBef>
                          <a:spcPts val="0"/>
                        </a:spcBef>
                        <a:spcAft>
                          <a:spcPts val="0"/>
                        </a:spcAft>
                        <a:buClr>
                          <a:schemeClr val="dk1"/>
                        </a:buClr>
                        <a:buSzPts val="1400"/>
                        <a:buFont typeface="Calibri"/>
                        <a:buNone/>
                      </a:pPr>
                      <a:r>
                        <a:rPr lang="en-US" sz="1400" b="1" u="none" strike="noStrike" cap="none"/>
                        <a:t>Υπηρεσία πληροφοριών Tabac</a:t>
                      </a:r>
                      <a:endParaRPr sz="1400" b="1" u="none" strike="noStrike" cap="none">
                        <a:solidFill>
                          <a:srgbClr val="1F1F1F"/>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200"/>
                        <a:buFont typeface="Calibri"/>
                        <a:buNone/>
                      </a:pPr>
                      <a:r>
                        <a:rPr lang="en-US" sz="1200" u="none" strike="noStrike" cap="none"/>
                        <a:t>Η εφαρμογή αυτή παρέχεται από τη γαλλική κυβέρνηση και προσφέρει πληροφορίες και υποστήριξη σε άτομα που θέλουν να σταματήσουν το κάπνισμα. </a:t>
                      </a:r>
                      <a:endParaRPr sz="12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Clr>
                          <a:schemeClr val="hlink"/>
                        </a:buClr>
                        <a:buSzPts val="1400"/>
                        <a:buFont typeface="Calibri"/>
                        <a:buNone/>
                      </a:pPr>
                      <a:r>
                        <a:rPr lang="en-US" sz="1400" u="sng" strike="noStrike" cap="none" dirty="0">
                          <a:solidFill>
                            <a:schemeClr val="hlink"/>
                          </a:solidFill>
                          <a:hlinkClick r:id="rId14"/>
                        </a:rPr>
                        <a:t>Android </a:t>
                      </a:r>
                      <a:r>
                        <a:rPr lang="en-US" sz="1400" u="none" strike="noStrike" cap="none" dirty="0"/>
                        <a:t>- </a:t>
                      </a:r>
                      <a:r>
                        <a:rPr lang="en-US" sz="1400" u="sng" strike="noStrike" cap="none" dirty="0">
                          <a:solidFill>
                            <a:schemeClr val="hlink"/>
                          </a:solidFill>
                          <a:hlinkClick r:id="rId15"/>
                        </a:rPr>
                        <a:t>IOS</a:t>
                      </a:r>
                      <a:endParaRPr sz="1400" u="none" strike="noStrike" cap="none"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544" name="Google Shape;544;p40"/>
          <p:cNvSpPr txBox="1"/>
          <p:nvPr/>
        </p:nvSpPr>
        <p:spPr>
          <a:xfrm>
            <a:off x="266038" y="6598830"/>
            <a:ext cx="6285000" cy="276900"/>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l" rtl="0">
              <a:lnSpc>
                <a:spcPct val="100000"/>
              </a:lnSpc>
              <a:spcBef>
                <a:spcPts val="0"/>
              </a:spcBef>
              <a:spcAft>
                <a:spcPts val="0"/>
              </a:spcAft>
              <a:buClr>
                <a:srgbClr val="C01E24"/>
              </a:buClr>
              <a:buSzPct val="100000"/>
              <a:buFont typeface="Noto Sans Symbols"/>
              <a:buNone/>
            </a:pPr>
            <a:r>
              <a:rPr lang="en-US" sz="1300">
                <a:solidFill>
                  <a:srgbClr val="000000"/>
                </a:solidFill>
                <a:latin typeface="Arial"/>
                <a:ea typeface="Arial"/>
                <a:cs typeface="Arial"/>
                <a:sym typeface="Arial"/>
              </a:rPr>
              <a:t>***Κάποιες από αυτές τις εφαρμογές είναι εντελώς δωρεάν, ενώ άλλες έχουν χαρακτηριστικά επί πληρωμή.</a:t>
            </a:r>
            <a:endParaRPr sz="1300" strike="sngStrike">
              <a:solidFill>
                <a:srgbClr val="000000"/>
              </a:solidFill>
              <a:latin typeface="Arial"/>
              <a:ea typeface="Arial"/>
              <a:cs typeface="Arial"/>
              <a:sym typeface="Arial"/>
            </a:endParaRPr>
          </a:p>
        </p:txBody>
      </p:sp>
      <p:sp>
        <p:nvSpPr>
          <p:cNvPr id="545" name="Google Shape;545;p40"/>
          <p:cNvSpPr/>
          <p:nvPr/>
        </p:nvSpPr>
        <p:spPr>
          <a:xfrm>
            <a:off x="9663663" y="6590565"/>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16"/>
              </a:rPr>
              <a:t>Πηγή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17"/>
              </a:rPr>
              <a:t>Σχεδιασμένο από Freepik</a:t>
            </a:r>
            <a:endParaRPr sz="1200">
              <a:solidFill>
                <a:schemeClr val="dk1"/>
              </a:solidFill>
              <a:latin typeface="Calibri"/>
              <a:ea typeface="Calibri"/>
              <a:cs typeface="Calibri"/>
              <a:sym typeface="Calibri"/>
            </a:endParaRPr>
          </a:p>
        </p:txBody>
      </p:sp>
      <p:sp>
        <p:nvSpPr>
          <p:cNvPr id="546" name="Google Shape;546;p40"/>
          <p:cNvSpPr/>
          <p:nvPr/>
        </p:nvSpPr>
        <p:spPr>
          <a:xfrm>
            <a:off x="8979613" y="-3933"/>
            <a:ext cx="3211128" cy="71285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a:solidFill>
                  <a:schemeClr val="lt1"/>
                </a:solidFill>
                <a:latin typeface="Calibri"/>
                <a:ea typeface="Calibri"/>
                <a:cs typeface="Calibri"/>
                <a:sym typeface="Calibri"/>
              </a:rPr>
              <a:t>5.1.4 Διαδραστική χρήση εφαρμογών υγείας </a:t>
            </a:r>
            <a:endParaRPr sz="153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41"/>
          <p:cNvSpPr txBox="1">
            <a:spLocks noGrp="1"/>
          </p:cNvSpPr>
          <p:nvPr>
            <p:ph type="title"/>
          </p:nvPr>
        </p:nvSpPr>
        <p:spPr>
          <a:xfrm>
            <a:off x="531603" y="520602"/>
            <a:ext cx="11059692" cy="7281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400"/>
              <a:buFont typeface="Calibri"/>
              <a:buNone/>
            </a:pPr>
            <a:r>
              <a:rPr lang="en-US"/>
              <a:t>Εφαρμογές για τον εθισμό στην οθόνη</a:t>
            </a:r>
            <a:endParaRPr/>
          </a:p>
        </p:txBody>
      </p:sp>
      <p:graphicFrame>
        <p:nvGraphicFramePr>
          <p:cNvPr id="553" name="Google Shape;553;p41"/>
          <p:cNvGraphicFramePr/>
          <p:nvPr>
            <p:extLst>
              <p:ext uri="{D42A27DB-BD31-4B8C-83A1-F6EECF244321}">
                <p14:modId xmlns:p14="http://schemas.microsoft.com/office/powerpoint/2010/main" val="292894928"/>
              </p:ext>
            </p:extLst>
          </p:nvPr>
        </p:nvGraphicFramePr>
        <p:xfrm>
          <a:off x="311003" y="1132998"/>
          <a:ext cx="11780575" cy="5793978"/>
        </p:xfrm>
        <a:graphic>
          <a:graphicData uri="http://schemas.openxmlformats.org/drawingml/2006/table">
            <a:tbl>
              <a:tblPr>
                <a:noFill/>
                <a:tableStyleId>{3C00DAD4-024A-4CF2-BC4A-82C975412F58}</a:tableStyleId>
              </a:tblPr>
              <a:tblGrid>
                <a:gridCol w="1554700">
                  <a:extLst>
                    <a:ext uri="{9D8B030D-6E8A-4147-A177-3AD203B41FA5}">
                      <a16:colId xmlns:a16="http://schemas.microsoft.com/office/drawing/2014/main" val="20000"/>
                    </a:ext>
                  </a:extLst>
                </a:gridCol>
                <a:gridCol w="8661150">
                  <a:extLst>
                    <a:ext uri="{9D8B030D-6E8A-4147-A177-3AD203B41FA5}">
                      <a16:colId xmlns:a16="http://schemas.microsoft.com/office/drawing/2014/main" val="20001"/>
                    </a:ext>
                  </a:extLst>
                </a:gridCol>
                <a:gridCol w="1564725">
                  <a:extLst>
                    <a:ext uri="{9D8B030D-6E8A-4147-A177-3AD203B41FA5}">
                      <a16:colId xmlns:a16="http://schemas.microsoft.com/office/drawing/2014/main" val="20002"/>
                    </a:ext>
                  </a:extLst>
                </a:gridCol>
              </a:tblGrid>
              <a:tr h="381000">
                <a:tc>
                  <a:txBody>
                    <a:bodyPr/>
                    <a:lstStyle/>
                    <a:p>
                      <a:pPr marL="0" marR="0" lvl="0" indent="0" algn="ctr" rtl="0">
                        <a:spcBef>
                          <a:spcPts val="0"/>
                        </a:spcBef>
                        <a:spcAft>
                          <a:spcPts val="0"/>
                        </a:spcAft>
                        <a:buClr>
                          <a:schemeClr val="dk1"/>
                        </a:buClr>
                        <a:buSzPts val="1600"/>
                        <a:buFont typeface="Calibri"/>
                        <a:buNone/>
                      </a:pPr>
                      <a:r>
                        <a:rPr lang="en-US" sz="1600" b="1" u="none" strike="noStrike" cap="none"/>
                        <a:t>Εφαρμογές</a:t>
                      </a:r>
                      <a:endParaRPr sz="1600" b="1" u="none" strike="noStrike" cap="none"/>
                    </a:p>
                  </a:txBody>
                  <a:tcPr marL="91425" marR="91425" marT="91425" marB="91425"/>
                </a:tc>
                <a:tc>
                  <a:txBody>
                    <a:bodyPr/>
                    <a:lstStyle/>
                    <a:p>
                      <a:pPr marL="0" marR="0" lvl="0" indent="0" algn="ctr" rtl="0">
                        <a:spcBef>
                          <a:spcPts val="0"/>
                        </a:spcBef>
                        <a:spcAft>
                          <a:spcPts val="0"/>
                        </a:spcAft>
                        <a:buClr>
                          <a:schemeClr val="dk1"/>
                        </a:buClr>
                        <a:buSzPts val="1600"/>
                        <a:buFont typeface="Calibri"/>
                        <a:buNone/>
                      </a:pPr>
                      <a:r>
                        <a:rPr lang="en-US" sz="1600" b="1" u="none" strike="noStrike" cap="none" dirty="0" err="1"/>
                        <a:t>Περιγρ</a:t>
                      </a:r>
                      <a:r>
                        <a:rPr lang="en-US" sz="1600" b="1" u="none" strike="noStrike" cap="none" dirty="0"/>
                        <a:t>αφή</a:t>
                      </a:r>
                      <a:endParaRPr sz="1600" b="1" u="none" strike="noStrike" cap="none" dirty="0"/>
                    </a:p>
                  </a:txBody>
                  <a:tcPr marL="91425" marR="91425" marT="91425" marB="91425"/>
                </a:tc>
                <a:tc>
                  <a:txBody>
                    <a:bodyPr/>
                    <a:lstStyle/>
                    <a:p>
                      <a:pPr marL="0" marR="0" lvl="0" indent="0" algn="ctr" rtl="0">
                        <a:spcBef>
                          <a:spcPts val="0"/>
                        </a:spcBef>
                        <a:spcAft>
                          <a:spcPts val="0"/>
                        </a:spcAft>
                        <a:buClr>
                          <a:schemeClr val="dk1"/>
                        </a:buClr>
                        <a:buSzPts val="1600"/>
                        <a:buFont typeface="Calibri"/>
                        <a:buNone/>
                      </a:pPr>
                      <a:r>
                        <a:rPr lang="en-US" sz="1600" b="1" u="none" strike="noStrike" cap="none" dirty="0" err="1"/>
                        <a:t>Λήψη</a:t>
                      </a:r>
                      <a:r>
                        <a:rPr lang="en-US" sz="1600" b="1" u="none" strike="noStrike" cap="none" dirty="0"/>
                        <a:t> </a:t>
                      </a:r>
                      <a:endParaRPr sz="1600" b="1" u="none" strike="noStrike" cap="none" dirty="0"/>
                    </a:p>
                  </a:txBody>
                  <a:tcPr marL="91425" marR="91425" marT="91425" marB="91425"/>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chemeClr val="dk1"/>
                        </a:buClr>
                        <a:buSzPts val="1400"/>
                        <a:buFont typeface="Calibri"/>
                        <a:buNone/>
                      </a:pPr>
                      <a:endParaRPr sz="1400" b="1" u="none" strike="noStrike" cap="none">
                        <a:solidFill>
                          <a:srgbClr val="1F1F1F"/>
                        </a:solidFill>
                      </a:endParaRPr>
                    </a:p>
                  </a:txBody>
                  <a:tcPr marL="91425" marR="91425" marT="91425" marB="91425"/>
                </a:tc>
                <a:tc>
                  <a:txBody>
                    <a:bodyPr/>
                    <a:lstStyle/>
                    <a:p>
                      <a:pPr marL="0" marR="0" lvl="0" indent="0" algn="l" rtl="0">
                        <a:spcBef>
                          <a:spcPts val="0"/>
                        </a:spcBef>
                        <a:spcAft>
                          <a:spcPts val="0"/>
                        </a:spcAft>
                        <a:buClr>
                          <a:schemeClr val="dk1"/>
                        </a:buClr>
                        <a:buSzPts val="1400"/>
                        <a:buFont typeface="Calibri"/>
                        <a:buNone/>
                      </a:pPr>
                      <a:r>
                        <a:rPr lang="en-US" sz="1400" u="none" strike="noStrike" cap="none"/>
                        <a:t>Διατίθεται στα αγγλικά, γαλλικά, γερμανικά, ισπανικά, κινέζικα, ιαπωνικά, κορεατικά, πορτογαλικά, ρωσικά και ιταλικά.</a:t>
                      </a:r>
                      <a:endParaRPr sz="3200" u="none" strike="noStrike" cap="none"/>
                    </a:p>
                  </a:txBody>
                  <a:tcPr marL="91425" marR="91425" marT="91425" marB="91425"/>
                </a:tc>
                <a:tc>
                  <a:txBody>
                    <a:bodyPr/>
                    <a:lstStyle/>
                    <a:p>
                      <a:pPr marL="0" marR="0" lvl="0" indent="0" algn="ctr" rtl="0">
                        <a:spcBef>
                          <a:spcPts val="0"/>
                        </a:spcBef>
                        <a:spcAft>
                          <a:spcPts val="0"/>
                        </a:spcAft>
                        <a:buClr>
                          <a:schemeClr val="dk1"/>
                        </a:buClr>
                        <a:buSzPts val="1200"/>
                        <a:buFont typeface="Calibri"/>
                        <a:buNone/>
                      </a:pPr>
                      <a:r>
                        <a:rPr lang="en-US" sz="1200" u="sng" strike="noStrike" cap="none" dirty="0">
                          <a:solidFill>
                            <a:schemeClr val="hlink"/>
                          </a:solidFill>
                          <a:hlinkClick r:id="rId3"/>
                        </a:rPr>
                        <a:t>Android </a:t>
                      </a:r>
                      <a:r>
                        <a:rPr lang="en-US" sz="1200" u="none" strike="noStrike" cap="none" dirty="0" smtClean="0">
                          <a:hlinkClick r:id="rId3"/>
                        </a:rPr>
                        <a:t>–</a:t>
                      </a:r>
                      <a:r>
                        <a:rPr lang="en-US" sz="1200" u="none" strike="noStrike" cap="none" dirty="0" smtClean="0"/>
                        <a:t> </a:t>
                      </a:r>
                      <a:r>
                        <a:rPr lang="en-US" sz="1200" u="sng" strike="noStrike" cap="none" dirty="0">
                          <a:solidFill>
                            <a:schemeClr val="hlink"/>
                          </a:solidFill>
                          <a:hlinkClick r:id="rId3"/>
                        </a:rPr>
                        <a:t>IOS</a:t>
                      </a:r>
                      <a:endParaRPr sz="1800" u="none" strike="noStrike" cap="none" dirty="0"/>
                    </a:p>
                  </a:txBody>
                  <a:tcPr marL="91425" marR="91425" marT="91425" marB="91425"/>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chemeClr val="dk1"/>
                        </a:buClr>
                        <a:buSzPts val="1400"/>
                        <a:buFont typeface="Calibri"/>
                        <a:buNone/>
                      </a:pPr>
                      <a:endParaRPr sz="1400" b="1" u="none" strike="noStrike" cap="none">
                        <a:solidFill>
                          <a:srgbClr val="1F1F1F"/>
                        </a:solidFill>
                      </a:endParaRPr>
                    </a:p>
                  </a:txBody>
                  <a:tcPr marL="91425" marR="91425" marT="91425" marB="91425"/>
                </a:tc>
                <a:tc>
                  <a:txBody>
                    <a:bodyPr/>
                    <a:lstStyle/>
                    <a:p>
                      <a:pPr marL="0" marR="0" lvl="0" indent="0" algn="l" rtl="0">
                        <a:spcBef>
                          <a:spcPts val="0"/>
                        </a:spcBef>
                        <a:spcAft>
                          <a:spcPts val="0"/>
                        </a:spcAft>
                        <a:buClr>
                          <a:schemeClr val="dk1"/>
                        </a:buClr>
                        <a:buSzPts val="1400"/>
                        <a:buFont typeface="Calibri"/>
                        <a:buNone/>
                      </a:pPr>
                      <a:r>
                        <a:rPr lang="en-US" sz="1400" u="none" strike="noStrike" cap="none"/>
                        <a:t>Διατίθεται στο Android στα αγγλικά, γαλλικά, γερμανικά, ισπανικά, κινέζικα, ιαπωνικά, κορεατικά, πορτογαλικά, ρωσικά και ιταλικά.</a:t>
                      </a:r>
                      <a:endParaRPr sz="3200" u="none" strike="noStrike" cap="none"/>
                    </a:p>
                  </a:txBody>
                  <a:tcPr marL="91425" marR="91425" marT="91425" marB="91425"/>
                </a:tc>
                <a:tc>
                  <a:txBody>
                    <a:bodyPr/>
                    <a:lstStyle/>
                    <a:p>
                      <a:pPr marL="0" marR="0" lvl="0" indent="0" algn="ctr" rtl="0">
                        <a:spcBef>
                          <a:spcPts val="0"/>
                        </a:spcBef>
                        <a:spcAft>
                          <a:spcPts val="0"/>
                        </a:spcAft>
                        <a:buClr>
                          <a:schemeClr val="dk1"/>
                        </a:buClr>
                        <a:buSzPts val="1200"/>
                        <a:buFont typeface="Calibri"/>
                        <a:buNone/>
                      </a:pPr>
                      <a:r>
                        <a:rPr lang="en-US" sz="1200" u="sng" strike="noStrike" cap="none">
                          <a:solidFill>
                            <a:schemeClr val="hlink"/>
                          </a:solidFill>
                          <a:hlinkClick r:id="rId4"/>
                        </a:rPr>
                        <a:t>Android</a:t>
                      </a:r>
                      <a:endParaRPr sz="1800" u="none" strike="noStrike" cap="none"/>
                    </a:p>
                  </a:txBody>
                  <a:tcPr marL="91425" marR="91425" marT="91425" marB="91425"/>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chemeClr val="dk1"/>
                        </a:buClr>
                        <a:buSzPts val="1400"/>
                        <a:buFont typeface="Calibri"/>
                        <a:buNone/>
                      </a:pPr>
                      <a:endParaRPr sz="1400" b="1" u="none" strike="noStrike" cap="none">
                        <a:solidFill>
                          <a:srgbClr val="1F1F1F"/>
                        </a:solidFill>
                      </a:endParaRPr>
                    </a:p>
                  </a:txBody>
                  <a:tcPr marL="91425" marR="91425" marT="91425" marB="91425"/>
                </a:tc>
                <a:tc>
                  <a:txBody>
                    <a:bodyPr/>
                    <a:lstStyle/>
                    <a:p>
                      <a:pPr marL="0" marR="0" lvl="0" indent="0" algn="l" rtl="0">
                        <a:lnSpc>
                          <a:spcPct val="115000"/>
                        </a:lnSpc>
                        <a:spcBef>
                          <a:spcPts val="0"/>
                        </a:spcBef>
                        <a:spcAft>
                          <a:spcPts val="0"/>
                        </a:spcAft>
                        <a:buClr>
                          <a:schemeClr val="dk1"/>
                        </a:buClr>
                        <a:buSzPts val="1400"/>
                        <a:buFont typeface="Calibri"/>
                        <a:buNone/>
                      </a:pPr>
                      <a:r>
                        <a:rPr lang="en-US" sz="1400" u="none" strike="noStrike" cap="none"/>
                        <a:t>Διατίθεται στα αγγλικά, γαλλικά, γερμανικά, ισπανικά, κινέζικα, ιαπωνικά, κορεατικά, πορτογαλικά, ρωσικά, ιταλικά, ολλανδικά, πολωνικά, τουρκικά και αραβικά.</a:t>
                      </a:r>
                      <a:endParaRPr sz="3200" u="none" strike="noStrike" cap="none"/>
                    </a:p>
                  </a:txBody>
                  <a:tcPr marL="91425" marR="91425" marT="91425" marB="91425"/>
                </a:tc>
                <a:tc>
                  <a:txBody>
                    <a:bodyPr/>
                    <a:lstStyle/>
                    <a:p>
                      <a:pPr marL="0" marR="0" lvl="0" indent="0" algn="ctr" rtl="0">
                        <a:spcBef>
                          <a:spcPts val="0"/>
                        </a:spcBef>
                        <a:spcAft>
                          <a:spcPts val="0"/>
                        </a:spcAft>
                        <a:buClr>
                          <a:schemeClr val="dk1"/>
                        </a:buClr>
                        <a:buSzPts val="1200"/>
                        <a:buFont typeface="Calibri"/>
                        <a:buNone/>
                      </a:pPr>
                      <a:r>
                        <a:rPr lang="en-US" sz="1200" u="sng" strike="noStrike" cap="none">
                          <a:solidFill>
                            <a:schemeClr val="hlink"/>
                          </a:solidFill>
                          <a:hlinkClick r:id="rId5"/>
                        </a:rPr>
                        <a:t>Android </a:t>
                      </a:r>
                      <a:r>
                        <a:rPr lang="en-US" sz="1200" u="none" strike="noStrike" cap="none"/>
                        <a:t>- </a:t>
                      </a:r>
                      <a:r>
                        <a:rPr lang="en-US" sz="1200" u="sng" strike="noStrike" cap="none">
                          <a:solidFill>
                            <a:schemeClr val="hlink"/>
                          </a:solidFill>
                          <a:hlinkClick r:id="rId6"/>
                        </a:rPr>
                        <a:t>IOS</a:t>
                      </a:r>
                      <a:endParaRPr sz="1800" u="none" strike="noStrike" cap="none"/>
                    </a:p>
                  </a:txBody>
                  <a:tcPr marL="91425" marR="91425" marT="91425" marB="91425"/>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chemeClr val="dk1"/>
                        </a:buClr>
                        <a:buSzPts val="1400"/>
                        <a:buFont typeface="Calibri"/>
                        <a:buNone/>
                      </a:pPr>
                      <a:endParaRPr sz="1400" b="1" u="none" strike="noStrike" cap="none">
                        <a:solidFill>
                          <a:srgbClr val="1F1F1F"/>
                        </a:solidFill>
                      </a:endParaRPr>
                    </a:p>
                  </a:txBody>
                  <a:tcPr marL="91425" marR="91425" marT="91425" marB="91425"/>
                </a:tc>
                <a:tc>
                  <a:txBody>
                    <a:bodyPr/>
                    <a:lstStyle/>
                    <a:p>
                      <a:pPr marL="0" marR="0" lvl="0" indent="0" algn="l" rtl="0">
                        <a:spcBef>
                          <a:spcPts val="0"/>
                        </a:spcBef>
                        <a:spcAft>
                          <a:spcPts val="0"/>
                        </a:spcAft>
                        <a:buClr>
                          <a:schemeClr val="dk1"/>
                        </a:buClr>
                        <a:buSzPts val="1400"/>
                        <a:buFont typeface="Calibri"/>
                        <a:buNone/>
                      </a:pPr>
                      <a:r>
                        <a:rPr lang="en-US" sz="1400" u="none" strike="noStrike" cap="none"/>
                        <a:t>Διατίθεται στα αγγλικά, γαλλικά, γερμανικά, ισπανικά, κινέζικα, ιαπωνικά, κορεατικά, πορτογαλικά, ρωσικά, ιταλικά, ολλανδικά, πολωνικά, τουρκικά και αραβικά.</a:t>
                      </a:r>
                      <a:endParaRPr sz="3200" u="none" strike="noStrike" cap="none"/>
                    </a:p>
                  </a:txBody>
                  <a:tcPr marL="91425" marR="91425" marT="91425" marB="91425"/>
                </a:tc>
                <a:tc>
                  <a:txBody>
                    <a:bodyPr/>
                    <a:lstStyle/>
                    <a:p>
                      <a:pPr marL="0" marR="0" lvl="0" indent="0" algn="ctr" rtl="0">
                        <a:spcBef>
                          <a:spcPts val="0"/>
                        </a:spcBef>
                        <a:spcAft>
                          <a:spcPts val="0"/>
                        </a:spcAft>
                        <a:buClr>
                          <a:schemeClr val="dk1"/>
                        </a:buClr>
                        <a:buSzPts val="1200"/>
                        <a:buFont typeface="Calibri"/>
                        <a:buNone/>
                      </a:pPr>
                      <a:r>
                        <a:rPr lang="en-US" sz="1200" u="sng" strike="noStrike" cap="none">
                          <a:solidFill>
                            <a:schemeClr val="hlink"/>
                          </a:solidFill>
                          <a:hlinkClick r:id="rId7"/>
                        </a:rPr>
                        <a:t>Android </a:t>
                      </a:r>
                      <a:r>
                        <a:rPr lang="en-US" sz="1200" u="none" strike="noStrike" cap="none"/>
                        <a:t>- </a:t>
                      </a:r>
                      <a:r>
                        <a:rPr lang="en-US" sz="1200" u="sng" strike="noStrike" cap="none">
                          <a:solidFill>
                            <a:schemeClr val="hlink"/>
                          </a:solidFill>
                          <a:hlinkClick r:id="rId8"/>
                        </a:rPr>
                        <a:t>IOS</a:t>
                      </a:r>
                      <a:endParaRPr sz="1800" u="none" strike="noStrike" cap="none"/>
                    </a:p>
                  </a:txBody>
                  <a:tcPr marL="91425" marR="91425" marT="91425" marB="91425"/>
                </a:tc>
                <a:extLst>
                  <a:ext uri="{0D108BD9-81ED-4DB2-BD59-A6C34878D82A}">
                    <a16:rowId xmlns:a16="http://schemas.microsoft.com/office/drawing/2014/main" val="10004"/>
                  </a:ext>
                </a:extLst>
              </a:tr>
              <a:tr h="381000">
                <a:tc>
                  <a:txBody>
                    <a:bodyPr/>
                    <a:lstStyle/>
                    <a:p>
                      <a:pPr marL="0" marR="0" lvl="0" indent="0" algn="l" rtl="0">
                        <a:lnSpc>
                          <a:spcPct val="100000"/>
                        </a:lnSpc>
                        <a:spcBef>
                          <a:spcPts val="0"/>
                        </a:spcBef>
                        <a:spcAft>
                          <a:spcPts val="0"/>
                        </a:spcAft>
                        <a:buClr>
                          <a:schemeClr val="dk1"/>
                        </a:buClr>
                        <a:buSzPts val="1400"/>
                        <a:buFont typeface="Calibri"/>
                        <a:buNone/>
                      </a:pPr>
                      <a:endParaRPr sz="1400" b="1" u="none" strike="noStrike" cap="none">
                        <a:solidFill>
                          <a:srgbClr val="1F1F1F"/>
                        </a:solidFill>
                      </a:endParaRPr>
                    </a:p>
                  </a:txBody>
                  <a:tcPr marL="91425" marR="91425" marT="91425" marB="91425"/>
                </a:tc>
                <a:tc>
                  <a:txBody>
                    <a:bodyPr/>
                    <a:lstStyle/>
                    <a:p>
                      <a:pPr marL="0" marR="0" lvl="0" indent="0" algn="l" rtl="0">
                        <a:spcBef>
                          <a:spcPts val="0"/>
                        </a:spcBef>
                        <a:spcAft>
                          <a:spcPts val="0"/>
                        </a:spcAft>
                        <a:buClr>
                          <a:schemeClr val="dk1"/>
                        </a:buClr>
                        <a:buSzPts val="1400"/>
                        <a:buFont typeface="Calibri"/>
                        <a:buNone/>
                      </a:pPr>
                      <a:r>
                        <a:rPr lang="en-US" sz="1400" u="none" strike="noStrike" cap="none" dirty="0" err="1"/>
                        <a:t>Αυτή</a:t>
                      </a:r>
                      <a:r>
                        <a:rPr lang="en-US" sz="1400" u="none" strike="noStrike" cap="none" dirty="0"/>
                        <a:t> η </a:t>
                      </a:r>
                      <a:r>
                        <a:rPr lang="en-US" sz="1400" u="none" strike="noStrike" cap="none" dirty="0" err="1"/>
                        <a:t>εφ</a:t>
                      </a:r>
                      <a:r>
                        <a:rPr lang="en-US" sz="1400" u="none" strike="noStrike" cap="none" dirty="0"/>
                        <a:t>αρμογή επιτρέπει στους γονείς να διαχειρίζονται το χρόνο οθόνης των παιδιών τους σε συσκευές Android. </a:t>
                      </a:r>
                      <a:r>
                        <a:rPr lang="en-US" sz="1400" u="none" strike="noStrike" cap="none" dirty="0" err="1"/>
                        <a:t>Είν</a:t>
                      </a:r>
                      <a:r>
                        <a:rPr lang="en-US" sz="1400" u="none" strike="noStrike" cap="none" dirty="0"/>
                        <a:t>αι διαθέσιμη σε περισσότερες από 40 γλώσσες.</a:t>
                      </a:r>
                      <a:endParaRPr sz="3200" u="none" strike="noStrike" cap="none" dirty="0"/>
                    </a:p>
                  </a:txBody>
                  <a:tcPr marL="91425" marR="91425" marT="91425" marB="91425"/>
                </a:tc>
                <a:tc>
                  <a:txBody>
                    <a:bodyPr/>
                    <a:lstStyle/>
                    <a:p>
                      <a:pPr marL="0" marR="0" lvl="0" indent="0" algn="ctr" rtl="0">
                        <a:spcBef>
                          <a:spcPts val="0"/>
                        </a:spcBef>
                        <a:spcAft>
                          <a:spcPts val="0"/>
                        </a:spcAft>
                        <a:buClr>
                          <a:schemeClr val="dk1"/>
                        </a:buClr>
                        <a:buSzPts val="1200"/>
                        <a:buFont typeface="Calibri"/>
                        <a:buNone/>
                      </a:pPr>
                      <a:r>
                        <a:rPr lang="en-US" sz="1200" u="sng" strike="noStrike" cap="none">
                          <a:solidFill>
                            <a:schemeClr val="hlink"/>
                          </a:solidFill>
                          <a:hlinkClick r:id="rId9"/>
                        </a:rPr>
                        <a:t> Android </a:t>
                      </a:r>
                      <a:r>
                        <a:rPr lang="en-US" sz="1200" u="none" strike="noStrike" cap="none"/>
                        <a:t>- </a:t>
                      </a:r>
                      <a:r>
                        <a:rPr lang="en-US" sz="1200" u="sng" strike="noStrike" cap="none">
                          <a:solidFill>
                            <a:schemeClr val="hlink"/>
                          </a:solidFill>
                          <a:hlinkClick r:id="rId10"/>
                        </a:rPr>
                        <a:t>IOS</a:t>
                      </a:r>
                      <a:endParaRPr sz="1800" u="none" strike="noStrike" cap="none"/>
                    </a:p>
                  </a:txBody>
                  <a:tcPr marL="91425" marR="91425" marT="91425" marB="91425"/>
                </a:tc>
                <a:extLst>
                  <a:ext uri="{0D108BD9-81ED-4DB2-BD59-A6C34878D82A}">
                    <a16:rowId xmlns:a16="http://schemas.microsoft.com/office/drawing/2014/main" val="10005"/>
                  </a:ext>
                </a:extLst>
              </a:tr>
              <a:tr h="381000">
                <a:tc>
                  <a:txBody>
                    <a:bodyPr/>
                    <a:lstStyle/>
                    <a:p>
                      <a:pPr marL="0" marR="0" lvl="0" indent="0" algn="l" rtl="0">
                        <a:lnSpc>
                          <a:spcPct val="100000"/>
                        </a:lnSpc>
                        <a:spcBef>
                          <a:spcPts val="0"/>
                        </a:spcBef>
                        <a:spcAft>
                          <a:spcPts val="0"/>
                        </a:spcAft>
                        <a:buClr>
                          <a:schemeClr val="dk1"/>
                        </a:buClr>
                        <a:buSzPts val="1400"/>
                        <a:buFont typeface="Calibri"/>
                        <a:buNone/>
                      </a:pPr>
                      <a:endParaRPr sz="1400" b="1" u="none" strike="noStrike" cap="none">
                        <a:solidFill>
                          <a:srgbClr val="1F1F1F"/>
                        </a:solidFill>
                      </a:endParaRPr>
                    </a:p>
                  </a:txBody>
                  <a:tcPr marL="91425" marR="91425" marT="91425" marB="91425"/>
                </a:tc>
                <a:tc>
                  <a:txBody>
                    <a:bodyPr/>
                    <a:lstStyle/>
                    <a:p>
                      <a:pPr marL="0" marR="0" lvl="0" indent="0" algn="l" rtl="0">
                        <a:spcBef>
                          <a:spcPts val="0"/>
                        </a:spcBef>
                        <a:spcAft>
                          <a:spcPts val="0"/>
                        </a:spcAft>
                        <a:buClr>
                          <a:schemeClr val="dk1"/>
                        </a:buClr>
                        <a:buSzPts val="1400"/>
                        <a:buFont typeface="Calibri"/>
                        <a:buNone/>
                      </a:pPr>
                      <a:r>
                        <a:rPr lang="en-US" sz="1400" u="none" strike="noStrike" cap="none"/>
                        <a:t>Αυτή η εφαρμογή σάς επιτρέπει να αποκλείετε εφαρμογές και ιστότοπους, να ορίζετε όρια χρόνου οθόνης και να παρακολουθείτε τη δραστηριότητα του παιδιού σας στη συσκευή του. Είναι διαθέσιμη σε περισσότερες από 20 γλώσσες.</a:t>
                      </a:r>
                      <a:endParaRPr sz="3200" u="none" strike="noStrike" cap="none"/>
                    </a:p>
                  </a:txBody>
                  <a:tcPr marL="91425" marR="91425" marT="91425" marB="91425"/>
                </a:tc>
                <a:tc>
                  <a:txBody>
                    <a:bodyPr/>
                    <a:lstStyle/>
                    <a:p>
                      <a:pPr marL="0" marR="0" lvl="0" indent="0" algn="ctr" rtl="0">
                        <a:spcBef>
                          <a:spcPts val="0"/>
                        </a:spcBef>
                        <a:spcAft>
                          <a:spcPts val="0"/>
                        </a:spcAft>
                        <a:buClr>
                          <a:schemeClr val="dk1"/>
                        </a:buClr>
                        <a:buSzPts val="1200"/>
                        <a:buFont typeface="Calibri"/>
                        <a:buNone/>
                      </a:pPr>
                      <a:r>
                        <a:rPr lang="en-US" sz="1200" u="sng" strike="noStrike" cap="none">
                          <a:solidFill>
                            <a:schemeClr val="hlink"/>
                          </a:solidFill>
                          <a:hlinkClick r:id="rId11"/>
                        </a:rPr>
                        <a:t> Android </a:t>
                      </a:r>
                      <a:r>
                        <a:rPr lang="en-US" sz="1200" u="none" strike="noStrike" cap="none"/>
                        <a:t>- </a:t>
                      </a:r>
                      <a:r>
                        <a:rPr lang="en-US" sz="1200" u="sng" strike="noStrike" cap="none">
                          <a:solidFill>
                            <a:schemeClr val="hlink"/>
                          </a:solidFill>
                          <a:hlinkClick r:id="rId12"/>
                        </a:rPr>
                        <a:t>IOS</a:t>
                      </a:r>
                      <a:endParaRPr sz="1200" u="none" strike="noStrike" cap="none"/>
                    </a:p>
                  </a:txBody>
                  <a:tcPr marL="91425" marR="91425" marT="91425" marB="91425"/>
                </a:tc>
                <a:extLst>
                  <a:ext uri="{0D108BD9-81ED-4DB2-BD59-A6C34878D82A}">
                    <a16:rowId xmlns:a16="http://schemas.microsoft.com/office/drawing/2014/main" val="10006"/>
                  </a:ext>
                </a:extLst>
              </a:tr>
              <a:tr h="0">
                <a:tc>
                  <a:txBody>
                    <a:bodyPr/>
                    <a:lstStyle/>
                    <a:p>
                      <a:pPr marL="0" marR="0" lvl="0" indent="0" algn="l" rtl="0">
                        <a:lnSpc>
                          <a:spcPct val="100000"/>
                        </a:lnSpc>
                        <a:spcBef>
                          <a:spcPts val="0"/>
                        </a:spcBef>
                        <a:spcAft>
                          <a:spcPts val="0"/>
                        </a:spcAft>
                        <a:buClr>
                          <a:schemeClr val="dk1"/>
                        </a:buClr>
                        <a:buSzPts val="1400"/>
                        <a:buFont typeface="Calibri"/>
                        <a:buNone/>
                      </a:pPr>
                      <a:endParaRPr sz="1400" b="1" u="none" strike="noStrike" cap="none">
                        <a:solidFill>
                          <a:srgbClr val="1F1F1F"/>
                        </a:solidFill>
                      </a:endParaRPr>
                    </a:p>
                  </a:txBody>
                  <a:tcPr marL="91425" marR="91425" marT="91425" marB="91425">
                    <a:lnB w="9525" cap="flat" cmpd="sng">
                      <a:solidFill>
                        <a:srgbClr val="9E9E9E"/>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400"/>
                        <a:buFont typeface="Calibri"/>
                        <a:buNone/>
                      </a:pPr>
                      <a:r>
                        <a:rPr lang="en-US" sz="1400" u="none" strike="noStrike" cap="none"/>
                        <a:t>Αυτή η εφαρμογή προσφέρει λειτουργίες παρόμοιες με το Kidslox, καθώς και τη δυνατότητα εντοπισμού της τοποθεσίας του παιδιού σας και δέσμευσης της συσκευής του. Είναι διαθέσιμη σε περισσότερες από 15 γλώσσες.</a:t>
                      </a:r>
                      <a:endParaRPr sz="1400" u="none" strike="noStrike" cap="none"/>
                    </a:p>
                  </a:txBody>
                  <a:tcPr marL="91425" marR="91425" marT="91425" marB="91425">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200"/>
                        <a:buFont typeface="Calibri"/>
                        <a:buNone/>
                      </a:pPr>
                      <a:r>
                        <a:rPr lang="en-US" sz="1200" u="sng" strike="noStrike" cap="none">
                          <a:solidFill>
                            <a:schemeClr val="hlink"/>
                          </a:solidFill>
                          <a:hlinkClick r:id="rId13"/>
                        </a:rPr>
                        <a:t>Android </a:t>
                      </a:r>
                      <a:r>
                        <a:rPr lang="en-US" sz="1200" u="none" strike="noStrike" cap="none"/>
                        <a:t>- </a:t>
                      </a:r>
                      <a:r>
                        <a:rPr lang="en-US" sz="1200" u="sng" strike="noStrike" cap="none">
                          <a:solidFill>
                            <a:schemeClr val="hlink"/>
                          </a:solidFill>
                          <a:hlinkClick r:id="rId14"/>
                        </a:rPr>
                        <a:t>IOS</a:t>
                      </a:r>
                      <a:endParaRPr sz="1800" u="none" strike="noStrike" cap="none"/>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0">
                <a:tc>
                  <a:txBody>
                    <a:bodyPr/>
                    <a:lstStyle/>
                    <a:p>
                      <a:pPr marL="0" marR="0" lvl="0" indent="0" algn="l" rtl="0">
                        <a:lnSpc>
                          <a:spcPct val="100000"/>
                        </a:lnSpc>
                        <a:spcBef>
                          <a:spcPts val="0"/>
                        </a:spcBef>
                        <a:spcAft>
                          <a:spcPts val="0"/>
                        </a:spcAft>
                        <a:buClr>
                          <a:schemeClr val="dk1"/>
                        </a:buClr>
                        <a:buSzPts val="1600"/>
                        <a:buFont typeface="Calibri"/>
                        <a:buNone/>
                      </a:pPr>
                      <a:endParaRPr sz="1600" b="1" u="none" strike="noStrike" cap="none">
                        <a:solidFill>
                          <a:srgbClr val="1F1F1F"/>
                        </a:solidFill>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1400"/>
                        <a:buFont typeface="Calibri"/>
                        <a:buNone/>
                      </a:pPr>
                      <a:r>
                        <a:rPr lang="en-US" sz="1400" u="none" strike="noStrike" cap="none"/>
                        <a:t>Διατίθεται στα αγγλικά, γαλλικά, γερμανικά, ισπανικά, κινέζικα, ιαπωνικά, κορεατικά, πορτογαλικά και ρωσικά.</a:t>
                      </a:r>
                      <a:endParaRPr sz="1400" u="none" strike="noStrike" cap="none"/>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Clr>
                          <a:schemeClr val="dk1"/>
                        </a:buClr>
                        <a:buSzPts val="1200"/>
                        <a:buFont typeface="Calibri"/>
                        <a:buNone/>
                      </a:pPr>
                      <a:r>
                        <a:rPr lang="en-US" sz="1200" u="sng" strike="noStrike" cap="none" dirty="0">
                          <a:solidFill>
                            <a:schemeClr val="hlink"/>
                          </a:solidFill>
                          <a:hlinkClick r:id="rId15"/>
                        </a:rPr>
                        <a:t>IOS</a:t>
                      </a:r>
                      <a:endParaRPr sz="1200" u="none" strike="noStrike" cap="none" dirty="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554" name="Google Shape;554;p41"/>
          <p:cNvSpPr txBox="1"/>
          <p:nvPr/>
        </p:nvSpPr>
        <p:spPr>
          <a:xfrm>
            <a:off x="5907640" y="767182"/>
            <a:ext cx="6877149" cy="400079"/>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1600"/>
              <a:buFont typeface="Calibri"/>
              <a:buNone/>
            </a:pPr>
            <a:r>
              <a:rPr lang="en-US" dirty="0">
                <a:solidFill>
                  <a:schemeClr val="dk1"/>
                </a:solidFill>
                <a:latin typeface="Calibri"/>
                <a:ea typeface="Calibri"/>
                <a:cs typeface="Calibri"/>
                <a:sym typeface="Calibri"/>
              </a:rPr>
              <a:t>*</a:t>
            </a:r>
            <a:r>
              <a:rPr lang="en-US" sz="1100" dirty="0" err="1">
                <a:solidFill>
                  <a:schemeClr val="dk1"/>
                </a:solidFill>
                <a:latin typeface="Calibri"/>
                <a:ea typeface="Calibri"/>
                <a:cs typeface="Calibri"/>
                <a:sym typeface="Calibri"/>
              </a:rPr>
              <a:t>Μερικές</a:t>
            </a:r>
            <a:r>
              <a:rPr lang="en-US" sz="1100" dirty="0">
                <a:solidFill>
                  <a:schemeClr val="dk1"/>
                </a:solidFill>
                <a:latin typeface="Calibri"/>
                <a:ea typeface="Calibri"/>
                <a:cs typeface="Calibri"/>
                <a:sym typeface="Calibri"/>
              </a:rPr>
              <a:t> από α</a:t>
            </a:r>
            <a:r>
              <a:rPr lang="en-US" sz="1100" dirty="0" err="1">
                <a:solidFill>
                  <a:schemeClr val="dk1"/>
                </a:solidFill>
                <a:latin typeface="Calibri"/>
                <a:ea typeface="Calibri"/>
                <a:cs typeface="Calibri"/>
                <a:sym typeface="Calibri"/>
              </a:rPr>
              <a:t>υτές</a:t>
            </a:r>
            <a:r>
              <a:rPr lang="en-US" sz="1100" dirty="0">
                <a:solidFill>
                  <a:schemeClr val="dk1"/>
                </a:solidFill>
                <a:latin typeface="Calibri"/>
                <a:ea typeface="Calibri"/>
                <a:cs typeface="Calibri"/>
                <a:sym typeface="Calibri"/>
              </a:rPr>
              <a:t> </a:t>
            </a:r>
            <a:r>
              <a:rPr lang="en-US" sz="1100" dirty="0" err="1">
                <a:solidFill>
                  <a:schemeClr val="dk1"/>
                </a:solidFill>
                <a:latin typeface="Calibri"/>
                <a:ea typeface="Calibri"/>
                <a:cs typeface="Calibri"/>
                <a:sym typeface="Calibri"/>
              </a:rPr>
              <a:t>τις</a:t>
            </a:r>
            <a:r>
              <a:rPr lang="en-US" sz="1100" dirty="0">
                <a:solidFill>
                  <a:schemeClr val="dk1"/>
                </a:solidFill>
                <a:latin typeface="Calibri"/>
                <a:ea typeface="Calibri"/>
                <a:cs typeface="Calibri"/>
                <a:sym typeface="Calibri"/>
              </a:rPr>
              <a:t> </a:t>
            </a:r>
            <a:r>
              <a:rPr lang="en-US" sz="1100" dirty="0" err="1">
                <a:solidFill>
                  <a:schemeClr val="dk1"/>
                </a:solidFill>
                <a:latin typeface="Calibri"/>
                <a:ea typeface="Calibri"/>
                <a:cs typeface="Calibri"/>
                <a:sym typeface="Calibri"/>
              </a:rPr>
              <a:t>εφ</a:t>
            </a:r>
            <a:r>
              <a:rPr lang="en-US" sz="1100" dirty="0">
                <a:solidFill>
                  <a:schemeClr val="dk1"/>
                </a:solidFill>
                <a:latin typeface="Calibri"/>
                <a:ea typeface="Calibri"/>
                <a:cs typeface="Calibri"/>
                <a:sym typeface="Calibri"/>
              </a:rPr>
              <a:t>αρμογές είναι εντελώς δωρεάν, ενώ άλλες έχουν χαρακτηριστικά επί πληρωμή</a:t>
            </a:r>
            <a:r>
              <a:rPr lang="en-US" dirty="0">
                <a:solidFill>
                  <a:schemeClr val="dk1"/>
                </a:solidFill>
                <a:latin typeface="Calibri"/>
                <a:ea typeface="Calibri"/>
                <a:cs typeface="Calibri"/>
                <a:sym typeface="Calibri"/>
              </a:rPr>
              <a:t>.</a:t>
            </a:r>
            <a:endParaRPr dirty="0">
              <a:solidFill>
                <a:schemeClr val="dk1"/>
              </a:solidFill>
              <a:latin typeface="Calibri"/>
              <a:ea typeface="Calibri"/>
              <a:cs typeface="Calibri"/>
              <a:sym typeface="Calibri"/>
            </a:endParaRPr>
          </a:p>
        </p:txBody>
      </p:sp>
      <p:sp>
        <p:nvSpPr>
          <p:cNvPr id="6" name="Google Shape;546;p40"/>
          <p:cNvSpPr/>
          <p:nvPr/>
        </p:nvSpPr>
        <p:spPr>
          <a:xfrm>
            <a:off x="8979613" y="-3933"/>
            <a:ext cx="3211128" cy="71285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530">
                <a:solidFill>
                  <a:schemeClr val="lt1"/>
                </a:solidFill>
                <a:latin typeface="Calibri"/>
                <a:ea typeface="Calibri"/>
                <a:cs typeface="Calibri"/>
                <a:sym typeface="Calibri"/>
              </a:rPr>
              <a:t>5.1.4 Διαδραστική χρήση εφαρμογών υγείας </a:t>
            </a:r>
            <a:endParaRPr sz="153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42"/>
          <p:cNvSpPr txBox="1">
            <a:spLocks noGrp="1"/>
          </p:cNvSpPr>
          <p:nvPr>
            <p:ph type="title"/>
          </p:nvPr>
        </p:nvSpPr>
        <p:spPr>
          <a:xfrm>
            <a:off x="558000" y="437047"/>
            <a:ext cx="10515600" cy="89317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1E24"/>
              </a:buClr>
              <a:buSzPts val="2000"/>
              <a:buFont typeface="Calibri"/>
              <a:buNone/>
            </a:pPr>
            <a:r>
              <a:rPr lang="en-US" sz="2000">
                <a:solidFill>
                  <a:srgbClr val="C01E24"/>
                </a:solidFill>
              </a:rPr>
              <a:t>5.1.5</a:t>
            </a:r>
            <a:r>
              <a:rPr lang="en-US"/>
              <a:t/>
            </a:r>
            <a:br>
              <a:rPr lang="en-US"/>
            </a:br>
            <a:r>
              <a:rPr lang="en-US">
                <a:solidFill>
                  <a:srgbClr val="C01E24"/>
                </a:solidFill>
              </a:rPr>
              <a:t>Συζήτηση και αξιολόγηση</a:t>
            </a:r>
            <a:endParaRPr>
              <a:solidFill>
                <a:srgbClr val="C01E24"/>
              </a:solidFill>
            </a:endParaRPr>
          </a:p>
        </p:txBody>
      </p:sp>
      <p:sp>
        <p:nvSpPr>
          <p:cNvPr id="562" name="Google Shape;562;p42"/>
          <p:cNvSpPr txBox="1">
            <a:spLocks noGrp="1"/>
          </p:cNvSpPr>
          <p:nvPr>
            <p:ph type="body" idx="1"/>
          </p:nvPr>
        </p:nvSpPr>
        <p:spPr>
          <a:xfrm>
            <a:off x="658013" y="1396151"/>
            <a:ext cx="5157787" cy="50302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200"/>
              <a:buNone/>
            </a:pPr>
            <a:r>
              <a:rPr lang="en-US" sz="2200">
                <a:solidFill>
                  <a:srgbClr val="203864"/>
                </a:solidFill>
              </a:rPr>
              <a:t>Στόχοι</a:t>
            </a:r>
            <a:endParaRPr sz="2200">
              <a:solidFill>
                <a:srgbClr val="203864"/>
              </a:solidFill>
            </a:endParaRPr>
          </a:p>
        </p:txBody>
      </p:sp>
      <p:sp>
        <p:nvSpPr>
          <p:cNvPr id="563" name="Google Shape;563;p42"/>
          <p:cNvSpPr txBox="1">
            <a:spLocks noGrp="1"/>
          </p:cNvSpPr>
          <p:nvPr>
            <p:ph type="body" idx="2"/>
          </p:nvPr>
        </p:nvSpPr>
        <p:spPr>
          <a:xfrm>
            <a:off x="558000" y="2250236"/>
            <a:ext cx="6121095" cy="3470112"/>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SzPts val="2400"/>
              <a:buChar char="▪"/>
            </a:pPr>
            <a:r>
              <a:rPr lang="en-US" sz="2400"/>
              <a:t>Η αντιμετώπιση και διευκρίνιση τυχόν παρανοήσεων που έχουν προκύψει από όλες τις προηγούμενες θεωρητικές πληροφορίες.</a:t>
            </a:r>
            <a:endParaRPr/>
          </a:p>
          <a:p>
            <a:pPr marL="228600" lvl="0" indent="-228600" algn="l" rtl="0">
              <a:lnSpc>
                <a:spcPct val="120000"/>
              </a:lnSpc>
              <a:spcBef>
                <a:spcPts val="1200"/>
              </a:spcBef>
              <a:spcAft>
                <a:spcPts val="0"/>
              </a:spcAft>
              <a:buSzPts val="2400"/>
              <a:buChar char="▪"/>
            </a:pPr>
            <a:r>
              <a:rPr lang="en-US" sz="2400"/>
              <a:t>Η διασφάλιση της κατανόησης σε βάθος του περιεχομένου της ενότητας. </a:t>
            </a:r>
            <a:endParaRPr/>
          </a:p>
          <a:p>
            <a:pPr marL="228600" lvl="0" indent="-228600" algn="l" rtl="0">
              <a:lnSpc>
                <a:spcPct val="120000"/>
              </a:lnSpc>
              <a:spcBef>
                <a:spcPts val="1200"/>
              </a:spcBef>
              <a:spcAft>
                <a:spcPts val="0"/>
              </a:spcAft>
              <a:buSzPts val="2400"/>
              <a:buChar char="▪"/>
            </a:pPr>
            <a:r>
              <a:rPr lang="en-US" sz="2400"/>
              <a:t>Η αξιολόγηση της ενότητας. </a:t>
            </a:r>
            <a:endParaRPr/>
          </a:p>
          <a:p>
            <a:pPr marL="114300" lvl="0" indent="12700" algn="l" rtl="0">
              <a:lnSpc>
                <a:spcPct val="120000"/>
              </a:lnSpc>
              <a:spcBef>
                <a:spcPts val="1200"/>
              </a:spcBef>
              <a:spcAft>
                <a:spcPts val="0"/>
              </a:spcAft>
              <a:buSzPts val="2000"/>
              <a:buNone/>
            </a:pPr>
            <a:endParaRPr sz="2000"/>
          </a:p>
          <a:p>
            <a:pPr marL="114300" lvl="0" indent="12700" algn="l" rtl="0">
              <a:lnSpc>
                <a:spcPct val="120000"/>
              </a:lnSpc>
              <a:spcBef>
                <a:spcPts val="1200"/>
              </a:spcBef>
              <a:spcAft>
                <a:spcPts val="0"/>
              </a:spcAft>
              <a:buSzPts val="2000"/>
              <a:buNone/>
            </a:pPr>
            <a:endParaRPr sz="2000"/>
          </a:p>
        </p:txBody>
      </p:sp>
      <p:pic>
        <p:nvPicPr>
          <p:cNvPr id="564" name="Google Shape;564;p42" descr="Ambition abstract concept"/>
          <p:cNvPicPr preferRelativeResize="0"/>
          <p:nvPr/>
        </p:nvPicPr>
        <p:blipFill rotWithShape="1">
          <a:blip r:embed="rId3">
            <a:alphaModFix/>
          </a:blip>
          <a:srcRect/>
          <a:stretch/>
        </p:blipFill>
        <p:spPr>
          <a:xfrm>
            <a:off x="7887852" y="1899171"/>
            <a:ext cx="3746148" cy="3628603"/>
          </a:xfrm>
          <a:prstGeom prst="rect">
            <a:avLst/>
          </a:prstGeom>
          <a:noFill/>
          <a:ln>
            <a:noFill/>
          </a:ln>
        </p:spPr>
      </p:pic>
      <p:sp>
        <p:nvSpPr>
          <p:cNvPr id="565" name="Google Shape;565;p42"/>
          <p:cNvSpPr txBox="1"/>
          <p:nvPr/>
        </p:nvSpPr>
        <p:spPr>
          <a:xfrm>
            <a:off x="6000589" y="6199679"/>
            <a:ext cx="6099586"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a:solidFill>
                  <a:schemeClr val="dk1"/>
                </a:solidFill>
                <a:latin typeface="Calibri"/>
                <a:ea typeface="Calibri"/>
                <a:cs typeface="Calibri"/>
                <a:sym typeface="Calibri"/>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Σχεδιασμένο από Freepik</a:t>
            </a:r>
            <a:endParaRPr sz="12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43"/>
          <p:cNvSpPr txBox="1">
            <a:spLocks noGrp="1"/>
          </p:cNvSpPr>
          <p:nvPr>
            <p:ph type="title"/>
          </p:nvPr>
        </p:nvSpPr>
        <p:spPr>
          <a:xfrm>
            <a:off x="558000" y="1080000"/>
            <a:ext cx="11059692" cy="7281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400"/>
              <a:buFont typeface="Calibri"/>
              <a:buNone/>
            </a:pPr>
            <a:r>
              <a:rPr lang="en-US"/>
              <a:t>Ερωτηματολόγιο αξιολόγησης </a:t>
            </a:r>
            <a:endParaRPr/>
          </a:p>
        </p:txBody>
      </p:sp>
      <p:graphicFrame>
        <p:nvGraphicFramePr>
          <p:cNvPr id="572" name="Google Shape;572;p43"/>
          <p:cNvGraphicFramePr/>
          <p:nvPr/>
        </p:nvGraphicFramePr>
        <p:xfrm>
          <a:off x="558000" y="2127443"/>
          <a:ext cx="11060125" cy="767100"/>
        </p:xfrm>
        <a:graphic>
          <a:graphicData uri="http://schemas.openxmlformats.org/drawingml/2006/table">
            <a:tbl>
              <a:tblPr firstRow="1" bandRow="1">
                <a:noFill/>
                <a:tableStyleId>{9AB67CC0-5661-4B6A-86D6-D0FA6474E0A2}</a:tableStyleId>
              </a:tblPr>
              <a:tblGrid>
                <a:gridCol w="2212025">
                  <a:extLst>
                    <a:ext uri="{9D8B030D-6E8A-4147-A177-3AD203B41FA5}">
                      <a16:colId xmlns:a16="http://schemas.microsoft.com/office/drawing/2014/main" val="20000"/>
                    </a:ext>
                  </a:extLst>
                </a:gridCol>
                <a:gridCol w="2212025">
                  <a:extLst>
                    <a:ext uri="{9D8B030D-6E8A-4147-A177-3AD203B41FA5}">
                      <a16:colId xmlns:a16="http://schemas.microsoft.com/office/drawing/2014/main" val="20001"/>
                    </a:ext>
                  </a:extLst>
                </a:gridCol>
                <a:gridCol w="2212025">
                  <a:extLst>
                    <a:ext uri="{9D8B030D-6E8A-4147-A177-3AD203B41FA5}">
                      <a16:colId xmlns:a16="http://schemas.microsoft.com/office/drawing/2014/main" val="20002"/>
                    </a:ext>
                  </a:extLst>
                </a:gridCol>
                <a:gridCol w="2212025">
                  <a:extLst>
                    <a:ext uri="{9D8B030D-6E8A-4147-A177-3AD203B41FA5}">
                      <a16:colId xmlns:a16="http://schemas.microsoft.com/office/drawing/2014/main" val="20003"/>
                    </a:ext>
                  </a:extLst>
                </a:gridCol>
                <a:gridCol w="2212025">
                  <a:extLst>
                    <a:ext uri="{9D8B030D-6E8A-4147-A177-3AD203B41FA5}">
                      <a16:colId xmlns:a16="http://schemas.microsoft.com/office/drawing/2014/main" val="20004"/>
                    </a:ext>
                  </a:extLst>
                </a:gridCol>
              </a:tblGrid>
              <a:tr h="370850">
                <a:tc gridSpan="5">
                  <a:txBody>
                    <a:bodyPr/>
                    <a:lstStyle/>
                    <a:p>
                      <a:pPr marL="0" marR="0" lvl="0" indent="0" algn="l" rtl="0">
                        <a:spcBef>
                          <a:spcPts val="0"/>
                        </a:spcBef>
                        <a:spcAft>
                          <a:spcPts val="0"/>
                        </a:spcAft>
                        <a:buNone/>
                      </a:pPr>
                      <a:r>
                        <a:rPr lang="en-US" sz="2000" u="none" strike="noStrike" cap="none"/>
                        <a:t>Το περιεχόμενο της ενότητας ήταν ενθαρρυντικό και ενδιαφέρον </a:t>
                      </a:r>
                      <a:r>
                        <a:rPr lang="en-US" sz="1800" i="1" u="none" strike="noStrike" cap="none"/>
                        <a:t>(1 ελάχιστο, 5 μέγιστο)</a:t>
                      </a:r>
                      <a:endParaRPr sz="1800" i="1"/>
                    </a:p>
                  </a:txBody>
                  <a:tcPr marL="91450" marR="91450" marT="45725" marB="45725"/>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n-US" sz="1800"/>
                        <a:t>1</a:t>
                      </a:r>
                      <a:endParaRPr sz="1800"/>
                    </a:p>
                  </a:txBody>
                  <a:tcPr marL="91450" marR="91450" marT="45725" marB="45725"/>
                </a:tc>
                <a:tc>
                  <a:txBody>
                    <a:bodyPr/>
                    <a:lstStyle/>
                    <a:p>
                      <a:pPr marL="0" marR="0" lvl="0" indent="0" algn="ctr" rtl="0">
                        <a:spcBef>
                          <a:spcPts val="0"/>
                        </a:spcBef>
                        <a:spcAft>
                          <a:spcPts val="0"/>
                        </a:spcAft>
                        <a:buNone/>
                      </a:pPr>
                      <a:r>
                        <a:rPr lang="en-US" sz="1800"/>
                        <a:t>2</a:t>
                      </a:r>
                      <a:endParaRPr sz="1800"/>
                    </a:p>
                  </a:txBody>
                  <a:tcPr marL="91450" marR="91450" marT="45725" marB="45725"/>
                </a:tc>
                <a:tc>
                  <a:txBody>
                    <a:bodyPr/>
                    <a:lstStyle/>
                    <a:p>
                      <a:pPr marL="0" marR="0" lvl="0" indent="0" algn="ctr" rtl="0">
                        <a:spcBef>
                          <a:spcPts val="0"/>
                        </a:spcBef>
                        <a:spcAft>
                          <a:spcPts val="0"/>
                        </a:spcAft>
                        <a:buNone/>
                      </a:pPr>
                      <a:r>
                        <a:rPr lang="en-US" sz="1800"/>
                        <a:t>3</a:t>
                      </a:r>
                      <a:endParaRPr sz="1800"/>
                    </a:p>
                  </a:txBody>
                  <a:tcPr marL="91450" marR="91450" marT="45725" marB="45725"/>
                </a:tc>
                <a:tc>
                  <a:txBody>
                    <a:bodyPr/>
                    <a:lstStyle/>
                    <a:p>
                      <a:pPr marL="0" marR="0" lvl="0" indent="0" algn="ctr" rtl="0">
                        <a:spcBef>
                          <a:spcPts val="0"/>
                        </a:spcBef>
                        <a:spcAft>
                          <a:spcPts val="0"/>
                        </a:spcAft>
                        <a:buNone/>
                      </a:pPr>
                      <a:r>
                        <a:rPr lang="en-US" sz="1800"/>
                        <a:t>4</a:t>
                      </a:r>
                      <a:endParaRPr sz="1800"/>
                    </a:p>
                  </a:txBody>
                  <a:tcPr marL="91450" marR="91450" marT="45725" marB="45725"/>
                </a:tc>
                <a:tc>
                  <a:txBody>
                    <a:bodyPr/>
                    <a:lstStyle/>
                    <a:p>
                      <a:pPr marL="0" marR="0" lvl="0" indent="0" algn="ctr" rtl="0">
                        <a:spcBef>
                          <a:spcPts val="0"/>
                        </a:spcBef>
                        <a:spcAft>
                          <a:spcPts val="0"/>
                        </a:spcAft>
                        <a:buNone/>
                      </a:pPr>
                      <a:r>
                        <a:rPr lang="en-US" sz="1800"/>
                        <a:t>5</a:t>
                      </a:r>
                      <a:endParaRPr sz="1800"/>
                    </a:p>
                  </a:txBody>
                  <a:tcPr marL="91450" marR="91450" marT="45725" marB="45725"/>
                </a:tc>
                <a:extLst>
                  <a:ext uri="{0D108BD9-81ED-4DB2-BD59-A6C34878D82A}">
                    <a16:rowId xmlns:a16="http://schemas.microsoft.com/office/drawing/2014/main" val="10001"/>
                  </a:ext>
                </a:extLst>
              </a:tr>
            </a:tbl>
          </a:graphicData>
        </a:graphic>
      </p:graphicFrame>
      <p:graphicFrame>
        <p:nvGraphicFramePr>
          <p:cNvPr id="573" name="Google Shape;573;p43"/>
          <p:cNvGraphicFramePr/>
          <p:nvPr/>
        </p:nvGraphicFramePr>
        <p:xfrm>
          <a:off x="557582" y="3646419"/>
          <a:ext cx="11060125" cy="1071900"/>
        </p:xfrm>
        <a:graphic>
          <a:graphicData uri="http://schemas.openxmlformats.org/drawingml/2006/table">
            <a:tbl>
              <a:tblPr firstRow="1" bandRow="1">
                <a:noFill/>
                <a:tableStyleId>{9AB67CC0-5661-4B6A-86D6-D0FA6474E0A2}</a:tableStyleId>
              </a:tblPr>
              <a:tblGrid>
                <a:gridCol w="2212025">
                  <a:extLst>
                    <a:ext uri="{9D8B030D-6E8A-4147-A177-3AD203B41FA5}">
                      <a16:colId xmlns:a16="http://schemas.microsoft.com/office/drawing/2014/main" val="20000"/>
                    </a:ext>
                  </a:extLst>
                </a:gridCol>
                <a:gridCol w="2212025">
                  <a:extLst>
                    <a:ext uri="{9D8B030D-6E8A-4147-A177-3AD203B41FA5}">
                      <a16:colId xmlns:a16="http://schemas.microsoft.com/office/drawing/2014/main" val="20001"/>
                    </a:ext>
                  </a:extLst>
                </a:gridCol>
                <a:gridCol w="2212025">
                  <a:extLst>
                    <a:ext uri="{9D8B030D-6E8A-4147-A177-3AD203B41FA5}">
                      <a16:colId xmlns:a16="http://schemas.microsoft.com/office/drawing/2014/main" val="20002"/>
                    </a:ext>
                  </a:extLst>
                </a:gridCol>
                <a:gridCol w="2212025">
                  <a:extLst>
                    <a:ext uri="{9D8B030D-6E8A-4147-A177-3AD203B41FA5}">
                      <a16:colId xmlns:a16="http://schemas.microsoft.com/office/drawing/2014/main" val="20003"/>
                    </a:ext>
                  </a:extLst>
                </a:gridCol>
                <a:gridCol w="2212025">
                  <a:extLst>
                    <a:ext uri="{9D8B030D-6E8A-4147-A177-3AD203B41FA5}">
                      <a16:colId xmlns:a16="http://schemas.microsoft.com/office/drawing/2014/main" val="20004"/>
                    </a:ext>
                  </a:extLst>
                </a:gridCol>
              </a:tblGrid>
              <a:tr h="370850">
                <a:tc gridSpan="5">
                  <a:txBody>
                    <a:bodyPr/>
                    <a:lstStyle/>
                    <a:p>
                      <a:pPr marL="0" marR="0" lvl="0" indent="0" algn="l" rtl="0">
                        <a:spcBef>
                          <a:spcPts val="0"/>
                        </a:spcBef>
                        <a:spcAft>
                          <a:spcPts val="0"/>
                        </a:spcAft>
                        <a:buNone/>
                      </a:pPr>
                      <a:r>
                        <a:rPr lang="en-US" sz="2000"/>
                        <a:t>Το περιεχόμενο της ενότητας ήταν σαφές, κατανοητό και εύκολο στην παρακολούθηση </a:t>
                      </a:r>
                      <a:r>
                        <a:rPr lang="en-US" sz="2000" i="1"/>
                        <a:t>(1 ελάχιστο, 5 μέγιστο)</a:t>
                      </a:r>
                      <a:endParaRPr sz="2000"/>
                    </a:p>
                  </a:txBody>
                  <a:tcPr marL="91450" marR="91450" marT="45725" marB="45725"/>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n-US" sz="1800"/>
                        <a:t>1</a:t>
                      </a:r>
                      <a:endParaRPr sz="1800"/>
                    </a:p>
                  </a:txBody>
                  <a:tcPr marL="91450" marR="91450" marT="45725" marB="45725"/>
                </a:tc>
                <a:tc>
                  <a:txBody>
                    <a:bodyPr/>
                    <a:lstStyle/>
                    <a:p>
                      <a:pPr marL="0" marR="0" lvl="0" indent="0" algn="ctr" rtl="0">
                        <a:spcBef>
                          <a:spcPts val="0"/>
                        </a:spcBef>
                        <a:spcAft>
                          <a:spcPts val="0"/>
                        </a:spcAft>
                        <a:buNone/>
                      </a:pPr>
                      <a:r>
                        <a:rPr lang="en-US" sz="1800"/>
                        <a:t>2</a:t>
                      </a:r>
                      <a:endParaRPr sz="1800"/>
                    </a:p>
                  </a:txBody>
                  <a:tcPr marL="91450" marR="91450" marT="45725" marB="45725"/>
                </a:tc>
                <a:tc>
                  <a:txBody>
                    <a:bodyPr/>
                    <a:lstStyle/>
                    <a:p>
                      <a:pPr marL="0" marR="0" lvl="0" indent="0" algn="ctr" rtl="0">
                        <a:spcBef>
                          <a:spcPts val="0"/>
                        </a:spcBef>
                        <a:spcAft>
                          <a:spcPts val="0"/>
                        </a:spcAft>
                        <a:buNone/>
                      </a:pPr>
                      <a:r>
                        <a:rPr lang="en-US" sz="1800"/>
                        <a:t>3</a:t>
                      </a:r>
                      <a:endParaRPr sz="1800"/>
                    </a:p>
                  </a:txBody>
                  <a:tcPr marL="91450" marR="91450" marT="45725" marB="45725"/>
                </a:tc>
                <a:tc>
                  <a:txBody>
                    <a:bodyPr/>
                    <a:lstStyle/>
                    <a:p>
                      <a:pPr marL="0" marR="0" lvl="0" indent="0" algn="ctr" rtl="0">
                        <a:spcBef>
                          <a:spcPts val="0"/>
                        </a:spcBef>
                        <a:spcAft>
                          <a:spcPts val="0"/>
                        </a:spcAft>
                        <a:buNone/>
                      </a:pPr>
                      <a:r>
                        <a:rPr lang="en-US" sz="1800"/>
                        <a:t>4</a:t>
                      </a:r>
                      <a:endParaRPr sz="1800"/>
                    </a:p>
                  </a:txBody>
                  <a:tcPr marL="91450" marR="91450" marT="45725" marB="45725"/>
                </a:tc>
                <a:tc>
                  <a:txBody>
                    <a:bodyPr/>
                    <a:lstStyle/>
                    <a:p>
                      <a:pPr marL="0" marR="0" lvl="0" indent="0" algn="ctr" rtl="0">
                        <a:spcBef>
                          <a:spcPts val="0"/>
                        </a:spcBef>
                        <a:spcAft>
                          <a:spcPts val="0"/>
                        </a:spcAft>
                        <a:buNone/>
                      </a:pPr>
                      <a:r>
                        <a:rPr lang="en-US" sz="1800"/>
                        <a:t>5</a:t>
                      </a:r>
                      <a:endParaRPr sz="1800"/>
                    </a:p>
                  </a:txBody>
                  <a:tcPr marL="91450" marR="91450" marT="45725" marB="45725"/>
                </a:tc>
                <a:extLst>
                  <a:ext uri="{0D108BD9-81ED-4DB2-BD59-A6C34878D82A}">
                    <a16:rowId xmlns:a16="http://schemas.microsoft.com/office/drawing/2014/main" val="10001"/>
                  </a:ext>
                </a:extLst>
              </a:tr>
            </a:tbl>
          </a:graphicData>
        </a:graphic>
      </p:graphicFrame>
      <p:graphicFrame>
        <p:nvGraphicFramePr>
          <p:cNvPr id="574" name="Google Shape;574;p43"/>
          <p:cNvGraphicFramePr/>
          <p:nvPr/>
        </p:nvGraphicFramePr>
        <p:xfrm>
          <a:off x="558000" y="5213962"/>
          <a:ext cx="11060125" cy="767100"/>
        </p:xfrm>
        <a:graphic>
          <a:graphicData uri="http://schemas.openxmlformats.org/drawingml/2006/table">
            <a:tbl>
              <a:tblPr firstRow="1" bandRow="1">
                <a:noFill/>
                <a:tableStyleId>{9AB67CC0-5661-4B6A-86D6-D0FA6474E0A2}</a:tableStyleId>
              </a:tblPr>
              <a:tblGrid>
                <a:gridCol w="2212025">
                  <a:extLst>
                    <a:ext uri="{9D8B030D-6E8A-4147-A177-3AD203B41FA5}">
                      <a16:colId xmlns:a16="http://schemas.microsoft.com/office/drawing/2014/main" val="20000"/>
                    </a:ext>
                  </a:extLst>
                </a:gridCol>
                <a:gridCol w="2212025">
                  <a:extLst>
                    <a:ext uri="{9D8B030D-6E8A-4147-A177-3AD203B41FA5}">
                      <a16:colId xmlns:a16="http://schemas.microsoft.com/office/drawing/2014/main" val="20001"/>
                    </a:ext>
                  </a:extLst>
                </a:gridCol>
                <a:gridCol w="2212025">
                  <a:extLst>
                    <a:ext uri="{9D8B030D-6E8A-4147-A177-3AD203B41FA5}">
                      <a16:colId xmlns:a16="http://schemas.microsoft.com/office/drawing/2014/main" val="20002"/>
                    </a:ext>
                  </a:extLst>
                </a:gridCol>
                <a:gridCol w="2212025">
                  <a:extLst>
                    <a:ext uri="{9D8B030D-6E8A-4147-A177-3AD203B41FA5}">
                      <a16:colId xmlns:a16="http://schemas.microsoft.com/office/drawing/2014/main" val="20003"/>
                    </a:ext>
                  </a:extLst>
                </a:gridCol>
                <a:gridCol w="2212025">
                  <a:extLst>
                    <a:ext uri="{9D8B030D-6E8A-4147-A177-3AD203B41FA5}">
                      <a16:colId xmlns:a16="http://schemas.microsoft.com/office/drawing/2014/main" val="20004"/>
                    </a:ext>
                  </a:extLst>
                </a:gridCol>
              </a:tblGrid>
              <a:tr h="370850">
                <a:tc gridSpan="5">
                  <a:txBody>
                    <a:bodyPr/>
                    <a:lstStyle/>
                    <a:p>
                      <a:pPr marL="0" marR="0" lvl="0" indent="0" algn="l" rtl="0">
                        <a:spcBef>
                          <a:spcPts val="0"/>
                        </a:spcBef>
                        <a:spcAft>
                          <a:spcPts val="0"/>
                        </a:spcAft>
                        <a:buNone/>
                      </a:pPr>
                      <a:r>
                        <a:rPr lang="en-US" sz="2000"/>
                        <a:t>Ο εκπαιδευτής ήταν καλά προετοιμασμένος </a:t>
                      </a:r>
                      <a:r>
                        <a:rPr lang="en-US" sz="1800" i="1"/>
                        <a:t>(1 ελάχιστο, 5 μέγιστο) </a:t>
                      </a:r>
                      <a:endParaRPr sz="1800" i="1"/>
                    </a:p>
                  </a:txBody>
                  <a:tcPr marL="91450" marR="91450" marT="45725" marB="45725"/>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n-US" sz="1800"/>
                        <a:t>1</a:t>
                      </a:r>
                      <a:endParaRPr sz="1800"/>
                    </a:p>
                  </a:txBody>
                  <a:tcPr marL="91450" marR="91450" marT="45725" marB="45725"/>
                </a:tc>
                <a:tc>
                  <a:txBody>
                    <a:bodyPr/>
                    <a:lstStyle/>
                    <a:p>
                      <a:pPr marL="0" marR="0" lvl="0" indent="0" algn="ctr" rtl="0">
                        <a:spcBef>
                          <a:spcPts val="0"/>
                        </a:spcBef>
                        <a:spcAft>
                          <a:spcPts val="0"/>
                        </a:spcAft>
                        <a:buNone/>
                      </a:pPr>
                      <a:r>
                        <a:rPr lang="en-US" sz="1800"/>
                        <a:t>2</a:t>
                      </a:r>
                      <a:endParaRPr sz="1800"/>
                    </a:p>
                  </a:txBody>
                  <a:tcPr marL="91450" marR="91450" marT="45725" marB="45725"/>
                </a:tc>
                <a:tc>
                  <a:txBody>
                    <a:bodyPr/>
                    <a:lstStyle/>
                    <a:p>
                      <a:pPr marL="0" marR="0" lvl="0" indent="0" algn="ctr" rtl="0">
                        <a:spcBef>
                          <a:spcPts val="0"/>
                        </a:spcBef>
                        <a:spcAft>
                          <a:spcPts val="0"/>
                        </a:spcAft>
                        <a:buNone/>
                      </a:pPr>
                      <a:r>
                        <a:rPr lang="en-US" sz="1800"/>
                        <a:t>3</a:t>
                      </a:r>
                      <a:endParaRPr sz="1800"/>
                    </a:p>
                  </a:txBody>
                  <a:tcPr marL="91450" marR="91450" marT="45725" marB="45725"/>
                </a:tc>
                <a:tc>
                  <a:txBody>
                    <a:bodyPr/>
                    <a:lstStyle/>
                    <a:p>
                      <a:pPr marL="0" marR="0" lvl="0" indent="0" algn="ctr" rtl="0">
                        <a:spcBef>
                          <a:spcPts val="0"/>
                        </a:spcBef>
                        <a:spcAft>
                          <a:spcPts val="0"/>
                        </a:spcAft>
                        <a:buNone/>
                      </a:pPr>
                      <a:r>
                        <a:rPr lang="en-US" sz="1800"/>
                        <a:t>4</a:t>
                      </a:r>
                      <a:endParaRPr sz="1800"/>
                    </a:p>
                  </a:txBody>
                  <a:tcPr marL="91450" marR="91450" marT="45725" marB="45725"/>
                </a:tc>
                <a:tc>
                  <a:txBody>
                    <a:bodyPr/>
                    <a:lstStyle/>
                    <a:p>
                      <a:pPr marL="0" marR="0" lvl="0" indent="0" algn="ctr" rtl="0">
                        <a:spcBef>
                          <a:spcPts val="0"/>
                        </a:spcBef>
                        <a:spcAft>
                          <a:spcPts val="0"/>
                        </a:spcAft>
                        <a:buNone/>
                      </a:pPr>
                      <a:r>
                        <a:rPr lang="en-US" sz="1800"/>
                        <a:t>5</a:t>
                      </a:r>
                      <a:endParaRPr sz="1800"/>
                    </a:p>
                  </a:txBody>
                  <a:tcPr marL="91450" marR="91450" marT="45725" marB="45725"/>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44"/>
          <p:cNvSpPr txBox="1">
            <a:spLocks noGrp="1"/>
          </p:cNvSpPr>
          <p:nvPr>
            <p:ph type="title"/>
          </p:nvPr>
        </p:nvSpPr>
        <p:spPr>
          <a:xfrm>
            <a:off x="558000" y="1080000"/>
            <a:ext cx="11059692" cy="72816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03864"/>
              </a:buClr>
              <a:buSzPts val="2400"/>
              <a:buFont typeface="Calibri"/>
              <a:buNone/>
            </a:pPr>
            <a:r>
              <a:rPr lang="en-US"/>
              <a:t>Ερωτηματολόγιο αξιολόγησης </a:t>
            </a:r>
            <a:endParaRPr/>
          </a:p>
        </p:txBody>
      </p:sp>
      <p:graphicFrame>
        <p:nvGraphicFramePr>
          <p:cNvPr id="580" name="Google Shape;580;p44"/>
          <p:cNvGraphicFramePr/>
          <p:nvPr/>
        </p:nvGraphicFramePr>
        <p:xfrm>
          <a:off x="558000" y="5212288"/>
          <a:ext cx="11060125" cy="767100"/>
        </p:xfrm>
        <a:graphic>
          <a:graphicData uri="http://schemas.openxmlformats.org/drawingml/2006/table">
            <a:tbl>
              <a:tblPr firstRow="1" bandRow="1">
                <a:noFill/>
                <a:tableStyleId>{9AB67CC0-5661-4B6A-86D6-D0FA6474E0A2}</a:tableStyleId>
              </a:tblPr>
              <a:tblGrid>
                <a:gridCol w="2212025">
                  <a:extLst>
                    <a:ext uri="{9D8B030D-6E8A-4147-A177-3AD203B41FA5}">
                      <a16:colId xmlns:a16="http://schemas.microsoft.com/office/drawing/2014/main" val="20000"/>
                    </a:ext>
                  </a:extLst>
                </a:gridCol>
                <a:gridCol w="2212025">
                  <a:extLst>
                    <a:ext uri="{9D8B030D-6E8A-4147-A177-3AD203B41FA5}">
                      <a16:colId xmlns:a16="http://schemas.microsoft.com/office/drawing/2014/main" val="20001"/>
                    </a:ext>
                  </a:extLst>
                </a:gridCol>
                <a:gridCol w="2212025">
                  <a:extLst>
                    <a:ext uri="{9D8B030D-6E8A-4147-A177-3AD203B41FA5}">
                      <a16:colId xmlns:a16="http://schemas.microsoft.com/office/drawing/2014/main" val="20002"/>
                    </a:ext>
                  </a:extLst>
                </a:gridCol>
                <a:gridCol w="2212025">
                  <a:extLst>
                    <a:ext uri="{9D8B030D-6E8A-4147-A177-3AD203B41FA5}">
                      <a16:colId xmlns:a16="http://schemas.microsoft.com/office/drawing/2014/main" val="20003"/>
                    </a:ext>
                  </a:extLst>
                </a:gridCol>
                <a:gridCol w="2212025">
                  <a:extLst>
                    <a:ext uri="{9D8B030D-6E8A-4147-A177-3AD203B41FA5}">
                      <a16:colId xmlns:a16="http://schemas.microsoft.com/office/drawing/2014/main" val="20004"/>
                    </a:ext>
                  </a:extLst>
                </a:gridCol>
              </a:tblGrid>
              <a:tr h="370850">
                <a:tc gridSpan="5">
                  <a:txBody>
                    <a:bodyPr/>
                    <a:lstStyle/>
                    <a:p>
                      <a:pPr marL="0" marR="0" lvl="0" indent="0" algn="l" rtl="0">
                        <a:spcBef>
                          <a:spcPts val="0"/>
                        </a:spcBef>
                        <a:spcAft>
                          <a:spcPts val="0"/>
                        </a:spcAft>
                        <a:buNone/>
                      </a:pPr>
                      <a:r>
                        <a:rPr lang="en-US" sz="2000"/>
                        <a:t>Είμαι συνολικά ικανοποιημένος από την ενότητα </a:t>
                      </a:r>
                      <a:r>
                        <a:rPr lang="en-US" sz="1800" i="1"/>
                        <a:t>(1 ελάχιστο, 5 μέγιστο)</a:t>
                      </a:r>
                      <a:endParaRPr sz="1800" i="1"/>
                    </a:p>
                  </a:txBody>
                  <a:tcPr marL="91450" marR="91450" marT="45725" marB="45725"/>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n-US" sz="1800"/>
                        <a:t>1</a:t>
                      </a:r>
                      <a:endParaRPr sz="1800"/>
                    </a:p>
                  </a:txBody>
                  <a:tcPr marL="91450" marR="91450" marT="45725" marB="45725"/>
                </a:tc>
                <a:tc>
                  <a:txBody>
                    <a:bodyPr/>
                    <a:lstStyle/>
                    <a:p>
                      <a:pPr marL="0" marR="0" lvl="0" indent="0" algn="ctr" rtl="0">
                        <a:spcBef>
                          <a:spcPts val="0"/>
                        </a:spcBef>
                        <a:spcAft>
                          <a:spcPts val="0"/>
                        </a:spcAft>
                        <a:buNone/>
                      </a:pPr>
                      <a:r>
                        <a:rPr lang="en-US" sz="1800"/>
                        <a:t>2</a:t>
                      </a:r>
                      <a:endParaRPr sz="1800"/>
                    </a:p>
                  </a:txBody>
                  <a:tcPr marL="91450" marR="91450" marT="45725" marB="45725"/>
                </a:tc>
                <a:tc>
                  <a:txBody>
                    <a:bodyPr/>
                    <a:lstStyle/>
                    <a:p>
                      <a:pPr marL="0" marR="0" lvl="0" indent="0" algn="ctr" rtl="0">
                        <a:spcBef>
                          <a:spcPts val="0"/>
                        </a:spcBef>
                        <a:spcAft>
                          <a:spcPts val="0"/>
                        </a:spcAft>
                        <a:buNone/>
                      </a:pPr>
                      <a:r>
                        <a:rPr lang="en-US" sz="1800"/>
                        <a:t>3</a:t>
                      </a:r>
                      <a:endParaRPr sz="1800"/>
                    </a:p>
                  </a:txBody>
                  <a:tcPr marL="91450" marR="91450" marT="45725" marB="45725"/>
                </a:tc>
                <a:tc>
                  <a:txBody>
                    <a:bodyPr/>
                    <a:lstStyle/>
                    <a:p>
                      <a:pPr marL="0" marR="0" lvl="0" indent="0" algn="ctr" rtl="0">
                        <a:spcBef>
                          <a:spcPts val="0"/>
                        </a:spcBef>
                        <a:spcAft>
                          <a:spcPts val="0"/>
                        </a:spcAft>
                        <a:buNone/>
                      </a:pPr>
                      <a:r>
                        <a:rPr lang="en-US" sz="1800"/>
                        <a:t>4</a:t>
                      </a:r>
                      <a:endParaRPr sz="1800"/>
                    </a:p>
                  </a:txBody>
                  <a:tcPr marL="91450" marR="91450" marT="45725" marB="45725"/>
                </a:tc>
                <a:tc>
                  <a:txBody>
                    <a:bodyPr/>
                    <a:lstStyle/>
                    <a:p>
                      <a:pPr marL="0" marR="0" lvl="0" indent="0" algn="ctr" rtl="0">
                        <a:spcBef>
                          <a:spcPts val="0"/>
                        </a:spcBef>
                        <a:spcAft>
                          <a:spcPts val="0"/>
                        </a:spcAft>
                        <a:buNone/>
                      </a:pPr>
                      <a:r>
                        <a:rPr lang="en-US" sz="1800"/>
                        <a:t>5</a:t>
                      </a:r>
                      <a:endParaRPr sz="1800"/>
                    </a:p>
                  </a:txBody>
                  <a:tcPr marL="91450" marR="91450" marT="45725" marB="45725"/>
                </a:tc>
                <a:extLst>
                  <a:ext uri="{0D108BD9-81ED-4DB2-BD59-A6C34878D82A}">
                    <a16:rowId xmlns:a16="http://schemas.microsoft.com/office/drawing/2014/main" val="10001"/>
                  </a:ext>
                </a:extLst>
              </a:tr>
            </a:tbl>
          </a:graphicData>
        </a:graphic>
      </p:graphicFrame>
      <p:graphicFrame>
        <p:nvGraphicFramePr>
          <p:cNvPr id="581" name="Google Shape;581;p44"/>
          <p:cNvGraphicFramePr/>
          <p:nvPr/>
        </p:nvGraphicFramePr>
        <p:xfrm>
          <a:off x="558000" y="3646420"/>
          <a:ext cx="11060125" cy="767100"/>
        </p:xfrm>
        <a:graphic>
          <a:graphicData uri="http://schemas.openxmlformats.org/drawingml/2006/table">
            <a:tbl>
              <a:tblPr firstRow="1" bandRow="1">
                <a:noFill/>
                <a:tableStyleId>{9AB67CC0-5661-4B6A-86D6-D0FA6474E0A2}</a:tableStyleId>
              </a:tblPr>
              <a:tblGrid>
                <a:gridCol w="2212025">
                  <a:extLst>
                    <a:ext uri="{9D8B030D-6E8A-4147-A177-3AD203B41FA5}">
                      <a16:colId xmlns:a16="http://schemas.microsoft.com/office/drawing/2014/main" val="20000"/>
                    </a:ext>
                  </a:extLst>
                </a:gridCol>
                <a:gridCol w="2212025">
                  <a:extLst>
                    <a:ext uri="{9D8B030D-6E8A-4147-A177-3AD203B41FA5}">
                      <a16:colId xmlns:a16="http://schemas.microsoft.com/office/drawing/2014/main" val="20001"/>
                    </a:ext>
                  </a:extLst>
                </a:gridCol>
                <a:gridCol w="2212025">
                  <a:extLst>
                    <a:ext uri="{9D8B030D-6E8A-4147-A177-3AD203B41FA5}">
                      <a16:colId xmlns:a16="http://schemas.microsoft.com/office/drawing/2014/main" val="20002"/>
                    </a:ext>
                  </a:extLst>
                </a:gridCol>
                <a:gridCol w="2212025">
                  <a:extLst>
                    <a:ext uri="{9D8B030D-6E8A-4147-A177-3AD203B41FA5}">
                      <a16:colId xmlns:a16="http://schemas.microsoft.com/office/drawing/2014/main" val="20003"/>
                    </a:ext>
                  </a:extLst>
                </a:gridCol>
                <a:gridCol w="2212025">
                  <a:extLst>
                    <a:ext uri="{9D8B030D-6E8A-4147-A177-3AD203B41FA5}">
                      <a16:colId xmlns:a16="http://schemas.microsoft.com/office/drawing/2014/main" val="20004"/>
                    </a:ext>
                  </a:extLst>
                </a:gridCol>
              </a:tblGrid>
              <a:tr h="370850">
                <a:tc gridSpan="5">
                  <a:txBody>
                    <a:bodyPr/>
                    <a:lstStyle/>
                    <a:p>
                      <a:pPr marL="0" marR="0" lvl="0" indent="0" algn="l" rtl="0">
                        <a:spcBef>
                          <a:spcPts val="0"/>
                        </a:spcBef>
                        <a:spcAft>
                          <a:spcPts val="0"/>
                        </a:spcAft>
                        <a:buNone/>
                      </a:pPr>
                      <a:r>
                        <a:rPr lang="en-US" sz="2000"/>
                        <a:t> Θα συνιστούσα αυτή την ενότητα σε άλλους </a:t>
                      </a:r>
                      <a:r>
                        <a:rPr lang="en-US" sz="2000" i="1"/>
                        <a:t>(1 ελάχιστο, 5 μέγιστο)</a:t>
                      </a:r>
                      <a:endParaRPr sz="2000"/>
                    </a:p>
                  </a:txBody>
                  <a:tcPr marL="91450" marR="91450" marT="45725" marB="45725"/>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n-US" sz="1800"/>
                        <a:t>1</a:t>
                      </a:r>
                      <a:endParaRPr sz="1800"/>
                    </a:p>
                  </a:txBody>
                  <a:tcPr marL="91450" marR="91450" marT="45725" marB="45725"/>
                </a:tc>
                <a:tc>
                  <a:txBody>
                    <a:bodyPr/>
                    <a:lstStyle/>
                    <a:p>
                      <a:pPr marL="0" marR="0" lvl="0" indent="0" algn="ctr" rtl="0">
                        <a:spcBef>
                          <a:spcPts val="0"/>
                        </a:spcBef>
                        <a:spcAft>
                          <a:spcPts val="0"/>
                        </a:spcAft>
                        <a:buNone/>
                      </a:pPr>
                      <a:r>
                        <a:rPr lang="en-US" sz="1800"/>
                        <a:t>2</a:t>
                      </a:r>
                      <a:endParaRPr sz="1800"/>
                    </a:p>
                  </a:txBody>
                  <a:tcPr marL="91450" marR="91450" marT="45725" marB="45725"/>
                </a:tc>
                <a:tc>
                  <a:txBody>
                    <a:bodyPr/>
                    <a:lstStyle/>
                    <a:p>
                      <a:pPr marL="0" marR="0" lvl="0" indent="0" algn="ctr" rtl="0">
                        <a:spcBef>
                          <a:spcPts val="0"/>
                        </a:spcBef>
                        <a:spcAft>
                          <a:spcPts val="0"/>
                        </a:spcAft>
                        <a:buNone/>
                      </a:pPr>
                      <a:r>
                        <a:rPr lang="en-US" sz="1800"/>
                        <a:t>3</a:t>
                      </a:r>
                      <a:endParaRPr sz="1800"/>
                    </a:p>
                  </a:txBody>
                  <a:tcPr marL="91450" marR="91450" marT="45725" marB="45725"/>
                </a:tc>
                <a:tc>
                  <a:txBody>
                    <a:bodyPr/>
                    <a:lstStyle/>
                    <a:p>
                      <a:pPr marL="0" marR="0" lvl="0" indent="0" algn="ctr" rtl="0">
                        <a:spcBef>
                          <a:spcPts val="0"/>
                        </a:spcBef>
                        <a:spcAft>
                          <a:spcPts val="0"/>
                        </a:spcAft>
                        <a:buNone/>
                      </a:pPr>
                      <a:r>
                        <a:rPr lang="en-US" sz="1800"/>
                        <a:t>4</a:t>
                      </a:r>
                      <a:endParaRPr sz="1800"/>
                    </a:p>
                  </a:txBody>
                  <a:tcPr marL="91450" marR="91450" marT="45725" marB="45725"/>
                </a:tc>
                <a:tc>
                  <a:txBody>
                    <a:bodyPr/>
                    <a:lstStyle/>
                    <a:p>
                      <a:pPr marL="0" marR="0" lvl="0" indent="0" algn="ctr" rtl="0">
                        <a:spcBef>
                          <a:spcPts val="0"/>
                        </a:spcBef>
                        <a:spcAft>
                          <a:spcPts val="0"/>
                        </a:spcAft>
                        <a:buNone/>
                      </a:pPr>
                      <a:r>
                        <a:rPr lang="en-US" sz="1800"/>
                        <a:t>5</a:t>
                      </a:r>
                      <a:endParaRPr sz="1800"/>
                    </a:p>
                  </a:txBody>
                  <a:tcPr marL="91450" marR="91450" marT="45725" marB="45725"/>
                </a:tc>
                <a:extLst>
                  <a:ext uri="{0D108BD9-81ED-4DB2-BD59-A6C34878D82A}">
                    <a16:rowId xmlns:a16="http://schemas.microsoft.com/office/drawing/2014/main" val="10001"/>
                  </a:ext>
                </a:extLst>
              </a:tr>
            </a:tbl>
          </a:graphicData>
        </a:graphic>
      </p:graphicFrame>
      <p:graphicFrame>
        <p:nvGraphicFramePr>
          <p:cNvPr id="582" name="Google Shape;582;p44"/>
          <p:cNvGraphicFramePr/>
          <p:nvPr/>
        </p:nvGraphicFramePr>
        <p:xfrm>
          <a:off x="557582" y="2123325"/>
          <a:ext cx="11060125" cy="767100"/>
        </p:xfrm>
        <a:graphic>
          <a:graphicData uri="http://schemas.openxmlformats.org/drawingml/2006/table">
            <a:tbl>
              <a:tblPr firstRow="1" bandRow="1">
                <a:noFill/>
                <a:tableStyleId>{9AB67CC0-5661-4B6A-86D6-D0FA6474E0A2}</a:tableStyleId>
              </a:tblPr>
              <a:tblGrid>
                <a:gridCol w="2212025">
                  <a:extLst>
                    <a:ext uri="{9D8B030D-6E8A-4147-A177-3AD203B41FA5}">
                      <a16:colId xmlns:a16="http://schemas.microsoft.com/office/drawing/2014/main" val="20000"/>
                    </a:ext>
                  </a:extLst>
                </a:gridCol>
                <a:gridCol w="2212025">
                  <a:extLst>
                    <a:ext uri="{9D8B030D-6E8A-4147-A177-3AD203B41FA5}">
                      <a16:colId xmlns:a16="http://schemas.microsoft.com/office/drawing/2014/main" val="20001"/>
                    </a:ext>
                  </a:extLst>
                </a:gridCol>
                <a:gridCol w="2212025">
                  <a:extLst>
                    <a:ext uri="{9D8B030D-6E8A-4147-A177-3AD203B41FA5}">
                      <a16:colId xmlns:a16="http://schemas.microsoft.com/office/drawing/2014/main" val="20002"/>
                    </a:ext>
                  </a:extLst>
                </a:gridCol>
                <a:gridCol w="2212025">
                  <a:extLst>
                    <a:ext uri="{9D8B030D-6E8A-4147-A177-3AD203B41FA5}">
                      <a16:colId xmlns:a16="http://schemas.microsoft.com/office/drawing/2014/main" val="20003"/>
                    </a:ext>
                  </a:extLst>
                </a:gridCol>
                <a:gridCol w="2212025">
                  <a:extLst>
                    <a:ext uri="{9D8B030D-6E8A-4147-A177-3AD203B41FA5}">
                      <a16:colId xmlns:a16="http://schemas.microsoft.com/office/drawing/2014/main" val="20004"/>
                    </a:ext>
                  </a:extLst>
                </a:gridCol>
              </a:tblGrid>
              <a:tr h="370850">
                <a:tc gridSpan="5">
                  <a:txBody>
                    <a:bodyPr/>
                    <a:lstStyle/>
                    <a:p>
                      <a:pPr marL="0" marR="0" lvl="0" indent="0" algn="l" rtl="0">
                        <a:spcBef>
                          <a:spcPts val="0"/>
                        </a:spcBef>
                        <a:spcAft>
                          <a:spcPts val="0"/>
                        </a:spcAft>
                        <a:buNone/>
                      </a:pPr>
                      <a:r>
                        <a:rPr lang="en-US" sz="2000"/>
                        <a:t>Η ενότητα ενίσχυσε τις γνώσεις μου για το θέμα </a:t>
                      </a:r>
                      <a:r>
                        <a:rPr lang="en-US" sz="1800" i="1"/>
                        <a:t>(1 ελάχιστο, 5 μέγιστο) </a:t>
                      </a:r>
                      <a:endParaRPr sz="1800" i="1"/>
                    </a:p>
                  </a:txBody>
                  <a:tcPr marL="91450" marR="91450" marT="45725" marB="45725"/>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n-US" sz="1800"/>
                        <a:t>1</a:t>
                      </a:r>
                      <a:endParaRPr sz="1800"/>
                    </a:p>
                  </a:txBody>
                  <a:tcPr marL="91450" marR="91450" marT="45725" marB="45725"/>
                </a:tc>
                <a:tc>
                  <a:txBody>
                    <a:bodyPr/>
                    <a:lstStyle/>
                    <a:p>
                      <a:pPr marL="0" marR="0" lvl="0" indent="0" algn="ctr" rtl="0">
                        <a:spcBef>
                          <a:spcPts val="0"/>
                        </a:spcBef>
                        <a:spcAft>
                          <a:spcPts val="0"/>
                        </a:spcAft>
                        <a:buNone/>
                      </a:pPr>
                      <a:r>
                        <a:rPr lang="en-US" sz="1800"/>
                        <a:t>2</a:t>
                      </a:r>
                      <a:endParaRPr sz="1800"/>
                    </a:p>
                  </a:txBody>
                  <a:tcPr marL="91450" marR="91450" marT="45725" marB="45725"/>
                </a:tc>
                <a:tc>
                  <a:txBody>
                    <a:bodyPr/>
                    <a:lstStyle/>
                    <a:p>
                      <a:pPr marL="0" marR="0" lvl="0" indent="0" algn="ctr" rtl="0">
                        <a:spcBef>
                          <a:spcPts val="0"/>
                        </a:spcBef>
                        <a:spcAft>
                          <a:spcPts val="0"/>
                        </a:spcAft>
                        <a:buNone/>
                      </a:pPr>
                      <a:r>
                        <a:rPr lang="en-US" sz="1800"/>
                        <a:t>3</a:t>
                      </a:r>
                      <a:endParaRPr sz="1800"/>
                    </a:p>
                  </a:txBody>
                  <a:tcPr marL="91450" marR="91450" marT="45725" marB="45725"/>
                </a:tc>
                <a:tc>
                  <a:txBody>
                    <a:bodyPr/>
                    <a:lstStyle/>
                    <a:p>
                      <a:pPr marL="0" marR="0" lvl="0" indent="0" algn="ctr" rtl="0">
                        <a:spcBef>
                          <a:spcPts val="0"/>
                        </a:spcBef>
                        <a:spcAft>
                          <a:spcPts val="0"/>
                        </a:spcAft>
                        <a:buNone/>
                      </a:pPr>
                      <a:r>
                        <a:rPr lang="en-US" sz="1800"/>
                        <a:t>4</a:t>
                      </a:r>
                      <a:endParaRPr sz="1800"/>
                    </a:p>
                  </a:txBody>
                  <a:tcPr marL="91450" marR="91450" marT="45725" marB="45725"/>
                </a:tc>
                <a:tc>
                  <a:txBody>
                    <a:bodyPr/>
                    <a:lstStyle/>
                    <a:p>
                      <a:pPr marL="0" marR="0" lvl="0" indent="0" algn="ctr" rtl="0">
                        <a:spcBef>
                          <a:spcPts val="0"/>
                        </a:spcBef>
                        <a:spcAft>
                          <a:spcPts val="0"/>
                        </a:spcAft>
                        <a:buNone/>
                      </a:pPr>
                      <a:r>
                        <a:rPr lang="en-US" sz="1800"/>
                        <a:t>5</a:t>
                      </a:r>
                      <a:endParaRPr sz="1800"/>
                    </a:p>
                  </a:txBody>
                  <a:tcPr marL="91450" marR="91450" marT="45725" marB="45725"/>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45"/>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1E24"/>
              </a:buClr>
              <a:buSzPts val="3600"/>
              <a:buFont typeface="Calibri"/>
              <a:buNone/>
            </a:pPr>
            <a:r>
              <a:rPr lang="en-US" sz="3600">
                <a:solidFill>
                  <a:srgbClr val="C01E24"/>
                </a:solidFill>
              </a:rPr>
              <a:t>Παραπομπές, περαιτέρω αναγνώσεις και κλείσιμο</a:t>
            </a:r>
            <a:endParaRPr sz="3600">
              <a:solidFill>
                <a:srgbClr val="C01E24"/>
              </a:solidFill>
            </a:endParaRPr>
          </a:p>
        </p:txBody>
      </p:sp>
      <p:sp>
        <p:nvSpPr>
          <p:cNvPr id="589" name="Google Shape;589;p45"/>
          <p:cNvSpPr txBox="1">
            <a:spLocks noGrp="1"/>
          </p:cNvSpPr>
          <p:nvPr>
            <p:ph type="body" idx="1"/>
          </p:nvPr>
        </p:nvSpPr>
        <p:spPr>
          <a:xfrm>
            <a:off x="557999" y="1799999"/>
            <a:ext cx="11469050" cy="4865977"/>
          </a:xfrm>
          <a:prstGeom prst="rect">
            <a:avLst/>
          </a:prstGeom>
          <a:noFill/>
          <a:ln>
            <a:noFill/>
          </a:ln>
        </p:spPr>
        <p:txBody>
          <a:bodyPr spcFirstLastPara="1" wrap="square" lIns="91425" tIns="45700" rIns="91425" bIns="45700" anchor="t" anchorCtr="0">
            <a:normAutofit/>
          </a:bodyPr>
          <a:lstStyle/>
          <a:p>
            <a:pPr marL="285750" lvl="0" indent="-285750" algn="l" rtl="0">
              <a:lnSpc>
                <a:spcPct val="100000"/>
              </a:lnSpc>
              <a:spcBef>
                <a:spcPts val="0"/>
              </a:spcBef>
              <a:spcAft>
                <a:spcPts val="0"/>
              </a:spcAft>
              <a:buSzPts val="1800"/>
              <a:buFont typeface="Noto Sans Symbols"/>
              <a:buChar char="▪"/>
            </a:pPr>
            <a:r>
              <a:rPr lang="en-US" sz="1800" u="sng">
                <a:solidFill>
                  <a:schemeClr val="accent1"/>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https://www.ncbi.nlm.nih.gov/pmc/articles/PMC10632550/ </a:t>
            </a:r>
            <a:endParaRPr/>
          </a:p>
          <a:p>
            <a:pPr marL="285750" lvl="0" indent="-285750" algn="l" rtl="0">
              <a:lnSpc>
                <a:spcPct val="100000"/>
              </a:lnSpc>
              <a:spcBef>
                <a:spcPts val="600"/>
              </a:spcBef>
              <a:spcAft>
                <a:spcPts val="0"/>
              </a:spcAft>
              <a:buSzPts val="1800"/>
              <a:buFont typeface="Noto Sans Symbols"/>
              <a:buChar char="▪"/>
            </a:pPr>
            <a:r>
              <a:rPr lang="en-US" sz="1800" u="sng">
                <a:solidFill>
                  <a:schemeClr val="accent1"/>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https://www.iberdrola.com/social-commitment/nomophobia#:~:text=WHHAT%20IS%20NOMOPHOBIA%3F,%2Dphone%2Dphobia%22</a:t>
            </a:r>
            <a:r>
              <a:rPr lang="en-US" sz="1800">
                <a:solidFill>
                  <a:schemeClr val="accent1"/>
                </a:solidFill>
              </a:rPr>
              <a:t>).</a:t>
            </a:r>
            <a:endParaRPr/>
          </a:p>
          <a:p>
            <a:pPr marL="285750" lvl="0" indent="-285750" algn="l" rtl="0">
              <a:lnSpc>
                <a:spcPct val="100000"/>
              </a:lnSpc>
              <a:spcBef>
                <a:spcPts val="600"/>
              </a:spcBef>
              <a:spcAft>
                <a:spcPts val="0"/>
              </a:spcAft>
              <a:buSzPts val="1800"/>
              <a:buFont typeface="Noto Sans Symbols"/>
              <a:buChar char="▪"/>
            </a:pPr>
            <a:r>
              <a:rPr lang="en-US" sz="1800" u="sng">
                <a:solidFill>
                  <a:schemeClr val="accent1"/>
                </a:solidFi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https://dermnetnz.org/topics/phantom-vibration-syndrome#:~:text=Σύνδρομο%20φανταστικών%20δονήσεων%20(PVS)%20αναφέρεται,δονείται%20ενώ%20δεν%20είναι%20</a:t>
            </a:r>
            <a:r>
              <a:rPr lang="en-US" sz="1800">
                <a:solidFill>
                  <a:schemeClr val="accent1"/>
                </a:solidFill>
              </a:rPr>
              <a:t>. </a:t>
            </a:r>
            <a:endParaRPr/>
          </a:p>
          <a:p>
            <a:pPr marL="285750" lvl="0" indent="-285750" algn="l" rtl="0">
              <a:lnSpc>
                <a:spcPct val="100000"/>
              </a:lnSpc>
              <a:spcBef>
                <a:spcPts val="600"/>
              </a:spcBef>
              <a:spcAft>
                <a:spcPts val="0"/>
              </a:spcAft>
              <a:buSzPts val="1800"/>
              <a:buFont typeface="Noto Sans Symbols"/>
              <a:buChar char="▪"/>
            </a:pPr>
            <a:r>
              <a:rPr lang="en-US" sz="1800" u="sng">
                <a:solidFill>
                  <a:schemeClr val="accent1"/>
                </a:solidFi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https://www.ncbi.nlm.nih.gov/pmc/articles/PMC9016508/ </a:t>
            </a:r>
            <a:endParaRPr/>
          </a:p>
          <a:p>
            <a:pPr marL="285750" lvl="0" indent="-285750" algn="l" rtl="0">
              <a:lnSpc>
                <a:spcPct val="100000"/>
              </a:lnSpc>
              <a:spcBef>
                <a:spcPts val="600"/>
              </a:spcBef>
              <a:spcAft>
                <a:spcPts val="0"/>
              </a:spcAft>
              <a:buSzPts val="1800"/>
              <a:buFont typeface="Noto Sans Symbols"/>
              <a:buChar char="▪"/>
            </a:pPr>
            <a:r>
              <a:rPr lang="en-US" sz="1800" u="sng">
                <a:solidFill>
                  <a:schemeClr val="accent1"/>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https://www.ncbi.nlm.nih.gov/pmc/articles/PMC10632550/ </a:t>
            </a:r>
            <a:endParaRPr/>
          </a:p>
          <a:p>
            <a:pPr marL="285750" lvl="0" indent="-285750" algn="l" rtl="0">
              <a:lnSpc>
                <a:spcPct val="100000"/>
              </a:lnSpc>
              <a:spcBef>
                <a:spcPts val="600"/>
              </a:spcBef>
              <a:spcAft>
                <a:spcPts val="0"/>
              </a:spcAft>
              <a:buSzPts val="1800"/>
              <a:buFont typeface="Noto Sans Symbols"/>
              <a:buChar char="▪"/>
            </a:pPr>
            <a:r>
              <a:rPr lang="en-US" sz="1800" u="sng">
                <a:solidFill>
                  <a:schemeClr val="accent1"/>
                </a:solidFill>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https://www.britannica.com/topic/smoking-tobacco</a:t>
            </a:r>
            <a:endParaRPr sz="1800">
              <a:solidFill>
                <a:schemeClr val="accent1"/>
              </a:solidFill>
            </a:endParaRPr>
          </a:p>
          <a:p>
            <a:pPr marL="285750" lvl="0" indent="-285750" algn="l" rtl="0">
              <a:lnSpc>
                <a:spcPct val="100000"/>
              </a:lnSpc>
              <a:spcBef>
                <a:spcPts val="600"/>
              </a:spcBef>
              <a:spcAft>
                <a:spcPts val="0"/>
              </a:spcAft>
              <a:buSzPts val="1800"/>
              <a:buFont typeface="Noto Sans Symbols"/>
              <a:buChar char="▪"/>
            </a:pPr>
            <a:r>
              <a:rPr lang="en-US" sz="1800" u="sng">
                <a:solidFill>
                  <a:schemeClr val="accent1"/>
                </a:solidFill>
                <a:hlinkClick r:id="rId8">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cancer.gov/about-cancer/causes-prevention/risk/substances/secondhand-smoke#:~:text=Ο%20καπνός%20απομακρυσμένου%20καπνού%20είναι%20το,που%20ταυτοποιείται%20στο%20καπνός%20απομακρυσμένου%20καπνού%20</a:t>
            </a:r>
            <a:r>
              <a:rPr lang="en-US" sz="1800">
                <a:solidFill>
                  <a:schemeClr val="accent1"/>
                </a:solidFill>
              </a:rPr>
              <a:t>.</a:t>
            </a:r>
            <a:endParaRPr/>
          </a:p>
          <a:p>
            <a:pPr marL="285750" lvl="0" indent="-285750" algn="l" rtl="0">
              <a:lnSpc>
                <a:spcPct val="100000"/>
              </a:lnSpc>
              <a:spcBef>
                <a:spcPts val="0"/>
              </a:spcBef>
              <a:spcAft>
                <a:spcPts val="0"/>
              </a:spcAft>
              <a:buSzPts val="1800"/>
              <a:buFont typeface="Noto Sans Symbols"/>
              <a:buChar char="▪"/>
            </a:pPr>
            <a:r>
              <a:rPr lang="en-US" sz="1800" u="sng">
                <a:solidFill>
                  <a:schemeClr val="accent1"/>
                </a:solidFill>
                <a:hlinkClick r:id="rId9">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https://www.ncbi.nlm.nih.gov/books/NBK555596/ </a:t>
            </a:r>
            <a:endParaRPr sz="1800"/>
          </a:p>
          <a:p>
            <a:pPr marL="228600" lvl="0" indent="-114300" algn="l" rtl="0">
              <a:lnSpc>
                <a:spcPct val="100000"/>
              </a:lnSpc>
              <a:spcBef>
                <a:spcPts val="1200"/>
              </a:spcBef>
              <a:spcAft>
                <a:spcPts val="0"/>
              </a:spcAft>
              <a:buSzPts val="1800"/>
              <a:buNone/>
            </a:pPr>
            <a:endParaRPr sz="1800"/>
          </a:p>
          <a:p>
            <a:pPr marL="228600" lvl="0" indent="-114300" algn="l" rtl="0">
              <a:lnSpc>
                <a:spcPct val="100000"/>
              </a:lnSpc>
              <a:spcBef>
                <a:spcPts val="1200"/>
              </a:spcBef>
              <a:spcAft>
                <a:spcPts val="0"/>
              </a:spcAft>
              <a:buSzPts val="1800"/>
              <a:buNone/>
            </a:pPr>
            <a:endParaRPr sz="1800"/>
          </a:p>
          <a:p>
            <a:pPr marL="228600" lvl="0" indent="-114300" algn="l" rtl="0">
              <a:lnSpc>
                <a:spcPct val="100000"/>
              </a:lnSpc>
              <a:spcBef>
                <a:spcPts val="1200"/>
              </a:spcBef>
              <a:spcAft>
                <a:spcPts val="0"/>
              </a:spcAft>
              <a:buSzPts val="1800"/>
              <a:buNone/>
            </a:pPr>
            <a:endParaRPr sz="180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46"/>
          <p:cNvSpPr txBox="1">
            <a:spLocks noGrp="1"/>
          </p:cNvSpPr>
          <p:nvPr>
            <p:ph type="body" idx="1"/>
          </p:nvPr>
        </p:nvSpPr>
        <p:spPr>
          <a:xfrm>
            <a:off x="557999" y="1799999"/>
            <a:ext cx="11533596" cy="4865977"/>
          </a:xfrm>
          <a:prstGeom prst="rect">
            <a:avLst/>
          </a:prstGeom>
          <a:noFill/>
          <a:ln>
            <a:noFill/>
          </a:ln>
        </p:spPr>
        <p:txBody>
          <a:bodyPr spcFirstLastPara="1" wrap="square" lIns="91425" tIns="45700" rIns="91425" bIns="45700" anchor="t" anchorCtr="0">
            <a:normAutofit/>
          </a:bodyPr>
          <a:lstStyle/>
          <a:p>
            <a:pPr marL="285750" lvl="0" indent="-285750" algn="l" rtl="0">
              <a:lnSpc>
                <a:spcPct val="100000"/>
              </a:lnSpc>
              <a:spcBef>
                <a:spcPts val="0"/>
              </a:spcBef>
              <a:spcAft>
                <a:spcPts val="0"/>
              </a:spcAft>
              <a:buSzPts val="1800"/>
              <a:buFont typeface="Noto Sans Symbols"/>
              <a:buChar char="▪"/>
            </a:pPr>
            <a:r>
              <a:rPr lang="en-US" sz="1800" u="sng">
                <a:solidFill>
                  <a:schemeClr val="accent1"/>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https://portal.ct.gov/-/media/Departments-and-Agencies/DPH/dph/hems/tobacco/tobaccoproductspdf.pdf </a:t>
            </a:r>
            <a:endParaRPr/>
          </a:p>
          <a:p>
            <a:pPr marL="285750" lvl="0" indent="-285750" algn="l" rtl="0">
              <a:lnSpc>
                <a:spcPct val="100000"/>
              </a:lnSpc>
              <a:spcBef>
                <a:spcPts val="600"/>
              </a:spcBef>
              <a:spcAft>
                <a:spcPts val="0"/>
              </a:spcAft>
              <a:buSzPts val="1800"/>
              <a:buFont typeface="Noto Sans Symbols"/>
              <a:buChar char="▪"/>
            </a:pPr>
            <a:r>
              <a:rPr lang="en-US" sz="1800">
                <a:solidFill>
                  <a:schemeClr val="accent1"/>
                </a:solidFill>
              </a:rPr>
              <a:t>https://www.nicorette.fr/je-me-lance/la-d%C3%A9pendance-au-tabac</a:t>
            </a:r>
            <a:endParaRPr/>
          </a:p>
          <a:p>
            <a:pPr marL="285750" lvl="0" indent="-285750" algn="l" rtl="0">
              <a:lnSpc>
                <a:spcPct val="100000"/>
              </a:lnSpc>
              <a:spcBef>
                <a:spcPts val="600"/>
              </a:spcBef>
              <a:spcAft>
                <a:spcPts val="0"/>
              </a:spcAft>
              <a:buSzPts val="1800"/>
              <a:buFont typeface="Noto Sans Symbols"/>
              <a:buChar char="▪"/>
            </a:pPr>
            <a:r>
              <a:rPr lang="en-US" sz="1800" u="sng">
                <a:solidFill>
                  <a:schemeClr val="accent1"/>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https://www.cdc.gov/tobacco/campaign/tips/quit-smoking/quit-smoking-medications/why-quitting-smoking-is-hard/index.html#:~:text=Inside%20your%20brain%2C%20nicotine%20triggers,nicotine%20just%20to%20feel%20okay</a:t>
            </a:r>
            <a:r>
              <a:rPr lang="en-US" sz="1800">
                <a:solidFill>
                  <a:schemeClr val="accent1"/>
                </a:solidFill>
              </a:rPr>
              <a:t>. </a:t>
            </a:r>
            <a:endParaRPr/>
          </a:p>
          <a:p>
            <a:pPr marL="285750" lvl="0" indent="-285750" algn="l" rtl="0">
              <a:lnSpc>
                <a:spcPct val="100000"/>
              </a:lnSpc>
              <a:spcBef>
                <a:spcPts val="600"/>
              </a:spcBef>
              <a:spcAft>
                <a:spcPts val="0"/>
              </a:spcAft>
              <a:buSzPts val="1800"/>
              <a:buFont typeface="Noto Sans Symbols"/>
              <a:buChar char="▪"/>
            </a:pPr>
            <a:r>
              <a:rPr lang="en-US" sz="1800" u="sng">
                <a:solidFill>
                  <a:schemeClr val="accent1"/>
                </a:solidFi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https://tobaccofreealamedacounty.org/focus-areas/quit-tobacco/ </a:t>
            </a:r>
            <a:endParaRPr/>
          </a:p>
          <a:p>
            <a:pPr marL="285750" lvl="0" indent="-285750" algn="l" rtl="0">
              <a:lnSpc>
                <a:spcPct val="100000"/>
              </a:lnSpc>
              <a:spcBef>
                <a:spcPts val="600"/>
              </a:spcBef>
              <a:spcAft>
                <a:spcPts val="0"/>
              </a:spcAft>
              <a:buSzPts val="1800"/>
              <a:buFont typeface="Noto Sans Symbols"/>
              <a:buChar char="▪"/>
            </a:pPr>
            <a:r>
              <a:rPr lang="en-US" sz="1800" u="sng">
                <a:solidFill>
                  <a:schemeClr val="accent1"/>
                </a:solidFi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https://www.hypnose-therapie32.fr/sevrage-tabagique/ </a:t>
            </a:r>
            <a:endParaRPr/>
          </a:p>
          <a:p>
            <a:pPr marL="285750" lvl="0" indent="-285750" algn="l" rtl="0">
              <a:lnSpc>
                <a:spcPct val="100000"/>
              </a:lnSpc>
              <a:spcBef>
                <a:spcPts val="600"/>
              </a:spcBef>
              <a:spcAft>
                <a:spcPts val="0"/>
              </a:spcAft>
              <a:buSzPts val="1800"/>
              <a:buFont typeface="Noto Sans Symbols"/>
              <a:buChar char="▪"/>
            </a:pPr>
            <a:r>
              <a:rPr lang="en-US" sz="1800" u="sng">
                <a:solidFill>
                  <a:schemeClr val="accent1"/>
                </a:solidFill>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https://www.mayoclinic.org/healthy-lifestyle/quit-smoking/in-depth/nicotine-craving/art-20045454 </a:t>
            </a:r>
            <a:endParaRPr/>
          </a:p>
          <a:p>
            <a:pPr marL="285750" lvl="0" indent="-285750" algn="l" rtl="0">
              <a:lnSpc>
                <a:spcPct val="100000"/>
              </a:lnSpc>
              <a:spcBef>
                <a:spcPts val="600"/>
              </a:spcBef>
              <a:spcAft>
                <a:spcPts val="0"/>
              </a:spcAft>
              <a:buSzPts val="1800"/>
              <a:buFont typeface="Noto Sans Symbols"/>
              <a:buChar char="▪"/>
            </a:pPr>
            <a:r>
              <a:rPr lang="en-US" sz="1800" u="sng">
                <a:solidFill>
                  <a:schemeClr val="accent1"/>
                </a:solidFill>
                <a:hlinkClick r:id="rId8">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https://www.un.org/nutrition/sites/www.un.org.nutrition/files/nutrition_decade_infographic_1_nutrition_at_a_glance.pdf  </a:t>
            </a:r>
            <a:endParaRPr sz="1800">
              <a:solidFill>
                <a:schemeClr val="accent1"/>
              </a:solidFill>
            </a:endParaRPr>
          </a:p>
        </p:txBody>
      </p:sp>
      <p:sp>
        <p:nvSpPr>
          <p:cNvPr id="596" name="Google Shape;596;p46"/>
          <p:cNvSpPr txBox="1">
            <a:spLocks noGrp="1"/>
          </p:cNvSpPr>
          <p:nvPr>
            <p:ph type="title"/>
          </p:nvPr>
        </p:nvSpPr>
        <p:spPr>
          <a:xfrm>
            <a:off x="558000" y="1080000"/>
            <a:ext cx="11059692" cy="60509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1E24"/>
              </a:buClr>
              <a:buSzPts val="3600"/>
              <a:buFont typeface="Calibri"/>
              <a:buNone/>
            </a:pPr>
            <a:r>
              <a:rPr lang="en-US" sz="3600">
                <a:solidFill>
                  <a:srgbClr val="C01E24"/>
                </a:solidFill>
              </a:rPr>
              <a:t>Παραπομπές, περαιτέρω αναγνώσεις και κλείσιμο</a:t>
            </a:r>
            <a:endParaRPr sz="3600">
              <a:solidFill>
                <a:srgbClr val="C01E24"/>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47"/>
          <p:cNvSpPr txBox="1">
            <a:spLocks noGrp="1"/>
          </p:cNvSpPr>
          <p:nvPr>
            <p:ph type="body" idx="1"/>
          </p:nvPr>
        </p:nvSpPr>
        <p:spPr>
          <a:xfrm>
            <a:off x="557999" y="1799999"/>
            <a:ext cx="10816017" cy="4865977"/>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800"/>
              <a:buChar char="▪"/>
            </a:pPr>
            <a:r>
              <a:rPr lang="en-US" sz="1800" u="sng">
                <a:solidFill>
                  <a:schemeClr val="accent1"/>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https://www.fao.org/3/i3261e/i3261e.pdf </a:t>
            </a:r>
            <a:endParaRPr/>
          </a:p>
          <a:p>
            <a:pPr marL="228600" lvl="0" indent="-228600" algn="l" rtl="0">
              <a:lnSpc>
                <a:spcPct val="100000"/>
              </a:lnSpc>
              <a:spcBef>
                <a:spcPts val="600"/>
              </a:spcBef>
              <a:spcAft>
                <a:spcPts val="0"/>
              </a:spcAft>
              <a:buSzPts val="1800"/>
              <a:buChar char="▪"/>
            </a:pPr>
            <a:r>
              <a:rPr lang="en-US" sz="1800" u="sng">
                <a:solidFill>
                  <a:schemeClr val="accent1"/>
                </a:solid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https://medecine-generale.sorbonne-universite.fr/wp-content/uploads/2020/11/exemple-trace-GEP-addiction-aux-ecrans.pdf </a:t>
            </a:r>
            <a:endParaRPr/>
          </a:p>
          <a:p>
            <a:pPr marL="228600" lvl="0" indent="-228600" algn="l" rtl="0">
              <a:lnSpc>
                <a:spcPct val="100000"/>
              </a:lnSpc>
              <a:spcBef>
                <a:spcPts val="0"/>
              </a:spcBef>
              <a:spcAft>
                <a:spcPts val="0"/>
              </a:spcAft>
              <a:buSzPts val="1800"/>
              <a:buChar char="▪"/>
            </a:pPr>
            <a:r>
              <a:rPr lang="en-US" sz="1800" u="sng">
                <a:solidFill>
                  <a:schemeClr val="accent1"/>
                </a:solidFil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https://apimed-pl.org/contenu/uploads/2020/12/Problematique-des-ecrans-a-tout-age-1.pdf</a:t>
            </a:r>
            <a:endParaRPr sz="1800">
              <a:solidFill>
                <a:schemeClr val="accent1"/>
              </a:solidFill>
            </a:endParaRPr>
          </a:p>
          <a:p>
            <a:pPr marL="228600" lvl="0" indent="-228600" algn="l" rtl="0">
              <a:lnSpc>
                <a:spcPct val="100000"/>
              </a:lnSpc>
              <a:spcBef>
                <a:spcPts val="600"/>
              </a:spcBef>
              <a:spcAft>
                <a:spcPts val="0"/>
              </a:spcAft>
              <a:buSzPts val="1800"/>
              <a:buChar char="▪"/>
            </a:pPr>
            <a:r>
              <a:rPr lang="en-US" sz="1800" u="sng">
                <a:solidFill>
                  <a:schemeClr val="accent1"/>
                </a:solidFil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https://www.3-6-9-12.org/wp-content/uploads/2022/03/Aff-A3-Apprivoiser-les-ecrans-2018-2-HR2.pdf</a:t>
            </a:r>
            <a:endParaRPr sz="1800">
              <a:solidFill>
                <a:schemeClr val="accent1"/>
              </a:solidFill>
            </a:endParaRPr>
          </a:p>
          <a:p>
            <a:pPr marL="228600" lvl="0" indent="-228600" algn="l" rtl="0">
              <a:lnSpc>
                <a:spcPct val="100000"/>
              </a:lnSpc>
              <a:spcBef>
                <a:spcPts val="600"/>
              </a:spcBef>
              <a:spcAft>
                <a:spcPts val="0"/>
              </a:spcAft>
              <a:buSzPts val="1800"/>
              <a:buChar char="▪"/>
            </a:pPr>
            <a:r>
              <a:rPr lang="en-US" sz="1800" u="sng">
                <a:solidFill>
                  <a:schemeClr val="accent1"/>
                </a:solidFill>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https://www.3-6-9-12.org/les-balises-3-6-9-12/</a:t>
            </a:r>
            <a:r>
              <a:rPr lang="en-US" sz="1800">
                <a:solidFill>
                  <a:schemeClr val="accent1"/>
                </a:solidFill>
              </a:rPr>
              <a:t> </a:t>
            </a:r>
            <a:endParaRPr/>
          </a:p>
          <a:p>
            <a:pPr marL="228600" lvl="0" indent="-228600" algn="l" rtl="0">
              <a:lnSpc>
                <a:spcPct val="100000"/>
              </a:lnSpc>
              <a:spcBef>
                <a:spcPts val="600"/>
              </a:spcBef>
              <a:spcAft>
                <a:spcPts val="0"/>
              </a:spcAft>
              <a:buSzPts val="1800"/>
              <a:buChar char="▪"/>
            </a:pPr>
            <a:r>
              <a:rPr lang="en-US" sz="1800" u="sng">
                <a:solidFill>
                  <a:schemeClr val="accent1"/>
                </a:solidFill>
                <a:hlinkClick r:id="rId8">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https://cmb-sante.fr/temps-ecrans-adultes/ </a:t>
            </a:r>
            <a:endParaRPr/>
          </a:p>
          <a:p>
            <a:pPr marL="228600" lvl="0" indent="-228600" algn="l" rtl="0">
              <a:lnSpc>
                <a:spcPct val="100000"/>
              </a:lnSpc>
              <a:spcBef>
                <a:spcPts val="600"/>
              </a:spcBef>
              <a:spcAft>
                <a:spcPts val="0"/>
              </a:spcAft>
              <a:buSzPts val="1800"/>
              <a:buChar char="▪"/>
            </a:pPr>
            <a:r>
              <a:rPr lang="en-US" sz="1800" u="sng">
                <a:solidFill>
                  <a:schemeClr val="accent1"/>
                </a:solidFill>
                <a:hlinkClick r:id="rId9">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https://www.quora.com/What-are-some-rational-tips-to-reduce-screen-time-in-the-long-run</a:t>
            </a:r>
            <a:endParaRPr sz="1800">
              <a:solidFill>
                <a:schemeClr val="accent1"/>
              </a:solidFill>
            </a:endParaRPr>
          </a:p>
          <a:p>
            <a:pPr marL="228600" lvl="0" indent="-228600" algn="l" rtl="0">
              <a:lnSpc>
                <a:spcPct val="100000"/>
              </a:lnSpc>
              <a:spcBef>
                <a:spcPts val="600"/>
              </a:spcBef>
              <a:spcAft>
                <a:spcPts val="0"/>
              </a:spcAft>
              <a:buSzPts val="1800"/>
              <a:buChar char="▪"/>
            </a:pPr>
            <a:r>
              <a:rPr lang="en-US" sz="1800" u="sng">
                <a:solidFill>
                  <a:schemeClr val="accent1"/>
                </a:solidFill>
                <a:hlinkClick r:id="rId10">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https://www.3-6-9-12.org/</a:t>
            </a:r>
            <a:r>
              <a:rPr lang="en-US" sz="1800">
                <a:solidFill>
                  <a:schemeClr val="accent1"/>
                </a:solidFill>
              </a:rPr>
              <a:t>  </a:t>
            </a:r>
            <a:endParaRPr/>
          </a:p>
          <a:p>
            <a:pPr marL="0" lvl="0" indent="0" algn="l" rtl="0">
              <a:lnSpc>
                <a:spcPct val="100000"/>
              </a:lnSpc>
              <a:spcBef>
                <a:spcPts val="1200"/>
              </a:spcBef>
              <a:spcAft>
                <a:spcPts val="0"/>
              </a:spcAft>
              <a:buSzPts val="1800"/>
              <a:buNone/>
            </a:pPr>
            <a:endParaRPr sz="1800"/>
          </a:p>
          <a:p>
            <a:pPr marL="228600" lvl="0" indent="-114300" algn="l" rtl="0">
              <a:lnSpc>
                <a:spcPct val="100000"/>
              </a:lnSpc>
              <a:spcBef>
                <a:spcPts val="1200"/>
              </a:spcBef>
              <a:spcAft>
                <a:spcPts val="0"/>
              </a:spcAft>
              <a:buSzPts val="1800"/>
              <a:buNone/>
            </a:pPr>
            <a:endParaRPr sz="1800"/>
          </a:p>
        </p:txBody>
      </p:sp>
      <p:sp>
        <p:nvSpPr>
          <p:cNvPr id="603" name="Google Shape;603;p47"/>
          <p:cNvSpPr txBox="1"/>
          <p:nvPr/>
        </p:nvSpPr>
        <p:spPr>
          <a:xfrm>
            <a:off x="436161" y="1071626"/>
            <a:ext cx="11059692" cy="60509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C01E24"/>
              </a:buClr>
              <a:buSzPts val="3600"/>
              <a:buFont typeface="Calibri"/>
              <a:buNone/>
            </a:pPr>
            <a:r>
              <a:rPr lang="en-US" sz="3600" b="1">
                <a:solidFill>
                  <a:srgbClr val="C01E24"/>
                </a:solidFill>
                <a:latin typeface="Calibri"/>
                <a:ea typeface="Calibri"/>
                <a:cs typeface="Calibri"/>
                <a:sym typeface="Calibri"/>
              </a:rPr>
              <a:t>Παραπομπές, περαιτέρω αναγνώσεις και κλείσιμο</a:t>
            </a:r>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Shape 608"/>
        <p:cNvGrpSpPr/>
        <p:nvPr/>
      </p:nvGrpSpPr>
      <p:grpSpPr>
        <a:xfrm>
          <a:off x="0" y="0"/>
          <a:ext cx="0" cy="0"/>
          <a:chOff x="0" y="0"/>
          <a:chExt cx="0" cy="0"/>
        </a:xfrm>
      </p:grpSpPr>
      <p:sp>
        <p:nvSpPr>
          <p:cNvPr id="609" name="Google Shape;609;p48"/>
          <p:cNvSpPr/>
          <p:nvPr/>
        </p:nvSpPr>
        <p:spPr>
          <a:xfrm flipH="1">
            <a:off x="0" y="0"/>
            <a:ext cx="6172782" cy="6858000"/>
          </a:xfrm>
          <a:custGeom>
            <a:avLst/>
            <a:gdLst/>
            <a:ahLst/>
            <a:cxnLst/>
            <a:rect l="l" t="t" r="r" b="b"/>
            <a:pathLst>
              <a:path w="6172782" h="6858000" extrusionOk="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10" name="Google Shape;610;p48"/>
          <p:cNvSpPr/>
          <p:nvPr/>
        </p:nvSpPr>
        <p:spPr>
          <a:xfrm flipH="1">
            <a:off x="0" y="0"/>
            <a:ext cx="6024154" cy="6858000"/>
          </a:xfrm>
          <a:custGeom>
            <a:avLst/>
            <a:gdLst/>
            <a:ahLst/>
            <a:cxnLst/>
            <a:rect l="l" t="t" r="r" b="b"/>
            <a:pathLst>
              <a:path w="6024154" h="6858000" extrusionOk="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611" name="Google Shape;611;p48"/>
          <p:cNvPicPr preferRelativeResize="0"/>
          <p:nvPr/>
        </p:nvPicPr>
        <p:blipFill rotWithShape="1">
          <a:blip r:embed="rId3">
            <a:alphaModFix/>
          </a:blip>
          <a:srcRect/>
          <a:stretch/>
        </p:blipFill>
        <p:spPr>
          <a:xfrm>
            <a:off x="429768" y="3471531"/>
            <a:ext cx="2323213" cy="2323213"/>
          </a:xfrm>
          <a:prstGeom prst="rect">
            <a:avLst/>
          </a:prstGeom>
          <a:noFill/>
          <a:ln>
            <a:noFill/>
          </a:ln>
        </p:spPr>
      </p:pic>
      <p:pic>
        <p:nvPicPr>
          <p:cNvPr id="612" name="Google Shape;612;p48"/>
          <p:cNvPicPr preferRelativeResize="0"/>
          <p:nvPr/>
        </p:nvPicPr>
        <p:blipFill rotWithShape="1">
          <a:blip r:embed="rId3">
            <a:alphaModFix/>
          </a:blip>
          <a:srcRect/>
          <a:stretch/>
        </p:blipFill>
        <p:spPr>
          <a:xfrm>
            <a:off x="7476818" y="1708146"/>
            <a:ext cx="3265071" cy="3265071"/>
          </a:xfrm>
          <a:prstGeom prst="rect">
            <a:avLst/>
          </a:prstGeom>
          <a:solidFill>
            <a:srgbClr val="203864"/>
          </a:solidFill>
          <a:ln>
            <a:noFill/>
          </a:ln>
        </p:spPr>
      </p:pic>
      <p:sp>
        <p:nvSpPr>
          <p:cNvPr id="613" name="Google Shape;613;p48"/>
          <p:cNvSpPr txBox="1"/>
          <p:nvPr/>
        </p:nvSpPr>
        <p:spPr>
          <a:xfrm>
            <a:off x="340474" y="2922021"/>
            <a:ext cx="4727637"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C01E24"/>
              </a:buClr>
              <a:buSzPts val="2800"/>
              <a:buFont typeface="Calibri"/>
              <a:buNone/>
            </a:pPr>
            <a:r>
              <a:rPr lang="en-US" sz="2800">
                <a:solidFill>
                  <a:srgbClr val="C01E24"/>
                </a:solidFill>
                <a:latin typeface="Calibri"/>
                <a:ea typeface="Calibri"/>
                <a:cs typeface="Calibri"/>
                <a:sym typeface="Calibri"/>
              </a:rPr>
              <a:t>Συγχαρητήρια! Ολοκληρώσατε τη διδασκαλία αυτής της ενότητας!</a:t>
            </a:r>
            <a:endParaRPr sz="2800">
              <a:solidFill>
                <a:srgbClr val="C01E24"/>
              </a:solidFill>
              <a:latin typeface="Calibri"/>
              <a:ea typeface="Calibri"/>
              <a:cs typeface="Calibri"/>
              <a:sym typeface="Calibri"/>
            </a:endParaRPr>
          </a:p>
        </p:txBody>
      </p:sp>
      <p:sp>
        <p:nvSpPr>
          <p:cNvPr id="614" name="Google Shape;614;p48"/>
          <p:cNvSpPr/>
          <p:nvPr/>
        </p:nvSpPr>
        <p:spPr>
          <a:xfrm>
            <a:off x="4027470" y="6223967"/>
            <a:ext cx="8108751" cy="632422"/>
          </a:xfrm>
          <a:prstGeom prst="rect">
            <a:avLst/>
          </a:prstGeom>
          <a:noFill/>
          <a:ln>
            <a:noFill/>
          </a:ln>
        </p:spPr>
        <p:txBody>
          <a:bodyPr spcFirstLastPara="1" wrap="square" lIns="91425" tIns="45700" rIns="91425" bIns="45700" anchor="ctr" anchorCtr="0">
            <a:normAutofit/>
          </a:bodyPr>
          <a:lstStyle/>
          <a:p>
            <a:pPr marL="0" marR="0" lvl="0" indent="0" algn="r" rtl="0">
              <a:lnSpc>
                <a:spcPct val="80000"/>
              </a:lnSpc>
              <a:spcBef>
                <a:spcPts val="0"/>
              </a:spcBef>
              <a:spcAft>
                <a:spcPts val="0"/>
              </a:spcAft>
              <a:buNone/>
            </a:pPr>
            <a:r>
              <a:rPr lang="en-US" sz="1000" b="0" i="0" dirty="0" err="1">
                <a:solidFill>
                  <a:srgbClr val="DDEAF6"/>
                </a:solidFill>
                <a:latin typeface="Calibri"/>
                <a:ea typeface="Calibri"/>
                <a:cs typeface="Calibri"/>
                <a:sym typeface="Calibri"/>
              </a:rPr>
              <a:t>Με</a:t>
            </a:r>
            <a:r>
              <a:rPr lang="en-US" sz="1000" b="0" i="0" dirty="0">
                <a:solidFill>
                  <a:srgbClr val="DDEAF6"/>
                </a:solidFill>
                <a:latin typeface="Calibri"/>
                <a:ea typeface="Calibri"/>
                <a:cs typeface="Calibri"/>
                <a:sym typeface="Calibri"/>
              </a:rPr>
              <a:t> </a:t>
            </a:r>
            <a:r>
              <a:rPr lang="en-US" sz="1000" b="0" i="0" dirty="0" err="1">
                <a:solidFill>
                  <a:srgbClr val="DDEAF6"/>
                </a:solidFill>
                <a:latin typeface="Calibri"/>
                <a:ea typeface="Calibri"/>
                <a:cs typeface="Calibri"/>
                <a:sym typeface="Calibri"/>
              </a:rPr>
              <a:t>τη</a:t>
            </a:r>
            <a:r>
              <a:rPr lang="en-US" sz="1000" b="0" i="0" dirty="0">
                <a:solidFill>
                  <a:srgbClr val="DDEAF6"/>
                </a:solidFill>
                <a:latin typeface="Calibri"/>
                <a:ea typeface="Calibri"/>
                <a:cs typeface="Calibri"/>
                <a:sym typeface="Calibri"/>
              </a:rPr>
              <a:t> </a:t>
            </a:r>
            <a:r>
              <a:rPr lang="en-US" sz="1000" b="0" i="0" dirty="0" err="1">
                <a:solidFill>
                  <a:srgbClr val="DDEAF6"/>
                </a:solidFill>
                <a:latin typeface="Calibri"/>
                <a:ea typeface="Calibri"/>
                <a:cs typeface="Calibri"/>
                <a:sym typeface="Calibri"/>
              </a:rPr>
              <a:t>συγχρημ</a:t>
            </a:r>
            <a:r>
              <a:rPr lang="en-US" sz="1000" b="0" i="0" dirty="0">
                <a:solidFill>
                  <a:srgbClr val="DDEAF6"/>
                </a:solidFill>
                <a:latin typeface="Calibri"/>
                <a:ea typeface="Calibri"/>
                <a:cs typeface="Calibri"/>
                <a:sym typeface="Calibri"/>
              </a:rPr>
              <a:t>ατοδότηση της Ευρωπαϊκής Ένωσης. </a:t>
            </a:r>
            <a:r>
              <a:rPr lang="en-US" sz="1000" b="0" i="0" dirty="0" err="1">
                <a:solidFill>
                  <a:srgbClr val="DDEAF6"/>
                </a:solidFill>
                <a:latin typeface="Calibri"/>
                <a:ea typeface="Calibri"/>
                <a:cs typeface="Calibri"/>
                <a:sym typeface="Calibri"/>
              </a:rPr>
              <a:t>Οι</a:t>
            </a:r>
            <a:r>
              <a:rPr lang="en-US" sz="1000" b="0" i="0" dirty="0">
                <a:solidFill>
                  <a:srgbClr val="DDEAF6"/>
                </a:solidFill>
                <a:latin typeface="Calibri"/>
                <a:ea typeface="Calibri"/>
                <a:cs typeface="Calibri"/>
                <a:sym typeface="Calibri"/>
              </a:rPr>
              <a:t> απ</a:t>
            </a:r>
            <a:r>
              <a:rPr lang="en-US" sz="1000" b="0" i="0" dirty="0" err="1">
                <a:solidFill>
                  <a:srgbClr val="DDEAF6"/>
                </a:solidFill>
                <a:latin typeface="Calibri"/>
                <a:ea typeface="Calibri"/>
                <a:cs typeface="Calibri"/>
                <a:sym typeface="Calibri"/>
              </a:rPr>
              <a:t>όψεις</a:t>
            </a:r>
            <a:r>
              <a:rPr lang="en-US" sz="1000" b="0" i="0" dirty="0">
                <a:solidFill>
                  <a:srgbClr val="DDEAF6"/>
                </a:solidFill>
                <a:latin typeface="Calibri"/>
                <a:ea typeface="Calibri"/>
                <a:cs typeface="Calibri"/>
                <a:sym typeface="Calibri"/>
              </a:rPr>
              <a:t> και </a:t>
            </a:r>
            <a:r>
              <a:rPr lang="en-US" sz="1000" b="0" i="0" dirty="0" err="1">
                <a:solidFill>
                  <a:srgbClr val="DDEAF6"/>
                </a:solidFill>
                <a:latin typeface="Calibri"/>
                <a:ea typeface="Calibri"/>
                <a:cs typeface="Calibri"/>
                <a:sym typeface="Calibri"/>
              </a:rPr>
              <a:t>οι</a:t>
            </a:r>
            <a:r>
              <a:rPr lang="en-US" sz="1000" b="0" i="0" dirty="0">
                <a:solidFill>
                  <a:srgbClr val="DDEAF6"/>
                </a:solidFill>
                <a:latin typeface="Calibri"/>
                <a:ea typeface="Calibri"/>
                <a:cs typeface="Calibri"/>
                <a:sym typeface="Calibri"/>
              </a:rPr>
              <a:t> </a:t>
            </a:r>
            <a:r>
              <a:rPr lang="en-US" sz="1000" b="0" i="0" dirty="0" err="1">
                <a:solidFill>
                  <a:srgbClr val="DDEAF6"/>
                </a:solidFill>
                <a:latin typeface="Calibri"/>
                <a:ea typeface="Calibri"/>
                <a:cs typeface="Calibri"/>
                <a:sym typeface="Calibri"/>
              </a:rPr>
              <a:t>γνώμες</a:t>
            </a:r>
            <a:r>
              <a:rPr lang="en-US" sz="1000" b="0" i="0" dirty="0">
                <a:solidFill>
                  <a:srgbClr val="DDEAF6"/>
                </a:solidFill>
                <a:latin typeface="Calibri"/>
                <a:ea typeface="Calibri"/>
                <a:cs typeface="Calibri"/>
                <a:sym typeface="Calibri"/>
              </a:rPr>
              <a:t> π</a:t>
            </a:r>
            <a:r>
              <a:rPr lang="en-US" sz="1000" b="0" i="0" dirty="0" err="1">
                <a:solidFill>
                  <a:srgbClr val="DDEAF6"/>
                </a:solidFill>
                <a:latin typeface="Calibri"/>
                <a:ea typeface="Calibri"/>
                <a:cs typeface="Calibri"/>
                <a:sym typeface="Calibri"/>
              </a:rPr>
              <a:t>ου</a:t>
            </a:r>
            <a:r>
              <a:rPr lang="en-US" sz="1000" b="0" i="0" dirty="0">
                <a:solidFill>
                  <a:srgbClr val="DDEAF6"/>
                </a:solidFill>
                <a:latin typeface="Calibri"/>
                <a:ea typeface="Calibri"/>
                <a:cs typeface="Calibri"/>
                <a:sym typeface="Calibri"/>
              </a:rPr>
              <a:t> </a:t>
            </a:r>
            <a:r>
              <a:rPr lang="en-US" sz="1000" b="0" i="0" dirty="0" err="1">
                <a:solidFill>
                  <a:srgbClr val="DDEAF6"/>
                </a:solidFill>
                <a:latin typeface="Calibri"/>
                <a:ea typeface="Calibri"/>
                <a:cs typeface="Calibri"/>
                <a:sym typeface="Calibri"/>
              </a:rPr>
              <a:t>δι</a:t>
            </a:r>
            <a:r>
              <a:rPr lang="en-US" sz="1000" b="0" i="0" dirty="0">
                <a:solidFill>
                  <a:srgbClr val="DDEAF6"/>
                </a:solidFill>
                <a:latin typeface="Calibri"/>
                <a:ea typeface="Calibri"/>
                <a:cs typeface="Calibri"/>
                <a:sym typeface="Calibri"/>
              </a:rPr>
              <a:t>ατυπώνονται εκφράζουν αποκλειστικά τις απόψεις των συντακτών και δεν αντιπροσωπεύουν κατ’ ανάγκη τις απόψεις της Ευρωπαϊκής Ένωσης ή του Ευρωπαϊκού Εκτελεστικού Οργανισμού Εκπαίδευσης και Πολιτισμού (EACEA). Η </a:t>
            </a:r>
            <a:r>
              <a:rPr lang="en-US" sz="1000" b="0" i="0" dirty="0" err="1">
                <a:solidFill>
                  <a:srgbClr val="DDEAF6"/>
                </a:solidFill>
                <a:latin typeface="Calibri"/>
                <a:ea typeface="Calibri"/>
                <a:cs typeface="Calibri"/>
                <a:sym typeface="Calibri"/>
              </a:rPr>
              <a:t>Ευρω</a:t>
            </a:r>
            <a:r>
              <a:rPr lang="en-US" sz="1000" b="0" i="0" dirty="0">
                <a:solidFill>
                  <a:srgbClr val="DDEAF6"/>
                </a:solidFill>
                <a:latin typeface="Calibri"/>
                <a:ea typeface="Calibri"/>
                <a:cs typeface="Calibri"/>
                <a:sym typeface="Calibri"/>
              </a:rPr>
              <a:t>παϊκή Ένωση και ο EACEA δεν μπορούν να θεωρηθούν υπεύθυνοι για τις εκφραζόμενες απόψεις.</a:t>
            </a:r>
            <a:endParaRPr sz="1000" dirty="0">
              <a:solidFill>
                <a:srgbClr val="DDEAF6"/>
              </a:solidFill>
              <a:latin typeface="Calibri"/>
              <a:ea typeface="Calibri"/>
              <a:cs typeface="Calibri"/>
              <a:sym typeface="Calibri"/>
            </a:endParaRPr>
          </a:p>
        </p:txBody>
      </p:sp>
      <p:pic>
        <p:nvPicPr>
          <p:cNvPr id="615" name="Google Shape;615;p48" descr="Εικόνα που περιέχει κείμενο, γραμματοσειρά, λογότυπο, γραφικά&#10;&#10;Περιγραφή που δημιουργήθηκε αυτόματα"/>
          <p:cNvPicPr preferRelativeResize="0"/>
          <p:nvPr/>
        </p:nvPicPr>
        <p:blipFill rotWithShape="1">
          <a:blip r:embed="rId4">
            <a:alphaModFix/>
          </a:blip>
          <a:srcRect/>
          <a:stretch/>
        </p:blipFill>
        <p:spPr>
          <a:xfrm>
            <a:off x="197847" y="934357"/>
            <a:ext cx="5598661" cy="1438154"/>
          </a:xfrm>
          <a:prstGeom prst="rect">
            <a:avLst/>
          </a:prstGeom>
          <a:noFill/>
          <a:ln>
            <a:noFill/>
          </a:ln>
        </p:spPr>
      </p:pic>
      <p:pic>
        <p:nvPicPr>
          <p:cNvPr id="10" name="Εικόνα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27" y="6431328"/>
            <a:ext cx="2085654" cy="391566"/>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4"/>
          <p:cNvSpPr txBox="1">
            <a:spLocks noGrp="1"/>
          </p:cNvSpPr>
          <p:nvPr>
            <p:ph type="title"/>
          </p:nvPr>
        </p:nvSpPr>
        <p:spPr>
          <a:xfrm>
            <a:off x="570032" y="1352412"/>
            <a:ext cx="10515600" cy="61834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sz="2200" b="1">
                <a:solidFill>
                  <a:srgbClr val="203864"/>
                </a:solidFill>
              </a:rPr>
              <a:t>Στόχοι</a:t>
            </a:r>
            <a:endParaRPr>
              <a:solidFill>
                <a:srgbClr val="203864"/>
              </a:solidFill>
            </a:endParaRPr>
          </a:p>
        </p:txBody>
      </p:sp>
      <p:sp>
        <p:nvSpPr>
          <p:cNvPr id="140" name="Google Shape;140;p4"/>
          <p:cNvSpPr/>
          <p:nvPr/>
        </p:nvSpPr>
        <p:spPr>
          <a:xfrm>
            <a:off x="36957" y="348995"/>
            <a:ext cx="489461" cy="615675"/>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1" name="Google Shape;141;p4"/>
          <p:cNvSpPr txBox="1"/>
          <p:nvPr/>
        </p:nvSpPr>
        <p:spPr>
          <a:xfrm>
            <a:off x="526419" y="348996"/>
            <a:ext cx="7918334" cy="61353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Calibri"/>
              <a:buNone/>
            </a:pPr>
            <a:r>
              <a:rPr lang="en-US" sz="2200" b="1" i="0" u="none" strike="noStrike" cap="none">
                <a:solidFill>
                  <a:schemeClr val="dk1"/>
                </a:solidFill>
                <a:latin typeface="Calibri"/>
                <a:ea typeface="Calibri"/>
                <a:cs typeface="Calibri"/>
                <a:sym typeface="Calibri"/>
              </a:rPr>
              <a:t>Εφαρμογές υγείας για εθισμούς και χρήση ουσιών  </a:t>
            </a:r>
            <a:endParaRPr/>
          </a:p>
        </p:txBody>
      </p:sp>
      <p:sp>
        <p:nvSpPr>
          <p:cNvPr id="142" name="Google Shape;142;p4"/>
          <p:cNvSpPr/>
          <p:nvPr/>
        </p:nvSpPr>
        <p:spPr>
          <a:xfrm>
            <a:off x="117332" y="438863"/>
            <a:ext cx="426720"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i="0" u="none" strike="noStrike" cap="none">
                <a:solidFill>
                  <a:schemeClr val="lt1"/>
                </a:solidFill>
                <a:latin typeface="Gill Sans"/>
                <a:ea typeface="Gill Sans"/>
                <a:cs typeface="Gill Sans"/>
                <a:sym typeface="Gill Sans"/>
              </a:rPr>
              <a:t>5 </a:t>
            </a:r>
            <a:endParaRPr sz="2200" b="1">
              <a:solidFill>
                <a:schemeClr val="lt1"/>
              </a:solidFill>
              <a:latin typeface="Gill Sans"/>
              <a:ea typeface="Gill Sans"/>
              <a:cs typeface="Gill Sans"/>
              <a:sym typeface="Gill Sans"/>
            </a:endParaRPr>
          </a:p>
        </p:txBody>
      </p:sp>
      <p:sp>
        <p:nvSpPr>
          <p:cNvPr id="143" name="Google Shape;143;p4"/>
          <p:cNvSpPr txBox="1">
            <a:spLocks noGrp="1"/>
          </p:cNvSpPr>
          <p:nvPr>
            <p:ph type="body" idx="1"/>
          </p:nvPr>
        </p:nvSpPr>
        <p:spPr>
          <a:xfrm>
            <a:off x="558001" y="2673626"/>
            <a:ext cx="7326000" cy="3332039"/>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rgbClr val="C00000"/>
              </a:buClr>
              <a:buSzPts val="2200"/>
              <a:buFont typeface="Noto Sans Symbols"/>
              <a:buChar char="✔"/>
            </a:pPr>
            <a:r>
              <a:rPr lang="en-US"/>
              <a:t>Οι συμμετέχοντες να εφοδιαστούν με τη γνώση των θεμελιωδών αρχών που διέπουν τη χρήση καπνού και τον εθισμό στην οθόνη.</a:t>
            </a:r>
            <a:endParaRPr/>
          </a:p>
          <a:p>
            <a:pPr marL="228600" lvl="0" indent="-228600" algn="l" rtl="0">
              <a:lnSpc>
                <a:spcPct val="100000"/>
              </a:lnSpc>
              <a:spcBef>
                <a:spcPts val="1200"/>
              </a:spcBef>
              <a:spcAft>
                <a:spcPts val="0"/>
              </a:spcAft>
              <a:buClr>
                <a:srgbClr val="C00000"/>
              </a:buClr>
              <a:buSzPts val="2200"/>
              <a:buFont typeface="Noto Sans Symbols"/>
              <a:buChar char="✔"/>
            </a:pPr>
            <a:r>
              <a:rPr lang="en-US"/>
              <a:t>Οι συμμετέχοντες να εφοδιαστούν με κρίσιμες δεξιότητες για την αναγνώριση προτύπων εθισμού, την αξιολόγηση των κινδύνων και την εφαρμογή στρατηγικών πρόληψης, ενισχύοντας τις ικανότητες παρέμβασης και υποστήριξης, επιτρέποντάς τους έτσι να προωθήσουν ενεργά τον υγιεινό τρόπο ζωής στις κοινότητές τους.</a:t>
            </a:r>
            <a:endParaRPr/>
          </a:p>
        </p:txBody>
      </p:sp>
      <p:sp>
        <p:nvSpPr>
          <p:cNvPr id="144" name="Google Shape;144;p4"/>
          <p:cNvSpPr txBox="1"/>
          <p:nvPr/>
        </p:nvSpPr>
        <p:spPr>
          <a:xfrm>
            <a:off x="9145699" y="6226777"/>
            <a:ext cx="387986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u="sng">
                <a:solidFill>
                  <a:schemeClr val="dk1"/>
                </a:solidFill>
                <a:latin typeface="Calibri"/>
                <a:ea typeface="Calibri"/>
                <a:cs typeface="Calibri"/>
                <a:sym typeface="Calibri"/>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Πηγή: στο Freepik</a:t>
            </a:r>
            <a:endParaRPr sz="1400">
              <a:solidFill>
                <a:schemeClr val="dk1"/>
              </a:solidFill>
              <a:latin typeface="Calibri"/>
              <a:ea typeface="Calibri"/>
              <a:cs typeface="Calibri"/>
              <a:sym typeface="Calibri"/>
            </a:endParaRPr>
          </a:p>
        </p:txBody>
      </p:sp>
      <p:pic>
        <p:nvPicPr>
          <p:cNvPr id="145" name="Google Shape;145;p4"/>
          <p:cNvPicPr preferRelativeResize="0"/>
          <p:nvPr/>
        </p:nvPicPr>
        <p:blipFill rotWithShape="1">
          <a:blip r:embed="rId4">
            <a:alphaModFix/>
          </a:blip>
          <a:srcRect/>
          <a:stretch/>
        </p:blipFill>
        <p:spPr>
          <a:xfrm>
            <a:off x="8458200" y="2205318"/>
            <a:ext cx="3747247" cy="3875442"/>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5"/>
          <p:cNvSpPr txBox="1">
            <a:spLocks noGrp="1"/>
          </p:cNvSpPr>
          <p:nvPr>
            <p:ph type="title"/>
          </p:nvPr>
        </p:nvSpPr>
        <p:spPr>
          <a:xfrm>
            <a:off x="570032" y="1352412"/>
            <a:ext cx="10515600" cy="61834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03864"/>
              </a:buClr>
              <a:buSzPts val="2200"/>
              <a:buFont typeface="Calibri"/>
              <a:buNone/>
            </a:pPr>
            <a:r>
              <a:rPr lang="en-US">
                <a:solidFill>
                  <a:srgbClr val="203864"/>
                </a:solidFill>
              </a:rPr>
              <a:t>Δεξιότητες</a:t>
            </a:r>
            <a:endParaRPr/>
          </a:p>
        </p:txBody>
      </p:sp>
      <p:sp>
        <p:nvSpPr>
          <p:cNvPr id="153" name="Google Shape;153;p5"/>
          <p:cNvSpPr/>
          <p:nvPr/>
        </p:nvSpPr>
        <p:spPr>
          <a:xfrm>
            <a:off x="36957" y="348995"/>
            <a:ext cx="489461" cy="615675"/>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 name="Google Shape;154;p5"/>
          <p:cNvSpPr txBox="1"/>
          <p:nvPr/>
        </p:nvSpPr>
        <p:spPr>
          <a:xfrm>
            <a:off x="526419" y="348996"/>
            <a:ext cx="7044275" cy="613530"/>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Calibri"/>
              <a:buNone/>
            </a:pPr>
            <a:r>
              <a:rPr lang="en-US" sz="2200" b="1">
                <a:solidFill>
                  <a:schemeClr val="dk1"/>
                </a:solidFill>
                <a:latin typeface="Calibri"/>
                <a:ea typeface="Calibri"/>
                <a:cs typeface="Calibri"/>
                <a:sym typeface="Calibri"/>
              </a:rPr>
              <a:t>Εφαρμογές υγείας για εθισμούς και χρήση ουσιών  </a:t>
            </a:r>
            <a:endParaRPr/>
          </a:p>
        </p:txBody>
      </p:sp>
      <p:sp>
        <p:nvSpPr>
          <p:cNvPr id="155" name="Google Shape;155;p5"/>
          <p:cNvSpPr/>
          <p:nvPr/>
        </p:nvSpPr>
        <p:spPr>
          <a:xfrm>
            <a:off x="117332" y="438863"/>
            <a:ext cx="426720"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1"/>
                </a:solidFill>
                <a:latin typeface="Gill Sans"/>
                <a:ea typeface="Gill Sans"/>
                <a:cs typeface="Gill Sans"/>
                <a:sym typeface="Gill Sans"/>
              </a:rPr>
              <a:t>5 </a:t>
            </a:r>
            <a:endParaRPr sz="2200" b="1">
              <a:solidFill>
                <a:schemeClr val="lt1"/>
              </a:solidFill>
              <a:latin typeface="Gill Sans"/>
              <a:ea typeface="Gill Sans"/>
              <a:cs typeface="Gill Sans"/>
              <a:sym typeface="Gill Sans"/>
            </a:endParaRPr>
          </a:p>
        </p:txBody>
      </p:sp>
      <p:sp>
        <p:nvSpPr>
          <p:cNvPr id="156" name="Google Shape;156;p5"/>
          <p:cNvSpPr txBox="1">
            <a:spLocks noGrp="1"/>
          </p:cNvSpPr>
          <p:nvPr>
            <p:ph type="body" idx="1"/>
          </p:nvPr>
        </p:nvSpPr>
        <p:spPr>
          <a:xfrm>
            <a:off x="725806" y="2355385"/>
            <a:ext cx="5863427" cy="3389344"/>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00000"/>
              </a:lnSpc>
              <a:spcBef>
                <a:spcPts val="0"/>
              </a:spcBef>
              <a:spcAft>
                <a:spcPts val="0"/>
              </a:spcAft>
              <a:buClr>
                <a:srgbClr val="C00000"/>
              </a:buClr>
              <a:buSzPts val="2400"/>
              <a:buFont typeface="Noto Sans Symbols"/>
              <a:buChar char="✔"/>
            </a:pPr>
            <a:r>
              <a:rPr lang="en-US" sz="2400"/>
              <a:t>Οι συμμετέχοντες θα αποκτήσουν γνώσεις σχετικά με τις βασικές αρχές του εθισμού που σχετίζονται με τη χρήση οθόνης και καπνού.</a:t>
            </a:r>
            <a:endParaRPr/>
          </a:p>
          <a:p>
            <a:pPr marL="228600" lvl="0" indent="-228600" algn="l" rtl="0">
              <a:lnSpc>
                <a:spcPct val="100000"/>
              </a:lnSpc>
              <a:spcBef>
                <a:spcPts val="1200"/>
              </a:spcBef>
              <a:spcAft>
                <a:spcPts val="0"/>
              </a:spcAft>
              <a:buClr>
                <a:srgbClr val="C00000"/>
              </a:buClr>
              <a:buSzPts val="2400"/>
              <a:buFont typeface="Noto Sans Symbols"/>
              <a:buChar char="✔"/>
            </a:pPr>
            <a:r>
              <a:rPr lang="en-US" sz="2400"/>
              <a:t>Οι ικανότητες των συμμετεχόντων θα ενισχυθούν με ψηφιακές δεξιότητες, που θα τους επιτρέψουν να εξοικειωθούν με εξειδικευμένες εφαρμογές που έχουν σχεδιαστεί για το σκοπό αυτό.</a:t>
            </a:r>
            <a:endParaRPr/>
          </a:p>
        </p:txBody>
      </p:sp>
      <p:sp>
        <p:nvSpPr>
          <p:cNvPr id="157" name="Google Shape;157;p5"/>
          <p:cNvSpPr/>
          <p:nvPr/>
        </p:nvSpPr>
        <p:spPr>
          <a:xfrm>
            <a:off x="3419912" y="6129356"/>
            <a:ext cx="877208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u="sng">
                <a:solidFill>
                  <a:schemeClr val="dk1"/>
                </a:solidFill>
                <a:latin typeface="Calibri"/>
                <a:ea typeface="Calibri"/>
                <a:cs typeface="Calibri"/>
                <a:sym typeface="Calibri"/>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Εικόνα από vectorjuice στο Freepik</a:t>
            </a:r>
            <a:endParaRPr sz="1200">
              <a:solidFill>
                <a:schemeClr val="dk1"/>
              </a:solidFill>
              <a:latin typeface="Calibri"/>
              <a:ea typeface="Calibri"/>
              <a:cs typeface="Calibri"/>
              <a:sym typeface="Calibri"/>
            </a:endParaRPr>
          </a:p>
        </p:txBody>
      </p:sp>
      <p:pic>
        <p:nvPicPr>
          <p:cNvPr id="158" name="Google Shape;158;p5"/>
          <p:cNvPicPr preferRelativeResize="0"/>
          <p:nvPr/>
        </p:nvPicPr>
        <p:blipFill rotWithShape="1">
          <a:blip r:embed="rId4">
            <a:alphaModFix/>
          </a:blip>
          <a:srcRect l="9128" t="10193" r="8040" b="10723"/>
          <a:stretch/>
        </p:blipFill>
        <p:spPr>
          <a:xfrm>
            <a:off x="7570694" y="1842247"/>
            <a:ext cx="4621306" cy="4163419"/>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6"/>
          <p:cNvSpPr txBox="1">
            <a:spLocks noGrp="1"/>
          </p:cNvSpPr>
          <p:nvPr>
            <p:ph type="title"/>
          </p:nvPr>
        </p:nvSpPr>
        <p:spPr>
          <a:xfrm>
            <a:off x="558000" y="1079999"/>
            <a:ext cx="10515600" cy="89317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C01E24"/>
              </a:buClr>
              <a:buSzPct val="100000"/>
              <a:buFont typeface="Calibri"/>
              <a:buNone/>
            </a:pPr>
            <a:r>
              <a:rPr lang="en-US" sz="2000">
                <a:solidFill>
                  <a:srgbClr val="C01E24"/>
                </a:solidFill>
              </a:rPr>
              <a:t>5.1.1</a:t>
            </a:r>
            <a:r>
              <a:rPr lang="en-US"/>
              <a:t/>
            </a:r>
            <a:br>
              <a:rPr lang="en-US"/>
            </a:br>
            <a:r>
              <a:rPr lang="en-US">
                <a:solidFill>
                  <a:srgbClr val="C01E24"/>
                </a:solidFill>
              </a:rPr>
              <a:t>Γενικές γνώσεις σχετικά με τη χρήση ουσιών και τον έλεγχο του εθισμού</a:t>
            </a:r>
            <a:endParaRPr>
              <a:solidFill>
                <a:srgbClr val="C01E24"/>
              </a:solidFill>
            </a:endParaRPr>
          </a:p>
        </p:txBody>
      </p:sp>
      <p:sp>
        <p:nvSpPr>
          <p:cNvPr id="166" name="Google Shape;166;p6"/>
          <p:cNvSpPr txBox="1">
            <a:spLocks noGrp="1"/>
          </p:cNvSpPr>
          <p:nvPr>
            <p:ph type="body" idx="1"/>
          </p:nvPr>
        </p:nvSpPr>
        <p:spPr>
          <a:xfrm>
            <a:off x="558000" y="2160000"/>
            <a:ext cx="5157787" cy="50302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SzPts val="2200"/>
              <a:buNone/>
            </a:pPr>
            <a:r>
              <a:rPr lang="en-US" sz="2200">
                <a:solidFill>
                  <a:srgbClr val="203864"/>
                </a:solidFill>
              </a:rPr>
              <a:t>Στόχοι</a:t>
            </a:r>
            <a:endParaRPr/>
          </a:p>
        </p:txBody>
      </p:sp>
      <p:sp>
        <p:nvSpPr>
          <p:cNvPr id="167" name="Google Shape;167;p6"/>
          <p:cNvSpPr txBox="1">
            <a:spLocks noGrp="1"/>
          </p:cNvSpPr>
          <p:nvPr>
            <p:ph type="body" idx="2"/>
          </p:nvPr>
        </p:nvSpPr>
        <p:spPr>
          <a:xfrm>
            <a:off x="673239" y="2849843"/>
            <a:ext cx="5866709" cy="3470112"/>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Clr>
                <a:srgbClr val="C01E24"/>
              </a:buClr>
              <a:buSzPts val="2400"/>
              <a:buChar char="▪"/>
            </a:pPr>
            <a:r>
              <a:rPr lang="en-US" sz="2400"/>
              <a:t>Απόκτηση γενικών γνώσεων για τον καπνό, τη χρήση και τον εθισμό.</a:t>
            </a:r>
            <a:endParaRPr/>
          </a:p>
          <a:p>
            <a:pPr marL="228600" lvl="0" indent="-228600" algn="l" rtl="0">
              <a:lnSpc>
                <a:spcPct val="150000"/>
              </a:lnSpc>
              <a:spcBef>
                <a:spcPts val="1200"/>
              </a:spcBef>
              <a:spcAft>
                <a:spcPts val="0"/>
              </a:spcAft>
              <a:buClr>
                <a:srgbClr val="C01E24"/>
              </a:buClr>
              <a:buSzPts val="2400"/>
              <a:buChar char="▪"/>
            </a:pPr>
            <a:r>
              <a:rPr lang="en-US" sz="2400"/>
              <a:t>Εισαγωγή της βασικής ορολογίας που σχετίζεται με τον εθισμό στην οθόνη και τη χρήση καπνού. </a:t>
            </a:r>
            <a:endParaRPr/>
          </a:p>
          <a:p>
            <a:pPr marL="0" lvl="0" indent="0" algn="l" rtl="0">
              <a:lnSpc>
                <a:spcPct val="120000"/>
              </a:lnSpc>
              <a:spcBef>
                <a:spcPts val="1200"/>
              </a:spcBef>
              <a:spcAft>
                <a:spcPts val="0"/>
              </a:spcAft>
              <a:buSzPts val="2000"/>
              <a:buNone/>
            </a:pPr>
            <a:endParaRPr sz="2000"/>
          </a:p>
        </p:txBody>
      </p:sp>
      <p:pic>
        <p:nvPicPr>
          <p:cNvPr id="168" name="Google Shape;168;p6" descr="Ambition abstract concept"/>
          <p:cNvPicPr preferRelativeResize="0"/>
          <p:nvPr/>
        </p:nvPicPr>
        <p:blipFill rotWithShape="1">
          <a:blip r:embed="rId3">
            <a:alphaModFix/>
          </a:blip>
          <a:srcRect/>
          <a:stretch/>
        </p:blipFill>
        <p:spPr>
          <a:xfrm>
            <a:off x="7723991" y="2106890"/>
            <a:ext cx="4024324" cy="4024324"/>
          </a:xfrm>
          <a:prstGeom prst="rect">
            <a:avLst/>
          </a:prstGeom>
          <a:noFill/>
          <a:ln>
            <a:noFill/>
          </a:ln>
        </p:spPr>
      </p:pic>
      <p:sp>
        <p:nvSpPr>
          <p:cNvPr id="169" name="Google Shape;169;p6"/>
          <p:cNvSpPr txBox="1"/>
          <p:nvPr/>
        </p:nvSpPr>
        <p:spPr>
          <a:xfrm>
            <a:off x="5118847" y="6137446"/>
            <a:ext cx="6099586"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u="sng">
                <a:solidFill>
                  <a:schemeClr val="dk1"/>
                </a:solidFill>
                <a:latin typeface="Calibri"/>
                <a:ea typeface="Calibri"/>
                <a:cs typeface="Calibri"/>
                <a:sym typeface="Calibri"/>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Σχεδιασμένο από Freepik</a:t>
            </a:r>
            <a:endParaRPr sz="14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7"/>
          <p:cNvSpPr txBox="1">
            <a:spLocks noGrp="1"/>
          </p:cNvSpPr>
          <p:nvPr>
            <p:ph type="title"/>
          </p:nvPr>
        </p:nvSpPr>
        <p:spPr>
          <a:xfrm>
            <a:off x="558000" y="1080000"/>
            <a:ext cx="11059692" cy="72816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C01E24"/>
              </a:buClr>
              <a:buSzPts val="2000"/>
              <a:buFont typeface="Calibri"/>
              <a:buNone/>
            </a:pPr>
            <a:r>
              <a:rPr lang="en-US" sz="3600">
                <a:solidFill>
                  <a:srgbClr val="203864"/>
                </a:solidFill>
                <a:latin typeface="Calibri"/>
                <a:ea typeface="Calibri"/>
                <a:cs typeface="Calibri"/>
                <a:sym typeface="Calibri"/>
              </a:rPr>
              <a:t>Εισαγωγή: εθισμός στην οθόνη</a:t>
            </a:r>
            <a:endParaRPr>
              <a:solidFill>
                <a:srgbClr val="203864"/>
              </a:solidFill>
            </a:endParaRPr>
          </a:p>
        </p:txBody>
      </p:sp>
      <p:sp>
        <p:nvSpPr>
          <p:cNvPr id="177" name="Google Shape;177;p7"/>
          <p:cNvSpPr txBox="1">
            <a:spLocks noGrp="1"/>
          </p:cNvSpPr>
          <p:nvPr>
            <p:ph type="body" idx="1"/>
          </p:nvPr>
        </p:nvSpPr>
        <p:spPr>
          <a:xfrm>
            <a:off x="558000" y="2059664"/>
            <a:ext cx="7757662" cy="4599320"/>
          </a:xfrm>
          <a:prstGeom prst="rect">
            <a:avLst/>
          </a:prstGeom>
          <a:noFill/>
          <a:ln>
            <a:noFill/>
          </a:ln>
        </p:spPr>
        <p:txBody>
          <a:bodyPr spcFirstLastPara="1" wrap="square" lIns="91425" tIns="45700" rIns="91425" bIns="45700" anchor="t" anchorCtr="0">
            <a:normAutofit/>
          </a:bodyPr>
          <a:lstStyle/>
          <a:p>
            <a:pPr marL="332741" marR="0" lvl="0" indent="-332741" algn="l" rtl="0">
              <a:lnSpc>
                <a:spcPct val="100000"/>
              </a:lnSpc>
              <a:spcBef>
                <a:spcPts val="0"/>
              </a:spcBef>
              <a:spcAft>
                <a:spcPts val="0"/>
              </a:spcAft>
              <a:buClr>
                <a:srgbClr val="C00000"/>
              </a:buClr>
              <a:buSzPts val="2200"/>
              <a:buChar char="▪"/>
            </a:pPr>
            <a:r>
              <a:rPr lang="en-US" sz="2200" b="1">
                <a:solidFill>
                  <a:srgbClr val="000000"/>
                </a:solidFill>
                <a:latin typeface="Calibri"/>
                <a:ea typeface="Calibri"/>
                <a:cs typeface="Calibri"/>
                <a:sym typeface="Calibri"/>
              </a:rPr>
              <a:t>Νομοφοβία: </a:t>
            </a:r>
            <a:r>
              <a:rPr lang="en-US" sz="2200">
                <a:solidFill>
                  <a:srgbClr val="000000"/>
                </a:solidFill>
                <a:latin typeface="Calibri"/>
                <a:ea typeface="Calibri"/>
                <a:cs typeface="Calibri"/>
                <a:sym typeface="Calibri"/>
              </a:rPr>
              <a:t>Είναι ο φόβος του να είσαι χωρίς κινητή συσκευή ή χωρίς επαφή με το κινητό τηλέφωνο.</a:t>
            </a:r>
            <a:endParaRPr sz="2200">
              <a:solidFill>
                <a:srgbClr val="000000"/>
              </a:solidFill>
              <a:latin typeface="Calibri"/>
              <a:ea typeface="Calibri"/>
              <a:cs typeface="Calibri"/>
              <a:sym typeface="Calibri"/>
            </a:endParaRPr>
          </a:p>
          <a:p>
            <a:pPr marL="332741" marR="0" lvl="0" indent="-332741" algn="l" rtl="0">
              <a:lnSpc>
                <a:spcPct val="100000"/>
              </a:lnSpc>
              <a:spcBef>
                <a:spcPts val="1000"/>
              </a:spcBef>
              <a:spcAft>
                <a:spcPts val="0"/>
              </a:spcAft>
              <a:buClr>
                <a:srgbClr val="C00000"/>
              </a:buClr>
              <a:buSzPts val="2200"/>
              <a:buChar char="▪"/>
            </a:pPr>
            <a:r>
              <a:rPr lang="en-US" sz="2200" b="1">
                <a:solidFill>
                  <a:srgbClr val="000000"/>
                </a:solidFill>
                <a:latin typeface="Calibri"/>
                <a:ea typeface="Calibri"/>
                <a:cs typeface="Calibri"/>
                <a:sym typeface="Calibri"/>
              </a:rPr>
              <a:t>Σύνδρομο φανταστικών δονήσεων</a:t>
            </a:r>
            <a:r>
              <a:rPr lang="en-US" sz="2200">
                <a:solidFill>
                  <a:srgbClr val="000000"/>
                </a:solidFill>
                <a:latin typeface="Calibri"/>
                <a:ea typeface="Calibri"/>
                <a:cs typeface="Calibri"/>
                <a:sym typeface="Calibri"/>
              </a:rPr>
              <a:t>: Η αντίληψη ότι το τηλέφωνο δονείται ή χτυπάει ενώ δεν χτυπάει. Είναι ένα ψυχολογικό φαινόμενο που υποδηλώνει εξάρτηση από τις ψηφιακές συσκευές.</a:t>
            </a:r>
            <a:endParaRPr sz="2200">
              <a:solidFill>
                <a:srgbClr val="000000"/>
              </a:solidFill>
              <a:latin typeface="Calibri"/>
              <a:ea typeface="Calibri"/>
              <a:cs typeface="Calibri"/>
              <a:sym typeface="Calibri"/>
            </a:endParaRPr>
          </a:p>
          <a:p>
            <a:pPr marL="332741" marR="0" lvl="0" indent="-332741" algn="l" rtl="0">
              <a:lnSpc>
                <a:spcPct val="100000"/>
              </a:lnSpc>
              <a:spcBef>
                <a:spcPts val="1000"/>
              </a:spcBef>
              <a:spcAft>
                <a:spcPts val="0"/>
              </a:spcAft>
              <a:buClr>
                <a:srgbClr val="C00000"/>
              </a:buClr>
              <a:buSzPts val="2200"/>
              <a:buChar char="▪"/>
            </a:pPr>
            <a:r>
              <a:rPr lang="en-US" sz="2200" b="1">
                <a:solidFill>
                  <a:srgbClr val="000000"/>
                </a:solidFill>
                <a:latin typeface="Calibri"/>
                <a:ea typeface="Calibri"/>
                <a:cs typeface="Calibri"/>
                <a:sym typeface="Calibri"/>
              </a:rPr>
              <a:t>Ψηφιακή ευεξία</a:t>
            </a:r>
            <a:r>
              <a:rPr lang="en-US" sz="2200">
                <a:solidFill>
                  <a:srgbClr val="000000"/>
                </a:solidFill>
                <a:latin typeface="Calibri"/>
                <a:ea typeface="Calibri"/>
                <a:cs typeface="Calibri"/>
                <a:sym typeface="Calibri"/>
              </a:rPr>
              <a:t>: Ένας ολιστικός όρος που περιλαμβάνει τη βέλτιστη σωματική και ψυχική υγεία σε μια ψηφιακή και τεχνολογικά καθοδηγούμενη κοινωνία. Περιλαμβάνει το να έχουμε επίγνωση του τρόπου με τον οποίο οι ψηφιακές συσκευές και τα μέσα ενημέρωσης επηρεάζουν τη ζωή μας και να βρίσκουμε μια υγιή ισορροπία.</a:t>
            </a:r>
            <a:endParaRPr sz="2200">
              <a:solidFill>
                <a:srgbClr val="000000"/>
              </a:solidFill>
              <a:latin typeface="Calibri"/>
              <a:ea typeface="Calibri"/>
              <a:cs typeface="Calibri"/>
              <a:sym typeface="Calibri"/>
            </a:endParaRPr>
          </a:p>
        </p:txBody>
      </p:sp>
      <p:pic>
        <p:nvPicPr>
          <p:cNvPr id="178" name="Google Shape;178;p7"/>
          <p:cNvPicPr preferRelativeResize="0"/>
          <p:nvPr/>
        </p:nvPicPr>
        <p:blipFill rotWithShape="1">
          <a:blip r:embed="rId3">
            <a:alphaModFix/>
          </a:blip>
          <a:srcRect/>
          <a:stretch/>
        </p:blipFill>
        <p:spPr>
          <a:xfrm>
            <a:off x="8565600" y="2059664"/>
            <a:ext cx="3626400" cy="3626400"/>
          </a:xfrm>
          <a:prstGeom prst="rect">
            <a:avLst/>
          </a:prstGeom>
          <a:noFill/>
          <a:ln>
            <a:noFill/>
          </a:ln>
        </p:spPr>
      </p:pic>
      <p:sp>
        <p:nvSpPr>
          <p:cNvPr id="179" name="Google Shape;179;p7"/>
          <p:cNvSpPr/>
          <p:nvPr/>
        </p:nvSpPr>
        <p:spPr>
          <a:xfrm>
            <a:off x="9690557" y="620243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Πηγή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Σχεδιασμένο από Freepik</a:t>
            </a:r>
            <a:endParaRPr sz="1200">
              <a:solidFill>
                <a:schemeClr val="dk1"/>
              </a:solidFill>
              <a:latin typeface="Calibri"/>
              <a:ea typeface="Calibri"/>
              <a:cs typeface="Calibri"/>
              <a:sym typeface="Calibri"/>
            </a:endParaRPr>
          </a:p>
        </p:txBody>
      </p:sp>
      <p:sp>
        <p:nvSpPr>
          <p:cNvPr id="180" name="Google Shape;180;p7"/>
          <p:cNvSpPr/>
          <p:nvPr/>
        </p:nvSpPr>
        <p:spPr>
          <a:xfrm>
            <a:off x="9542033" y="-3932"/>
            <a:ext cx="2648707" cy="382602"/>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en-US" sz="1800">
                <a:solidFill>
                  <a:schemeClr val="lt1"/>
                </a:solidFill>
                <a:latin typeface="Calibri"/>
                <a:ea typeface="Calibri"/>
                <a:cs typeface="Calibri"/>
                <a:sym typeface="Calibri"/>
              </a:rPr>
              <a:t>5.1.1 Γενικές γνώσεις</a:t>
            </a: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8"/>
          <p:cNvSpPr/>
          <p:nvPr/>
        </p:nvSpPr>
        <p:spPr>
          <a:xfrm>
            <a:off x="9542033" y="-3932"/>
            <a:ext cx="2648707" cy="382602"/>
          </a:xfrm>
          <a:prstGeom prst="rect">
            <a:avLst/>
          </a:prstGeom>
          <a:solidFill>
            <a:srgbClr val="DDE0E5"/>
          </a:solid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en-US" sz="1800">
                <a:solidFill>
                  <a:schemeClr val="lt1"/>
                </a:solidFill>
                <a:latin typeface="Calibri"/>
                <a:ea typeface="Calibri"/>
                <a:cs typeface="Calibri"/>
                <a:sym typeface="Calibri"/>
              </a:rPr>
              <a:t>5.1.1 Γενικές γνώσεις</a:t>
            </a:r>
            <a:endParaRPr sz="1800">
              <a:solidFill>
                <a:schemeClr val="lt1"/>
              </a:solidFill>
              <a:latin typeface="Calibri"/>
              <a:ea typeface="Calibri"/>
              <a:cs typeface="Calibri"/>
              <a:sym typeface="Calibri"/>
            </a:endParaRPr>
          </a:p>
        </p:txBody>
      </p:sp>
      <p:sp>
        <p:nvSpPr>
          <p:cNvPr id="187" name="Google Shape;187;p8"/>
          <p:cNvSpPr txBox="1"/>
          <p:nvPr/>
        </p:nvSpPr>
        <p:spPr>
          <a:xfrm>
            <a:off x="558000" y="1080000"/>
            <a:ext cx="10515600" cy="6183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C01E24"/>
              </a:buClr>
              <a:buSzPts val="2000"/>
              <a:buFont typeface="Calibri"/>
              <a:buNone/>
            </a:pPr>
            <a:r>
              <a:rPr lang="en-US" sz="3600" b="1">
                <a:solidFill>
                  <a:srgbClr val="203864"/>
                </a:solidFill>
                <a:latin typeface="Calibri"/>
                <a:ea typeface="Calibri"/>
                <a:cs typeface="Calibri"/>
                <a:sym typeface="Calibri"/>
              </a:rPr>
              <a:t>Εισαγωγή: χρήση καπνού</a:t>
            </a:r>
            <a:endParaRPr sz="4400" b="1">
              <a:solidFill>
                <a:srgbClr val="203864"/>
              </a:solidFill>
              <a:latin typeface="Calibri"/>
              <a:ea typeface="Calibri"/>
              <a:cs typeface="Calibri"/>
              <a:sym typeface="Calibri"/>
            </a:endParaRPr>
          </a:p>
        </p:txBody>
      </p:sp>
      <p:sp>
        <p:nvSpPr>
          <p:cNvPr id="188" name="Google Shape;188;p8"/>
          <p:cNvSpPr txBox="1"/>
          <p:nvPr/>
        </p:nvSpPr>
        <p:spPr>
          <a:xfrm>
            <a:off x="448350" y="1854050"/>
            <a:ext cx="6124572" cy="4077000"/>
          </a:xfrm>
          <a:prstGeom prst="rect">
            <a:avLst/>
          </a:prstGeom>
          <a:noFill/>
          <a:ln>
            <a:noFill/>
          </a:ln>
        </p:spPr>
        <p:txBody>
          <a:bodyPr spcFirstLastPara="1" wrap="square" lIns="91425" tIns="45700" rIns="91425" bIns="45700" anchor="t" anchorCtr="0">
            <a:normAutofit fontScale="92500"/>
          </a:bodyPr>
          <a:lstStyle/>
          <a:p>
            <a:pPr marL="457200" marR="0" lvl="0" indent="-374650" algn="l" rtl="0">
              <a:lnSpc>
                <a:spcPct val="100000"/>
              </a:lnSpc>
              <a:spcBef>
                <a:spcPts val="0"/>
              </a:spcBef>
              <a:spcAft>
                <a:spcPts val="0"/>
              </a:spcAft>
              <a:buClr>
                <a:srgbClr val="C00000"/>
              </a:buClr>
              <a:buSzPct val="108108"/>
              <a:buFont typeface="Noto Sans Symbols"/>
              <a:buChar char="▪"/>
            </a:pPr>
            <a:r>
              <a:rPr lang="en-US" sz="2300">
                <a:solidFill>
                  <a:srgbClr val="000000"/>
                </a:solidFill>
                <a:latin typeface="Calibri"/>
                <a:ea typeface="Calibri"/>
                <a:cs typeface="Calibri"/>
                <a:sym typeface="Calibri"/>
              </a:rPr>
              <a:t>Το κάπνισμα συνδέεται με διάφορους κοινωνικοοικονομικούς παράγοντες και η επικράτησή του κατανέμεται άνισα σε ορισμένες ομάδες, γεγονός που οδηγεί σε ανισότητες στην κατανάλωση προϊόντων καπνού.</a:t>
            </a:r>
            <a:endParaRPr/>
          </a:p>
          <a:p>
            <a:pPr marL="457200" marR="0" lvl="0" indent="-374650" algn="l" rtl="0">
              <a:lnSpc>
                <a:spcPct val="100000"/>
              </a:lnSpc>
              <a:spcBef>
                <a:spcPts val="1000"/>
              </a:spcBef>
              <a:spcAft>
                <a:spcPts val="0"/>
              </a:spcAft>
              <a:buClr>
                <a:srgbClr val="C00000"/>
              </a:buClr>
              <a:buSzPct val="108108"/>
              <a:buFont typeface="Noto Sans Symbols"/>
              <a:buChar char="▪"/>
            </a:pPr>
            <a:r>
              <a:rPr lang="en-US" sz="2300">
                <a:solidFill>
                  <a:srgbClr val="000000"/>
                </a:solidFill>
                <a:latin typeface="Calibri"/>
                <a:ea typeface="Calibri"/>
                <a:cs typeface="Calibri"/>
                <a:sym typeface="Calibri"/>
              </a:rPr>
              <a:t>Μια πρωταρχική διάσταση είναι η εκπαιδευτική ανισότητα.</a:t>
            </a:r>
            <a:endParaRPr/>
          </a:p>
          <a:p>
            <a:pPr marL="457200" marR="0" lvl="0" indent="-374650" algn="l" rtl="0">
              <a:lnSpc>
                <a:spcPct val="100000"/>
              </a:lnSpc>
              <a:spcBef>
                <a:spcPts val="1000"/>
              </a:spcBef>
              <a:spcAft>
                <a:spcPts val="0"/>
              </a:spcAft>
              <a:buClr>
                <a:srgbClr val="C00000"/>
              </a:buClr>
              <a:buSzPct val="108108"/>
              <a:buFont typeface="Noto Sans Symbols"/>
              <a:buChar char="▪"/>
            </a:pPr>
            <a:r>
              <a:rPr lang="en-US" sz="2300">
                <a:solidFill>
                  <a:srgbClr val="000000"/>
                </a:solidFill>
                <a:latin typeface="Calibri"/>
                <a:ea typeface="Calibri"/>
                <a:cs typeface="Calibri"/>
                <a:sym typeface="Calibri"/>
              </a:rPr>
              <a:t>Η διακοπή ή τουλάχιστον η μείωση της ποσότητας καπνού που καταναλώνεται οδηγεί σε σημαντική βελτίωση του ανθρώπου.</a:t>
            </a:r>
            <a:endParaRPr/>
          </a:p>
          <a:p>
            <a:pPr marL="0" marR="0" lvl="0" indent="0" algn="l" rtl="0">
              <a:lnSpc>
                <a:spcPct val="100000"/>
              </a:lnSpc>
              <a:spcBef>
                <a:spcPts val="1000"/>
              </a:spcBef>
              <a:spcAft>
                <a:spcPts val="1000"/>
              </a:spcAft>
              <a:buClr>
                <a:srgbClr val="C01E24"/>
              </a:buClr>
              <a:buSzPct val="100000"/>
              <a:buFont typeface="Noto Sans Symbols"/>
              <a:buNone/>
            </a:pPr>
            <a:endParaRPr sz="2200">
              <a:solidFill>
                <a:srgbClr val="000000"/>
              </a:solidFill>
              <a:latin typeface="Calibri"/>
              <a:ea typeface="Calibri"/>
              <a:cs typeface="Calibri"/>
              <a:sym typeface="Calibri"/>
            </a:endParaRPr>
          </a:p>
        </p:txBody>
      </p:sp>
      <p:pic>
        <p:nvPicPr>
          <p:cNvPr id="189" name="Google Shape;189;p8"/>
          <p:cNvPicPr preferRelativeResize="0"/>
          <p:nvPr/>
        </p:nvPicPr>
        <p:blipFill rotWithShape="1">
          <a:blip r:embed="rId3">
            <a:alphaModFix/>
          </a:blip>
          <a:srcRect/>
          <a:stretch/>
        </p:blipFill>
        <p:spPr>
          <a:xfrm>
            <a:off x="7099812" y="1854050"/>
            <a:ext cx="5092188" cy="3565526"/>
          </a:xfrm>
          <a:prstGeom prst="rect">
            <a:avLst/>
          </a:prstGeom>
          <a:noFill/>
          <a:ln>
            <a:noFill/>
          </a:ln>
        </p:spPr>
      </p:pic>
      <p:sp>
        <p:nvSpPr>
          <p:cNvPr id="190" name="Google Shape;190;p8"/>
          <p:cNvSpPr/>
          <p:nvPr/>
        </p:nvSpPr>
        <p:spPr>
          <a:xfrm>
            <a:off x="9690557" y="6202431"/>
            <a:ext cx="2411700" cy="27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hlink"/>
              </a:buClr>
              <a:buSzPts val="1200"/>
              <a:buFont typeface="Calibri"/>
              <a:buNone/>
            </a:pPr>
            <a:r>
              <a:rPr lang="en-US" sz="1200" u="sng">
                <a:solidFill>
                  <a:schemeClr val="hlink"/>
                </a:solidFill>
                <a:latin typeface="Calibri"/>
                <a:ea typeface="Calibri"/>
                <a:cs typeface="Calibri"/>
                <a:sym typeface="Calibri"/>
                <a:hlinkClick r:id="rId4"/>
              </a:rPr>
              <a:t>Πηγή </a:t>
            </a:r>
            <a:r>
              <a:rPr lang="en-US" sz="1200">
                <a:solidFill>
                  <a:schemeClr val="dk1"/>
                </a:solidFill>
                <a:latin typeface="Calibri"/>
                <a:ea typeface="Calibri"/>
                <a:cs typeface="Calibri"/>
                <a:sym typeface="Calibri"/>
              </a:rPr>
              <a:t>| </a:t>
            </a:r>
            <a:r>
              <a:rPr lang="en-US" sz="1200" u="sng">
                <a:solidFill>
                  <a:schemeClr val="hlink"/>
                </a:solidFill>
                <a:latin typeface="Calibri"/>
                <a:ea typeface="Calibri"/>
                <a:cs typeface="Calibri"/>
                <a:sym typeface="Calibri"/>
                <a:hlinkClick r:id="rId5"/>
              </a:rPr>
              <a:t>Σχεδιασμένο από Freepik</a:t>
            </a:r>
            <a:endParaRPr sz="12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GR ETA5 1 TEACHING SESSION (1)"/>
  <p:tag name="ISPRING_PLAYERS_CUSTOMIZATION_2" val="UEsDBBQAAgAIAKl+UE8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CshtpYtTf0qBwFAADhEwAAHQAAAHVuaXZlcnNhbC9jb21tb25fbWVzc2FnZXMubG5nrVj/bts2EP6/QN+BEFBgA7q0HdBgGBIXtMTEQmTJleik2TAIjMTYRCjR1Q8n3l97mj3YnmRHSnbttoGkpIANmJLvuyP5fXdHnnx4yCRa86IUKj+13h29tRDPE5WKfHFqzenZL79ZqKxYnjKpcn5q5cpCH0YvX5xIli9qtuDw++ULhE4yXpYwLEd69GWMRHpqzcbxGNsXMQ1iPJvF4zmlgR97eEw8azRmyd3Jm/bvj1jbwXSG/evYC86DeOyeWyNbZSuWb5CnFuqnX4+PH969P/55EEw0xZ53CIQM0vu3PYB8GgZeDGjEi33yiVqjYTbBnHquT6xR+2OY9Swklz08zsOQ+DSOPNchsRvFfkDNGniEEscaXasaLdmao0qhteD3qFpy2P1KFByVUqTmRaLgQV7zLmdOMMWuH4ckoqFrUzfwrVGkimLz2sCyulqqAtyVKBUlu5E8NT6BZ+b9quAluGYV8BDBp1oK+KfKmMiPul1f+V6AHUOuKYkifA4LS3eTAqQD+HtRLeFdytVrcHGfS8VSdFtwAAwixFYrKZLmnyJaFTrCmWSbzihCfOX650DywIti4jvbJ9aI5ClyCqYnOxAlxBEJAaBgJS+eYBsbjhtzhKUchjBxzycefKkOYSIWSwnfamgcMwJMmPG8ywqYSkLgdxRdBaGjFw1cIYZWrCzvVZEesHR/P7uAXd8OQAg23QOnGmMLDPwQkPOKgidVNxhEiQ2/W13BVIGAMTVJQEsqq8sKZJOtJK+4iVboqbDEUOqG3yrQl+Rs3XAfvBuxddLcw3PfnsRjukudHqvzZNnTDsT5XX3sq6EGmuxzvjOmFi0eB58gu1gjPxhiEVxA/rsYYnFNIlhkEnXZ+PjSPcdmlyDvbZPSNuklTOcYuUEsScBOs2ktVF3CE70kkJrMjpRHw9xE5OMcWOxi75Hc2qACHcxoIdYc4ihSXnQ6goRvE0eL6uPc/SM+w65HnO9Qj21QrirE0jXLEw5kS5je0w28S0Vq3mnaG/+fa/E3YlWb6l+1VcJ3yKdXQ+M5KCyPKIJVFc9WVZdrvWBt+E+JQkv80RD6TP1p/iOb+Dh0gx+zM6XIatlUoGfvzy6yoXvUGcQzV6r/bv3oSKKm1BBoWHRxhB5D9reaaLdjN9AVMeX97Vz/DGxmTd2Cwubmt6q/tR+0AL5CT8WIJrDGJvIIWp0MqlB/20uY9UH4l7pg9Le/IuPIpVB1rvhNKapOz0bPveurkfPTC+tez3pQbKhLPQjZB8BF2w+WSIoM4k97YM6nZLsCTYk4mMmVqmVq5C/FnSkTsLZ1xr/thm8LlZmnkpVb+jdl6sNzomgmFzZOZwP6qZ2Ce+/PnoCfvksRwSG0MTb2bd372FrtsqcRyEcvhUejbesEOspYlSyhHN+qOk97AjXHL4ecYQBr59zT9KsAmqeoffr7IBDdy0H6JDuwP31V8fKvwSB6AjuMqDny8YeqE4ji8WEAZtDHqj3ubu06TVyg7w85U7KmqmUqg0dH3X5BHe1uY0qxPZmCgCKjF1UX0DUOQdjyxQ7mIZzJWunZAAQdABWV5Ig8MC2YIahTHF5AajWnLGs0ZcUd5GWqlBwUm9k5rYdq2Jy+XGDUlRT5oMifVxX1hKk7i7HjmJscWEk4sN81TUAKJ8akvdKRatEbzJ5gH9L+V3g8FdVQwJCQ3W2NvpUwNwCeYvpK7b9//u2yN5V2m1QhbzXjL1lr/W3h3Y1Kcxl38mbvbu5/UEsDBBQAAgAIAKyG2lg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rIbaWHRJNR88BAAADBUAACcAAAB1bml2ZXJzYWwvZmxhc2hfcHVibGlzaGluZ19zZXR0aW5ncy54bWztWN1y2jgUvucpNN7pZTFpkk3KGDJZMBOmBFLs7jbT6WSELbA2suRaMpRe9Wn6YH2SPbLAgUBakw3T7WwvMsRH53zn6Ds/0sg5+xgzNCWppII3rINqzUKEByKkfNKw3vid56cWkgrzEDPBScPiwkJnzYqTZCNGZeQRpUBVIoDhsp6ohhUpldRtezabValMUr0qWKYAX1YDEdtJSiThiqR2wvAcftQ8IdJaIJQAgL9Y8IVZs1JByDFIlyLMGEE0hMg51ZvCrMOwjCzbqI1wcDtJRcbDlmAiRelk1LB+a7ntg/bhUsdAtWlMuOZENkGoxaqOw5DqKDDz6CeCIkInEYR7cmShGQ1V1LAOay80DKjbmzA5uNk71jAtASRwtcCPicIhVth8GoeKfFRyKTCicM5xTAMfVpAmoGG1/Ruv1227N/2B73o3F/5lz8Swg5HvvvV3MPK7fs/dRb8s/MX1lTvsdfuvbvzBoOd3r+6sgNE1Qhx7nTEHmBVZGpCCMEdFWTzimDIo0ns0SqKgzBlOJ8QXHQpZHGMmiYX+TsjkdYYZVXPohhp0wy0hyblMSKCGOm0NS6UZse7gDCAEBrksauL4ZVETJ6drW7eN97ttbY3SwUrhIILiAVkemmOvipZqVPcRDhSdQmWSe5scZ4x5WZKIVDV10LnvVWERwwMwzljwNeb0NxoJFhZ8kXhEwj6OyUrLebeUd0DzwEJjyDEDJgcJ4cjDHNqcKmA3KABkNpKKqry9Owvt85RihgAP5hBBl94G20GEU7mW1CKxureC5ru+UES+N2wb0YOqHqPgRZdWKf2/RMZCNBcZYvQW7ASCysti+C8iaLW/0TgVcS6FEaSQzN1MKZmR8KyMo2twEWdgCfMuYUQZDx8y+gmNyFikgEvwFKYjyKk0+NWdgBMs5R0oXsb4zHRtt9923z7TG8ThFPNgR3AoVxInai/4eI64UEs7oCPAmSR5UkIa5mtl9lZ9fBqKjoE8P1E21vAljTOGnxK+IGQFeo8p34+XXRL/3QhKu43wNG903bw5NLQ4hZQYTFgIYNpRvpiwJQADzJHgbI5wAAeW1GNjSkUmQWIGhIGWj4/Q2EOZ5l8TmMzgMQ1JWgqydvDi8Oj495PTl/Wq/fXzl+ffNFoc5VcMa3fmLG89eFcoZ3XvxvAdo2/cGzZsOyKNdaGGG06334VKmHf7vjs8b/ndP7v+9RaAnL3NM8ux9Xm6/XjNLxn/1dPVc8+HrQs0dL03Pd+rl6movoDmVUEENTnW9+9SNjofpTqgnFp/UEZr8KqM1tCc+Vcr532pEGCGT8xMginOaEyhkn6KjizVHI9q5p+jIf/1fdd09H4a8lHV8f8YhL9o/zHlvtcD6MmIX2fOcy+7fwx67V8T40cxaL6KJ561Nx3H3vp6pldiymkMtOpLb/Hk1jw+qjn29qVKBdDWXzCblX8AUEsDBBQAAgAIAKyG2lg3i4dqewMAAKwMAAAhAAAAdW5pdmVyc2FsL2ZsYXNoX3NraW5fc2V0dGluZ3MueG1slVdtb9s2EP6eX2F4wLB+iVcnnRtMEeDYHlA0a4MlyHfaOttEKFIgT07973cUKYm0pcqNECC8ex7yXh4ekcS8cTk6gDZcyfvxdJxejUbJptQaJL5AXgiGMJIsh/vxE5MIgpvRH78L/Dv9MJ44sBJKPwMilztjLbVtxLP78bpEVPJ6o4gr8VoqnTMxTn/7p/pJJhVyiKUowEs5W7aB9phP088Py4so/ozbh9lycddH2Ki8YPL4qHbqes02bzutSpnZ0G7s10fbHwvQgsu3wYiovPgFIY9iWn1cTVfTyyiFBmPAhnS3nE/nfw2yBFuDaLKf3X6+nV/IaY/6eWNOaAduOFa02XR2M7vtoxVsB3GRF6vlx+VNP17S7nFXfhqXIyD8wMHM6RocQf/S5qooi1/RSKHVzhb0hDOz3yBHKJbR9SPC8s5+gwSbkD1oUJBG8IzaoHTmpPin/frAfbX0f4ZDIrF3WyvxZJtwMj2sQtYCUtQlJJN65Xxmr96/l0iXCdItE4YAoakFPVGGT6w0Eaw1tsD/4J3LLER5Swt5VaLMYeEiDpGxoyUsFg/VaAmxjS2IUcPBG12uJ8YW+Y0qe4YMjC3y2TbsuxTHM/ipx3FqSTww38+gAT76qAPkBslomfmt61XttUc92ptugrO9ocbkKoO0ktYLz8F2LplUNhfT5CyoRLID3zGkV+pfi1sfq2xMMjlxeLV1aytBjgK6JLdRpTYUDLlf4+Q7PI7iHg8zx0fYYo2OjW1X7IsRiqFaXw0Wuz6kKZxbj5AelPtxzvQb6BelhBmPPI8uIRXdPc3nDDuy6UEF/UVuVcCpzu4jSYVgLgUrdxEvhTNEttnnFFNfCk1NXWu7O5j4Y7taK8t8DXpFiuBQSzK2Odye7/aCfvGVwztkMaHH6Zi4p+0k443iA4OXADC92df3wS2cJy8FcgEHEN4bGKqE+zJLDOm/K18rr1iUgeUiRfop1ColGqGRo4PwSnF1M5xneMYjW5sqs2im1CO+HSrR0K8HpRVreLozeClFO5O/q4TUrKierET1jEyjP7ld++TZAeaS59UMIgc2ounyOI5QqvBlqZx1wGf2NgT7dDWbNRl2ePoodtKm0y5K5Tkdsy90P9OtBghHbGW8Ch6Br3BcK6azbw0kehU63I5NOdLDWU1smvV5gckkMLnmNG2gv+m/lPR/UEsDBBQAAgAIAKyG2limr1YjNgQAAJYUAAAmAAAAdW5pdmVyc2FsL2h0bWxfcHVibGlzaGluZ19zZXR0aW5ncy54bWztWN1u2kgUvucpRl71sjhp2k2KDFEWjIJKgGJ3t9FqFY3tAc9mPOP1jKH0ap+mD7ZPsmc84EAgqYlCV5H2IiI+Puc7Z77zN7Jz/iVhaEYySQVvWsf1IwsRHoqI8mnT+uR3X59ZSCrMI8wEJ02LCwudt2pOmgeMytgjSoGqRADDZSNVTStWKm3Y9nw+r1OZZvqtYLkCfFkPRWKnGZGEK5LZKcML+FGLlEhriVABAP4SwZdmrVoNIccgXYkoZwTRCCLnVB8Ks0uVMMs2WgEOb6eZyHnUFkxkKJsGTeuntts57pysdAxShyaEa0pkC4RarBo4iqgOAjOPfiUoJnQaQ7Snby00p5GKm9bJ0RsNA+r2NkwBbo6ONUxbAAdcLfETonCEFTaPxqEiX5RcCYwoWnCc0NCHN0ifv2l1/Buv3+u4N4Oh73o3l/5V38Swh5Hvfvb3MPJ7ft/dR78q/OX1yB33e4MPN/5w2Pd7ozsrYHSDEMfeZMwBZkWehaQkzFFxngQcUwY1eo9GSRRUOcPZlPiiSyGLE8wksdCfKZl+zDGjagHNcATNcEtIeiFTEqqxTlvTUllOrDs4AwiBQS7Lmnj3vqyJ07ONo9vG+92xdkbpYKVwGEPxgKwIzbHXRSs1qtsIh4rOoDLJvUNOcsa8PE1Fplo66ML3urCM4QEYZyL4BnP6GQWCRSVfJAlINMAJ5G/U5RaaQFIZUDdMCUce5tDWVAGdYWkh80Aqqop27i61LzKKGYKWhblD0JW3RW8Y40xuZLHMpG6msPX7QCgi/zD0GtGDqh6j4EXXUiX930TOIrQQOWL0FuwEglLLE/gvJmi9odEkE0khZVgqJAs3M0rmJDqv4ugaXCQ5WMJ8SxlRxsNfOf2KAjIRGeASPINpCHIqDX59L+AUS3kHilcxvjJt2ht03M+v9AFxNMM83BMc6pMkqToIPl4gLtTKDugIcS5JkZSIRsW7KmerPz0NZYtAnp8pGxv4kiY5w88JXxKyBn3AlB/Gyz6J/24Eld3GeFY0um7eAhpanEJKDCa8CGEQUr4cqRUAQ8yR4GyBcAgbSuqxMaMilyAxA8JAy6dHaOyhTIunKVx+wGMWkawS5NHxm5O3734+PXvfqNv//P3t9aNGy909Yli7M8u7/eDloJrVvSvCd4weuShs2XZFluhCjbac7r78VDDvDXx3fNH2e7/2/OsdAAV72zvLsfUC3b1Pi1vFvXUa/Hf71HMvxu1LNHa9T33fa1SpoYGAdlVhDFU40VfsSjY6A5VqvpraYFhFa/ihitbYbPnR2oavFAJM7amZQjC3GU0o1M6L6MFK7fCk9n0ZLbjzSksf7UHTtYdpwSfVwwsedv8z/aNqWu5aLMgjCdVGP2jDPBvpm6x57lXvl2G/c1D6aDX+XkTNPi995qn8RrPxUcaxd37+qoF881tiq/YvUEsDBBQAAgAIAKyG2lgmD37osAEAAG8GAAAfAAAAdW5pdmVyc2FsL2h0bWxfc2tpbl9zZXR0aW5ncy5qc42UwU/CMBTG7/wVZF4NkYEOvIHDxMSDidyMh248xkLX17QFRcP/7joUuu4NWS/0y4/v9b2t33enWz5BGnTvu9/V72r/Ut9XGljNqA1c13XeohdWDzTPFzDPC+C5gMBDthZZMq7hqO9PCOUciMo12b1aX+0YBng0c0RJiYrw1RS4JcAPCvykxK+/f3ecxg5NOaNONsag6KUoDAjTE6gKVjHB1WP1uD16MG5B/YMuWQo109twNI1byZPjcBrFD2OXS7GQTOyeMcNewtJ1pnAjFr/1B3a59GonQZUvfd1WlufaPBko/MKz/iyche2kVKA1/NYdx5NwckfCnCXA3Yai4Wg4OYPWjJsD9ehtrnPzR0dhNIiGLi1ZBo0pPczifjyoY6L0akyzUfzAGfg0bc1IznagLrFCuZEXvECpMLMTaaKRXSTKkS1ykR24eGwXydnDWtu2b6NKjV6CanH8Km7scpnGMGrXDL1rtiKuctGWL1Q2eJohL7f2qj5TucApUVAiEoXl2aCqncb4UWP3b2XfTK1BzRF5GaDdgBnD0lVRBkp5/Hc3GMiTphf35MX7vrP/AVBLAwQUAAIACACshtpYFQaV5GsAAABvAAAAHAAAAHVuaXZlcnNhbC9sb2NhbF9zZXR0aW5ncy54bWwNyrEKwkAMANC9XxEySB3Uugn2rpujCK0fENogB7mk9ELRv/e2N7x++GaBnbeSTANezx0C62xL0k/A9/Q43RCKky4kphxQDWGITS82k4zsXmOBVejH28S5wvlJuc4XqbOkAu1B/B6PeInNH1BLAwQUAAIACACthtpY9XSmfq0RAACrOQAAFwAAAHVuaXZlcnNhbC91bml2ZXJzYWwucG5n7VsLWJJn37e31dbK/NauzV4r2LXa9r3rLXNm5gFYa9OsNXdqVobUXFlaoENBEXhWLX13EFat2XTC3s4HgU4GgkCLJZUan5ZgcspQUREQER7OfA+KqXvffd91fYfr+65deOn13MD9//3/9+9/uP8Pj/dX77+XGv5s1LNhYWHhaeve/jAsbAY2LGz658/MhN4ZHvrwV+gyDf9h6lth7HsL+6EXT+Ws2bgmLOwyfbZnxwzo9az8dVvwYWFzJYG/aVLcuc/CwhLeTHt7zcfFWUZ1K51VitZafMS4jQ3/drw4+/6vC0ZuLvj02z3rN248ebzx+PaGoQOd2zNpUV8j3n5HebDnVNnzb9Fm1K069f60pTl5ET8/XvNyoo2bIOsvPysOL6XYiRGxV7M43TVbYg1b8nbZLT/uQlI2WyMgk6Ef3kdzuKMD4rddLwauj2gxqj8FBqqYsszA9YukxvzZgUG+dD52WmBgmi9ZFrjeWJTNmzEKkv37IJHhXGAkFViSdgT6HXkkeKAQ2euqOeSepfG4BktjC8bXg1nPH5bLDthid3j37kYnj0omf1ZpggMgESBae6KBkiTNOr5JLiuzxZ7YMarzGehj9pVjIy1bUYujRg39Ir/fd3lB7pK/5I2ZeaDrk7bC8FFL31yhWl/FDgqWZabdjxuz95f8pXv4ZaMmvzQf+8pGxYpR3U9JWKf6g6DbecdWoiWjBPzLHO6RM/+/wb/s77K3nkyNh/sdUlwWxdZeXYmhbmmbvqfmvkGVpXeYVLKg6hUIlWj47lI60yrzDcqwIlc7Zz3pJRaeVKM0LNTWuLcEzTpTrizaqcGOHB5ZsXWyPGR6YdrYMPO/MGafjSZ3zY43l2rdWCoUHiMsqkcKeHoPwj2P7A70pIknZRQTPl7rFmpLrTVaZ42S2ldO3e3m4SfmwKiG9cq4ZvZ+eyRgiYSLARV3prqo3cg3nwVcZ8VdBYIx0rg38pciPPLN7payhwsJGIgeY0zqZBit36v1O3bOG16vxOddolRdxIaPCW4n8Y6dCtL9bgTX8LUoGnA2HTG9z/QO5uB83em+z0ox9pVSFp5MNOUEXXcchoUjSNcWlS6huF0SlEdSTQc8unjApwdEQqDunrqo2fXjJYF/9yJuEnh1Ah2AmGgYk+p+DVVi7YoAHL0g4Ae5INC/AcN39qWiXI7jKO99lBqGv3bPoq5nBsNiB4mHloGNC3Dr+NnCkbYN8WLXRbGr+Cd0hgYGB4x1CizS8UsEUoSrozW5Zb+1VnGMIric2sblFm0y4rxynNpzM9pzkzvoNQN+nY4ou/obVd6DKMdBY8fifuy1e62RWcVdLKpRQTX2EqG8xVFNeqqpN4fam6MZQJhLZC2RYscto46op8qfxCrBW3BS7DOIfyiUuZpzkHjr8yjL8/EoezbKzisqpQySVYnSKQL2bLi7wx8/so4Pp7juM0XOw3DnYSlLKciWJ4imkAh33k7F+h6btSKXJV3l6d0gplh9ER5Xi9jdA6bxy1lWYo3UQM7S26Kwit/IRlP61sabS8wcVYMb4c9qm55bo+AAULhGiz3D9skp5BsGHO3GvsX9PlAZ7aeNIjxaBUGIh3BawSLyErVfvokbDDFovqkRlhbx2ijhN5ZBqc1fEhzzWF32VF9/0sgNpZeokBjaMzBqxpMkxOJ5FK9NYXuz1HIrkutX24ZII32t9knJ2P52mdKwh6hhTpSQ5/+M5ZxVlwAT1WPjZzwhg6D31j8pHHGHu+ykzhpQHwIKAf0fABUukxijRWAGVuPfj9FqiCYF1YrCoZDtrkS54qrAXHI9ySx7suVd/Kqzy16pAeE4X18ss3QgZgT0u/0851GZ2B7OonO4Le/zkX6TLj2XQtPhe43oJpNOW2tVHJUViDheBrNuqvIHc7h5hR4UlNm90T6fH8sgfEFu2/wwi8JP0amlzI9pddqBAeVO0IKTOw13zDYycyy/p8Wqck/s4nnTxd4uKS76zy8xCwf588D5HyiMcRdELi3SIu+oN2WaOTQpMAxQB3o5Yle7VFYPwycrWk0xBmOMiu22FsB9HHiJwVFUmmBKEjFOqo+JBBy9Y5vUygLpdBbXibMcplMHWXqtd8HGuqk0MHrisLLp3fGGNGmvVGHUeePY7DV49EOBBsMCFQUGe+Jypr5vD+woV7FCkKKIS+HQmeXKuJc4MfZitlrfok+6q7+tvFg0SGrmCxl4Cs3my6Usa3nhdvp9UwNqolF5ld/SRQi/YDC+znkXwchWI9m9aNZzRYjeYmjTEtMQANm2kn5HmbcandHce7mJJGCzEQBDJ9oL2roLSkrraAiRPu4Bsl/UPzVaWtGCx3Zyc8EMI/91W/GPB4qaE1fRm0Tt2cN2y7wZ0uyMpgKVZd4zW2ClC4k+h2WhfszWAgwSHCju/9s/oMGxdLlU8Td+SktR6SJB0vLSNggpap+Mc1SwUGpkaxBcN4mmX63N6gHrkzmVKau5U/l8FWpyigyk8weSe/vIgyadPlv+c8m3VQYjxuP117DdGfrK+atdu+hbZGIkg6tQNNASYGJTJg1UUKQvXDI4CRkSk4hBpvXwhonHtHrSj2VFh4YKtBaLvnUqn6Qfugjo81Vre7E3khPhArfDebyotOKnVOfWawa7q8OZ+/A1xC6KZ/UqHEduGIBJmZwbaCmMmVfkI6fqOTlqpClTMmhx2HyJuxBmvrDxEdlHVhUKrL5tT7rIqr4tZZlqTqjyhID+8ECq3vyL5cok3y2xygd1TXkT4jdH8t0M0DdMGDxc6M/UgxNpGOgiT/uHhwlD/+yTOgWsfuAT0hcsK6lGOymvoNug9hwUKI2P9rlwWCk8DeQUITlWElFkzg1qtEL3YWjif/ueMD9TYsR5GnF9+7luM9tQGwThJqhEPpeB9LPQ8fgbpd/EvzeZusydT/TmvixhXZlM9CdbJmrD7fyLtZPZ3CSfqE1vqF6fwv2xSQVyDvduSN1/rK6wRWLM4wgJ1q/SPRq7CF250H93KWcviqqYpBedqGJbhtFm18NqrthbDgdlGosMh7SdT99Hb5F/V5K8q46RTVTtI5A3CtyEHot24LJ/KMnXatcRhRNmfBCr8nUnAQOsi+lQy6Ex0RBbJSYiBQRVDSNt5bAIRrTIsV+KI0o1u2RvqKgXL+LCuenbRy2FJQZ2IXnl+uIqC36RleJ3MPeaM1lrQLXZp6BnnjRZLHEOEXgIQ/JY4ubCs80uR4FnwOHIRd8RpLQ3AEJABSRrW4+K7HF3YdKFMqbWwEdxorIwYIGHXyMxOg0lVUu/F6MnNytFPPTiHi7/MSG80vC1Mq6KYc6c3qekPnoajpJFpSiM2f+KXqznnyAKxYkzO+IYbLlU3idgJJmbpLXQvq8l+Yt9OpE6XyC6l2xy8KF2x9FAIQMl7xTM5Rq0ORUNUrwRqUefn3DFyF8lRv7nhRXf5X2nUjNZBfjw03mPth0cjLkGW2woUBVsGuALaQgk9VqZxtouMCTQCoooiLw3Eaam/UXh5/I+VqsrWdny/FJfMYzJVeiRjV0ns3kIXwUBVN+aFCjGfMHMO3G1vX2ulSwp67B1foriXD2Ww02V8vgLVhOz82hCg8hTNezAEbT1ugvKODsset93Ur3R40mVKkS0TP97ho6/0oUbJpFVBfUHywQpLQ0k2xG5jr4DX3G85NDe67QEdjNi6+IBZ26H7Y2nSm4ZjzY+tOrvuhkPYhrYSylWR4MwRUkWKjfN5eo54PLJHVwhD5GijPue/cHwbgq54oIghkghhzOlbsNxXc9cuZFcoSpSxcjZS/GyjCtsuR41swNqtdi6Cx1xZ9gc/WqCGjlTbtVvlQkXYBV4GEZi8UjBemisv1eJ2wz2tN80iHRujKzS/yKRNaknOy0xRqEU20tMvJeLQP41vbTWslLaFPcnvTfhc7bF7nCQGDZLEQBjZrSyl2Ks9QpjQxRBfU9aw/keXcP0F3s7yWyrla1PpKEw+wW0FnM2mGBeP5GYJ3Kcus9Ixf+7RaNqPlZrYzOFzl9fo+JKtQKtlwPnCtKJnH/MxQUawHIrQkUe+IhJMtiXchqG5ZQypXvTpL6sDfLtFjda60VoV9yGSYwDRpy/Syox8XFCAIZVSOWXBImNWeqaSatoyXdHiHVwYZyITWddts//VGufjiq2aiKp/RY3R2jvjJ/DNXjNbqm/m7WDqF6l0bAmS294pbZrlRZVprQaocgw1OVjSP1rcWquBmW6rz43qXZVQwmDQx8WaNjyF7hlSsFks6+XKxumLjlJxVZcRGhQEVwD/dgisCcfkqtMXQ1hXpxyd+UfXOT3sCqTN5v1+QLfioekWV/aLtvKmz/nobPNpEE+zhYgg31DmD0lAz6J4IY2lD+0OqiZGeiyDzdF4/wCQ+J4y7YvnHuEffaP9HV8CDwEHgIPgYfAQ+Ah8BB4CDwEHgIPgYfAQ+Ah8BB4CDwEHgIPgYfAQ+Ah8BD4Hwy88ZaENXruo22tyabAAPhZJYmCwylHrjS+M3aARLs7vm3dh8HHTskH1esWpwUfGA3NISyuWBJ8snQjtqNi5ZHvg9Cy7b8nxB1swjiV1UTxiKslKcvh0YncGC8nSWGpY3HwFGFFnhNJnEBVnUhHuQZaQKEhVvmchX1dpLEVYR5vFcl2TuDfWEbSu+H7UiUCjYsfXbBMq7+yYM/4CZNHLxobb7rbXiHQxdHo3MlCneGHwNMbBmEAhv8Ae+rwqdoCS74g65z7kNb5WBdpoiplANY93XREjq/Vb5U9FD2zOmBPpEBbYd5Q2YHwiQrPjy5Ld6LL3lrp660XXXKQTLaEwH+f/r3TiyRj+L+aLJAKY0pU2t2oyHCu2WVDKX1vVu+lzIUmFZ8jiGdrK5dfLvVQ+j8cp9xobei0756YEO/V5IiHe2M1ySJh0i4+ZC+qdR9ZW9k5SvbyKCwR1cxIDTjjfSM1QnQtwGu1zG4TvxNrid/NODMq4Mqy4rprgW/UBbK206M+q8iBYZndW7I+CYQK7ILa/EvliB2wirXkM5zSAJv0Uhj6U9BxXg7+JBffMfGuB5ch28mjyBU3oVD6ojwXLB16heJqzYCkqqszkM4MZTYjA+KGesUmhAfEjo+L6STG2WLrLWNB5VOQwoh2E/jo7D7vPcrm6Mj8BcA3rwogqo6yzAjMGzs+pa8OOiQGqWLDq2Qu1Adh4+ruj9Aikf7eWLKaBBBV1sF5Amk62ODbuLxu1OXfhnPhLqEfnJFs8HPggdD7WKA9yDyD029YsjCwHn2rtfjOl0GjFkuMlqrrBuMO76W90swg40+jNpqp/bZ4Zpch8l2hUY/iIkwlhK/UurOZ/pnOz2cZtLuJqtPBUCru7bJ7ym/Lm5bUQoYOH5k17ghqJ0MP7yZVBbxbKDO83j1OX7LKtPWg8WrDvWVPrLuudz5dP+aph1bP2n1B3zKa8gWGI/5ZT49PjO6vMQMjvbEU9VXf/qENgej6iGVOYAFH1QXjQtidPDTA2wu2zUp3AduCoQgj73E+fZPZg2ve1gklAnM3heOcBy3kU6Lq6ngQ10dwzcVdVhzSZfDfP5Rdi8Yp3HpdxkRgxWUhXW3aBue38fFwRwcTR682Bci/JlJIXPHFsJO2YGBl1j8meKddlUTlKdwG45Uk2HiA/SbZ8jgF1bp9nYtmj8fD1CTl1XURjgEWy6Wkub8HMOq9HEH2tPFVTk047hsq5J5raIJ0OpTta+vcCIeoEHIjlLxBqmyn5zFWjXpdY7cylb7lZEUmBnyF3ePeNraUb8qU5lJFznXUg1czmdNHzbBJBURxhNbGGEmVMruf1CHebp6wAs5viVgXOGgXDaP047A9N8/dkSsEItOGbU1g/eB4EZC5y6GyMi9wQu/oaG0LFEE7USeQuxIVCiXvBzN+HBLNUESoc5zTRqPKOFbUto2dvBvyjwGObQE5Q40LcHvLo9K2spjPjZdjR6dCdH1R3pI9ddSUlcGq3Ifz23E43wDHl5vUuY5/Ty770nb17zv/8wOC/xOnDP8SH++PfDZvb8aPxOaywDtp77z3Nvut7Qf+HVBLAwQUAAIACACthtpYOp3ncEsAAABrAAAAGwAAAHVuaXZlcnNhbC91bml2ZXJzYWwucG5nLnhtbLOxr8jNUShLLSrOzM+zVTLUM1Cyt+PlsikoSi3LTC1XqACKAQUhQEmhEsg1QnDLM1NKMoBCBhYWCMGM1Mz0jBJbJQtDM7igPtBMAFBLAQIAABQAAgAIAKl+UE82YVgCRwMAAOEJAAAUAAAAAAAAAAEAAAAAAAAAAAB1bml2ZXJzYWwvcGxheWVyLnhtbFBLAQIAABQAAgAIAKyG2li1N/SoHAUAAOETAAAdAAAAAAAAAAEAAAAAAHkDAAB1bml2ZXJzYWwvY29tbW9uX21lc3NhZ2VzLmxuZ1BLAQIAABQAAgAIAKyG2lgVHmAbowAAAH8BAAAuAAAAAAAAAAEAAAAAANAIAAB1bml2ZXJzYWwvcGxheWJhY2tfYW5kX25hdmlnYXRpb25fc2V0dGluZ3MueG1sUEsBAgAAFAACAAgArIbaWHRJNR88BAAADBUAACcAAAAAAAAAAQAAAAAAvwkAAHVuaXZlcnNhbC9mbGFzaF9wdWJsaXNoaW5nX3NldHRpbmdzLnhtbFBLAQIAABQAAgAIAKyG2lg3i4dqewMAAKwMAAAhAAAAAAAAAAEAAAAAAEAOAAB1bml2ZXJzYWwvZmxhc2hfc2tpbl9zZXR0aW5ncy54bWxQSwECAAAUAAIACACshtpYpq9WIzYEAACWFAAAJgAAAAAAAAABAAAAAAD6EQAAdW5pdmVyc2FsL2h0bWxfcHVibGlzaGluZ19zZXR0aW5ncy54bWxQSwECAAAUAAIACACshtpYJg9+6LABAABvBgAAHwAAAAAAAAABAAAAAAB0FgAAdW5pdmVyc2FsL2h0bWxfc2tpbl9zZXR0aW5ncy5qc1BLAQIAABQAAgAIAKyG2lgVBpXkawAAAG8AAAAcAAAAAAAAAAEAAAAAAGEYAAB1bml2ZXJzYWwvbG9jYWxfc2V0dGluZ3MueG1sUEsBAgAAFAACAAgArYbaWPV0pn6tEQAAqzkAABcAAAAAAAAAAAAAAAAABhkAAHVuaXZlcnNhbC91bml2ZXJzYWwucG5nUEsBAgAAFAACAAgArYbaWDqd53BLAAAAawAAABsAAAAAAAAAAQAAAAAA6CoAAHVuaXZlcnNhbC91bml2ZXJzYWwucG5nLnhtbFBLBQYAAAAACgAKAAYDAABsKwAAAAA="/>
  <p:tag name="ISPRING_LMS_API_VERSION" val="SCORM 1.2"/>
  <p:tag name="ISPRING_ULTRA_SCORM_COURSE_ID" val="54100568-65B4-48CA-ACBD-4579F95E2566"/>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007F\uFFFD\uFFFD{A396230D-9A3A-426D-B380-67D82CDE4863}&quot;,&quot;C:\\Users\\pantelis\\Documents\\MHAPPS\\EL\\Greek\\Greek\\ETA 5&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SCORM_RATE_QUIZZES" val="0"/>
  <p:tag name="ISPRING_SCORM_PASSING_SCORE" val="0.000000"/>
  <p:tag name="ISPRING_CURRENT_PLAYER_ID" val="universal"/>
  <p:tag name="ISPRING_PRESENTATION_TITLE" val="GR ETA5 1 TEACHING SESSION (1)"/>
  <p:tag name="ISPRING_FIRST_PUBLISH" val="1"/>
</p:tagLst>
</file>

<file path=ppt/theme/theme1.xml><?xml version="1.0" encoding="utf-8"?>
<a:theme xmlns:a="http://schemas.openxmlformats.org/drawingml/2006/main" name="Θέμα του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4244</Words>
  <Application>Microsoft Office PowerPoint</Application>
  <PresentationFormat>Ευρεία οθόνη</PresentationFormat>
  <Paragraphs>530</Paragraphs>
  <Slides>49</Slides>
  <Notes>49</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2</vt:i4>
      </vt:variant>
      <vt:variant>
        <vt:lpstr>Τίτλοι διαφανειών</vt:lpstr>
      </vt:variant>
      <vt:variant>
        <vt:i4>49</vt:i4>
      </vt:variant>
    </vt:vector>
  </HeadingPairs>
  <TitlesOfParts>
    <vt:vector size="58" baseType="lpstr">
      <vt:lpstr>Roboto</vt:lpstr>
      <vt:lpstr>Calibri</vt:lpstr>
      <vt:lpstr>Calibri Light</vt:lpstr>
      <vt:lpstr>Arial</vt:lpstr>
      <vt:lpstr>Impact</vt:lpstr>
      <vt:lpstr>Noto Sans Symbols</vt:lpstr>
      <vt:lpstr>Gill Sans</vt:lpstr>
      <vt:lpstr>Θέμα του Office</vt:lpstr>
      <vt:lpstr>Θέμα του Office</vt:lpstr>
      <vt:lpstr>Παρουσίαση του PowerPoint</vt:lpstr>
      <vt:lpstr>Παρουσίαση του PowerPoint</vt:lpstr>
      <vt:lpstr>Εταίροι</vt:lpstr>
      <vt:lpstr>Διδακτική συνεδρία: Περιεχόμενο</vt:lpstr>
      <vt:lpstr>Στόχοι</vt:lpstr>
      <vt:lpstr>Δεξιότητες</vt:lpstr>
      <vt:lpstr>5.1.1 Γενικές γνώσεις σχετικά με τη χρήση ουσιών και τον έλεγχο του εθισμού</vt:lpstr>
      <vt:lpstr>Εισαγωγή: εθισμός στην οθόνη</vt:lpstr>
      <vt:lpstr>Παρουσίαση του PowerPoint</vt:lpstr>
      <vt:lpstr>Εισαγωγή: χρήση καπνού</vt:lpstr>
      <vt:lpstr>5.1.2 Πληροφορίες για την κατανάλωση καπνού</vt:lpstr>
      <vt:lpstr>Καπνός σε όλες τις μορφές του</vt:lpstr>
      <vt:lpstr>Καπνός σε όλες του τις μορφές</vt:lpstr>
      <vt:lpstr>Εθισμός στον καπνό: Υπάρχουν 3 τύποι εξάρτησης </vt:lpstr>
      <vt:lpstr>Εθισμός στον καπνό: Υπάρχουν 3 τύποι εξάρτησης </vt:lpstr>
      <vt:lpstr>Εθισμός στον καπνό: Υπάρχουν 3 τύποι εξάρτησης </vt:lpstr>
      <vt:lpstr>Κατανάλωση καπνού:  Γιατί είναι τόσο δύσκολο να σταματήσει κανείς;</vt:lpstr>
      <vt:lpstr>Κατανάλωση καπνού: Κίνητρα διακοπής</vt:lpstr>
      <vt:lpstr>Η διακοπή του καπνίσματος είναι :</vt:lpstr>
      <vt:lpstr>Η διακοπή του καπνίσματος δεν:</vt:lpstr>
      <vt:lpstr>Οφέλη που θα αποκτηθούν ή θα χαθούν</vt:lpstr>
      <vt:lpstr>Στάδια προετοιμασίας για τη διακοπή του καπνίσματος</vt:lpstr>
      <vt:lpstr>Αν θέλω να σταματήσω, πρέπει να :</vt:lpstr>
      <vt:lpstr>Πρακτικές συμβουλές</vt:lpstr>
      <vt:lpstr>5.1.3 Πληροφορίες για τον εθισμό στην οθόνη</vt:lpstr>
      <vt:lpstr>Εισαγωγή : εθισμός στην οθόνη</vt:lpstr>
      <vt:lpstr>Προσδιορισμός της εξάρτησης από την οθόνη</vt:lpstr>
      <vt:lpstr>Προσδιορισμός της εξάρτησης από την οθόνη</vt:lpstr>
      <vt:lpstr>Οι επιπτώσεις του εθισμού στην οθόνη (1)</vt:lpstr>
      <vt:lpstr>Οι επιπτώσεις του εθισμού στην οθόνη (2)</vt:lpstr>
      <vt:lpstr>Οι επιπτώσεις του εθισμού στην οθόνη (3)</vt:lpstr>
      <vt:lpstr>Συστάσεις σχετικά με το χρόνο στην οθόνη (1)</vt:lpstr>
      <vt:lpstr>Συστάσεις σχετικά με το χρόνο στην οθόνη (2)</vt:lpstr>
      <vt:lpstr>Συστάσεις σχετικά με το χρόνο στην οθόνη (3)</vt:lpstr>
      <vt:lpstr>Συστάσεις σχετικά με το χρόνο στην οθόνη (4)</vt:lpstr>
      <vt:lpstr>Εκπαίδευση στη λογική χρήση της οθόνης (1)</vt:lpstr>
      <vt:lpstr>Εκπαίδευση στη λογική χρήση της οθόνης (2)</vt:lpstr>
      <vt:lpstr>Εκπαίδευση στη λογική χρήση της οθόνης (3)</vt:lpstr>
      <vt:lpstr>Εκπαίδευση στη λογική χρήση της οθόνης (4)</vt:lpstr>
      <vt:lpstr>5.1.4 Διαδραστική χρήση εφαρμογών υγείας για την κατανάλωση καπνού και τη λογική χρήση των οθονών</vt:lpstr>
      <vt:lpstr>Εφαρμογές διακοπής καπνίσματος </vt:lpstr>
      <vt:lpstr>Εφαρμογές για τον εθισμό στην οθόνη</vt:lpstr>
      <vt:lpstr>5.1.5 Συζήτηση και αξιολόγηση</vt:lpstr>
      <vt:lpstr>Ερωτηματολόγιο αξιολόγησης </vt:lpstr>
      <vt:lpstr>Ερωτηματολόγιο αξιολόγησης </vt:lpstr>
      <vt:lpstr>Παραπομπές, περαιτέρω αναγνώσεις και κλείσιμο</vt:lpstr>
      <vt:lpstr>Παραπομπές, περαιτέρω αναγνώσεις και κλείσιμο</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 ETA5 1 TEACHING SESSION (1)</dc:title>
  <dc:creator>pantelis bbalaouras</dc:creator>
  <cp:lastModifiedBy>pantelis</cp:lastModifiedBy>
  <cp:revision>12</cp:revision>
  <dcterms:created xsi:type="dcterms:W3CDTF">2020-06-02T13:31:56Z</dcterms:created>
  <dcterms:modified xsi:type="dcterms:W3CDTF">2024-07-08T10:12:56Z</dcterms:modified>
</cp:coreProperties>
</file>