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33"/>
  </p:notesMasterIdLst>
  <p:handoutMasterIdLst>
    <p:handoutMasterId r:id="rId34"/>
  </p:handoutMasterIdLst>
  <p:sldIdLst>
    <p:sldId id="460" r:id="rId3"/>
    <p:sldId id="575" r:id="rId4"/>
    <p:sldId id="417" r:id="rId5"/>
    <p:sldId id="545" r:id="rId6"/>
    <p:sldId id="420" r:id="rId7"/>
    <p:sldId id="574" r:id="rId8"/>
    <p:sldId id="261" r:id="rId9"/>
    <p:sldId id="546" r:id="rId10"/>
    <p:sldId id="548" r:id="rId11"/>
    <p:sldId id="442" r:id="rId12"/>
    <p:sldId id="549" r:id="rId13"/>
    <p:sldId id="569" r:id="rId14"/>
    <p:sldId id="570" r:id="rId15"/>
    <p:sldId id="437" r:id="rId16"/>
    <p:sldId id="467" r:id="rId17"/>
    <p:sldId id="553" r:id="rId18"/>
    <p:sldId id="555" r:id="rId19"/>
    <p:sldId id="556" r:id="rId20"/>
    <p:sldId id="438" r:id="rId21"/>
    <p:sldId id="565" r:id="rId22"/>
    <p:sldId id="536" r:id="rId23"/>
    <p:sldId id="571" r:id="rId24"/>
    <p:sldId id="524" r:id="rId25"/>
    <p:sldId id="532" r:id="rId26"/>
    <p:sldId id="572" r:id="rId27"/>
    <p:sldId id="573" r:id="rId28"/>
    <p:sldId id="533" r:id="rId29"/>
    <p:sldId id="534" r:id="rId30"/>
    <p:sldId id="325" r:id="rId31"/>
    <p:sldId id="404" r:id="rId32"/>
  </p:sldIdLst>
  <p:sldSz cx="12192000" cy="6858000"/>
  <p:notesSz cx="6858000" cy="9144000"/>
  <p:custDataLst>
    <p:tags r:id="rId3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 id="4" name="Maria Mitsa" initials="MM" lastIdx="1" clrIdx="3">
    <p:extLst>
      <p:ext uri="{19B8F6BF-5375-455C-9EA6-DF929625EA0E}">
        <p15:presenceInfo xmlns:p15="http://schemas.microsoft.com/office/powerpoint/2012/main" userId="48ed2838b023c7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E5"/>
    <a:srgbClr val="FF3399"/>
    <a:srgbClr val="9933FF"/>
    <a:srgbClr val="ED7D31"/>
    <a:srgbClr val="F8F8F8"/>
    <a:srgbClr val="203864"/>
    <a:srgbClr val="ABC7F1"/>
    <a:srgbClr val="CFD5EA"/>
    <a:srgbClr val="404040"/>
    <a:srgbClr val="C01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13FB84-A9BD-42DC-9A22-9BA8CCF9D0A1}" v="15" dt="2024-05-02T08:11:07.56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434" autoAdjust="0"/>
  </p:normalViewPr>
  <p:slideViewPr>
    <p:cSldViewPr snapToGrid="0">
      <p:cViewPr varScale="1">
        <p:scale>
          <a:sx n="72" d="100"/>
          <a:sy n="72" d="100"/>
        </p:scale>
        <p:origin x="72" y="4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handoutMaster" Target="handoutMasters/handoutMaster1.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5D81715C-CC3D-402B-AD21-637FEDFD5C1A}"/>
    <pc:docChg chg="custSel modSld modMainMaster">
      <pc:chgData name="pantelis balaouras" userId="25e8755020fc1734" providerId="LiveId" clId="{5D81715C-CC3D-402B-AD21-637FEDFD5C1A}" dt="2024-04-30T16:44:23.411" v="85" actId="14100"/>
      <pc:docMkLst>
        <pc:docMk/>
      </pc:docMkLst>
      <pc:sldChg chg="modSp mod">
        <pc:chgData name="pantelis balaouras" userId="25e8755020fc1734" providerId="LiveId" clId="{5D81715C-CC3D-402B-AD21-637FEDFD5C1A}" dt="2024-04-30T16:36:05.082" v="12" actId="20577"/>
        <pc:sldMkLst>
          <pc:docMk/>
          <pc:sldMk cId="616025265" sldId="261"/>
        </pc:sldMkLst>
        <pc:spChg chg="mod">
          <ac:chgData name="pantelis balaouras" userId="25e8755020fc1734" providerId="LiveId" clId="{5D81715C-CC3D-402B-AD21-637FEDFD5C1A}" dt="2024-04-30T16:36:05.082" v="12" actId="20577"/>
          <ac:spMkLst>
            <pc:docMk/>
            <pc:sldMk cId="616025265" sldId="261"/>
            <ac:spMk id="4" creationId="{E47D0821-8573-4002-9B33-F43C68A1D403}"/>
          </ac:spMkLst>
        </pc:spChg>
      </pc:sldChg>
      <pc:sldChg chg="addSp delSp modSp">
        <pc:chgData name="pantelis balaouras" userId="25e8755020fc1734" providerId="LiveId" clId="{5D81715C-CC3D-402B-AD21-637FEDFD5C1A}" dt="2024-04-30T16:40:41.995" v="82"/>
        <pc:sldMkLst>
          <pc:docMk/>
          <pc:sldMk cId="1915799683" sldId="404"/>
        </pc:sldMkLst>
        <pc:picChg chg="add mod">
          <ac:chgData name="pantelis balaouras" userId="25e8755020fc1734" providerId="LiveId" clId="{5D81715C-CC3D-402B-AD21-637FEDFD5C1A}" dt="2024-04-30T16:40:41.995" v="82"/>
          <ac:picMkLst>
            <pc:docMk/>
            <pc:sldMk cId="1915799683" sldId="404"/>
            <ac:picMk id="3" creationId="{B3028DB1-526E-8EE3-8BBF-CDEAEBB1F2EC}"/>
          </ac:picMkLst>
        </pc:picChg>
        <pc:picChg chg="del">
          <ac:chgData name="pantelis balaouras" userId="25e8755020fc1734" providerId="LiveId" clId="{5D81715C-CC3D-402B-AD21-637FEDFD5C1A}" dt="2024-04-30T16:40:41.245" v="81" actId="478"/>
          <ac:picMkLst>
            <pc:docMk/>
            <pc:sldMk cId="1915799683" sldId="404"/>
            <ac:picMk id="2050" creationId="{2AB980B0-03D2-2E64-6760-C23D435A121F}"/>
          </ac:picMkLst>
        </pc:picChg>
      </pc:sldChg>
      <pc:sldChg chg="modSp mod">
        <pc:chgData name="pantelis balaouras" userId="25e8755020fc1734" providerId="LiveId" clId="{5D81715C-CC3D-402B-AD21-637FEDFD5C1A}" dt="2024-04-30T16:37:19.009" v="41" actId="20577"/>
        <pc:sldMkLst>
          <pc:docMk/>
          <pc:sldMk cId="2140994750" sldId="437"/>
        </pc:sldMkLst>
        <pc:spChg chg="mod">
          <ac:chgData name="pantelis balaouras" userId="25e8755020fc1734" providerId="LiveId" clId="{5D81715C-CC3D-402B-AD21-637FEDFD5C1A}" dt="2024-04-30T16:37:19.009" v="41" actId="20577"/>
          <ac:spMkLst>
            <pc:docMk/>
            <pc:sldMk cId="2140994750" sldId="437"/>
            <ac:spMk id="4" creationId="{E47D0821-8573-4002-9B33-F43C68A1D403}"/>
          </ac:spMkLst>
        </pc:spChg>
      </pc:sldChg>
      <pc:sldChg chg="modSp mod">
        <pc:chgData name="pantelis balaouras" userId="25e8755020fc1734" providerId="LiveId" clId="{5D81715C-CC3D-402B-AD21-637FEDFD5C1A}" dt="2024-04-30T16:38:06.579" v="56" actId="20577"/>
        <pc:sldMkLst>
          <pc:docMk/>
          <pc:sldMk cId="750286666" sldId="438"/>
        </pc:sldMkLst>
        <pc:spChg chg="mod">
          <ac:chgData name="pantelis balaouras" userId="25e8755020fc1734" providerId="LiveId" clId="{5D81715C-CC3D-402B-AD21-637FEDFD5C1A}" dt="2024-04-30T16:38:06.579" v="56" actId="20577"/>
          <ac:spMkLst>
            <pc:docMk/>
            <pc:sldMk cId="750286666" sldId="438"/>
            <ac:spMk id="4" creationId="{E47D0821-8573-4002-9B33-F43C68A1D403}"/>
          </ac:spMkLst>
        </pc:spChg>
      </pc:sldChg>
      <pc:sldChg chg="modSp mod">
        <pc:chgData name="pantelis balaouras" userId="25e8755020fc1734" providerId="LiveId" clId="{5D81715C-CC3D-402B-AD21-637FEDFD5C1A}" dt="2024-04-30T16:36:53.340" v="30" actId="27636"/>
        <pc:sldMkLst>
          <pc:docMk/>
          <pc:sldMk cId="3038715148" sldId="442"/>
        </pc:sldMkLst>
        <pc:spChg chg="mod">
          <ac:chgData name="pantelis balaouras" userId="25e8755020fc1734" providerId="LiveId" clId="{5D81715C-CC3D-402B-AD21-637FEDFD5C1A}" dt="2024-04-30T16:36:53.340" v="30" actId="27636"/>
          <ac:spMkLst>
            <pc:docMk/>
            <pc:sldMk cId="3038715148" sldId="442"/>
            <ac:spMk id="4" creationId="{35122D71-810A-C14F-5C38-E671802391DD}"/>
          </ac:spMkLst>
        </pc:spChg>
      </pc:sldChg>
      <pc:sldChg chg="modSp mod">
        <pc:chgData name="pantelis balaouras" userId="25e8755020fc1734" providerId="LiveId" clId="{5D81715C-CC3D-402B-AD21-637FEDFD5C1A}" dt="2024-04-30T16:35:23.478" v="10" actId="255"/>
        <pc:sldMkLst>
          <pc:docMk/>
          <pc:sldMk cId="667290820" sldId="460"/>
        </pc:sldMkLst>
        <pc:spChg chg="mod">
          <ac:chgData name="pantelis balaouras" userId="25e8755020fc1734" providerId="LiveId" clId="{5D81715C-CC3D-402B-AD21-637FEDFD5C1A}" dt="2024-04-30T16:35:23.478" v="10" actId="255"/>
          <ac:spMkLst>
            <pc:docMk/>
            <pc:sldMk cId="667290820" sldId="460"/>
            <ac:spMk id="4" creationId="{122BC770-408C-50C8-126F-18790E99F2CB}"/>
          </ac:spMkLst>
        </pc:spChg>
      </pc:sldChg>
      <pc:sldChg chg="modSp mod">
        <pc:chgData name="pantelis balaouras" userId="25e8755020fc1734" providerId="LiveId" clId="{5D81715C-CC3D-402B-AD21-637FEDFD5C1A}" dt="2024-04-30T16:37:32.556" v="44" actId="20577"/>
        <pc:sldMkLst>
          <pc:docMk/>
          <pc:sldMk cId="4036588873" sldId="467"/>
        </pc:sldMkLst>
        <pc:spChg chg="mod">
          <ac:chgData name="pantelis balaouras" userId="25e8755020fc1734" providerId="LiveId" clId="{5D81715C-CC3D-402B-AD21-637FEDFD5C1A}" dt="2024-04-30T16:37:32.556" v="44" actId="20577"/>
          <ac:spMkLst>
            <pc:docMk/>
            <pc:sldMk cId="4036588873" sldId="467"/>
            <ac:spMk id="10" creationId="{C0DFA73F-FDC8-497A-8912-CA8C28C95043}"/>
          </ac:spMkLst>
        </pc:spChg>
      </pc:sldChg>
      <pc:sldChg chg="modSp mod">
        <pc:chgData name="pantelis balaouras" userId="25e8755020fc1734" providerId="LiveId" clId="{5D81715C-CC3D-402B-AD21-637FEDFD5C1A}" dt="2024-04-30T16:44:23.411" v="85" actId="14100"/>
        <pc:sldMkLst>
          <pc:docMk/>
          <pc:sldMk cId="886959175" sldId="524"/>
        </pc:sldMkLst>
        <pc:spChg chg="mod">
          <ac:chgData name="pantelis balaouras" userId="25e8755020fc1734" providerId="LiveId" clId="{5D81715C-CC3D-402B-AD21-637FEDFD5C1A}" dt="2024-04-30T16:38:49.795" v="70" actId="20577"/>
          <ac:spMkLst>
            <pc:docMk/>
            <pc:sldMk cId="886959175" sldId="524"/>
            <ac:spMk id="4" creationId="{E47D0821-8573-4002-9B33-F43C68A1D403}"/>
          </ac:spMkLst>
        </pc:spChg>
        <pc:spChg chg="mod">
          <ac:chgData name="pantelis balaouras" userId="25e8755020fc1734" providerId="LiveId" clId="{5D81715C-CC3D-402B-AD21-637FEDFD5C1A}" dt="2024-04-30T16:44:23.411" v="85" actId="14100"/>
          <ac:spMkLst>
            <pc:docMk/>
            <pc:sldMk cId="886959175" sldId="524"/>
            <ac:spMk id="6" creationId="{AA5AE911-E515-48E3-AB8B-121C68B77A58}"/>
          </ac:spMkLst>
        </pc:spChg>
      </pc:sldChg>
      <pc:sldChg chg="modSp mod">
        <pc:chgData name="pantelis balaouras" userId="25e8755020fc1734" providerId="LiveId" clId="{5D81715C-CC3D-402B-AD21-637FEDFD5C1A}" dt="2024-04-30T16:39:01.687" v="73" actId="14100"/>
        <pc:sldMkLst>
          <pc:docMk/>
          <pc:sldMk cId="422675489" sldId="532"/>
        </pc:sldMkLst>
        <pc:spChg chg="mod">
          <ac:chgData name="pantelis balaouras" userId="25e8755020fc1734" providerId="LiveId" clId="{5D81715C-CC3D-402B-AD21-637FEDFD5C1A}" dt="2024-04-30T16:39:01.687" v="73" actId="14100"/>
          <ac:spMkLst>
            <pc:docMk/>
            <pc:sldMk cId="422675489" sldId="532"/>
            <ac:spMk id="9" creationId="{C0DFA73F-FDC8-497A-8912-CA8C28C95043}"/>
          </ac:spMkLst>
        </pc:spChg>
      </pc:sldChg>
      <pc:sldChg chg="modSp mod">
        <pc:chgData name="pantelis balaouras" userId="25e8755020fc1734" providerId="LiveId" clId="{5D81715C-CC3D-402B-AD21-637FEDFD5C1A}" dt="2024-04-30T16:38:31.753" v="61" actId="20577"/>
        <pc:sldMkLst>
          <pc:docMk/>
          <pc:sldMk cId="358170688" sldId="536"/>
        </pc:sldMkLst>
        <pc:spChg chg="mod">
          <ac:chgData name="pantelis balaouras" userId="25e8755020fc1734" providerId="LiveId" clId="{5D81715C-CC3D-402B-AD21-637FEDFD5C1A}" dt="2024-04-30T16:38:31.753" v="61" actId="20577"/>
          <ac:spMkLst>
            <pc:docMk/>
            <pc:sldMk cId="358170688" sldId="536"/>
            <ac:spMk id="4" creationId="{E47D0821-8573-4002-9B33-F43C68A1D403}"/>
          </ac:spMkLst>
        </pc:spChg>
      </pc:sldChg>
      <pc:sldChg chg="modSp mod">
        <pc:chgData name="pantelis balaouras" userId="25e8755020fc1734" providerId="LiveId" clId="{5D81715C-CC3D-402B-AD21-637FEDFD5C1A}" dt="2024-04-30T16:36:12.974" v="15" actId="27636"/>
        <pc:sldMkLst>
          <pc:docMk/>
          <pc:sldMk cId="1303941817" sldId="546"/>
        </pc:sldMkLst>
        <pc:spChg chg="mod">
          <ac:chgData name="pantelis balaouras" userId="25e8755020fc1734" providerId="LiveId" clId="{5D81715C-CC3D-402B-AD21-637FEDFD5C1A}" dt="2024-04-30T16:36:12.974" v="15" actId="27636"/>
          <ac:spMkLst>
            <pc:docMk/>
            <pc:sldMk cId="1303941817" sldId="546"/>
            <ac:spMk id="11" creationId="{4C6B3A13-5A1C-B563-9208-CC31A1E8EEC6}"/>
          </ac:spMkLst>
        </pc:spChg>
      </pc:sldChg>
      <pc:sldChg chg="modSp mod">
        <pc:chgData name="pantelis balaouras" userId="25e8755020fc1734" providerId="LiveId" clId="{5D81715C-CC3D-402B-AD21-637FEDFD5C1A}" dt="2024-04-30T16:36:48.919" v="27" actId="27636"/>
        <pc:sldMkLst>
          <pc:docMk/>
          <pc:sldMk cId="3084505729" sldId="548"/>
        </pc:sldMkLst>
        <pc:spChg chg="mod">
          <ac:chgData name="pantelis balaouras" userId="25e8755020fc1734" providerId="LiveId" clId="{5D81715C-CC3D-402B-AD21-637FEDFD5C1A}" dt="2024-04-30T16:36:48.919" v="27" actId="27636"/>
          <ac:spMkLst>
            <pc:docMk/>
            <pc:sldMk cId="3084505729" sldId="548"/>
            <ac:spMk id="8" creationId="{4623BB27-4EDD-EB43-821F-86F9DE3AFE51}"/>
          </ac:spMkLst>
        </pc:spChg>
      </pc:sldChg>
      <pc:sldChg chg="modSp mod">
        <pc:chgData name="pantelis balaouras" userId="25e8755020fc1734" providerId="LiveId" clId="{5D81715C-CC3D-402B-AD21-637FEDFD5C1A}" dt="2024-04-30T16:36:59.621" v="33" actId="27636"/>
        <pc:sldMkLst>
          <pc:docMk/>
          <pc:sldMk cId="4216021467" sldId="549"/>
        </pc:sldMkLst>
        <pc:spChg chg="mod">
          <ac:chgData name="pantelis balaouras" userId="25e8755020fc1734" providerId="LiveId" clId="{5D81715C-CC3D-402B-AD21-637FEDFD5C1A}" dt="2024-04-30T16:36:59.621" v="33" actId="27636"/>
          <ac:spMkLst>
            <pc:docMk/>
            <pc:sldMk cId="4216021467" sldId="549"/>
            <ac:spMk id="6" creationId="{F5FAA9B9-621E-E86A-2A26-58325D1A0E42}"/>
          </ac:spMkLst>
        </pc:spChg>
      </pc:sldChg>
      <pc:sldChg chg="modSp mod">
        <pc:chgData name="pantelis balaouras" userId="25e8755020fc1734" providerId="LiveId" clId="{5D81715C-CC3D-402B-AD21-637FEDFD5C1A}" dt="2024-04-30T16:37:37.990" v="47" actId="20577"/>
        <pc:sldMkLst>
          <pc:docMk/>
          <pc:sldMk cId="1476619147" sldId="553"/>
        </pc:sldMkLst>
        <pc:spChg chg="mod">
          <ac:chgData name="pantelis balaouras" userId="25e8755020fc1734" providerId="LiveId" clId="{5D81715C-CC3D-402B-AD21-637FEDFD5C1A}" dt="2024-04-30T16:37:37.990" v="47" actId="20577"/>
          <ac:spMkLst>
            <pc:docMk/>
            <pc:sldMk cId="1476619147" sldId="553"/>
            <ac:spMk id="7" creationId="{0D9397EB-61E8-A87F-A0FE-165AD43B2B6E}"/>
          </ac:spMkLst>
        </pc:spChg>
      </pc:sldChg>
      <pc:sldChg chg="modSp mod">
        <pc:chgData name="pantelis balaouras" userId="25e8755020fc1734" providerId="LiveId" clId="{5D81715C-CC3D-402B-AD21-637FEDFD5C1A}" dt="2024-04-30T16:37:42.779" v="50" actId="20577"/>
        <pc:sldMkLst>
          <pc:docMk/>
          <pc:sldMk cId="1960782220" sldId="555"/>
        </pc:sldMkLst>
        <pc:spChg chg="mod">
          <ac:chgData name="pantelis balaouras" userId="25e8755020fc1734" providerId="LiveId" clId="{5D81715C-CC3D-402B-AD21-637FEDFD5C1A}" dt="2024-04-30T16:37:42.779" v="50" actId="20577"/>
          <ac:spMkLst>
            <pc:docMk/>
            <pc:sldMk cId="1960782220" sldId="555"/>
            <ac:spMk id="8" creationId="{F69E0356-BB0A-9D26-BB08-0857A2DB39C4}"/>
          </ac:spMkLst>
        </pc:spChg>
      </pc:sldChg>
      <pc:sldChg chg="modSp mod">
        <pc:chgData name="pantelis balaouras" userId="25e8755020fc1734" providerId="LiveId" clId="{5D81715C-CC3D-402B-AD21-637FEDFD5C1A}" dt="2024-04-30T16:38:01.583" v="54" actId="207"/>
        <pc:sldMkLst>
          <pc:docMk/>
          <pc:sldMk cId="1441536088" sldId="556"/>
        </pc:sldMkLst>
        <pc:spChg chg="mod">
          <ac:chgData name="pantelis balaouras" userId="25e8755020fc1734" providerId="LiveId" clId="{5D81715C-CC3D-402B-AD21-637FEDFD5C1A}" dt="2024-04-30T16:38:01.583" v="54" actId="207"/>
          <ac:spMkLst>
            <pc:docMk/>
            <pc:sldMk cId="1441536088" sldId="556"/>
            <ac:spMk id="5" creationId="{779F93A1-3BC4-4CAA-B56F-3375A7D00191}"/>
          </ac:spMkLst>
        </pc:spChg>
        <pc:spChg chg="mod">
          <ac:chgData name="pantelis balaouras" userId="25e8755020fc1734" providerId="LiveId" clId="{5D81715C-CC3D-402B-AD21-637FEDFD5C1A}" dt="2024-04-30T16:37:49.989" v="53" actId="20577"/>
          <ac:spMkLst>
            <pc:docMk/>
            <pc:sldMk cId="1441536088" sldId="556"/>
            <ac:spMk id="14" creationId="{51DEAAB1-E846-98D9-5826-3136C48F1447}"/>
          </ac:spMkLst>
        </pc:spChg>
      </pc:sldChg>
      <pc:sldChg chg="modSp mod">
        <pc:chgData name="pantelis balaouras" userId="25e8755020fc1734" providerId="LiveId" clId="{5D81715C-CC3D-402B-AD21-637FEDFD5C1A}" dt="2024-04-30T16:44:08.600" v="84" actId="14100"/>
        <pc:sldMkLst>
          <pc:docMk/>
          <pc:sldMk cId="2271343866" sldId="565"/>
        </pc:sldMkLst>
        <pc:spChg chg="mod">
          <ac:chgData name="pantelis balaouras" userId="25e8755020fc1734" providerId="LiveId" clId="{5D81715C-CC3D-402B-AD21-637FEDFD5C1A}" dt="2024-04-30T16:44:04.465" v="83" actId="14100"/>
          <ac:spMkLst>
            <pc:docMk/>
            <pc:sldMk cId="2271343866" sldId="565"/>
            <ac:spMk id="6" creationId="{13725DC3-E1D4-4E92-AF5A-F0DED3AA5B9A}"/>
          </ac:spMkLst>
        </pc:spChg>
        <pc:spChg chg="mod">
          <ac:chgData name="pantelis balaouras" userId="25e8755020fc1734" providerId="LiveId" clId="{5D81715C-CC3D-402B-AD21-637FEDFD5C1A}" dt="2024-04-30T16:38:19.370" v="59" actId="14100"/>
          <ac:spMkLst>
            <pc:docMk/>
            <pc:sldMk cId="2271343866" sldId="565"/>
            <ac:spMk id="10" creationId="{C0DFA73F-FDC8-497A-8912-CA8C28C95043}"/>
          </ac:spMkLst>
        </pc:spChg>
        <pc:picChg chg="mod">
          <ac:chgData name="pantelis balaouras" userId="25e8755020fc1734" providerId="LiveId" clId="{5D81715C-CC3D-402B-AD21-637FEDFD5C1A}" dt="2024-04-30T16:44:08.600" v="84" actId="14100"/>
          <ac:picMkLst>
            <pc:docMk/>
            <pc:sldMk cId="2271343866" sldId="565"/>
            <ac:picMk id="3" creationId="{B841205C-BAF5-793C-341A-012FF27BE25A}"/>
          </ac:picMkLst>
        </pc:picChg>
      </pc:sldChg>
      <pc:sldChg chg="modSp mod">
        <pc:chgData name="pantelis balaouras" userId="25e8755020fc1734" providerId="LiveId" clId="{5D81715C-CC3D-402B-AD21-637FEDFD5C1A}" dt="2024-04-30T16:37:05.613" v="36" actId="27636"/>
        <pc:sldMkLst>
          <pc:docMk/>
          <pc:sldMk cId="1549066013" sldId="569"/>
        </pc:sldMkLst>
        <pc:spChg chg="mod">
          <ac:chgData name="pantelis balaouras" userId="25e8755020fc1734" providerId="LiveId" clId="{5D81715C-CC3D-402B-AD21-637FEDFD5C1A}" dt="2024-04-30T16:37:05.613" v="36" actId="27636"/>
          <ac:spMkLst>
            <pc:docMk/>
            <pc:sldMk cId="1549066013" sldId="569"/>
            <ac:spMk id="5" creationId="{D9E02BCA-4460-7B32-9B95-47D7390AC564}"/>
          </ac:spMkLst>
        </pc:spChg>
      </pc:sldChg>
      <pc:sldChg chg="modSp mod">
        <pc:chgData name="pantelis balaouras" userId="25e8755020fc1734" providerId="LiveId" clId="{5D81715C-CC3D-402B-AD21-637FEDFD5C1A}" dt="2024-04-30T16:37:11.988" v="39" actId="27636"/>
        <pc:sldMkLst>
          <pc:docMk/>
          <pc:sldMk cId="4150710119" sldId="570"/>
        </pc:sldMkLst>
        <pc:spChg chg="mod">
          <ac:chgData name="pantelis balaouras" userId="25e8755020fc1734" providerId="LiveId" clId="{5D81715C-CC3D-402B-AD21-637FEDFD5C1A}" dt="2024-04-30T16:37:11.988" v="39" actId="27636"/>
          <ac:spMkLst>
            <pc:docMk/>
            <pc:sldMk cId="4150710119" sldId="570"/>
            <ac:spMk id="7" creationId="{8DAC72EC-5753-338D-C333-78705C280E9E}"/>
          </ac:spMkLst>
        </pc:spChg>
      </pc:sldChg>
      <pc:sldChg chg="modSp mod">
        <pc:chgData name="pantelis balaouras" userId="25e8755020fc1734" providerId="LiveId" clId="{5D81715C-CC3D-402B-AD21-637FEDFD5C1A}" dt="2024-04-30T16:38:38.641" v="68" actId="27636"/>
        <pc:sldMkLst>
          <pc:docMk/>
          <pc:sldMk cId="698891835" sldId="571"/>
        </pc:sldMkLst>
        <pc:spChg chg="mod">
          <ac:chgData name="pantelis balaouras" userId="25e8755020fc1734" providerId="LiveId" clId="{5D81715C-CC3D-402B-AD21-637FEDFD5C1A}" dt="2024-04-30T16:38:38.641" v="68" actId="27636"/>
          <ac:spMkLst>
            <pc:docMk/>
            <pc:sldMk cId="698891835" sldId="571"/>
            <ac:spMk id="10" creationId="{C0DFA73F-FDC8-497A-8912-CA8C28C95043}"/>
          </ac:spMkLst>
        </pc:spChg>
      </pc:sldChg>
      <pc:sldChg chg="modSp mod">
        <pc:chgData name="pantelis balaouras" userId="25e8755020fc1734" providerId="LiveId" clId="{5D81715C-CC3D-402B-AD21-637FEDFD5C1A}" dt="2024-04-30T16:39:14.315" v="76" actId="14100"/>
        <pc:sldMkLst>
          <pc:docMk/>
          <pc:sldMk cId="2130524374" sldId="572"/>
        </pc:sldMkLst>
        <pc:spChg chg="mod">
          <ac:chgData name="pantelis balaouras" userId="25e8755020fc1734" providerId="LiveId" clId="{5D81715C-CC3D-402B-AD21-637FEDFD5C1A}" dt="2024-04-30T16:39:14.315" v="76" actId="14100"/>
          <ac:spMkLst>
            <pc:docMk/>
            <pc:sldMk cId="2130524374" sldId="572"/>
            <ac:spMk id="6" creationId="{30338E97-4B65-0456-72A5-81E370FF450C}"/>
          </ac:spMkLst>
        </pc:spChg>
      </pc:sldChg>
      <pc:sldChg chg="modSp mod">
        <pc:chgData name="pantelis balaouras" userId="25e8755020fc1734" providerId="LiveId" clId="{5D81715C-CC3D-402B-AD21-637FEDFD5C1A}" dt="2024-04-30T16:39:29.362" v="80" actId="14100"/>
        <pc:sldMkLst>
          <pc:docMk/>
          <pc:sldMk cId="711995928" sldId="573"/>
        </pc:sldMkLst>
        <pc:spChg chg="mod">
          <ac:chgData name="pantelis balaouras" userId="25e8755020fc1734" providerId="LiveId" clId="{5D81715C-CC3D-402B-AD21-637FEDFD5C1A}" dt="2024-04-30T16:39:29.362" v="80" actId="14100"/>
          <ac:spMkLst>
            <pc:docMk/>
            <pc:sldMk cId="711995928" sldId="573"/>
            <ac:spMk id="8" creationId="{BEC49072-2FDE-BE5A-0F4B-A47C5DC43767}"/>
          </ac:spMkLst>
        </pc:spChg>
      </pc:sldChg>
      <pc:sldMasterChg chg="modSldLayout">
        <pc:chgData name="pantelis balaouras" userId="25e8755020fc1734" providerId="LiveId" clId="{5D81715C-CC3D-402B-AD21-637FEDFD5C1A}" dt="2024-04-30T16:36:41.131" v="24" actId="20577"/>
        <pc:sldMasterMkLst>
          <pc:docMk/>
          <pc:sldMasterMk cId="1468923052" sldId="2147483648"/>
        </pc:sldMasterMkLst>
        <pc:sldLayoutChg chg="modSp mod">
          <pc:chgData name="pantelis balaouras" userId="25e8755020fc1734" providerId="LiveId" clId="{5D81715C-CC3D-402B-AD21-637FEDFD5C1A}" dt="2024-04-30T16:36:24.012" v="18" actId="20577"/>
          <pc:sldLayoutMkLst>
            <pc:docMk/>
            <pc:sldMasterMk cId="1468923052" sldId="2147483648"/>
            <pc:sldLayoutMk cId="2577986437" sldId="2147483661"/>
          </pc:sldLayoutMkLst>
          <pc:spChg chg="mod">
            <ac:chgData name="pantelis balaouras" userId="25e8755020fc1734" providerId="LiveId" clId="{5D81715C-CC3D-402B-AD21-637FEDFD5C1A}" dt="2024-04-30T16:36:24.012" v="18"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5D81715C-CC3D-402B-AD21-637FEDFD5C1A}" dt="2024-04-30T16:36:33.600" v="21" actId="20577"/>
          <pc:sldLayoutMkLst>
            <pc:docMk/>
            <pc:sldMasterMk cId="1468923052" sldId="2147483648"/>
            <pc:sldLayoutMk cId="2515741970" sldId="2147483665"/>
          </pc:sldLayoutMkLst>
          <pc:spChg chg="mod">
            <ac:chgData name="pantelis balaouras" userId="25e8755020fc1734" providerId="LiveId" clId="{5D81715C-CC3D-402B-AD21-637FEDFD5C1A}" dt="2024-04-30T16:36:33.600" v="21"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5D81715C-CC3D-402B-AD21-637FEDFD5C1A}" dt="2024-04-30T16:36:41.131" v="24" actId="20577"/>
          <pc:sldLayoutMkLst>
            <pc:docMk/>
            <pc:sldMasterMk cId="1468923052" sldId="2147483648"/>
            <pc:sldLayoutMk cId="2336866591" sldId="2147483666"/>
          </pc:sldLayoutMkLst>
          <pc:spChg chg="mod">
            <ac:chgData name="pantelis balaouras" userId="25e8755020fc1734" providerId="LiveId" clId="{5D81715C-CC3D-402B-AD21-637FEDFD5C1A}" dt="2024-04-30T16:36:41.131" v="24"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E913FB84-A9BD-42DC-9A22-9BA8CCF9D0A1}"/>
    <pc:docChg chg="undo custSel modSld">
      <pc:chgData name="pantelis balaouras" userId="25e8755020fc1734" providerId="LiveId" clId="{E913FB84-A9BD-42DC-9A22-9BA8CCF9D0A1}" dt="2024-05-02T09:26:29.157" v="42" actId="6549"/>
      <pc:docMkLst>
        <pc:docMk/>
      </pc:docMkLst>
      <pc:sldChg chg="addSp delSp modSp mod">
        <pc:chgData name="pantelis balaouras" userId="25e8755020fc1734" providerId="LiveId" clId="{E913FB84-A9BD-42DC-9A22-9BA8CCF9D0A1}" dt="2024-05-02T08:18:36.709" v="40" actId="1076"/>
        <pc:sldMkLst>
          <pc:docMk/>
          <pc:sldMk cId="616025265" sldId="261"/>
        </pc:sldMkLst>
        <pc:spChg chg="del">
          <ac:chgData name="pantelis balaouras" userId="25e8755020fc1734" providerId="LiveId" clId="{E913FB84-A9BD-42DC-9A22-9BA8CCF9D0A1}" dt="2024-05-01T19:31:33.080" v="9" actId="478"/>
          <ac:spMkLst>
            <pc:docMk/>
            <pc:sldMk cId="616025265" sldId="261"/>
            <ac:spMk id="3" creationId="{EA9363C4-D47D-BD9C-4A8E-EF038C4C1F39}"/>
          </ac:spMkLst>
        </pc:spChg>
        <pc:spChg chg="add mod">
          <ac:chgData name="pantelis balaouras" userId="25e8755020fc1734" providerId="LiveId" clId="{E913FB84-A9BD-42DC-9A22-9BA8CCF9D0A1}" dt="2024-05-02T08:18:36.709" v="40" actId="1076"/>
          <ac:spMkLst>
            <pc:docMk/>
            <pc:sldMk cId="616025265" sldId="261"/>
            <ac:spMk id="8" creationId="{0A503588-C6EB-0D7B-849C-62EBB00AFE0D}"/>
          </ac:spMkLst>
        </pc:spChg>
        <pc:picChg chg="del">
          <ac:chgData name="pantelis balaouras" userId="25e8755020fc1734" providerId="LiveId" clId="{E913FB84-A9BD-42DC-9A22-9BA8CCF9D0A1}" dt="2024-05-01T19:31:30.866" v="8" actId="478"/>
          <ac:picMkLst>
            <pc:docMk/>
            <pc:sldMk cId="616025265" sldId="261"/>
            <ac:picMk id="2" creationId="{455843D4-F9E9-C853-57A2-27AC7B2C3889}"/>
          </ac:picMkLst>
        </pc:picChg>
        <pc:picChg chg="add mod">
          <ac:chgData name="pantelis balaouras" userId="25e8755020fc1734" providerId="LiveId" clId="{E913FB84-A9BD-42DC-9A22-9BA8CCF9D0A1}" dt="2024-05-01T19:31:51.515" v="11" actId="167"/>
          <ac:picMkLst>
            <pc:docMk/>
            <pc:sldMk cId="616025265" sldId="261"/>
            <ac:picMk id="7" creationId="{09E34C2F-40B3-A734-3980-E92111B849BC}"/>
          </ac:picMkLst>
        </pc:picChg>
      </pc:sldChg>
      <pc:sldChg chg="addSp delSp modSp mod">
        <pc:chgData name="pantelis balaouras" userId="25e8755020fc1734" providerId="LiveId" clId="{E913FB84-A9BD-42DC-9A22-9BA8CCF9D0A1}" dt="2024-05-02T09:26:20.751" v="41" actId="6549"/>
        <pc:sldMkLst>
          <pc:docMk/>
          <pc:sldMk cId="2033093179" sldId="420"/>
        </pc:sldMkLst>
        <pc:spChg chg="add mod">
          <ac:chgData name="pantelis balaouras" userId="25e8755020fc1734" providerId="LiveId" clId="{E913FB84-A9BD-42DC-9A22-9BA8CCF9D0A1}" dt="2024-05-01T19:30:47.292" v="1"/>
          <ac:spMkLst>
            <pc:docMk/>
            <pc:sldMk cId="2033093179" sldId="420"/>
            <ac:spMk id="3" creationId="{22A5FDDC-FEEA-E87C-BBAC-30ADB6D42B4E}"/>
          </ac:spMkLst>
        </pc:spChg>
        <pc:spChg chg="add del mod">
          <ac:chgData name="pantelis balaouras" userId="25e8755020fc1734" providerId="LiveId" clId="{E913FB84-A9BD-42DC-9A22-9BA8CCF9D0A1}" dt="2024-05-02T08:11:21.501" v="39" actId="26606"/>
          <ac:spMkLst>
            <pc:docMk/>
            <pc:sldMk cId="2033093179" sldId="420"/>
            <ac:spMk id="5" creationId="{F56DC747-739E-5A0C-94B8-E8F8E974AC85}"/>
          </ac:spMkLst>
        </pc:spChg>
        <pc:spChg chg="mod">
          <ac:chgData name="pantelis balaouras" userId="25e8755020fc1734" providerId="LiveId" clId="{E913FB84-A9BD-42DC-9A22-9BA8CCF9D0A1}" dt="2024-05-02T09:26:20.751" v="41" actId="6549"/>
          <ac:spMkLst>
            <pc:docMk/>
            <pc:sldMk cId="2033093179" sldId="420"/>
            <ac:spMk id="13" creationId="{ACBE9AD0-B2F0-4ADA-8F10-B83476743F9C}"/>
          </ac:spMkLst>
        </pc:spChg>
        <pc:graphicFrameChg chg="add del">
          <ac:chgData name="pantelis balaouras" userId="25e8755020fc1734" providerId="LiveId" clId="{E913FB84-A9BD-42DC-9A22-9BA8CCF9D0A1}" dt="2024-05-02T08:11:21.501" v="39" actId="26606"/>
          <ac:graphicFrameMkLst>
            <pc:docMk/>
            <pc:sldMk cId="2033093179" sldId="420"/>
            <ac:graphicFrameMk id="16" creationId="{4590A472-1033-1441-9A82-C1333CD0FA22}"/>
          </ac:graphicFrameMkLst>
        </pc:graphicFrameChg>
        <pc:picChg chg="del">
          <ac:chgData name="pantelis balaouras" userId="25e8755020fc1734" providerId="LiveId" clId="{E913FB84-A9BD-42DC-9A22-9BA8CCF9D0A1}" dt="2024-05-01T19:30:46.586" v="0" actId="478"/>
          <ac:picMkLst>
            <pc:docMk/>
            <pc:sldMk cId="2033093179" sldId="420"/>
            <ac:picMk id="2" creationId="{22E70B03-7126-1B0C-05F9-2C1895BCD0C5}"/>
          </ac:picMkLst>
        </pc:picChg>
        <pc:picChg chg="add mod">
          <ac:chgData name="pantelis balaouras" userId="25e8755020fc1734" providerId="LiveId" clId="{E913FB84-A9BD-42DC-9A22-9BA8CCF9D0A1}" dt="2024-05-01T19:30:47.292" v="1"/>
          <ac:picMkLst>
            <pc:docMk/>
            <pc:sldMk cId="2033093179" sldId="420"/>
            <ac:picMk id="4" creationId="{0F349F19-D1BC-364A-3869-67BD1F40BDBE}"/>
          </ac:picMkLst>
        </pc:picChg>
      </pc:sldChg>
      <pc:sldChg chg="addSp delSp modSp mod">
        <pc:chgData name="pantelis balaouras" userId="25e8755020fc1734" providerId="LiveId" clId="{E913FB84-A9BD-42DC-9A22-9BA8CCF9D0A1}" dt="2024-05-01T19:32:09.413" v="14"/>
        <pc:sldMkLst>
          <pc:docMk/>
          <pc:sldMk cId="2140994750" sldId="437"/>
        </pc:sldMkLst>
        <pc:spChg chg="del">
          <ac:chgData name="pantelis balaouras" userId="25e8755020fc1734" providerId="LiveId" clId="{E913FB84-A9BD-42DC-9A22-9BA8CCF9D0A1}" dt="2024-05-01T19:32:01.618" v="13" actId="478"/>
          <ac:spMkLst>
            <pc:docMk/>
            <pc:sldMk cId="2140994750" sldId="437"/>
            <ac:spMk id="2" creationId="{F578CDC3-AA9B-A5CA-B298-64484F1EFBDF}"/>
          </ac:spMkLst>
        </pc:spChg>
        <pc:spChg chg="add mod">
          <ac:chgData name="pantelis balaouras" userId="25e8755020fc1734" providerId="LiveId" clId="{E913FB84-A9BD-42DC-9A22-9BA8CCF9D0A1}" dt="2024-05-01T19:32:09.413" v="14"/>
          <ac:spMkLst>
            <pc:docMk/>
            <pc:sldMk cId="2140994750" sldId="437"/>
            <ac:spMk id="8" creationId="{35A3839C-FC4F-A706-8B06-F4ADB277654F}"/>
          </ac:spMkLst>
        </pc:spChg>
        <pc:picChg chg="del">
          <ac:chgData name="pantelis balaouras" userId="25e8755020fc1734" providerId="LiveId" clId="{E913FB84-A9BD-42DC-9A22-9BA8CCF9D0A1}" dt="2024-05-01T19:31:59.810" v="12" actId="478"/>
          <ac:picMkLst>
            <pc:docMk/>
            <pc:sldMk cId="2140994750" sldId="437"/>
            <ac:picMk id="3" creationId="{F597901C-1CFD-02D5-178E-78976D0E0125}"/>
          </ac:picMkLst>
        </pc:picChg>
        <pc:picChg chg="add mod">
          <ac:chgData name="pantelis balaouras" userId="25e8755020fc1734" providerId="LiveId" clId="{E913FB84-A9BD-42DC-9A22-9BA8CCF9D0A1}" dt="2024-05-01T19:32:09.413" v="14"/>
          <ac:picMkLst>
            <pc:docMk/>
            <pc:sldMk cId="2140994750" sldId="437"/>
            <ac:picMk id="7" creationId="{7DA2832D-1C53-2F3A-4195-A85F4B5ECC32}"/>
          </ac:picMkLst>
        </pc:picChg>
      </pc:sldChg>
      <pc:sldChg chg="addSp delSp modSp mod">
        <pc:chgData name="pantelis balaouras" userId="25e8755020fc1734" providerId="LiveId" clId="{E913FB84-A9BD-42DC-9A22-9BA8CCF9D0A1}" dt="2024-05-01T19:32:29.670" v="17"/>
        <pc:sldMkLst>
          <pc:docMk/>
          <pc:sldMk cId="750286666" sldId="438"/>
        </pc:sldMkLst>
        <pc:spChg chg="del">
          <ac:chgData name="pantelis balaouras" userId="25e8755020fc1734" providerId="LiveId" clId="{E913FB84-A9BD-42DC-9A22-9BA8CCF9D0A1}" dt="2024-05-01T19:32:28.278" v="16" actId="478"/>
          <ac:spMkLst>
            <pc:docMk/>
            <pc:sldMk cId="750286666" sldId="438"/>
            <ac:spMk id="3" creationId="{17E4B6F4-910A-465B-8D37-FDAFB8260467}"/>
          </ac:spMkLst>
        </pc:spChg>
        <pc:spChg chg="add mod">
          <ac:chgData name="pantelis balaouras" userId="25e8755020fc1734" providerId="LiveId" clId="{E913FB84-A9BD-42DC-9A22-9BA8CCF9D0A1}" dt="2024-05-01T19:32:29.670" v="17"/>
          <ac:spMkLst>
            <pc:docMk/>
            <pc:sldMk cId="750286666" sldId="438"/>
            <ac:spMk id="8" creationId="{F771C356-306F-20F0-D14B-6B8DD55B4640}"/>
          </ac:spMkLst>
        </pc:spChg>
        <pc:picChg chg="del">
          <ac:chgData name="pantelis balaouras" userId="25e8755020fc1734" providerId="LiveId" clId="{E913FB84-A9BD-42DC-9A22-9BA8CCF9D0A1}" dt="2024-05-01T19:32:25.636" v="15" actId="478"/>
          <ac:picMkLst>
            <pc:docMk/>
            <pc:sldMk cId="750286666" sldId="438"/>
            <ac:picMk id="2" creationId="{932E6542-705E-5980-67AD-E720FB5761A6}"/>
          </ac:picMkLst>
        </pc:picChg>
        <pc:picChg chg="add mod">
          <ac:chgData name="pantelis balaouras" userId="25e8755020fc1734" providerId="LiveId" clId="{E913FB84-A9BD-42DC-9A22-9BA8CCF9D0A1}" dt="2024-05-01T19:32:29.670" v="17"/>
          <ac:picMkLst>
            <pc:docMk/>
            <pc:sldMk cId="750286666" sldId="438"/>
            <ac:picMk id="7" creationId="{18498137-6F21-4D21-A18F-50A63F0B00FF}"/>
          </ac:picMkLst>
        </pc:picChg>
      </pc:sldChg>
      <pc:sldChg chg="addSp delSp modSp mod">
        <pc:chgData name="pantelis balaouras" userId="25e8755020fc1734" providerId="LiveId" clId="{E913FB84-A9BD-42DC-9A22-9BA8CCF9D0A1}" dt="2024-05-01T19:32:42.529" v="21"/>
        <pc:sldMkLst>
          <pc:docMk/>
          <pc:sldMk cId="886959175" sldId="524"/>
        </pc:sldMkLst>
        <pc:spChg chg="del">
          <ac:chgData name="pantelis balaouras" userId="25e8755020fc1734" providerId="LiveId" clId="{E913FB84-A9BD-42DC-9A22-9BA8CCF9D0A1}" dt="2024-05-01T19:32:40.727" v="20" actId="478"/>
          <ac:spMkLst>
            <pc:docMk/>
            <pc:sldMk cId="886959175" sldId="524"/>
            <ac:spMk id="3" creationId="{0385DD08-B10C-79C6-AD5F-357B74C688E9}"/>
          </ac:spMkLst>
        </pc:spChg>
        <pc:spChg chg="add mod">
          <ac:chgData name="pantelis balaouras" userId="25e8755020fc1734" providerId="LiveId" clId="{E913FB84-A9BD-42DC-9A22-9BA8CCF9D0A1}" dt="2024-05-01T19:32:42.529" v="21"/>
          <ac:spMkLst>
            <pc:docMk/>
            <pc:sldMk cId="886959175" sldId="524"/>
            <ac:spMk id="8" creationId="{6671FCD6-5F38-519D-E345-BA9EAF303825}"/>
          </ac:spMkLst>
        </pc:spChg>
        <pc:picChg chg="del mod">
          <ac:chgData name="pantelis balaouras" userId="25e8755020fc1734" providerId="LiveId" clId="{E913FB84-A9BD-42DC-9A22-9BA8CCF9D0A1}" dt="2024-05-01T19:32:38.085" v="19" actId="478"/>
          <ac:picMkLst>
            <pc:docMk/>
            <pc:sldMk cId="886959175" sldId="524"/>
            <ac:picMk id="2" creationId="{E8F64DEA-0695-C086-67FC-3809973270DF}"/>
          </ac:picMkLst>
        </pc:picChg>
        <pc:picChg chg="add mod">
          <ac:chgData name="pantelis balaouras" userId="25e8755020fc1734" providerId="LiveId" clId="{E913FB84-A9BD-42DC-9A22-9BA8CCF9D0A1}" dt="2024-05-01T19:32:42.529" v="21"/>
          <ac:picMkLst>
            <pc:docMk/>
            <pc:sldMk cId="886959175" sldId="524"/>
            <ac:picMk id="7" creationId="{7E25ADC9-68D5-FB64-9381-3AFE0E47D41C}"/>
          </ac:picMkLst>
        </pc:picChg>
      </pc:sldChg>
      <pc:sldChg chg="modSp mod">
        <pc:chgData name="pantelis balaouras" userId="25e8755020fc1734" providerId="LiveId" clId="{E913FB84-A9BD-42DC-9A22-9BA8CCF9D0A1}" dt="2024-05-01T19:32:57.706" v="26" actId="20577"/>
        <pc:sldMkLst>
          <pc:docMk/>
          <pc:sldMk cId="422675489" sldId="532"/>
        </pc:sldMkLst>
        <pc:spChg chg="mod">
          <ac:chgData name="pantelis balaouras" userId="25e8755020fc1734" providerId="LiveId" clId="{E913FB84-A9BD-42DC-9A22-9BA8CCF9D0A1}" dt="2024-05-01T19:32:57.706" v="26" actId="20577"/>
          <ac:spMkLst>
            <pc:docMk/>
            <pc:sldMk cId="422675489" sldId="532"/>
            <ac:spMk id="5" creationId="{779F93A1-3BC4-4CAA-B56F-3375A7D00191}"/>
          </ac:spMkLst>
        </pc:spChg>
      </pc:sldChg>
      <pc:sldChg chg="addSp delSp modSp mod">
        <pc:chgData name="pantelis balaouras" userId="25e8755020fc1734" providerId="LiveId" clId="{E913FB84-A9BD-42DC-9A22-9BA8CCF9D0A1}" dt="2024-05-02T09:26:29.157" v="42" actId="6549"/>
        <pc:sldMkLst>
          <pc:docMk/>
          <pc:sldMk cId="2585051265" sldId="535"/>
        </pc:sldMkLst>
        <pc:spChg chg="del">
          <ac:chgData name="pantelis balaouras" userId="25e8755020fc1734" providerId="LiveId" clId="{E913FB84-A9BD-42DC-9A22-9BA8CCF9D0A1}" dt="2024-05-01T19:31:15.772" v="6" actId="478"/>
          <ac:spMkLst>
            <pc:docMk/>
            <pc:sldMk cId="2585051265" sldId="535"/>
            <ac:spMk id="3" creationId="{4A1A03FD-DBE8-88F4-1AA3-88B814677301}"/>
          </ac:spMkLst>
        </pc:spChg>
        <pc:spChg chg="add mod">
          <ac:chgData name="pantelis balaouras" userId="25e8755020fc1734" providerId="LiveId" clId="{E913FB84-A9BD-42DC-9A22-9BA8CCF9D0A1}" dt="2024-05-01T19:31:25.731" v="7"/>
          <ac:spMkLst>
            <pc:docMk/>
            <pc:sldMk cId="2585051265" sldId="535"/>
            <ac:spMk id="4" creationId="{25F41E1C-EF21-B2B4-9260-D6B18492DDC7}"/>
          </ac:spMkLst>
        </pc:spChg>
        <pc:spChg chg="mod">
          <ac:chgData name="pantelis balaouras" userId="25e8755020fc1734" providerId="LiveId" clId="{E913FB84-A9BD-42DC-9A22-9BA8CCF9D0A1}" dt="2024-05-02T09:26:29.157" v="42" actId="6549"/>
          <ac:spMkLst>
            <pc:docMk/>
            <pc:sldMk cId="2585051265" sldId="535"/>
            <ac:spMk id="13" creationId="{ACBE9AD0-B2F0-4ADA-8F10-B83476743F9C}"/>
          </ac:spMkLst>
        </pc:spChg>
        <pc:picChg chg="del">
          <ac:chgData name="pantelis balaouras" userId="25e8755020fc1734" providerId="LiveId" clId="{E913FB84-A9BD-42DC-9A22-9BA8CCF9D0A1}" dt="2024-05-01T19:31:13.987" v="5" actId="478"/>
          <ac:picMkLst>
            <pc:docMk/>
            <pc:sldMk cId="2585051265" sldId="535"/>
            <ac:picMk id="2" creationId="{7F194105-A616-1811-CCD2-0261AE6759AF}"/>
          </ac:picMkLst>
        </pc:picChg>
        <pc:picChg chg="add mod">
          <ac:chgData name="pantelis balaouras" userId="25e8755020fc1734" providerId="LiveId" clId="{E913FB84-A9BD-42DC-9A22-9BA8CCF9D0A1}" dt="2024-05-01T19:31:25.731" v="7"/>
          <ac:picMkLst>
            <pc:docMk/>
            <pc:sldMk cId="2585051265" sldId="535"/>
            <ac:picMk id="6" creationId="{1BA0874C-0037-4800-A7CF-5986A96D7D70}"/>
          </ac:picMkLst>
        </pc:picChg>
      </pc:sldChg>
      <pc:sldChg chg="addSp delSp modSp mod">
        <pc:chgData name="pantelis balaouras" userId="25e8755020fc1734" providerId="LiveId" clId="{E913FB84-A9BD-42DC-9A22-9BA8CCF9D0A1}" dt="2024-05-02T08:11:07.568" v="37" actId="167"/>
        <pc:sldMkLst>
          <pc:docMk/>
          <pc:sldMk cId="358170688" sldId="536"/>
        </pc:sldMkLst>
        <pc:spChg chg="del">
          <ac:chgData name="pantelis balaouras" userId="25e8755020fc1734" providerId="LiveId" clId="{E913FB84-A9BD-42DC-9A22-9BA8CCF9D0A1}" dt="2024-05-02T08:10:58.626" v="35" actId="478"/>
          <ac:spMkLst>
            <pc:docMk/>
            <pc:sldMk cId="358170688" sldId="536"/>
            <ac:spMk id="3" creationId="{AC7F6717-29DE-BD28-7F16-8C0FE3213CF9}"/>
          </ac:spMkLst>
        </pc:spChg>
        <pc:spChg chg="add mod">
          <ac:chgData name="pantelis balaouras" userId="25e8755020fc1734" providerId="LiveId" clId="{E913FB84-A9BD-42DC-9A22-9BA8CCF9D0A1}" dt="2024-05-02T08:11:07.568" v="37" actId="167"/>
          <ac:spMkLst>
            <pc:docMk/>
            <pc:sldMk cId="358170688" sldId="536"/>
            <ac:spMk id="8" creationId="{8CED3A3A-5875-3995-5146-1F301A913436}"/>
          </ac:spMkLst>
        </pc:spChg>
        <pc:picChg chg="del">
          <ac:chgData name="pantelis balaouras" userId="25e8755020fc1734" providerId="LiveId" clId="{E913FB84-A9BD-42DC-9A22-9BA8CCF9D0A1}" dt="2024-05-02T08:10:54.548" v="34" actId="478"/>
          <ac:picMkLst>
            <pc:docMk/>
            <pc:sldMk cId="358170688" sldId="536"/>
            <ac:picMk id="2" creationId="{6A3A7304-D182-BBD1-2459-7BFECA405F58}"/>
          </ac:picMkLst>
        </pc:picChg>
        <pc:picChg chg="add mod">
          <ac:chgData name="pantelis balaouras" userId="25e8755020fc1734" providerId="LiveId" clId="{E913FB84-A9BD-42DC-9A22-9BA8CCF9D0A1}" dt="2024-05-02T08:11:07.568" v="37" actId="167"/>
          <ac:picMkLst>
            <pc:docMk/>
            <pc:sldMk cId="358170688" sldId="536"/>
            <ac:picMk id="7" creationId="{B759112E-B1E0-02A7-5069-6C42EA8D731B}"/>
          </ac:picMkLst>
        </pc:picChg>
      </pc:sldChg>
      <pc:sldChg chg="modSp mod">
        <pc:chgData name="pantelis balaouras" userId="25e8755020fc1734" providerId="LiveId" clId="{E913FB84-A9BD-42DC-9A22-9BA8CCF9D0A1}" dt="2024-05-01T19:33:06.810" v="30" actId="20577"/>
        <pc:sldMkLst>
          <pc:docMk/>
          <pc:sldMk cId="2130524374" sldId="572"/>
        </pc:sldMkLst>
        <pc:spChg chg="mod">
          <ac:chgData name="pantelis balaouras" userId="25e8755020fc1734" providerId="LiveId" clId="{E913FB84-A9BD-42DC-9A22-9BA8CCF9D0A1}" dt="2024-05-01T19:33:06.810" v="30" actId="20577"/>
          <ac:spMkLst>
            <pc:docMk/>
            <pc:sldMk cId="2130524374" sldId="572"/>
            <ac:spMk id="5" creationId="{779F93A1-3BC4-4CAA-B56F-3375A7D0019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4/7/2024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4/7/2024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4189468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endParaRPr lang="en-GB"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10</a:t>
            </a:fld>
            <a:endParaRPr lang="el-GR"/>
          </a:p>
        </p:txBody>
      </p:sp>
    </p:spTree>
    <p:extLst>
      <p:ext uri="{BB962C8B-B14F-4D97-AF65-F5344CB8AC3E}">
        <p14:creationId xmlns:p14="http://schemas.microsoft.com/office/powerpoint/2010/main" val="441892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r>
              <a:rPr lang="en-US" b="1" dirty="0"/>
              <a:t>Αναφ</a:t>
            </a:r>
            <a:r>
              <a:rPr lang="en-US" dirty="0"/>
              <a:t>:</a:t>
            </a:r>
            <a:r>
              <a:rPr lang="en-US" baseline="0" dirty="0"/>
              <a:t> </a:t>
            </a:r>
          </a:p>
          <a:p>
            <a:pPr algn="l" rtl="0"/>
            <a:r>
              <a:rPr lang="en-GB" dirty="0"/>
              <a:t>https://www.fao.org/3/i3261e/i3261e.pdf</a:t>
            </a:r>
          </a:p>
          <a:p>
            <a:pPr algn="l" rtl="0"/>
            <a:endParaRPr lang="en-GB"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11</a:t>
            </a:fld>
            <a:endParaRPr lang="el-GR"/>
          </a:p>
        </p:txBody>
      </p:sp>
    </p:spTree>
    <p:extLst>
      <p:ext uri="{BB962C8B-B14F-4D97-AF65-F5344CB8AC3E}">
        <p14:creationId xmlns:p14="http://schemas.microsoft.com/office/powerpoint/2010/main" val="1617870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r>
              <a:rPr lang="en-US" b="1" dirty="0"/>
              <a:t>Αναφ</a:t>
            </a:r>
            <a:r>
              <a:rPr lang="en-US" dirty="0"/>
              <a:t>:</a:t>
            </a:r>
            <a:r>
              <a:rPr lang="en-US" baseline="0" dirty="0"/>
              <a:t> </a:t>
            </a:r>
          </a:p>
          <a:p>
            <a:pPr algn="l" rtl="0"/>
            <a:r>
              <a:rPr lang="en-GB" dirty="0"/>
              <a:t>https://www.fao.org/3/i3261e/i3261e.pdf</a:t>
            </a:r>
          </a:p>
          <a:p>
            <a:pPr algn="l" rtl="0"/>
            <a:endParaRPr lang="en-GB"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12</a:t>
            </a:fld>
            <a:endParaRPr lang="el-GR"/>
          </a:p>
        </p:txBody>
      </p:sp>
    </p:spTree>
    <p:extLst>
      <p:ext uri="{BB962C8B-B14F-4D97-AF65-F5344CB8AC3E}">
        <p14:creationId xmlns:p14="http://schemas.microsoft.com/office/powerpoint/2010/main" val="655758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r>
              <a:rPr lang="en-US" b="1" dirty="0"/>
              <a:t>Αναφ</a:t>
            </a:r>
            <a:r>
              <a:rPr lang="en-US" dirty="0"/>
              <a:t>:</a:t>
            </a:r>
            <a:r>
              <a:rPr lang="en-US" baseline="0" dirty="0"/>
              <a:t> </a:t>
            </a:r>
          </a:p>
          <a:p>
            <a:pPr algn="l" rtl="0"/>
            <a:r>
              <a:rPr lang="en-GB" dirty="0"/>
              <a:t>https://www.fao.org/3/i3261e/i3261e.pdf</a:t>
            </a:r>
          </a:p>
          <a:p>
            <a:pPr algn="l" rtl="0"/>
            <a:endParaRPr lang="en-GB"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13</a:t>
            </a:fld>
            <a:endParaRPr lang="el-GR"/>
          </a:p>
        </p:txBody>
      </p:sp>
    </p:spTree>
    <p:extLst>
      <p:ext uri="{BB962C8B-B14F-4D97-AF65-F5344CB8AC3E}">
        <p14:creationId xmlns:p14="http://schemas.microsoft.com/office/powerpoint/2010/main" val="303959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r>
              <a:rPr lang="en-GB" b="1" dirty="0"/>
              <a:t>https://www.who.int/news-room/fact-sheets/detail/healthy-diet</a:t>
            </a:r>
          </a:p>
          <a:p>
            <a:pPr algn="l" rtl="0"/>
            <a:r>
              <a:rPr lang="en-GB" b="1" dirty="0"/>
              <a:t>https://www.emro.who.int/nutrition/healthy-eating/index.html</a:t>
            </a:r>
          </a:p>
          <a:p>
            <a:pPr algn="l" rtl="0"/>
            <a:r>
              <a:rPr lang="en-GB" b="1" dirty="0"/>
              <a:t>https://www.un.org/nutrition/sites/www.un.org.nutrition/files/nutrition_decade_infographic_1_nutrition_at_a_glance.pdf</a:t>
            </a:r>
            <a:endParaRPr lang="el-GR" b="1"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14</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Αναφ.:</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15</a:t>
            </a:fld>
            <a:endParaRPr lang="el-GR"/>
          </a:p>
        </p:txBody>
      </p:sp>
    </p:spTree>
    <p:extLst>
      <p:ext uri="{BB962C8B-B14F-4D97-AF65-F5344CB8AC3E}">
        <p14:creationId xmlns:p14="http://schemas.microsoft.com/office/powerpoint/2010/main" val="2637680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Αναφ.:</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16</a:t>
            </a:fld>
            <a:endParaRPr lang="el-GR"/>
          </a:p>
        </p:txBody>
      </p:sp>
    </p:spTree>
    <p:extLst>
      <p:ext uri="{BB962C8B-B14F-4D97-AF65-F5344CB8AC3E}">
        <p14:creationId xmlns:p14="http://schemas.microsoft.com/office/powerpoint/2010/main" val="2310944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Αναφ.:</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https://www.emro.who.int/nutrition/healthy-eating/index.html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https://www.who.int/news-room/fact-sheets/detail/healthy-diet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Υγιεινή διατροφή. Κάιρο: Περιφερειακό Γραφείο ΠΟΥ για την Ανατολική Μεσόγειο. 2019.</a:t>
            </a:r>
            <a:r>
              <a:rPr lang="en-US" dirty="0" err="1"/>
              <a:t>Αδεια</a:t>
            </a:r>
            <a:r>
              <a:rPr lang="en-US" dirty="0"/>
              <a:t>: CC BY-NC-SA 3.0 IGO.</a:t>
            </a:r>
            <a:endParaRPr lang="en-GB"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17</a:t>
            </a:fld>
            <a:endParaRPr lang="el-GR"/>
          </a:p>
        </p:txBody>
      </p:sp>
    </p:spTree>
    <p:extLst>
      <p:ext uri="{BB962C8B-B14F-4D97-AF65-F5344CB8AC3E}">
        <p14:creationId xmlns:p14="http://schemas.microsoft.com/office/powerpoint/2010/main" val="2543862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Αναφ.:</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https://www.emro.who.int/nutrition/healthy-eating/index.html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https://www.who.int/news-room/fact-sheets/detail/healthy-diet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Υγιεινή διατροφή. Κάιρο: Περιφερειακό Γραφείο ΠΟΥ για την Ανατολική Μεσόγειο. 2019.</a:t>
            </a:r>
            <a:r>
              <a:rPr lang="en-US" dirty="0" err="1"/>
              <a:t>Αδεια</a:t>
            </a:r>
            <a:r>
              <a:rPr lang="en-US" dirty="0"/>
              <a:t>: CC BY-NC-SA 3.0 IGO.</a:t>
            </a:r>
            <a:endParaRPr lang="en-GB"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18</a:t>
            </a:fld>
            <a:endParaRPr lang="el-GR"/>
          </a:p>
        </p:txBody>
      </p:sp>
    </p:spTree>
    <p:extLst>
      <p:ext uri="{BB962C8B-B14F-4D97-AF65-F5344CB8AC3E}">
        <p14:creationId xmlns:p14="http://schemas.microsoft.com/office/powerpoint/2010/main" val="2897075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r>
              <a:rPr lang="en-GB" b="1" dirty="0"/>
              <a:t>https://www.un.org/nutrition/sites/www.un.org.nutrition/files/nutrition_decade_infographic_1_nutrition_at_a_glance.pdf</a:t>
            </a:r>
          </a:p>
          <a:p>
            <a:pPr algn="l" rtl="0"/>
            <a:r>
              <a:rPr lang="en-GB" b="1" dirty="0"/>
              <a:t>https://www.fao.org/3/i3261e/i3261e.pdf – θέμα 1 μάθημα 3</a:t>
            </a:r>
            <a:endParaRPr lang="el-GR" b="1"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19</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16641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r>
              <a:rPr lang="en-GB" b="1" dirty="0"/>
              <a:t>Αναφ.:</a:t>
            </a:r>
            <a:br>
              <a:rPr lang="en-GB" b="1" dirty="0"/>
            </a:br>
            <a:r>
              <a:rPr lang="en-GB" dirty="0"/>
              <a:t>https://www.emro.who.int/nutrition/healthy-eating/index.html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algn="l" rtl="0"/>
            <a:endParaRPr lang="en-GB" b="1"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20</a:t>
            </a:fld>
            <a:endParaRPr lang="el-GR"/>
          </a:p>
        </p:txBody>
      </p:sp>
    </p:spTree>
    <p:extLst>
      <p:ext uri="{BB962C8B-B14F-4D97-AF65-F5344CB8AC3E}">
        <p14:creationId xmlns:p14="http://schemas.microsoft.com/office/powerpoint/2010/main" val="1642975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r>
              <a:rPr lang="en-GB" b="1" dirty="0"/>
              <a:t>Https://pixabay.com/illustrations/goals-smart-target-1262375/</a:t>
            </a:r>
            <a:br>
              <a:rPr lang="en-GB" b="1" dirty="0"/>
            </a:br>
            <a:r>
              <a:rPr lang="en-GB" b="1" dirty="0"/>
              <a:t/>
            </a:r>
            <a:br>
              <a:rPr lang="en-GB" b="1" dirty="0"/>
            </a:br>
            <a:endParaRPr lang="en-GB" b="1"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21</a:t>
            </a:fld>
            <a:endParaRPr lang="el-GR"/>
          </a:p>
        </p:txBody>
      </p:sp>
    </p:spTree>
    <p:extLst>
      <p:ext uri="{BB962C8B-B14F-4D97-AF65-F5344CB8AC3E}">
        <p14:creationId xmlns:p14="http://schemas.microsoft.com/office/powerpoint/2010/main" val="2872751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Αναφ.:</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https://www.emro.who.int/nutrition/healthy-eating/index.html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https://www.who.int/news-room/fact-sheets/detail/healthy-diet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Υγιεινή διατροφή. Κάιρο: Περιφερειακό Γραφείο ΠΟΥ για την Ανατολική Μεσόγειο. 2019.</a:t>
            </a:r>
            <a:r>
              <a:rPr lang="en-US" dirty="0" err="1"/>
              <a:t>Αδεια</a:t>
            </a:r>
            <a:r>
              <a:rPr lang="en-US" dirty="0"/>
              <a:t>: CC BY-NC-SA 3.0 IGO.</a:t>
            </a:r>
            <a:endParaRPr lang="en-GB"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22</a:t>
            </a:fld>
            <a:endParaRPr lang="el-GR"/>
          </a:p>
        </p:txBody>
      </p:sp>
    </p:spTree>
    <p:extLst>
      <p:ext uri="{BB962C8B-B14F-4D97-AF65-F5344CB8AC3E}">
        <p14:creationId xmlns:p14="http://schemas.microsoft.com/office/powerpoint/2010/main" val="3040914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endParaRPr lang="el-GR" b="1"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23</a:t>
            </a:fld>
            <a:endParaRPr lang="el-GR"/>
          </a:p>
        </p:txBody>
      </p:sp>
    </p:spTree>
    <p:extLst>
      <p:ext uri="{BB962C8B-B14F-4D97-AF65-F5344CB8AC3E}">
        <p14:creationId xmlns:p14="http://schemas.microsoft.com/office/powerpoint/2010/main" val="1465322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r>
              <a:rPr lang="en-GB" b="1" dirty="0"/>
              <a:t>Υπερσύνδεσμος</a:t>
            </a:r>
          </a:p>
          <a:p>
            <a:pPr algn="l" rtl="0"/>
            <a:r>
              <a:rPr lang="en-GB" b="1" dirty="0"/>
              <a:t>Πηγή</a:t>
            </a:r>
            <a:r>
              <a:rPr lang="en-GB" b="1" dirty="0">
                <a:sym typeface="Wingdings" panose="05000000000000000000" pitchFamily="2" charset="2"/>
              </a:rPr>
              <a:t></a:t>
            </a:r>
            <a:r>
              <a:rPr lang="en-GB" b="1" dirty="0"/>
              <a:t>https://pixabay.com/vectors/questions-man-head-success-lamp-2519654/</a:t>
            </a:r>
          </a:p>
          <a:p>
            <a:pPr algn="l" rtl="0"/>
            <a:endParaRPr lang="en-GB" b="1" dirty="0"/>
          </a:p>
          <a:p>
            <a:pPr algn="l" rtl="0"/>
            <a:endParaRPr lang="en-GB" b="1" dirty="0"/>
          </a:p>
          <a:p>
            <a:pPr algn="l" rtl="0"/>
            <a:r>
              <a:rPr lang="en-GB" b="1" dirty="0"/>
              <a:t/>
            </a:r>
            <a:br>
              <a:rPr lang="en-GB" b="1" dirty="0"/>
            </a:br>
            <a:r>
              <a:rPr lang="en-GB" b="1" dirty="0"/>
              <a:t/>
            </a:r>
            <a:br>
              <a:rPr lang="en-GB" b="1" dirty="0"/>
            </a:br>
            <a:endParaRPr lang="en-GB" dirty="0"/>
          </a:p>
          <a:p>
            <a:pPr algn="l" rtl="0"/>
            <a:endParaRPr lang="en-GB" dirty="0"/>
          </a:p>
          <a:p>
            <a:pPr algn="l" rtl="0"/>
            <a:endParaRPr lang="el-GR" dirty="0"/>
          </a:p>
          <a:p>
            <a:pPr algn="l" rtl="0"/>
            <a:endParaRPr lang="en-GB" b="1"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24</a:t>
            </a:fld>
            <a:endParaRPr lang="el-GR"/>
          </a:p>
        </p:txBody>
      </p:sp>
    </p:spTree>
    <p:extLst>
      <p:ext uri="{BB962C8B-B14F-4D97-AF65-F5344CB8AC3E}">
        <p14:creationId xmlns:p14="http://schemas.microsoft.com/office/powerpoint/2010/main" val="2558520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r>
              <a:rPr lang="en-GB" b="1" dirty="0"/>
              <a:t>Υπερσύνδεσμος</a:t>
            </a:r>
          </a:p>
          <a:p>
            <a:pPr algn="l" rtl="0"/>
            <a:r>
              <a:rPr lang="en-GB" b="1" dirty="0"/>
              <a:t>Πηγή</a:t>
            </a:r>
            <a:r>
              <a:rPr lang="en-GB" b="1" dirty="0">
                <a:sym typeface="Wingdings" panose="05000000000000000000" pitchFamily="2" charset="2"/>
              </a:rPr>
              <a:t></a:t>
            </a:r>
            <a:r>
              <a:rPr lang="en-GB" b="1" dirty="0"/>
              <a:t>https://pixabay.com/vectors/questions-man-head-success-lamp-2519654/</a:t>
            </a:r>
          </a:p>
          <a:p>
            <a:pPr algn="l" rtl="0"/>
            <a:endParaRPr lang="en-GB" b="1" dirty="0"/>
          </a:p>
          <a:p>
            <a:pPr algn="l" rtl="0"/>
            <a:endParaRPr lang="en-GB" b="1" dirty="0"/>
          </a:p>
          <a:p>
            <a:pPr algn="l" rtl="0"/>
            <a:r>
              <a:rPr lang="en-GB" b="1" dirty="0"/>
              <a:t/>
            </a:r>
            <a:br>
              <a:rPr lang="en-GB" b="1" dirty="0"/>
            </a:br>
            <a:r>
              <a:rPr lang="en-GB" b="1" dirty="0"/>
              <a:t/>
            </a:r>
            <a:br>
              <a:rPr lang="en-GB" b="1" dirty="0"/>
            </a:br>
            <a:endParaRPr lang="en-GB" dirty="0"/>
          </a:p>
          <a:p>
            <a:pPr algn="l" rtl="0"/>
            <a:endParaRPr lang="en-GB" dirty="0"/>
          </a:p>
          <a:p>
            <a:pPr algn="l" rtl="0"/>
            <a:endParaRPr lang="el-GR" dirty="0"/>
          </a:p>
          <a:p>
            <a:pPr algn="l" rtl="0"/>
            <a:endParaRPr lang="en-GB" b="1"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25</a:t>
            </a:fld>
            <a:endParaRPr lang="el-GR"/>
          </a:p>
        </p:txBody>
      </p:sp>
    </p:spTree>
    <p:extLst>
      <p:ext uri="{BB962C8B-B14F-4D97-AF65-F5344CB8AC3E}">
        <p14:creationId xmlns:p14="http://schemas.microsoft.com/office/powerpoint/2010/main" val="261996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r>
              <a:rPr lang="en-GB" b="1" dirty="0"/>
              <a:t>Υπερσύνδεσμος</a:t>
            </a:r>
          </a:p>
          <a:p>
            <a:pPr algn="l" rtl="0"/>
            <a:r>
              <a:rPr lang="en-GB" b="1" dirty="0"/>
              <a:t>Πηγή</a:t>
            </a:r>
            <a:r>
              <a:rPr lang="en-GB" b="1" dirty="0">
                <a:sym typeface="Wingdings" panose="05000000000000000000" pitchFamily="2" charset="2"/>
              </a:rPr>
              <a:t></a:t>
            </a:r>
            <a:r>
              <a:rPr lang="en-GB" b="1" dirty="0"/>
              <a:t>https://pixabay.com/vectors/questions-man-head-success-lamp-2519654/</a:t>
            </a:r>
          </a:p>
          <a:p>
            <a:pPr algn="l" rtl="0"/>
            <a:endParaRPr lang="en-GB" b="1" dirty="0"/>
          </a:p>
          <a:p>
            <a:pPr algn="l" rtl="0"/>
            <a:endParaRPr lang="en-GB" b="1" dirty="0"/>
          </a:p>
          <a:p>
            <a:pPr algn="l" rtl="0"/>
            <a:r>
              <a:rPr lang="en-GB" b="1" dirty="0"/>
              <a:t/>
            </a:r>
            <a:br>
              <a:rPr lang="en-GB" b="1" dirty="0"/>
            </a:br>
            <a:r>
              <a:rPr lang="en-GB" b="1" dirty="0"/>
              <a:t/>
            </a:r>
            <a:br>
              <a:rPr lang="en-GB" b="1" dirty="0"/>
            </a:br>
            <a:endParaRPr lang="en-GB" dirty="0"/>
          </a:p>
          <a:p>
            <a:pPr algn="l" rtl="0"/>
            <a:endParaRPr lang="en-GB" dirty="0"/>
          </a:p>
          <a:p>
            <a:pPr algn="l" rtl="0"/>
            <a:endParaRPr lang="el-GR" dirty="0"/>
          </a:p>
          <a:p>
            <a:pPr algn="l" rtl="0"/>
            <a:endParaRPr lang="en-GB" b="1"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26</a:t>
            </a:fld>
            <a:endParaRPr lang="el-GR"/>
          </a:p>
        </p:txBody>
      </p:sp>
    </p:spTree>
    <p:extLst>
      <p:ext uri="{BB962C8B-B14F-4D97-AF65-F5344CB8AC3E}">
        <p14:creationId xmlns:p14="http://schemas.microsoft.com/office/powerpoint/2010/main" val="1501849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327566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571678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endParaRPr lang="el-GR"/>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29</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endParaRPr lang="el-GR" dirty="0"/>
          </a:p>
        </p:txBody>
      </p:sp>
      <p:sp>
        <p:nvSpPr>
          <p:cNvPr id="4" name="Θέση αριθμού διαφάνειας 3"/>
          <p:cNvSpPr>
            <a:spLocks noGrp="1"/>
          </p:cNvSpPr>
          <p:nvPr>
            <p:ph type="sldNum" sz="quarter" idx="5"/>
          </p:nvPr>
        </p:nvSpPr>
        <p:spPr/>
        <p:txBody>
          <a:bodyPr/>
          <a:lstStyle/>
          <a:p>
            <a:pPr algn="l" rtl="0"/>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endParaRPr lang="el-GR"/>
          </a:p>
        </p:txBody>
      </p:sp>
      <p:sp>
        <p:nvSpPr>
          <p:cNvPr id="4" name="Θέση αριθμού διαφάνειας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23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endParaRPr lang="el-GR"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442201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endParaRPr lang="el-GR" b="1"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8</a:t>
            </a:fld>
            <a:endParaRPr lang="el-GR"/>
          </a:p>
        </p:txBody>
      </p:sp>
    </p:spTree>
    <p:extLst>
      <p:ext uri="{BB962C8B-B14F-4D97-AF65-F5344CB8AC3E}">
        <p14:creationId xmlns:p14="http://schemas.microsoft.com/office/powerpoint/2010/main" val="53444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endParaRPr lang="en-GB" dirty="0"/>
          </a:p>
        </p:txBody>
      </p:sp>
      <p:sp>
        <p:nvSpPr>
          <p:cNvPr id="4" name="Θέση αριθμού διαφάνειας 3"/>
          <p:cNvSpPr>
            <a:spLocks noGrp="1"/>
          </p:cNvSpPr>
          <p:nvPr>
            <p:ph type="sldNum" sz="quarter" idx="10"/>
          </p:nvPr>
        </p:nvSpPr>
        <p:spPr/>
        <p:txBody>
          <a:bodyPr/>
          <a:lstStyle/>
          <a:p>
            <a:pPr algn="l" rtl="0"/>
            <a:fld id="{FD890C62-02BA-4B64-96F1-99D7E3BEEE56}" type="slidenum">
              <a:rPr lang="el-GR" smtClean="0"/>
              <a:t>9</a:t>
            </a:fld>
            <a:endParaRPr lang="el-GR"/>
          </a:p>
        </p:txBody>
      </p:sp>
    </p:spTree>
    <p:extLst>
      <p:ext uri="{BB962C8B-B14F-4D97-AF65-F5344CB8AC3E}">
        <p14:creationId xmlns:p14="http://schemas.microsoft.com/office/powerpoint/2010/main" val="2176979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descr="Blue text on a black background&#10;&#10;Description automatically generated">
            <a:extLst>
              <a:ext uri="{FF2B5EF4-FFF2-40B4-BE49-F238E27FC236}">
                <a16:creationId xmlns:a16="http://schemas.microsoft.com/office/drawing/2014/main" id="{C84ABD09-047E-D5B3-10E0-1421F08D77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6446746"/>
            <a:ext cx="1843259" cy="411254"/>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9AC18A60-AF1F-03C0-B0BE-E0F798ADD6AC}"/>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2327" y="6431328"/>
            <a:ext cx="2085654" cy="391566"/>
          </a:xfrm>
          <a:prstGeom prst="rect">
            <a:avLst/>
          </a:prstGeom>
        </p:spPr>
      </p:pic>
    </p:spTree>
    <p:extLst>
      <p:ext uri="{BB962C8B-B14F-4D97-AF65-F5344CB8AC3E}">
        <p14:creationId xmlns:p14="http://schemas.microsoft.com/office/powerpoint/2010/main" val="56126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pic>
        <p:nvPicPr>
          <p:cNvPr id="8" name="Εικόνα 7"/>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2327" y="6431328"/>
            <a:ext cx="2085654" cy="391566"/>
          </a:xfrm>
          <a:prstGeom prst="rect">
            <a:avLst/>
          </a:prstGeom>
        </p:spPr>
      </p:pic>
    </p:spTree>
    <p:extLst>
      <p:ext uri="{BB962C8B-B14F-4D97-AF65-F5344CB8AC3E}">
        <p14:creationId xmlns:p14="http://schemas.microsoft.com/office/powerpoint/2010/main" val="1851728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dirty="0">
                <a:solidFill>
                  <a:schemeClr val="tx1">
                    <a:lumMod val="50000"/>
                    <a:lumOff val="50000"/>
                  </a:schemeClr>
                </a:solidFill>
                <a:latin typeface="+mj-lt"/>
              </a:rPr>
              <a:t>Health Apps for Rest Routines</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45594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2CDFBAF4-5632-6FBB-50EC-C9CF34610F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dirty="0">
                <a:solidFill>
                  <a:schemeClr val="tx1">
                    <a:lumMod val="50000"/>
                    <a:lumOff val="50000"/>
                  </a:schemeClr>
                </a:solidFill>
                <a:latin typeface="+mj-lt"/>
              </a:rPr>
              <a:t>Health Apps for Rest Routines</a:t>
            </a:r>
          </a:p>
        </p:txBody>
      </p:sp>
    </p:spTree>
    <p:extLst>
      <p:ext uri="{BB962C8B-B14F-4D97-AF65-F5344CB8AC3E}">
        <p14:creationId xmlns:p14="http://schemas.microsoft.com/office/powerpoint/2010/main" val="1042014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TextBox 12">
            <a:extLst>
              <a:ext uri="{FF2B5EF4-FFF2-40B4-BE49-F238E27FC236}">
                <a16:creationId xmlns:a16="http://schemas.microsoft.com/office/drawing/2014/main" id="{09D64D58-096A-9025-EEEA-91B420E78EFB}"/>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dirty="0">
                <a:solidFill>
                  <a:schemeClr val="tx1">
                    <a:lumMod val="50000"/>
                    <a:lumOff val="50000"/>
                  </a:schemeClr>
                </a:solidFill>
                <a:latin typeface="+mj-lt"/>
              </a:rPr>
              <a:t>Health Apps for Rest Routines</a:t>
            </a:r>
          </a:p>
        </p:txBody>
      </p:sp>
    </p:spTree>
    <p:extLst>
      <p:ext uri="{BB962C8B-B14F-4D97-AF65-F5344CB8AC3E}">
        <p14:creationId xmlns:p14="http://schemas.microsoft.com/office/powerpoint/2010/main" val="21994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2327" y="6431328"/>
            <a:ext cx="2085654" cy="39156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2327" y="6431328"/>
            <a:ext cx="2085654" cy="391566"/>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2327" y="6431328"/>
            <a:ext cx="2085654" cy="391566"/>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4.1 </a:t>
            </a:r>
            <a:r>
              <a:rPr lang="en-US" sz="2400" dirty="0">
                <a:solidFill>
                  <a:schemeClr val="tx1"/>
                </a:solidFill>
              </a:rPr>
              <a:t> </a:t>
            </a:r>
            <a:r>
              <a:rPr lang="el-GR"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Εφαρμογές υγείας για </a:t>
            </a:r>
            <a:r>
              <a:rPr lang="el-GR" sz="1800" kern="1200" dirty="0" err="1">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ρουτίνες</a:t>
            </a:r>
            <a:r>
              <a:rPr lang="el-GR"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 ξεκούρασης</a:t>
            </a:r>
            <a:endParaRPr lang="en-US" altLang="el-GR"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4.1 </a:t>
            </a:r>
            <a:r>
              <a:rPr lang="en-US" sz="2400" dirty="0">
                <a:solidFill>
                  <a:schemeClr val="tx1"/>
                </a:solidFill>
              </a:rPr>
              <a:t> </a:t>
            </a:r>
            <a:r>
              <a:rPr lang="el-GR"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Εφαρμογές υγεία για </a:t>
            </a:r>
            <a:r>
              <a:rPr lang="el-GR" sz="1800" kern="1200" dirty="0" err="1">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ρουτίνες</a:t>
            </a:r>
            <a:r>
              <a:rPr lang="el-GR"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 ξεκούρασης</a:t>
            </a:r>
            <a:endParaRPr lang="en-US" altLang="el-GR"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4.1 </a:t>
            </a:r>
            <a:r>
              <a:rPr lang="en-US" sz="2400" dirty="0">
                <a:solidFill>
                  <a:schemeClr val="tx1"/>
                </a:solidFill>
              </a:rPr>
              <a:t> </a:t>
            </a:r>
            <a:r>
              <a:rPr lang="el-GR"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Εφαρμογές υγείας για </a:t>
            </a:r>
            <a:r>
              <a:rPr lang="el-GR" sz="1800" kern="1200" dirty="0" err="1">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ρουτίνες</a:t>
            </a:r>
            <a:r>
              <a:rPr lang="el-GR"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 ξεκούρασης</a:t>
            </a:r>
            <a:endParaRPr lang="en-US" altLang="el-GR"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40749874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532CAFD4-E5F6-DB64-4C00-8F6568C21D15}"/>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pic>
        <p:nvPicPr>
          <p:cNvPr id="9" name="Εικόνα 8"/>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2327" y="6431328"/>
            <a:ext cx="2085654" cy="391566"/>
          </a:xfrm>
          <a:prstGeom prst="rect">
            <a:avLst/>
          </a:prstGeom>
        </p:spPr>
      </p:pic>
    </p:spTree>
    <p:extLst>
      <p:ext uri="{BB962C8B-B14F-4D97-AF65-F5344CB8AC3E}">
        <p14:creationId xmlns:p14="http://schemas.microsoft.com/office/powerpoint/2010/main" val="357039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4/7/2024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4/7/2024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253377259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vectors/homeless-beggar-social-care-sad-6949625/"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illustrations/sheep-sleeping-fantasy-animal-7178748/"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illustrations/sheep-sleeping-fantasy-animal-7178748/"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hyperlink" Target="https://pixabay.com/service/licens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vectors/checklist-to-do-activities-boxes-1766432/"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vectors/relax-sleeping-resting-stickman-15184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vectors/alien-smiley-green-sleepy-sleeping-294250/"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hyperlink" Target="https://pixabay.com/service/licens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dn.pixabay.com/photo/2020/09/17/19/43/sleep-5580199_1280.png"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illustrations/music-relax-headphone-1813100/"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2.pn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hyperlink" Target="https://cdn.pixabay.com/photo/2016/04/01/09/38/bed-1299479_1280.pn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photos/sleep-insta-instagram-subscribe-6083398/"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illustrations/sheep-sleep-asleep-moon-stars-7363807/"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hyperlink" Target="https://pixabay.com/service/licens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illustrations/sheep-sleep-asleep-moon-stars-7363807/"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hyperlink" Target="https://pixabay.com/service/licens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illustrations/bed-sleep-cat-dream-kitten-2932284/"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hyperlink" Target="https://pixabay.com/service/licens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mayoclinic.org/healthy-lifestyle/adult-health/in-depth/sleep/art-20048379"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www.sleepfoundation.org/best-sleep-apps" TargetMode="External"/><Relationship Id="rId5" Type="http://schemas.openxmlformats.org/officeDocument/2006/relationships/hyperlink" Target="https://www.sleepfoundation.org/sleep-hygiene/bedtime-routine-for-adults" TargetMode="External"/><Relationship Id="rId4" Type="http://schemas.openxmlformats.org/officeDocument/2006/relationships/hyperlink" Target="https://doi.org/10.1007/s13167-020-00205-2"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21.jpeg"/><Relationship Id="rId18" Type="http://schemas.openxmlformats.org/officeDocument/2006/relationships/hyperlink" Target="http://www.amsed.fr/" TargetMode="External"/><Relationship Id="rId3" Type="http://schemas.openxmlformats.org/officeDocument/2006/relationships/image" Target="../media/image16.jpeg"/><Relationship Id="rId21" Type="http://schemas.openxmlformats.org/officeDocument/2006/relationships/image" Target="../media/image25.jpg"/><Relationship Id="rId7" Type="http://schemas.openxmlformats.org/officeDocument/2006/relationships/image" Target="../media/image18.jpeg"/><Relationship Id="rId12" Type="http://schemas.openxmlformats.org/officeDocument/2006/relationships/hyperlink" Target="https://www.media-k.eu/" TargetMode="External"/><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20.jpeg"/><Relationship Id="rId5" Type="http://schemas.openxmlformats.org/officeDocument/2006/relationships/image" Target="../media/image17.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9.jpeg"/><Relationship Id="rId14" Type="http://schemas.openxmlformats.org/officeDocument/2006/relationships/hyperlink" Target="https://www.oxfamitalia.org/" TargetMode="External"/><Relationship Id="rId22"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2.png"/><Relationship Id="rId7"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slide" Target="slide14.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vectors/camouflage-cartoon-comic-pretension-1297384/"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hyperlink" Target="https://pixabay.com/service/license-summar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illustrations/bed-sleep-night-sleeping-418371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hyperlink" Target="https://pixabay.com/service/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710671"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lgn="l" rtl="0">
              <a:spcAft>
                <a:spcPts val="600"/>
              </a:spcAft>
            </a:pPr>
            <a:r>
              <a:rPr lang="en-US" sz="3400" b="1" kern="1200" dirty="0">
                <a:solidFill>
                  <a:srgbClr val="C00000"/>
                </a:solidFill>
                <a:effectLst/>
                <a:latin typeface="+mj-lt"/>
                <a:ea typeface="+mj-ea"/>
                <a:cs typeface="+mj-cs"/>
              </a:rPr>
              <a:t>Ενότητα 4 – </a:t>
            </a:r>
            <a:r>
              <a:rPr lang="el-GR" sz="3400" b="1" kern="1200" dirty="0">
                <a:solidFill>
                  <a:srgbClr val="C00000"/>
                </a:solidFill>
                <a:effectLst/>
                <a:latin typeface="+mj-lt"/>
                <a:ea typeface="+mj-ea"/>
                <a:cs typeface="+mj-cs"/>
              </a:rPr>
              <a:t>Διδακτική</a:t>
            </a:r>
            <a:r>
              <a:rPr lang="en-US" sz="3400" b="1" kern="1200" dirty="0">
                <a:solidFill>
                  <a:srgbClr val="C00000"/>
                </a:solidFill>
                <a:effectLst/>
                <a:latin typeface="+mj-lt"/>
                <a:ea typeface="+mj-ea"/>
                <a:cs typeface="+mj-cs"/>
              </a:rPr>
              <a:t> </a:t>
            </a:r>
            <a:r>
              <a:rPr lang="en-US" sz="3400" b="1" kern="1200" dirty="0" err="1" smtClean="0">
                <a:solidFill>
                  <a:srgbClr val="C00000"/>
                </a:solidFill>
                <a:effectLst/>
                <a:latin typeface="+mj-lt"/>
                <a:ea typeface="+mj-ea"/>
                <a:cs typeface="+mj-cs"/>
              </a:rPr>
              <a:t>συνεδρί</a:t>
            </a:r>
            <a:r>
              <a:rPr lang="en-US" sz="3400" b="1" kern="1200" dirty="0" smtClean="0">
                <a:solidFill>
                  <a:srgbClr val="C00000"/>
                </a:solidFill>
                <a:effectLst/>
                <a:latin typeface="+mj-lt"/>
                <a:ea typeface="+mj-ea"/>
                <a:cs typeface="+mj-cs"/>
              </a:rPr>
              <a:t>α </a:t>
            </a:r>
            <a:r>
              <a:rPr lang="en-US" sz="2400" b="1" kern="1200" dirty="0" smtClean="0">
                <a:solidFill>
                  <a:srgbClr val="C00000"/>
                </a:solidFill>
                <a:effectLst/>
                <a:latin typeface="+mj-lt"/>
                <a:ea typeface="+mj-ea"/>
                <a:cs typeface="+mj-cs"/>
              </a:rPr>
              <a:t>(</a:t>
            </a:r>
            <a:r>
              <a:rPr lang="en-US" sz="2400" b="1" kern="1200" dirty="0">
                <a:solidFill>
                  <a:srgbClr val="C00000"/>
                </a:solidFill>
                <a:effectLst/>
                <a:latin typeface="+mj-lt"/>
                <a:ea typeface="+mj-ea"/>
                <a:cs typeface="+mj-cs"/>
              </a:rPr>
              <a:t>4.1)</a:t>
            </a: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3400" b="1" kern="1200" dirty="0">
                <a:solidFill>
                  <a:schemeClr val="tx1"/>
                </a:solidFill>
                <a:effectLst/>
                <a:latin typeface="+mj-lt"/>
                <a:ea typeface="+mj-ea"/>
                <a:cs typeface="+mj-cs"/>
              </a:rPr>
              <a:t>Εφαρμογές υγείας για ρουτίνες </a:t>
            </a:r>
            <a:r>
              <a:rPr lang="el-GR" sz="3400" b="1" dirty="0">
                <a:solidFill>
                  <a:schemeClr val="tx1"/>
                </a:solidFill>
                <a:effectLst/>
                <a:latin typeface="+mj-lt"/>
              </a:rPr>
              <a:t>ξεκούρασης</a:t>
            </a:r>
            <a:endParaRPr lang="en-US" sz="3400" b="1" kern="1200" dirty="0">
              <a:solidFill>
                <a:schemeClr val="tx1"/>
              </a:solidFill>
              <a:effectLst/>
              <a:latin typeface="+mj-lt"/>
              <a:ea typeface="+mj-ea"/>
              <a:cs typeface="+mj-cs"/>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C01E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a:solidFill>
                  <a:schemeClr val="bg1">
                    <a:lumMod val="95000"/>
                  </a:schemeClr>
                </a:solidFill>
              </a:rPr>
              <a:t>4</a:t>
            </a:r>
            <a:endParaRPr lang="el-GR" sz="2400" b="1"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  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l" rtl="0"/>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dirty="0">
                <a:effectLst>
                  <a:outerShdw blurRad="38100" dist="38100" dir="2700000" algn="tl">
                    <a:srgbClr val="000000">
                      <a:alpha val="43137"/>
                    </a:srgbClr>
                  </a:outerShdw>
                </a:effectLst>
              </a:rPr>
              <a:t>6</a:t>
            </a:r>
            <a:endParaRPr lang="el-GR" sz="2400" dirty="0">
              <a:effectLst>
                <a:outerShdw blurRad="38100" dist="38100" dir="2700000" algn="tl">
                  <a:srgbClr val="000000">
                    <a:alpha val="43137"/>
                  </a:srgbClr>
                </a:outerShdw>
              </a:effectLst>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  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329204" y="6334427"/>
            <a:ext cx="8293082" cy="632422"/>
          </a:xfrm>
          <a:prstGeom prst="rect">
            <a:avLst/>
          </a:prstGeom>
        </p:spPr>
        <p:txBody>
          <a:bodyPr vert="horz" lIns="91440" tIns="45720" rIns="91440" bIns="45720" rtlCol="0" anchor="ctr">
            <a:normAutofit/>
          </a:bodyPr>
          <a:lstStyle/>
          <a:p>
            <a:pPr algn="l" rtl="0">
              <a:lnSpc>
                <a:spcPct val="90000"/>
              </a:lnSpc>
              <a:spcAft>
                <a:spcPts val="600"/>
              </a:spcAft>
            </a:pPr>
            <a:r>
              <a:rPr lang="el-GR" sz="1000" b="0" i="0" dirty="0" smtClean="0">
                <a:solidFill>
                  <a:schemeClr val="accent5">
                    <a:lumMod val="20000"/>
                    <a:lumOff val="80000"/>
                  </a:schemeClr>
                </a:solidFill>
                <a:effectLst/>
                <a:latin typeface="+mj-lt"/>
              </a:rPr>
              <a:t>Με </a:t>
            </a:r>
            <a:r>
              <a:rPr lang="el-GR" sz="1000" b="0" i="0" dirty="0">
                <a:solidFill>
                  <a:schemeClr val="accent5">
                    <a:lumMod val="20000"/>
                    <a:lumOff val="80000"/>
                  </a:schemeClr>
                </a:solidFill>
                <a:effectLst/>
                <a:latin typeface="+mj-lt"/>
              </a:rPr>
              <a:t>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3" name="Εικόνα 2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5169" y="6466450"/>
            <a:ext cx="1961727" cy="368375"/>
          </a:xfrm>
          <a:prstGeom prst="rect">
            <a:avLst/>
          </a:prstGeom>
        </p:spPr>
      </p:pic>
    </p:spTree>
    <p:extLst>
      <p:ext uri="{BB962C8B-B14F-4D97-AF65-F5344CB8AC3E}">
        <p14:creationId xmlns:p14="http://schemas.microsoft.com/office/powerpoint/2010/main" val="667290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pPr algn="l" rtl="0"/>
            <a:r>
              <a:rPr lang="it-IT" dirty="0"/>
              <a:t>Συνήθεις δυσκολίες ύπνου σε </a:t>
            </a:r>
            <a:r>
              <a:rPr lang="el-GR" dirty="0"/>
              <a:t>μεταναστευτικούς πληθυσμούς</a:t>
            </a:r>
            <a:endParaRPr lang="it-IT" dirty="0"/>
          </a:p>
        </p:txBody>
      </p:sp>
      <p:sp>
        <p:nvSpPr>
          <p:cNvPr id="8" name="Θέση περιεχομένου 5">
            <a:extLst>
              <a:ext uri="{FF2B5EF4-FFF2-40B4-BE49-F238E27FC236}">
                <a16:creationId xmlns:a16="http://schemas.microsoft.com/office/drawing/2014/main" id="{B7397BB1-EFFC-5CD7-ACD9-E7BD863406B0}"/>
              </a:ext>
            </a:extLst>
          </p:cNvPr>
          <p:cNvSpPr txBox="1">
            <a:spLocks/>
          </p:cNvSpPr>
          <p:nvPr/>
        </p:nvSpPr>
        <p:spPr>
          <a:xfrm>
            <a:off x="610139" y="1679188"/>
            <a:ext cx="7404972" cy="489340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20000"/>
              </a:lnSpc>
            </a:pPr>
            <a:r>
              <a:rPr lang="en-US" sz="2600" dirty="0"/>
              <a:t>Οι διαταραχές ύπνου σχετίζονται κυρίως με το άγχος προσαρμογής στη χώρα υποδοχής, το τραύμα, το ιστορικό βασανιστηρίων ή κακομεταχείρισης και τον πόλεμο</a:t>
            </a:r>
          </a:p>
          <a:p>
            <a:pPr algn="l" rtl="0">
              <a:lnSpc>
                <a:spcPct val="120000"/>
              </a:lnSpc>
            </a:pPr>
            <a:r>
              <a:rPr lang="en-US" sz="2600" dirty="0"/>
              <a:t>Οι πιο συνηθισμένες δυσκολίες είναι:</a:t>
            </a:r>
          </a:p>
          <a:p>
            <a:pPr lvl="1" algn="l" rtl="0">
              <a:lnSpc>
                <a:spcPct val="120000"/>
              </a:lnSpc>
              <a:buFont typeface="Courier New" panose="02070309020205020404" pitchFamily="49" charset="0"/>
              <a:buChar char="o"/>
            </a:pPr>
            <a:r>
              <a:rPr lang="en-US" sz="2600" dirty="0"/>
              <a:t>Α</a:t>
            </a:r>
            <a:r>
              <a:rPr lang="el-GR" sz="2600" dirty="0"/>
              <a:t>ϋ</a:t>
            </a:r>
            <a:r>
              <a:rPr lang="en-US" sz="2600" dirty="0"/>
              <a:t>π</a:t>
            </a:r>
            <a:r>
              <a:rPr lang="en-US" sz="2600" dirty="0" err="1"/>
              <a:t>νί</a:t>
            </a:r>
            <a:r>
              <a:rPr lang="en-US" sz="2600" dirty="0"/>
              <a:t>α</a:t>
            </a:r>
          </a:p>
          <a:p>
            <a:pPr lvl="1" algn="l" rtl="0">
              <a:lnSpc>
                <a:spcPct val="120000"/>
              </a:lnSpc>
              <a:buFont typeface="Courier New" panose="02070309020205020404" pitchFamily="49" charset="0"/>
              <a:buChar char="o"/>
            </a:pPr>
            <a:r>
              <a:rPr lang="en-US" sz="2600" dirty="0"/>
              <a:t>Κακή ποιότητα ύπνου</a:t>
            </a:r>
          </a:p>
          <a:p>
            <a:pPr lvl="1" algn="l" rtl="0">
              <a:lnSpc>
                <a:spcPct val="120000"/>
              </a:lnSpc>
              <a:buFont typeface="Courier New" panose="02070309020205020404" pitchFamily="49" charset="0"/>
              <a:buChar char="o"/>
            </a:pPr>
            <a:r>
              <a:rPr lang="en-US" sz="2600" dirty="0"/>
              <a:t>Εφιάλτες</a:t>
            </a:r>
          </a:p>
          <a:p>
            <a:pPr lvl="1" algn="l" rtl="0">
              <a:lnSpc>
                <a:spcPct val="120000"/>
              </a:lnSpc>
              <a:buFont typeface="Courier New" panose="02070309020205020404" pitchFamily="49" charset="0"/>
              <a:buChar char="o"/>
            </a:pPr>
            <a:r>
              <a:rPr lang="en-US" sz="2600" dirty="0"/>
              <a:t>Ύπνος για μικρά διαστήματα κάθε φορά (διαλείμματα)</a:t>
            </a:r>
          </a:p>
          <a:p>
            <a:pPr lvl="1" algn="l" rtl="0">
              <a:lnSpc>
                <a:spcPct val="120000"/>
              </a:lnSpc>
              <a:buFont typeface="Courier New" panose="02070309020205020404" pitchFamily="49" charset="0"/>
              <a:buChar char="o"/>
            </a:pPr>
            <a:r>
              <a:rPr lang="en-US" sz="2600" dirty="0"/>
              <a:t>Υπνική παράλυση (κυρίως σε προσφυγικούς πληθυσμούς)</a:t>
            </a:r>
            <a:endParaRPr lang="en-US" dirty="0"/>
          </a:p>
        </p:txBody>
      </p:sp>
      <p:sp>
        <p:nvSpPr>
          <p:cNvPr id="2" name="Ορθογώνιο 1">
            <a:extLst>
              <a:ext uri="{FF2B5EF4-FFF2-40B4-BE49-F238E27FC236}">
                <a16:creationId xmlns:a16="http://schemas.microsoft.com/office/drawing/2014/main" id="{3568E576-5B5D-E609-F5CF-68886FE2907B}"/>
              </a:ext>
            </a:extLst>
          </p:cNvPr>
          <p:cNvSpPr/>
          <p:nvPr/>
        </p:nvSpPr>
        <p:spPr>
          <a:xfrm>
            <a:off x="9780282" y="6042956"/>
            <a:ext cx="2411718" cy="276999"/>
          </a:xfrm>
          <a:prstGeom prst="rect">
            <a:avLst/>
          </a:prstGeom>
        </p:spPr>
        <p:txBody>
          <a:bodyPr wrap="square">
            <a:spAutoFit/>
          </a:bodyPr>
          <a:lstStyle/>
          <a:p>
            <a:pPr algn="l" rtl="0"/>
            <a:r>
              <a:rPr lang="en-US" sz="1200" dirty="0">
                <a:hlinkClick r:id="rId3"/>
              </a:rPr>
              <a:t>Πηγή</a:t>
            </a:r>
            <a:r>
              <a:rPr lang="en-US" sz="1200" dirty="0"/>
              <a:t>|</a:t>
            </a:r>
            <a:r>
              <a:rPr lang="en-US" sz="1200" dirty="0">
                <a:hlinkClick r:id="rId4"/>
              </a:rPr>
              <a:t>Άδεια Pixabay</a:t>
            </a:r>
            <a:endParaRPr lang="en-US" sz="1200" dirty="0"/>
          </a:p>
        </p:txBody>
      </p:sp>
      <p:pic>
        <p:nvPicPr>
          <p:cNvPr id="3" name="Picture 1">
            <a:extLst>
              <a:ext uri="{FF2B5EF4-FFF2-40B4-BE49-F238E27FC236}">
                <a16:creationId xmlns:a16="http://schemas.microsoft.com/office/drawing/2014/main" id="{9935AD4E-C5C1-D5DB-1817-8B0F48D0DFB4}"/>
              </a:ext>
            </a:extLst>
          </p:cNvPr>
          <p:cNvPicPr>
            <a:picLocks noChangeAspect="1"/>
          </p:cNvPicPr>
          <p:nvPr/>
        </p:nvPicPr>
        <p:blipFill rotWithShape="1">
          <a:blip r:embed="rId5"/>
          <a:srcRect l="29168" t="12827" r="25468" b="17807"/>
          <a:stretch/>
        </p:blipFill>
        <p:spPr>
          <a:xfrm>
            <a:off x="8631179" y="2192972"/>
            <a:ext cx="3426105" cy="3745025"/>
          </a:xfrm>
          <a:prstGeom prst="rect">
            <a:avLst/>
          </a:prstGeom>
        </p:spPr>
      </p:pic>
      <p:sp>
        <p:nvSpPr>
          <p:cNvPr id="4" name="Ορθογώνιο 7">
            <a:extLst>
              <a:ext uri="{FF2B5EF4-FFF2-40B4-BE49-F238E27FC236}">
                <a16:creationId xmlns:a16="http://schemas.microsoft.com/office/drawing/2014/main" id="{35122D71-810A-C14F-5C38-E671802391DD}"/>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77500" lnSpcReduction="20000"/>
          </a:bodyPr>
          <a:lstStyle/>
          <a:p>
            <a:pPr algn="l" rtl="0">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Γενικές πληροφορίες για τις ρουτίνες ανάπαυσης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38715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557999" y="1800000"/>
            <a:ext cx="6745912" cy="4242956"/>
          </a:xfrm>
        </p:spPr>
        <p:txBody>
          <a:bodyPr>
            <a:normAutofit fontScale="85000" lnSpcReduction="20000"/>
          </a:bodyPr>
          <a:lstStyle/>
          <a:p>
            <a:pPr algn="l" rtl="0"/>
            <a:r>
              <a:rPr lang="en-US" sz="2800" dirty="0" err="1"/>
              <a:t>Δημιουργ</a:t>
            </a:r>
            <a:r>
              <a:rPr lang="el-GR" sz="2800" dirty="0"/>
              <a:t>ούμε</a:t>
            </a:r>
            <a:r>
              <a:rPr lang="en-US" sz="2800" dirty="0"/>
              <a:t> και </a:t>
            </a:r>
            <a:r>
              <a:rPr lang="en-US" sz="2800" dirty="0" err="1"/>
              <a:t>κρ</a:t>
            </a:r>
            <a:r>
              <a:rPr lang="en-US" sz="2800" dirty="0"/>
              <a:t>ατ</a:t>
            </a:r>
            <a:r>
              <a:rPr lang="el-GR" sz="2800" dirty="0"/>
              <a:t>άμε</a:t>
            </a:r>
            <a:r>
              <a:rPr lang="en-US" sz="2800" dirty="0"/>
              <a:t> ένα πρόγραμμα ύπνου, δηλαδή πηγαίν</a:t>
            </a:r>
            <a:r>
              <a:rPr lang="el-GR" sz="2800" dirty="0"/>
              <a:t>ουμε</a:t>
            </a:r>
            <a:r>
              <a:rPr lang="en-US" sz="2800" dirty="0"/>
              <a:t> για ύπνο και σηκών</a:t>
            </a:r>
            <a:r>
              <a:rPr lang="el-GR" sz="2800" dirty="0"/>
              <a:t>όμαστε</a:t>
            </a:r>
            <a:r>
              <a:rPr lang="en-US" sz="2800" dirty="0"/>
              <a:t> κάθε μέρα την ίδια ώρα</a:t>
            </a:r>
            <a:endParaRPr lang="el-GR" sz="2800" dirty="0"/>
          </a:p>
          <a:p>
            <a:pPr algn="l" rtl="0"/>
            <a:r>
              <a:rPr lang="el-GR" sz="2800" dirty="0"/>
              <a:t>Φροντίζουμε</a:t>
            </a:r>
            <a:r>
              <a:rPr lang="en-US" sz="2800" dirty="0"/>
              <a:t> να </a:t>
            </a:r>
            <a:r>
              <a:rPr lang="en-US" sz="2800" dirty="0" err="1"/>
              <a:t>κοιμ</a:t>
            </a:r>
            <a:r>
              <a:rPr lang="el-GR" sz="2800" dirty="0"/>
              <a:t>όμαστε τουλάχιστον</a:t>
            </a:r>
            <a:r>
              <a:rPr lang="en-US" sz="2800" dirty="0"/>
              <a:t> για 7 ώρες</a:t>
            </a:r>
          </a:p>
          <a:p>
            <a:pPr algn="l" rtl="0"/>
            <a:r>
              <a:rPr lang="en-US" sz="2800" dirty="0"/>
              <a:t>Εάν δεν </a:t>
            </a:r>
            <a:r>
              <a:rPr lang="el-GR" sz="2800" dirty="0"/>
              <a:t>καταφέρουμε</a:t>
            </a:r>
            <a:r>
              <a:rPr lang="en-US" sz="2800" dirty="0"/>
              <a:t> να </a:t>
            </a:r>
            <a:r>
              <a:rPr lang="el-GR" sz="2800" dirty="0"/>
              <a:t>κοιμηθούμε</a:t>
            </a:r>
            <a:r>
              <a:rPr lang="en-US" sz="2800" dirty="0"/>
              <a:t> πλήρως τα π</a:t>
            </a:r>
            <a:r>
              <a:rPr lang="en-US" sz="2800" dirty="0" err="1"/>
              <a:t>ρώτ</a:t>
            </a:r>
            <a:r>
              <a:rPr lang="en-US" sz="2800" dirty="0"/>
              <a:t>α 20’, </a:t>
            </a:r>
            <a:r>
              <a:rPr lang="el-GR" sz="2800" dirty="0"/>
              <a:t>αφήνουμε</a:t>
            </a:r>
            <a:r>
              <a:rPr lang="en-US" sz="2800" dirty="0"/>
              <a:t> το κρεβάτι σας και </a:t>
            </a:r>
            <a:r>
              <a:rPr lang="el-GR" sz="2800" dirty="0"/>
              <a:t>κάνουμε</a:t>
            </a:r>
            <a:r>
              <a:rPr lang="en-US" sz="2800" dirty="0"/>
              <a:t> κάτι χαλαρωτικό π.χ. </a:t>
            </a:r>
            <a:r>
              <a:rPr lang="el-GR" sz="2800" dirty="0"/>
              <a:t>ακούμε</a:t>
            </a:r>
            <a:r>
              <a:rPr lang="en-US" sz="2800" dirty="0"/>
              <a:t> μουσική και </a:t>
            </a:r>
            <a:r>
              <a:rPr lang="el-GR" sz="2800" dirty="0"/>
              <a:t>επιστρέφουμε</a:t>
            </a:r>
            <a:r>
              <a:rPr lang="en-US" sz="2800" dirty="0"/>
              <a:t> </a:t>
            </a:r>
            <a:r>
              <a:rPr lang="en-US" sz="2800" dirty="0" err="1"/>
              <a:t>ότ</a:t>
            </a:r>
            <a:r>
              <a:rPr lang="en-US" sz="2800" dirty="0"/>
              <a:t>αν </a:t>
            </a:r>
            <a:r>
              <a:rPr lang="el-GR" sz="2800" dirty="0"/>
              <a:t>αισθανόμαστε</a:t>
            </a:r>
            <a:r>
              <a:rPr lang="en-US" sz="2800" dirty="0"/>
              <a:t> κουρασμένοι</a:t>
            </a:r>
          </a:p>
          <a:p>
            <a:pPr algn="l" rtl="0"/>
            <a:r>
              <a:rPr lang="el-GR" sz="2800" dirty="0"/>
              <a:t>Αποφεύγουμε</a:t>
            </a:r>
            <a:r>
              <a:rPr lang="en-US" sz="2800" dirty="0"/>
              <a:t> τα βαριά γεύματα πριν </a:t>
            </a:r>
            <a:r>
              <a:rPr lang="el-GR" sz="2800" dirty="0"/>
              <a:t>κοιμηθούμε όπως επίσης και το </a:t>
            </a:r>
            <a:r>
              <a:rPr lang="en-US" sz="2800" dirty="0"/>
              <a:t>να πά</a:t>
            </a:r>
            <a:r>
              <a:rPr lang="el-GR" sz="2800" dirty="0"/>
              <a:t>μ</a:t>
            </a:r>
            <a:r>
              <a:rPr lang="en-US" sz="2800" dirty="0"/>
              <a:t>ε για ύπνο πεινασμένοι.</a:t>
            </a:r>
          </a:p>
          <a:p>
            <a:pPr algn="l" rtl="0"/>
            <a:endParaRPr lang="en-US" sz="2600" dirty="0"/>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8000" y="1080000"/>
            <a:ext cx="11059692" cy="605096"/>
          </a:xfrm>
        </p:spPr>
        <p:txBody>
          <a:bodyPr/>
          <a:lstStyle/>
          <a:p>
            <a:pPr algn="l" rtl="0"/>
            <a:r>
              <a:rPr lang="en-US" dirty="0"/>
              <a:t>Πώς να </a:t>
            </a:r>
            <a:r>
              <a:rPr lang="en-US" dirty="0" err="1"/>
              <a:t>δημιουργή</a:t>
            </a:r>
            <a:r>
              <a:rPr lang="el-GR" dirty="0"/>
              <a:t>σουμε</a:t>
            </a:r>
            <a:r>
              <a:rPr lang="en-US" dirty="0"/>
              <a:t> μια ρουτίνα ύπνου</a:t>
            </a:r>
          </a:p>
        </p:txBody>
      </p:sp>
      <p:sp>
        <p:nvSpPr>
          <p:cNvPr id="2" name="Ορθογώνιο 1">
            <a:extLst>
              <a:ext uri="{FF2B5EF4-FFF2-40B4-BE49-F238E27FC236}">
                <a16:creationId xmlns:a16="http://schemas.microsoft.com/office/drawing/2014/main" id="{DD08C4A5-5D27-4FE7-9750-99BE8B416AEB}"/>
              </a:ext>
            </a:extLst>
          </p:cNvPr>
          <p:cNvSpPr/>
          <p:nvPr/>
        </p:nvSpPr>
        <p:spPr>
          <a:xfrm>
            <a:off x="9780282" y="6042956"/>
            <a:ext cx="2411718" cy="276999"/>
          </a:xfrm>
          <a:prstGeom prst="rect">
            <a:avLst/>
          </a:prstGeom>
        </p:spPr>
        <p:txBody>
          <a:bodyPr wrap="square">
            <a:spAutoFit/>
          </a:bodyPr>
          <a:lstStyle/>
          <a:p>
            <a:pPr algn="l" rtl="0"/>
            <a:r>
              <a:rPr lang="en-US" sz="1200" dirty="0">
                <a:hlinkClick r:id="rId3"/>
              </a:rPr>
              <a:t>Πηγή</a:t>
            </a:r>
            <a:r>
              <a:rPr lang="en-US" sz="1200" dirty="0"/>
              <a:t>|</a:t>
            </a:r>
            <a:r>
              <a:rPr lang="en-US" sz="1200" dirty="0">
                <a:hlinkClick r:id="rId4"/>
              </a:rPr>
              <a:t>Άδεια Pixabay</a:t>
            </a:r>
            <a:endParaRPr lang="en-US" sz="1200" dirty="0"/>
          </a:p>
        </p:txBody>
      </p:sp>
      <p:pic>
        <p:nvPicPr>
          <p:cNvPr id="3" name="Picture 7">
            <a:extLst>
              <a:ext uri="{FF2B5EF4-FFF2-40B4-BE49-F238E27FC236}">
                <a16:creationId xmlns:a16="http://schemas.microsoft.com/office/drawing/2014/main" id="{E38ACC21-4397-1D11-65E2-B0609EE88BD6}"/>
              </a:ext>
            </a:extLst>
          </p:cNvPr>
          <p:cNvPicPr>
            <a:picLocks noChangeAspect="1"/>
          </p:cNvPicPr>
          <p:nvPr/>
        </p:nvPicPr>
        <p:blipFill rotWithShape="1">
          <a:blip r:embed="rId5">
            <a:extLst>
              <a:ext uri="{28A0092B-C50C-407E-A947-70E740481C1C}">
                <a14:useLocalDpi xmlns:a14="http://schemas.microsoft.com/office/drawing/2010/main" val="0"/>
              </a:ext>
            </a:extLst>
          </a:blip>
          <a:srcRect l="8537" t="12995" r="1505" b="15748"/>
          <a:stretch/>
        </p:blipFill>
        <p:spPr>
          <a:xfrm>
            <a:off x="7839921" y="2284410"/>
            <a:ext cx="4352079" cy="3447313"/>
          </a:xfrm>
          <a:prstGeom prst="rect">
            <a:avLst/>
          </a:prstGeom>
        </p:spPr>
      </p:pic>
      <p:sp>
        <p:nvSpPr>
          <p:cNvPr id="6" name="Ορθογώνιο 7">
            <a:extLst>
              <a:ext uri="{FF2B5EF4-FFF2-40B4-BE49-F238E27FC236}">
                <a16:creationId xmlns:a16="http://schemas.microsoft.com/office/drawing/2014/main" id="{F5FAA9B9-621E-E86A-2A26-58325D1A0E42}"/>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77500" lnSpcReduction="20000"/>
          </a:bodyPr>
          <a:lstStyle/>
          <a:p>
            <a:pPr algn="l" rtl="0">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Γενικές πληροφορίες για τις ρουτίνες ανάπαυσης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216021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557999" y="1800000"/>
            <a:ext cx="6824934" cy="4519955"/>
          </a:xfrm>
        </p:spPr>
        <p:txBody>
          <a:bodyPr>
            <a:normAutofit fontScale="92500" lnSpcReduction="20000"/>
          </a:bodyPr>
          <a:lstStyle/>
          <a:p>
            <a:pPr algn="l" rtl="0"/>
            <a:r>
              <a:rPr lang="el-GR" sz="2800" dirty="0"/>
              <a:t>Περιορίζουμε</a:t>
            </a:r>
            <a:r>
              <a:rPr lang="en-US" sz="2800" dirty="0"/>
              <a:t> </a:t>
            </a:r>
            <a:r>
              <a:rPr lang="en-US" sz="2800" dirty="0" err="1"/>
              <a:t>τους</a:t>
            </a:r>
            <a:r>
              <a:rPr lang="el-GR" sz="2800" dirty="0"/>
              <a:t> μικρούς ύπνους </a:t>
            </a:r>
            <a:r>
              <a:rPr lang="en-US" sz="2800" dirty="0"/>
              <a:t>κα</a:t>
            </a:r>
            <a:r>
              <a:rPr lang="en-US" sz="2800" dirty="0" err="1"/>
              <a:t>τά</a:t>
            </a:r>
            <a:r>
              <a:rPr lang="en-US" sz="2800" dirty="0"/>
              <a:t> τη διάρκεια της ημέρας</a:t>
            </a:r>
          </a:p>
          <a:p>
            <a:pPr algn="l" rtl="0"/>
            <a:r>
              <a:rPr lang="en-US" sz="2800" dirty="0" err="1"/>
              <a:t>Συμ</a:t>
            </a:r>
            <a:r>
              <a:rPr lang="en-US" sz="2800" dirty="0"/>
              <a:t>περιλ</a:t>
            </a:r>
            <a:r>
              <a:rPr lang="el-GR" sz="2800" dirty="0"/>
              <a:t>αμβάνουμε</a:t>
            </a:r>
            <a:r>
              <a:rPr lang="en-US" sz="2800" dirty="0"/>
              <a:t> τη σωματική δραστηριότητα στην καθημερινότητά σας</a:t>
            </a:r>
          </a:p>
          <a:p>
            <a:pPr algn="l" rtl="0"/>
            <a:r>
              <a:rPr lang="en-US" sz="2800" dirty="0" err="1"/>
              <a:t>Εάν</a:t>
            </a:r>
            <a:r>
              <a:rPr lang="en-US" sz="2800" dirty="0"/>
              <a:t> α</a:t>
            </a:r>
            <a:r>
              <a:rPr lang="en-US" sz="2800" dirty="0" err="1"/>
              <a:t>ντιμετω</a:t>
            </a:r>
            <a:r>
              <a:rPr lang="en-US" sz="2800" dirty="0"/>
              <a:t>πίζ</a:t>
            </a:r>
            <a:r>
              <a:rPr lang="el-GR" sz="2800" dirty="0"/>
              <a:t>ουμε</a:t>
            </a:r>
            <a:r>
              <a:rPr lang="en-US" sz="2800" dirty="0"/>
              <a:t> δύσκολες σκέψεις ή ανησυχίες, π</a:t>
            </a:r>
            <a:r>
              <a:rPr lang="en-US" sz="2800" dirty="0" err="1"/>
              <a:t>ροσ</a:t>
            </a:r>
            <a:r>
              <a:rPr lang="en-US" sz="2800" dirty="0"/>
              <a:t>παθ</a:t>
            </a:r>
            <a:r>
              <a:rPr lang="el-GR" sz="2800" dirty="0"/>
              <a:t>ούμε</a:t>
            </a:r>
            <a:r>
              <a:rPr lang="en-US" sz="2800" dirty="0"/>
              <a:t> να </a:t>
            </a:r>
            <a:r>
              <a:rPr lang="en-US" sz="2800" dirty="0" err="1"/>
              <a:t>τις</a:t>
            </a:r>
            <a:r>
              <a:rPr lang="en-US" sz="2800" dirty="0"/>
              <a:t> </a:t>
            </a:r>
            <a:r>
              <a:rPr lang="en-US" sz="2800" dirty="0" err="1"/>
              <a:t>γράφ</a:t>
            </a:r>
            <a:r>
              <a:rPr lang="el-GR" sz="2800" dirty="0"/>
              <a:t>ουμε</a:t>
            </a:r>
            <a:r>
              <a:rPr lang="en-US" sz="2800" dirty="0"/>
              <a:t> συνέχεια σε ένα σημειωματάριο</a:t>
            </a:r>
          </a:p>
          <a:p>
            <a:pPr algn="l" rtl="0"/>
            <a:r>
              <a:rPr lang="en-US" sz="2800" dirty="0" err="1"/>
              <a:t>Εάν</a:t>
            </a:r>
            <a:r>
              <a:rPr lang="en-US" sz="2800" dirty="0"/>
              <a:t> υπ</a:t>
            </a:r>
            <a:r>
              <a:rPr lang="en-US" sz="2800" dirty="0" err="1"/>
              <a:t>οφέρ</a:t>
            </a:r>
            <a:r>
              <a:rPr lang="el-GR" sz="2800" dirty="0"/>
              <a:t>ουμε</a:t>
            </a:r>
            <a:r>
              <a:rPr lang="en-US" sz="2800" dirty="0"/>
              <a:t> από </a:t>
            </a:r>
            <a:r>
              <a:rPr lang="en-US" sz="2800" dirty="0" err="1"/>
              <a:t>εφιάλτες</a:t>
            </a:r>
            <a:r>
              <a:rPr lang="en-US" sz="2800" dirty="0"/>
              <a:t> </a:t>
            </a:r>
            <a:r>
              <a:rPr lang="el-GR" sz="2800" dirty="0"/>
              <a:t>φροντίζουμε</a:t>
            </a:r>
            <a:r>
              <a:rPr lang="en-US" sz="2800" dirty="0"/>
              <a:t> να </a:t>
            </a:r>
            <a:r>
              <a:rPr lang="el-GR" sz="2800" dirty="0"/>
              <a:t>έχουμε</a:t>
            </a:r>
            <a:r>
              <a:rPr lang="en-US" sz="2800" dirty="0"/>
              <a:t> ένα αντικείμενο δίπλα </a:t>
            </a:r>
            <a:r>
              <a:rPr lang="el-GR" sz="2800" dirty="0"/>
              <a:t>μ</a:t>
            </a:r>
            <a:r>
              <a:rPr lang="en-US" sz="2800" dirty="0"/>
              <a:t>ας που </a:t>
            </a:r>
            <a:r>
              <a:rPr lang="en-US" sz="2800" dirty="0" err="1"/>
              <a:t>μόλις</a:t>
            </a:r>
            <a:r>
              <a:rPr lang="en-US" sz="2800" dirty="0"/>
              <a:t> </a:t>
            </a:r>
            <a:r>
              <a:rPr lang="en-US" sz="2800" dirty="0" err="1"/>
              <a:t>ξυ</a:t>
            </a:r>
            <a:r>
              <a:rPr lang="en-US" sz="2800" dirty="0"/>
              <a:t>πνήσ</a:t>
            </a:r>
            <a:r>
              <a:rPr lang="el-GR" sz="2800" dirty="0"/>
              <a:t>ουμε</a:t>
            </a:r>
            <a:r>
              <a:rPr lang="en-US" sz="2800" dirty="0"/>
              <a:t> μπορεί να </a:t>
            </a:r>
            <a:r>
              <a:rPr lang="el-GR" sz="2800" dirty="0"/>
              <a:t>μ</a:t>
            </a:r>
            <a:r>
              <a:rPr lang="en-US" sz="2800" dirty="0"/>
              <a:t>ας φέρει πίσω στο παρόν και να </a:t>
            </a:r>
            <a:r>
              <a:rPr lang="el-GR" sz="2800" dirty="0"/>
              <a:t>μ</a:t>
            </a:r>
            <a:r>
              <a:rPr lang="en-US" sz="2800" dirty="0"/>
              <a:t>ας κάνει να </a:t>
            </a:r>
            <a:r>
              <a:rPr lang="en-US" sz="2800" dirty="0" err="1"/>
              <a:t>νιώσ</a:t>
            </a:r>
            <a:r>
              <a:rPr lang="el-GR" sz="2800" dirty="0"/>
              <a:t>ουμε</a:t>
            </a:r>
            <a:r>
              <a:rPr lang="en-US" sz="2800" dirty="0"/>
              <a:t> </a:t>
            </a:r>
            <a:r>
              <a:rPr lang="en-US" sz="2800" dirty="0" err="1"/>
              <a:t>ότι</a:t>
            </a:r>
            <a:r>
              <a:rPr lang="en-US" sz="2800" dirty="0"/>
              <a:t> </a:t>
            </a:r>
            <a:r>
              <a:rPr lang="en-US" sz="2800" dirty="0" err="1"/>
              <a:t>εί</a:t>
            </a:r>
            <a:r>
              <a:rPr lang="el-GR" sz="2800" dirty="0"/>
              <a:t>μαστε </a:t>
            </a:r>
            <a:r>
              <a:rPr lang="en-US" sz="2800" dirty="0"/>
              <a:t>α</a:t>
            </a:r>
            <a:r>
              <a:rPr lang="en-US" sz="2800" dirty="0" err="1"/>
              <a:t>σφ</a:t>
            </a:r>
            <a:r>
              <a:rPr lang="en-US" sz="2800" dirty="0"/>
              <a:t>αλείς</a:t>
            </a:r>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8000" y="1080000"/>
            <a:ext cx="11059692" cy="605096"/>
          </a:xfrm>
        </p:spPr>
        <p:txBody>
          <a:bodyPr/>
          <a:lstStyle/>
          <a:p>
            <a:pPr algn="l" rtl="0"/>
            <a:r>
              <a:rPr lang="en-US" dirty="0" err="1"/>
              <a:t>Πώς</a:t>
            </a:r>
            <a:r>
              <a:rPr lang="en-US" dirty="0"/>
              <a:t> να </a:t>
            </a:r>
            <a:r>
              <a:rPr lang="en-US" dirty="0" err="1"/>
              <a:t>δημιουργή</a:t>
            </a:r>
            <a:r>
              <a:rPr lang="el-GR" dirty="0"/>
              <a:t>σουμε</a:t>
            </a:r>
            <a:r>
              <a:rPr lang="en-US" dirty="0"/>
              <a:t> </a:t>
            </a:r>
            <a:r>
              <a:rPr lang="en-US" dirty="0" err="1"/>
              <a:t>μι</a:t>
            </a:r>
            <a:r>
              <a:rPr lang="en-US" dirty="0"/>
              <a:t>α ρουτίνα ύπνου</a:t>
            </a:r>
          </a:p>
        </p:txBody>
      </p:sp>
      <p:sp>
        <p:nvSpPr>
          <p:cNvPr id="2" name="Ορθογώνιο 1">
            <a:extLst>
              <a:ext uri="{FF2B5EF4-FFF2-40B4-BE49-F238E27FC236}">
                <a16:creationId xmlns:a16="http://schemas.microsoft.com/office/drawing/2014/main" id="{DD08C4A5-5D27-4FE7-9750-99BE8B416AEB}"/>
              </a:ext>
            </a:extLst>
          </p:cNvPr>
          <p:cNvSpPr/>
          <p:nvPr/>
        </p:nvSpPr>
        <p:spPr>
          <a:xfrm>
            <a:off x="9780282" y="6042956"/>
            <a:ext cx="2411718" cy="276999"/>
          </a:xfrm>
          <a:prstGeom prst="rect">
            <a:avLst/>
          </a:prstGeom>
        </p:spPr>
        <p:txBody>
          <a:bodyPr wrap="square">
            <a:spAutoFit/>
          </a:bodyPr>
          <a:lstStyle/>
          <a:p>
            <a:pPr algn="l" rtl="0"/>
            <a:r>
              <a:rPr lang="en-US" sz="1200" dirty="0">
                <a:hlinkClick r:id="rId3"/>
              </a:rPr>
              <a:t>Πηγή</a:t>
            </a:r>
            <a:r>
              <a:rPr lang="en-US" sz="1200" dirty="0"/>
              <a:t>|</a:t>
            </a:r>
            <a:r>
              <a:rPr lang="en-US" sz="1200" dirty="0">
                <a:hlinkClick r:id="rId4"/>
              </a:rPr>
              <a:t>Άδεια Pixabay</a:t>
            </a:r>
            <a:endParaRPr lang="en-US" sz="1200" dirty="0"/>
          </a:p>
        </p:txBody>
      </p:sp>
      <p:pic>
        <p:nvPicPr>
          <p:cNvPr id="3" name="Picture 7">
            <a:extLst>
              <a:ext uri="{FF2B5EF4-FFF2-40B4-BE49-F238E27FC236}">
                <a16:creationId xmlns:a16="http://schemas.microsoft.com/office/drawing/2014/main" id="{E38ACC21-4397-1D11-65E2-B0609EE88BD6}"/>
              </a:ext>
            </a:extLst>
          </p:cNvPr>
          <p:cNvPicPr>
            <a:picLocks noChangeAspect="1"/>
          </p:cNvPicPr>
          <p:nvPr/>
        </p:nvPicPr>
        <p:blipFill rotWithShape="1">
          <a:blip r:embed="rId5">
            <a:extLst>
              <a:ext uri="{28A0092B-C50C-407E-A947-70E740481C1C}">
                <a14:useLocalDpi xmlns:a14="http://schemas.microsoft.com/office/drawing/2010/main" val="0"/>
              </a:ext>
            </a:extLst>
          </a:blip>
          <a:srcRect l="8537" t="12995" r="1505" b="15748"/>
          <a:stretch/>
        </p:blipFill>
        <p:spPr>
          <a:xfrm>
            <a:off x="7839921" y="2284410"/>
            <a:ext cx="4352079" cy="3447313"/>
          </a:xfrm>
          <a:prstGeom prst="rect">
            <a:avLst/>
          </a:prstGeom>
        </p:spPr>
      </p:pic>
      <p:sp>
        <p:nvSpPr>
          <p:cNvPr id="5" name="Ορθογώνιο 7">
            <a:extLst>
              <a:ext uri="{FF2B5EF4-FFF2-40B4-BE49-F238E27FC236}">
                <a16:creationId xmlns:a16="http://schemas.microsoft.com/office/drawing/2014/main" id="{D9E02BCA-4460-7B32-9B95-47D7390AC564}"/>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77500" lnSpcReduction="20000"/>
          </a:bodyPr>
          <a:lstStyle/>
          <a:p>
            <a:pPr algn="l" rtl="0">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Γενικές πληροφορίες για τις ρουτίνες ανάπαυσης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549066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670888" y="1933556"/>
            <a:ext cx="5797645" cy="3844042"/>
          </a:xfrm>
        </p:spPr>
        <p:txBody>
          <a:bodyPr>
            <a:normAutofit fontScale="85000" lnSpcReduction="10000"/>
          </a:bodyPr>
          <a:lstStyle/>
          <a:p>
            <a:pPr marL="0" indent="0" algn="l" rtl="0">
              <a:buNone/>
            </a:pPr>
            <a:r>
              <a:rPr lang="en-US" sz="2800" dirty="0"/>
              <a:t>Αφιερώστε λίγο χρόνο για να σκεφτείτε τις παρακάτω ερωτήσεις και μετά μοιραστείτε τις με άλλους</a:t>
            </a:r>
          </a:p>
          <a:p>
            <a:pPr algn="l" rtl="0"/>
            <a:r>
              <a:rPr lang="en-US" sz="2800" dirty="0"/>
              <a:t>Τι είναι για εσάς μια ρουτίνα ξεκούρασης;</a:t>
            </a:r>
          </a:p>
          <a:p>
            <a:pPr algn="l" rtl="0"/>
            <a:r>
              <a:rPr lang="en-US" sz="2800" dirty="0"/>
              <a:t>Έχετε αντιμετωπίσει ποτέ κάποια δυσκολία στον ύπνο σας; Ποιες είναι οι πιο συχνές δυσκολίες ύπνου που αντιμετωπίζετε ή έχετε αντιμετωπίσει στο παρελθόν;</a:t>
            </a:r>
          </a:p>
          <a:p>
            <a:pPr algn="l" rtl="0"/>
            <a:r>
              <a:rPr lang="en-US" sz="2800" dirty="0"/>
              <a:t>Τι σε βοήθησε ή τι σε βοηθάει;</a:t>
            </a:r>
          </a:p>
          <a:p>
            <a:pPr algn="l" rtl="0"/>
            <a:endParaRPr lang="en-US" sz="2600" dirty="0"/>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8000" y="1080000"/>
            <a:ext cx="11059692" cy="605096"/>
          </a:xfrm>
        </p:spPr>
        <p:txBody>
          <a:bodyPr/>
          <a:lstStyle/>
          <a:p>
            <a:pPr algn="l" rtl="0"/>
            <a:r>
              <a:rPr lang="en-US" dirty="0"/>
              <a:t>Δραστηριότητα</a:t>
            </a:r>
          </a:p>
        </p:txBody>
      </p:sp>
      <p:sp>
        <p:nvSpPr>
          <p:cNvPr id="4" name="Ορθογώνιο 1">
            <a:extLst>
              <a:ext uri="{FF2B5EF4-FFF2-40B4-BE49-F238E27FC236}">
                <a16:creationId xmlns:a16="http://schemas.microsoft.com/office/drawing/2014/main" id="{917E0A09-C3E7-81AE-E1AA-F654FB39781E}"/>
              </a:ext>
            </a:extLst>
          </p:cNvPr>
          <p:cNvSpPr/>
          <p:nvPr/>
        </p:nvSpPr>
        <p:spPr>
          <a:xfrm>
            <a:off x="9780282" y="6042956"/>
            <a:ext cx="2411718" cy="276999"/>
          </a:xfrm>
          <a:prstGeom prst="rect">
            <a:avLst/>
          </a:prstGeom>
        </p:spPr>
        <p:txBody>
          <a:bodyPr wrap="square">
            <a:spAutoFit/>
          </a:bodyPr>
          <a:lstStyle/>
          <a:p>
            <a:pPr algn="l" rtl="0"/>
            <a:r>
              <a:rPr lang="en-US" sz="1200" dirty="0">
                <a:hlinkClick r:id="rId3"/>
              </a:rPr>
              <a:t>Πηγή</a:t>
            </a:r>
            <a:r>
              <a:rPr lang="en-US" sz="1200" dirty="0"/>
              <a:t>|</a:t>
            </a:r>
            <a:r>
              <a:rPr lang="en-US" sz="1200" dirty="0">
                <a:hlinkClick r:id="rId4"/>
              </a:rPr>
              <a:t>Άδεια Pixabay</a:t>
            </a:r>
            <a:endParaRPr lang="en-US" sz="1200" dirty="0"/>
          </a:p>
        </p:txBody>
      </p:sp>
      <p:pic>
        <p:nvPicPr>
          <p:cNvPr id="5" name="Picture 1">
            <a:extLst>
              <a:ext uri="{FF2B5EF4-FFF2-40B4-BE49-F238E27FC236}">
                <a16:creationId xmlns:a16="http://schemas.microsoft.com/office/drawing/2014/main" id="{06499DDC-9418-7B34-28AE-7F8974AD38F2}"/>
              </a:ext>
            </a:extLst>
          </p:cNvPr>
          <p:cNvPicPr>
            <a:picLocks noChangeAspect="1"/>
          </p:cNvPicPr>
          <p:nvPr/>
        </p:nvPicPr>
        <p:blipFill rotWithShape="1">
          <a:blip r:embed="rId5"/>
          <a:srcRect l="11069" t="9114" r="10957" b="11884"/>
          <a:stretch/>
        </p:blipFill>
        <p:spPr>
          <a:xfrm>
            <a:off x="7839921" y="2183097"/>
            <a:ext cx="3794079" cy="3844042"/>
          </a:xfrm>
          <a:prstGeom prst="rect">
            <a:avLst/>
          </a:prstGeom>
        </p:spPr>
      </p:pic>
      <p:sp>
        <p:nvSpPr>
          <p:cNvPr id="7" name="Ορθογώνιο 7">
            <a:extLst>
              <a:ext uri="{FF2B5EF4-FFF2-40B4-BE49-F238E27FC236}">
                <a16:creationId xmlns:a16="http://schemas.microsoft.com/office/drawing/2014/main" id="{8DAC72EC-5753-338D-C333-78705C280E9E}"/>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77500" lnSpcReduction="20000"/>
          </a:bodyPr>
          <a:lstStyle/>
          <a:p>
            <a:pPr algn="l" rtl="0">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Γενικές πληροφορίες για τις ρουτίνες ανάπαυσης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150710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pPr algn="l" rtl="0"/>
            <a:r>
              <a:rPr lang="en-US" sz="2200" dirty="0">
                <a:solidFill>
                  <a:srgbClr val="203864"/>
                </a:solidFill>
                <a:sym typeface="Arial" panose="020B0604020202020204" pitchFamily="34" charset="0"/>
              </a:rPr>
              <a:t>Στόχοι</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637259" cy="2034980"/>
          </a:xfrm>
        </p:spPr>
        <p:txBody>
          <a:bodyPr>
            <a:normAutofit/>
          </a:bodyPr>
          <a:lstStyle/>
          <a:p>
            <a:pPr lvl="0" algn="l" rtl="0"/>
            <a:r>
              <a:rPr lang="el-GR" sz="2400" dirty="0"/>
              <a:t>Εξοικείωση με τα οφέλη των εφαρμογών</a:t>
            </a:r>
            <a:endParaRPr lang="en-US" sz="2400" dirty="0"/>
          </a:p>
          <a:p>
            <a:pPr lvl="0" algn="l" rtl="0"/>
            <a:r>
              <a:rPr lang="el-GR" sz="2400" dirty="0"/>
              <a:t>Εξοικείωση με τους πιο συχνούς τύπους εφαρμογών</a:t>
            </a:r>
            <a:endParaRPr lang="en-US" sz="2400" dirty="0"/>
          </a:p>
        </p:txBody>
      </p:sp>
      <p:pic>
        <p:nvPicPr>
          <p:cNvPr id="7" name="Picture 2" descr="Ambition abstract concept">
            <a:extLst>
              <a:ext uri="{FF2B5EF4-FFF2-40B4-BE49-F238E27FC236}">
                <a16:creationId xmlns:a16="http://schemas.microsoft.com/office/drawing/2014/main" id="{7DA2832D-1C53-2F3A-4195-A85F4B5EC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247268"/>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5A3839C-FC4F-A706-8B06-F4ADB277654F}"/>
              </a:ext>
            </a:extLst>
          </p:cNvPr>
          <p:cNvSpPr txBox="1"/>
          <p:nvPr/>
        </p:nvSpPr>
        <p:spPr>
          <a:xfrm>
            <a:off x="9433469" y="6177376"/>
            <a:ext cx="2050591" cy="276999"/>
          </a:xfrm>
          <a:prstGeom prst="rect">
            <a:avLst/>
          </a:prstGeom>
          <a:noFill/>
        </p:spPr>
        <p:txBody>
          <a:bodyPr wrap="square">
            <a:spAutoFit/>
          </a:bodyPr>
          <a:lstStyle/>
          <a:p>
            <a:pPr algn="l" rtl="0"/>
            <a:r>
              <a:rPr lang="en-US" sz="1200" dirty="0">
                <a:hlinkClick r:id="rId4"/>
              </a:rPr>
              <a:t>Σχεδιάστηκε από</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617620" y="1079999"/>
            <a:ext cx="10455979" cy="893179"/>
          </a:xfrm>
        </p:spPr>
        <p:txBody>
          <a:bodyPr>
            <a:normAutofit/>
          </a:bodyPr>
          <a:lstStyle/>
          <a:p>
            <a:pPr algn="l" rtl="0"/>
            <a:r>
              <a:rPr lang="en-US" altLang="el-GR" sz="2000" dirty="0">
                <a:solidFill>
                  <a:srgbClr val="C01E24"/>
                </a:solidFill>
              </a:rPr>
              <a:t>4.1.2</a:t>
            </a:r>
            <a:r>
              <a:rPr lang="en-US" altLang="el-GR" dirty="0"/>
              <a:t/>
            </a:r>
            <a:br>
              <a:rPr lang="en-US" altLang="el-GR" dirty="0"/>
            </a:br>
            <a:r>
              <a:rPr lang="en-US" altLang="el-GR" dirty="0">
                <a:solidFill>
                  <a:srgbClr val="C01E24"/>
                </a:solidFill>
              </a:rPr>
              <a:t>Εφαρμογές ρουτίνας </a:t>
            </a:r>
            <a:r>
              <a:rPr lang="el-GR" altLang="el-GR" dirty="0">
                <a:solidFill>
                  <a:srgbClr val="C01E24"/>
                </a:solidFill>
              </a:rPr>
              <a:t>ξεκούρασης</a:t>
            </a:r>
            <a:r>
              <a:rPr lang="en-US" altLang="el-GR" dirty="0">
                <a:solidFill>
                  <a:srgbClr val="C01E24"/>
                </a:solidFill>
              </a:rPr>
              <a:t> και τα οφέλη τους</a:t>
            </a:r>
            <a:endParaRPr lang="el-GR" dirty="0">
              <a:solidFill>
                <a:srgbClr val="C01E24"/>
              </a:solidFill>
            </a:endParaRPr>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pPr algn="l" rtl="0"/>
            <a:r>
              <a:rPr lang="en-US" dirty="0" err="1"/>
              <a:t>Περιγρ</a:t>
            </a:r>
            <a:r>
              <a:rPr lang="en-US" dirty="0"/>
              <a:t>αφή </a:t>
            </a:r>
            <a:r>
              <a:rPr lang="el-GR" dirty="0"/>
              <a:t>των</a:t>
            </a:r>
            <a:r>
              <a:rPr lang="en-US" dirty="0"/>
              <a:t> </a:t>
            </a:r>
            <a:r>
              <a:rPr lang="el-GR" dirty="0"/>
              <a:t>εφαρμογών για ρουτίνες ξεκούρασης</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11059693" cy="4675229"/>
          </a:xfrm>
        </p:spPr>
        <p:txBody>
          <a:bodyPr>
            <a:normAutofit/>
          </a:bodyPr>
          <a:lstStyle/>
          <a:p>
            <a:pPr lvl="1" algn="l" rtl="0">
              <a:spcAft>
                <a:spcPts val="1200"/>
              </a:spcAft>
            </a:pPr>
            <a:r>
              <a:rPr lang="en-US" sz="2600" dirty="0"/>
              <a:t>Οι εφαρμογές για ρουτίνες </a:t>
            </a:r>
            <a:r>
              <a:rPr lang="el-GR" sz="2600" dirty="0"/>
              <a:t>ξεκούρασης</a:t>
            </a:r>
            <a:r>
              <a:rPr lang="en-US" sz="2600" dirty="0"/>
              <a:t> είναι εφαρμογές για </a:t>
            </a:r>
            <a:r>
              <a:rPr lang="el-GR" sz="2600" dirty="0"/>
              <a:t>κινητά τηλέφωνα που </a:t>
            </a:r>
            <a:r>
              <a:rPr lang="en-US" sz="2600" dirty="0" err="1"/>
              <a:t>στοχεύουν</a:t>
            </a:r>
            <a:r>
              <a:rPr lang="en-US" sz="2600" dirty="0"/>
              <a:t> στη βελτίωση της ποιότητας του ύπνου</a:t>
            </a:r>
          </a:p>
          <a:p>
            <a:pPr lvl="1" algn="l" rtl="0">
              <a:spcAft>
                <a:spcPts val="1200"/>
              </a:spcAft>
            </a:pPr>
            <a:r>
              <a:rPr lang="el-GR" sz="2600" dirty="0"/>
              <a:t>Οι </a:t>
            </a:r>
            <a:r>
              <a:rPr lang="en-US" sz="2600" dirty="0" err="1"/>
              <a:t>εφ</a:t>
            </a:r>
            <a:r>
              <a:rPr lang="en-US" sz="2600" dirty="0"/>
              <a:t>αρμογές ύπνου μπορούν να βοηθήσουν τους χρήστες να καθιερώσουν πρακτικές </a:t>
            </a:r>
            <a:r>
              <a:rPr lang="el-GR" sz="2600" dirty="0"/>
              <a:t>για έναν υγιή</a:t>
            </a:r>
            <a:r>
              <a:rPr lang="en-US" sz="2600" dirty="0"/>
              <a:t> ύπ</a:t>
            </a:r>
            <a:r>
              <a:rPr lang="en-US" sz="2600" dirty="0" err="1"/>
              <a:t>νο</a:t>
            </a:r>
            <a:endParaRPr lang="en-US" sz="26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7495822" y="-3933"/>
            <a:ext cx="4694919" cy="398569"/>
          </a:xfrm>
          <a:prstGeom prst="rect">
            <a:avLst/>
          </a:prstGeom>
          <a:solidFill>
            <a:srgbClr val="DDE0E5"/>
          </a:solidFill>
        </p:spPr>
        <p:txBody>
          <a:bodyPr vert="horz" lIns="91440" tIns="45720" rIns="91440" bIns="45720" rtlCol="0" anchor="ctr">
            <a:normAutofit fontScale="85000" lnSpcReduction="10000"/>
          </a:bodyPr>
          <a:lstStyle/>
          <a:p>
            <a:pPr algn="l" rtl="0">
              <a:lnSpc>
                <a:spcPct val="90000"/>
              </a:lnSpc>
              <a:spcBef>
                <a:spcPct val="0"/>
              </a:spcBef>
            </a:pPr>
            <a:r>
              <a:rPr lang="en-US" altLang="el-GR" dirty="0" smtClean="0">
                <a:solidFill>
                  <a:schemeClr val="bg1"/>
                </a:solidFill>
                <a:effectLst>
                  <a:outerShdw blurRad="38100" dist="38100" dir="2700000" algn="tl">
                    <a:srgbClr val="000000">
                      <a:alpha val="43137"/>
                    </a:srgbClr>
                  </a:outerShdw>
                </a:effectLst>
                <a:latin typeface="+mj-lt"/>
                <a:ea typeface="+mj-ea"/>
                <a:cs typeface="+mj-cs"/>
              </a:rPr>
              <a:t>4.1.2 </a:t>
            </a:r>
            <a:r>
              <a:rPr lang="en-US" altLang="el-GR" dirty="0" err="1" smtClean="0">
                <a:solidFill>
                  <a:schemeClr val="bg1"/>
                </a:solidFill>
                <a:effectLst>
                  <a:outerShdw blurRad="38100" dist="38100" dir="2700000" algn="tl">
                    <a:srgbClr val="000000">
                      <a:alpha val="43137"/>
                    </a:srgbClr>
                  </a:outerShdw>
                </a:effectLst>
              </a:rPr>
              <a:t>Εφ</a:t>
            </a:r>
            <a:r>
              <a:rPr lang="en-US" altLang="el-GR" dirty="0" smtClean="0">
                <a:solidFill>
                  <a:schemeClr val="bg1"/>
                </a:solidFill>
                <a:effectLst>
                  <a:outerShdw blurRad="38100" dist="38100" dir="2700000" algn="tl">
                    <a:srgbClr val="000000">
                      <a:alpha val="43137"/>
                    </a:srgbClr>
                  </a:outerShdw>
                </a:effectLst>
              </a:rPr>
              <a:t>αρμογές </a:t>
            </a:r>
            <a:r>
              <a:rPr lang="en-US" altLang="el-GR" dirty="0">
                <a:solidFill>
                  <a:schemeClr val="bg1"/>
                </a:solidFill>
                <a:effectLst>
                  <a:outerShdw blurRad="38100" dist="38100" dir="2700000" algn="tl">
                    <a:srgbClr val="000000">
                      <a:alpha val="43137"/>
                    </a:srgbClr>
                  </a:outerShdw>
                </a:effectLst>
              </a:rPr>
              <a:t>ρουτίνας ανάπαυσης και τα οφέλη τους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2" name="Picture 8">
            <a:extLst>
              <a:ext uri="{FF2B5EF4-FFF2-40B4-BE49-F238E27FC236}">
                <a16:creationId xmlns:a16="http://schemas.microsoft.com/office/drawing/2014/main" id="{5E2037A9-9A05-FFC6-2E59-23E0C784E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112" y="3547818"/>
            <a:ext cx="5544273" cy="2772137"/>
          </a:xfrm>
          <a:prstGeom prst="rect">
            <a:avLst/>
          </a:prstGeom>
        </p:spPr>
      </p:pic>
      <p:sp>
        <p:nvSpPr>
          <p:cNvPr id="3" name="Ορθογώνιο 1">
            <a:extLst>
              <a:ext uri="{FF2B5EF4-FFF2-40B4-BE49-F238E27FC236}">
                <a16:creationId xmlns:a16="http://schemas.microsoft.com/office/drawing/2014/main" id="{728D414B-1B5A-A7FD-CEBC-24D988F0AF09}"/>
              </a:ext>
            </a:extLst>
          </p:cNvPr>
          <p:cNvSpPr/>
          <p:nvPr/>
        </p:nvSpPr>
        <p:spPr>
          <a:xfrm>
            <a:off x="9780282" y="6042956"/>
            <a:ext cx="2411718" cy="276999"/>
          </a:xfrm>
          <a:prstGeom prst="rect">
            <a:avLst/>
          </a:prstGeom>
        </p:spPr>
        <p:txBody>
          <a:bodyPr wrap="square">
            <a:spAutoFit/>
          </a:bodyPr>
          <a:lstStyle/>
          <a:p>
            <a:pPr algn="l" rtl="0"/>
            <a:r>
              <a:rPr lang="en-US" sz="1200" dirty="0">
                <a:hlinkClick r:id="rId4"/>
              </a:rPr>
              <a:t>Πηγή</a:t>
            </a:r>
            <a:r>
              <a:rPr lang="en-US" sz="1200" dirty="0"/>
              <a:t>|</a:t>
            </a:r>
            <a:r>
              <a:rPr lang="en-US" sz="1200" dirty="0">
                <a:hlinkClick r:id="rId5"/>
              </a:rPr>
              <a:t>Άδεια Pixabay</a:t>
            </a:r>
            <a:endParaRPr lang="en-US" sz="1200" dirty="0"/>
          </a:p>
        </p:txBody>
      </p:sp>
    </p:spTree>
    <p:extLst>
      <p:ext uri="{BB962C8B-B14F-4D97-AF65-F5344CB8AC3E}">
        <p14:creationId xmlns:p14="http://schemas.microsoft.com/office/powerpoint/2010/main" val="4036588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pPr algn="l" rtl="0"/>
            <a:r>
              <a:rPr lang="en-US" dirty="0">
                <a:sym typeface="Arial" panose="020B0604020202020204" pitchFamily="34" charset="0"/>
              </a:rPr>
              <a:t>Κοινά χαρακτηριστικά των </a:t>
            </a:r>
            <a:r>
              <a:rPr lang="en-US" dirty="0" err="1">
                <a:sym typeface="Arial" panose="020B0604020202020204" pitchFamily="34" charset="0"/>
              </a:rPr>
              <a:t>εφ</a:t>
            </a:r>
            <a:r>
              <a:rPr lang="en-US" dirty="0">
                <a:sym typeface="Arial" panose="020B0604020202020204" pitchFamily="34" charset="0"/>
              </a:rPr>
              <a:t>αρμογών </a:t>
            </a:r>
            <a:r>
              <a:rPr lang="el-GR" dirty="0">
                <a:sym typeface="Arial" panose="020B0604020202020204" pitchFamily="34" charset="0"/>
              </a:rPr>
              <a:t>για ρουτίνες ξεκούρασης</a:t>
            </a:r>
            <a:endParaRPr lang="en-US" dirty="0">
              <a:sym typeface="Arial" panose="020B0604020202020204" pitchFamily="34" charset="0"/>
            </a:endParaRP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6254783" cy="4812156"/>
          </a:xfrm>
        </p:spPr>
        <p:txBody>
          <a:bodyPr>
            <a:normAutofit fontScale="92500" lnSpcReduction="20000"/>
          </a:bodyPr>
          <a:lstStyle/>
          <a:p>
            <a:pPr algn="l" rtl="0">
              <a:lnSpc>
                <a:spcPct val="120000"/>
              </a:lnSpc>
            </a:pPr>
            <a:r>
              <a:rPr lang="en-US" sz="2600" dirty="0"/>
              <a:t>Παρα</a:t>
            </a:r>
            <a:r>
              <a:rPr lang="en-US" sz="2600" dirty="0" err="1"/>
              <a:t>κολούθηση</a:t>
            </a:r>
            <a:r>
              <a:rPr lang="en-US" sz="2600" dirty="0"/>
              <a:t> ύπ</a:t>
            </a:r>
            <a:r>
              <a:rPr lang="en-US" sz="2600" dirty="0" err="1"/>
              <a:t>νου</a:t>
            </a:r>
            <a:endParaRPr lang="en-US" sz="2600" dirty="0"/>
          </a:p>
          <a:p>
            <a:pPr algn="l" rtl="0">
              <a:lnSpc>
                <a:spcPct val="120000"/>
              </a:lnSpc>
            </a:pPr>
            <a:r>
              <a:rPr lang="en-US" sz="2600" dirty="0"/>
              <a:t>Κατα</a:t>
            </a:r>
            <a:r>
              <a:rPr lang="en-US" sz="2600" dirty="0" err="1"/>
              <a:t>γρ</a:t>
            </a:r>
            <a:r>
              <a:rPr lang="el-GR" sz="2600" dirty="0"/>
              <a:t>αφή</a:t>
            </a:r>
            <a:r>
              <a:rPr lang="en-US" sz="2600" dirty="0"/>
              <a:t> και αν</a:t>
            </a:r>
            <a:r>
              <a:rPr lang="el-GR" sz="2600" dirty="0"/>
              <a:t>άλυση</a:t>
            </a:r>
            <a:r>
              <a:rPr lang="en-US" sz="2600" dirty="0"/>
              <a:t> </a:t>
            </a:r>
            <a:r>
              <a:rPr lang="en-US" sz="2600" dirty="0" err="1"/>
              <a:t>ήχ</a:t>
            </a:r>
            <a:r>
              <a:rPr lang="el-GR" sz="2600" dirty="0"/>
              <a:t>ων</a:t>
            </a:r>
            <a:r>
              <a:rPr lang="en-US" sz="2600" dirty="0"/>
              <a:t>, </a:t>
            </a:r>
            <a:r>
              <a:rPr lang="en-US" sz="2600" dirty="0" err="1"/>
              <a:t>κινήσε</a:t>
            </a:r>
            <a:r>
              <a:rPr lang="el-GR" sz="2600" dirty="0"/>
              <a:t>ων κ</a:t>
            </a:r>
            <a:r>
              <a:rPr lang="en-US" sz="2600" dirty="0"/>
              <a:t>αι </a:t>
            </a:r>
            <a:r>
              <a:rPr lang="en-US" sz="2600" dirty="0" err="1"/>
              <a:t>συμ</a:t>
            </a:r>
            <a:r>
              <a:rPr lang="en-US" sz="2600" dirty="0"/>
              <a:t>περιφορ</a:t>
            </a:r>
            <a:r>
              <a:rPr lang="el-GR" sz="2600" dirty="0"/>
              <a:t>ών</a:t>
            </a:r>
            <a:r>
              <a:rPr lang="en-US" sz="2600" dirty="0"/>
              <a:t> κατά τη διάρκεια του ύπνου σας</a:t>
            </a:r>
          </a:p>
          <a:p>
            <a:pPr algn="l" rtl="0">
              <a:lnSpc>
                <a:spcPct val="120000"/>
              </a:lnSpc>
            </a:pPr>
            <a:r>
              <a:rPr lang="en-US" sz="2600" dirty="0"/>
              <a:t>Εξατομικευμένες συμβουλές για τη βελτίωση του ύπνου, συμπεριλαμβανομένης της εκπαίδευσης για την υγιεινή του ύπνου</a:t>
            </a:r>
          </a:p>
          <a:p>
            <a:pPr algn="l" rtl="0">
              <a:lnSpc>
                <a:spcPct val="120000"/>
              </a:lnSpc>
            </a:pPr>
            <a:r>
              <a:rPr lang="en-US" sz="2600" dirty="0"/>
              <a:t>Δραστηριότητες χαλάρωσης και μουσική που μπορούν να σας βοηθήσουν να χαλαρώσετε και να κοιμηθείτε ομαλά, όπως ο διαλογισμός ή ο λευκός θόρυβος</a:t>
            </a:r>
          </a:p>
        </p:txBody>
      </p:sp>
      <p:sp>
        <p:nvSpPr>
          <p:cNvPr id="3" name="Ορθογώνιο 1">
            <a:extLst>
              <a:ext uri="{FF2B5EF4-FFF2-40B4-BE49-F238E27FC236}">
                <a16:creationId xmlns:a16="http://schemas.microsoft.com/office/drawing/2014/main" id="{152022B8-4CE2-9E4B-0BA8-8CA3ACA6CE96}"/>
              </a:ext>
            </a:extLst>
          </p:cNvPr>
          <p:cNvSpPr/>
          <p:nvPr/>
        </p:nvSpPr>
        <p:spPr>
          <a:xfrm>
            <a:off x="9780282" y="6042956"/>
            <a:ext cx="2411718" cy="276999"/>
          </a:xfrm>
          <a:prstGeom prst="rect">
            <a:avLst/>
          </a:prstGeom>
        </p:spPr>
        <p:txBody>
          <a:bodyPr wrap="square">
            <a:spAutoFit/>
          </a:bodyPr>
          <a:lstStyle/>
          <a:p>
            <a:pPr algn="l" rtl="0"/>
            <a:r>
              <a:rPr lang="en-US" sz="1200" dirty="0">
                <a:hlinkClick r:id="rId3"/>
              </a:rPr>
              <a:t>Πηγή</a:t>
            </a:r>
            <a:r>
              <a:rPr lang="en-US" sz="1200" dirty="0"/>
              <a:t>|</a:t>
            </a:r>
            <a:r>
              <a:rPr lang="en-US" sz="1200" dirty="0">
                <a:hlinkClick r:id="rId4"/>
              </a:rPr>
              <a:t>Άδεια Pixabay</a:t>
            </a:r>
            <a:endParaRPr lang="en-US" sz="1200" dirty="0"/>
          </a:p>
        </p:txBody>
      </p:sp>
      <p:pic>
        <p:nvPicPr>
          <p:cNvPr id="4" name="Picture 7">
            <a:extLst>
              <a:ext uri="{FF2B5EF4-FFF2-40B4-BE49-F238E27FC236}">
                <a16:creationId xmlns:a16="http://schemas.microsoft.com/office/drawing/2014/main" id="{633C34F8-505C-AA73-4F41-6282C402D4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7945" y="2009240"/>
            <a:ext cx="3526055" cy="3997653"/>
          </a:xfrm>
          <a:prstGeom prst="rect">
            <a:avLst/>
          </a:prstGeom>
        </p:spPr>
      </p:pic>
      <p:sp>
        <p:nvSpPr>
          <p:cNvPr id="7" name="Ορθογώνιο 7">
            <a:extLst>
              <a:ext uri="{FF2B5EF4-FFF2-40B4-BE49-F238E27FC236}">
                <a16:creationId xmlns:a16="http://schemas.microsoft.com/office/drawing/2014/main" id="{0D9397EB-61E8-A87F-A0FE-165AD43B2B6E}"/>
              </a:ext>
            </a:extLst>
          </p:cNvPr>
          <p:cNvSpPr/>
          <p:nvPr/>
        </p:nvSpPr>
        <p:spPr>
          <a:xfrm>
            <a:off x="7495822" y="-3933"/>
            <a:ext cx="4694919" cy="398569"/>
          </a:xfrm>
          <a:prstGeom prst="rect">
            <a:avLst/>
          </a:prstGeom>
          <a:solidFill>
            <a:srgbClr val="DDE0E5"/>
          </a:solidFill>
        </p:spPr>
        <p:txBody>
          <a:bodyPr vert="horz" lIns="91440" tIns="45720" rIns="91440" bIns="45720" rtlCol="0" anchor="ctr">
            <a:normAutofit fontScale="85000" lnSpcReduction="10000"/>
          </a:bodyPr>
          <a:lstStyle/>
          <a:p>
            <a:pPr algn="l" rtl="0">
              <a:lnSpc>
                <a:spcPct val="90000"/>
              </a:lnSpc>
              <a:spcBef>
                <a:spcPct val="0"/>
              </a:spcBef>
            </a:pPr>
            <a:r>
              <a:rPr lang="en-US" altLang="el-GR" dirty="0" smtClean="0">
                <a:solidFill>
                  <a:schemeClr val="bg1"/>
                </a:solidFill>
                <a:effectLst>
                  <a:outerShdw blurRad="38100" dist="38100" dir="2700000" algn="tl">
                    <a:srgbClr val="000000">
                      <a:alpha val="43137"/>
                    </a:srgbClr>
                  </a:outerShdw>
                </a:effectLst>
                <a:latin typeface="+mj-lt"/>
                <a:ea typeface="+mj-ea"/>
                <a:cs typeface="+mj-cs"/>
              </a:rPr>
              <a:t>4.1.2 </a:t>
            </a:r>
            <a:r>
              <a:rPr lang="en-US" altLang="el-GR" dirty="0" err="1" smtClean="0">
                <a:solidFill>
                  <a:schemeClr val="bg1"/>
                </a:solidFill>
                <a:effectLst>
                  <a:outerShdw blurRad="38100" dist="38100" dir="2700000" algn="tl">
                    <a:srgbClr val="000000">
                      <a:alpha val="43137"/>
                    </a:srgbClr>
                  </a:outerShdw>
                </a:effectLst>
              </a:rPr>
              <a:t>Εφ</a:t>
            </a:r>
            <a:r>
              <a:rPr lang="en-US" altLang="el-GR" dirty="0" smtClean="0">
                <a:solidFill>
                  <a:schemeClr val="bg1"/>
                </a:solidFill>
                <a:effectLst>
                  <a:outerShdw blurRad="38100" dist="38100" dir="2700000" algn="tl">
                    <a:srgbClr val="000000">
                      <a:alpha val="43137"/>
                    </a:srgbClr>
                  </a:outerShdw>
                </a:effectLst>
              </a:rPr>
              <a:t>αρμογές </a:t>
            </a:r>
            <a:r>
              <a:rPr lang="en-US" altLang="el-GR" dirty="0">
                <a:solidFill>
                  <a:schemeClr val="bg1"/>
                </a:solidFill>
                <a:effectLst>
                  <a:outerShdw blurRad="38100" dist="38100" dir="2700000" algn="tl">
                    <a:srgbClr val="000000">
                      <a:alpha val="43137"/>
                    </a:srgbClr>
                  </a:outerShdw>
                </a:effectLst>
              </a:rPr>
              <a:t>ρουτίνας ανάπαυσης και τα οφέλη τους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476619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pPr algn="l" rtl="0"/>
            <a:r>
              <a:rPr lang="en-US" dirty="0">
                <a:sym typeface="Arial" panose="020B0604020202020204" pitchFamily="34" charset="0"/>
              </a:rPr>
              <a:t>Πώς μπορούν να συμβάλουν στη βελτίωση της ρουτίνας </a:t>
            </a:r>
            <a:r>
              <a:rPr lang="el-GR" dirty="0">
                <a:sym typeface="Arial" panose="020B0604020202020204" pitchFamily="34" charset="0"/>
              </a:rPr>
              <a:t>ξεκούρασης</a:t>
            </a:r>
            <a:endParaRPr lang="en-US" dirty="0">
              <a:sym typeface="Arial" panose="020B0604020202020204" pitchFamily="34" charset="0"/>
            </a:endParaRP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831897"/>
            <a:ext cx="6244734" cy="4675229"/>
          </a:xfrm>
        </p:spPr>
        <p:txBody>
          <a:bodyPr>
            <a:normAutofit/>
          </a:bodyPr>
          <a:lstStyle/>
          <a:p>
            <a:pPr algn="l" rtl="0">
              <a:buFont typeface="Wingdings" panose="05000000000000000000" pitchFamily="2" charset="2"/>
              <a:buChar char="ü"/>
            </a:pPr>
            <a:r>
              <a:rPr lang="en-US" sz="2800" dirty="0" err="1"/>
              <a:t>Βελτιώ</a:t>
            </a:r>
            <a:r>
              <a:rPr lang="el-GR" sz="2800" dirty="0"/>
              <a:t>νουν</a:t>
            </a:r>
            <a:r>
              <a:rPr lang="en-US" sz="2800" dirty="0"/>
              <a:t> τον ύπνο και την ποιότητα του ύπνου</a:t>
            </a:r>
          </a:p>
          <a:p>
            <a:pPr algn="l" rtl="0">
              <a:buFont typeface="Wingdings" panose="05000000000000000000" pitchFamily="2" charset="2"/>
              <a:buChar char="ü"/>
            </a:pPr>
            <a:r>
              <a:rPr lang="en-US" sz="2800" dirty="0"/>
              <a:t>Παρα</a:t>
            </a:r>
            <a:r>
              <a:rPr lang="en-US" sz="2800" dirty="0" err="1"/>
              <a:t>κολο</a:t>
            </a:r>
            <a:r>
              <a:rPr lang="el-GR" sz="2800" dirty="0"/>
              <a:t>θούν</a:t>
            </a:r>
            <a:r>
              <a:rPr lang="en-US" sz="2800" dirty="0"/>
              <a:t> τις συνήθειες ύπνου και πα</a:t>
            </a:r>
            <a:r>
              <a:rPr lang="en-US" sz="2800" dirty="0" err="1"/>
              <a:t>ρέχ</a:t>
            </a:r>
            <a:r>
              <a:rPr lang="el-GR" sz="2800" dirty="0"/>
              <a:t>ουν</a:t>
            </a:r>
            <a:r>
              <a:rPr lang="en-US" sz="2800" dirty="0"/>
              <a:t> εξατομικευμένες λύσεις</a:t>
            </a:r>
          </a:p>
          <a:p>
            <a:pPr algn="l" rtl="0">
              <a:buFont typeface="Wingdings" panose="05000000000000000000" pitchFamily="2" charset="2"/>
              <a:buChar char="ü"/>
            </a:pPr>
            <a:r>
              <a:rPr lang="en-US" sz="2800" dirty="0"/>
              <a:t>Πα</a:t>
            </a:r>
            <a:r>
              <a:rPr lang="en-US" sz="2800" dirty="0" err="1"/>
              <a:t>ρέχ</a:t>
            </a:r>
            <a:r>
              <a:rPr lang="el-GR" sz="2800" dirty="0"/>
              <a:t>ουν</a:t>
            </a:r>
            <a:r>
              <a:rPr lang="en-US" sz="2800" dirty="0"/>
              <a:t> εργαλεία χαλάρωσης, τα οποία μπορεί να είναι πολύ χρήσιμα αν δυσκολεύεστε να αποκοιμηθείτε ή να μείνετε για ύπνο κατά τη διάρκεια της νύχτας</a:t>
            </a:r>
          </a:p>
          <a:p>
            <a:pPr lvl="1" algn="l" rtl="0"/>
            <a:endParaRPr lang="en-US" sz="2400" dirty="0"/>
          </a:p>
          <a:p>
            <a:pPr lvl="1" algn="l" rtl="0"/>
            <a:endParaRPr lang="en-US" sz="2400" dirty="0"/>
          </a:p>
          <a:p>
            <a:pPr marL="0" indent="0" algn="l" rtl="0">
              <a:buNone/>
            </a:pPr>
            <a:endParaRPr lang="en-US" sz="2800" dirty="0"/>
          </a:p>
          <a:p>
            <a:pPr marL="0" indent="0" algn="l" rtl="0">
              <a:buNone/>
            </a:pPr>
            <a:endParaRPr lang="en-US" sz="2800" dirty="0"/>
          </a:p>
          <a:p>
            <a:pPr algn="l" rtl="0"/>
            <a:endParaRPr lang="en-US" sz="2800" dirty="0"/>
          </a:p>
          <a:p>
            <a:pPr marL="457200" lvl="1" indent="0" algn="l" rtl="0">
              <a:buNone/>
            </a:pPr>
            <a:endParaRPr lang="el-GR" sz="2400" dirty="0"/>
          </a:p>
          <a:p>
            <a:pPr algn="l" rtl="0">
              <a:lnSpc>
                <a:spcPct val="120000"/>
              </a:lnSpc>
            </a:pPr>
            <a:endParaRPr lang="en-US" sz="2800" dirty="0"/>
          </a:p>
        </p:txBody>
      </p:sp>
      <p:sp>
        <p:nvSpPr>
          <p:cNvPr id="4" name="Ορθογώνιο 1">
            <a:extLst>
              <a:ext uri="{FF2B5EF4-FFF2-40B4-BE49-F238E27FC236}">
                <a16:creationId xmlns:a16="http://schemas.microsoft.com/office/drawing/2014/main" id="{ACDB772A-CB96-A218-2E72-45B07FCA547B}"/>
              </a:ext>
            </a:extLst>
          </p:cNvPr>
          <p:cNvSpPr/>
          <p:nvPr/>
        </p:nvSpPr>
        <p:spPr>
          <a:xfrm>
            <a:off x="9780282" y="6042956"/>
            <a:ext cx="2411718" cy="276999"/>
          </a:xfrm>
          <a:prstGeom prst="rect">
            <a:avLst/>
          </a:prstGeom>
        </p:spPr>
        <p:txBody>
          <a:bodyPr wrap="square">
            <a:spAutoFit/>
          </a:bodyPr>
          <a:lstStyle/>
          <a:p>
            <a:pPr algn="l" rtl="0"/>
            <a:r>
              <a:rPr lang="en-US" sz="1200" dirty="0">
                <a:hlinkClick r:id="rId3"/>
              </a:rPr>
              <a:t>Πηγή</a:t>
            </a:r>
            <a:r>
              <a:rPr lang="en-US" sz="1200" dirty="0"/>
              <a:t>|</a:t>
            </a:r>
            <a:r>
              <a:rPr lang="en-US" sz="1200" dirty="0">
                <a:hlinkClick r:id="rId4"/>
              </a:rPr>
              <a:t>Άδεια Pixabay</a:t>
            </a:r>
            <a:endParaRPr lang="en-US" sz="1200" dirty="0"/>
          </a:p>
        </p:txBody>
      </p:sp>
      <p:pic>
        <p:nvPicPr>
          <p:cNvPr id="7" name="Picture 11">
            <a:extLst>
              <a:ext uri="{FF2B5EF4-FFF2-40B4-BE49-F238E27FC236}">
                <a16:creationId xmlns:a16="http://schemas.microsoft.com/office/drawing/2014/main" id="{91B52F4E-872C-560E-FE00-BBB50A6DBFB4}"/>
              </a:ext>
            </a:extLst>
          </p:cNvPr>
          <p:cNvPicPr>
            <a:picLocks noChangeAspect="1"/>
          </p:cNvPicPr>
          <p:nvPr/>
        </p:nvPicPr>
        <p:blipFill>
          <a:blip r:embed="rId5"/>
          <a:stretch>
            <a:fillRect/>
          </a:stretch>
        </p:blipFill>
        <p:spPr>
          <a:xfrm>
            <a:off x="7604568" y="2246514"/>
            <a:ext cx="4421528" cy="3851566"/>
          </a:xfrm>
          <a:prstGeom prst="rect">
            <a:avLst/>
          </a:prstGeom>
        </p:spPr>
      </p:pic>
      <p:sp>
        <p:nvSpPr>
          <p:cNvPr id="8" name="Ορθογώνιο 7">
            <a:extLst>
              <a:ext uri="{FF2B5EF4-FFF2-40B4-BE49-F238E27FC236}">
                <a16:creationId xmlns:a16="http://schemas.microsoft.com/office/drawing/2014/main" id="{F69E0356-BB0A-9D26-BB08-0857A2DB39C4}"/>
              </a:ext>
            </a:extLst>
          </p:cNvPr>
          <p:cNvSpPr/>
          <p:nvPr/>
        </p:nvSpPr>
        <p:spPr>
          <a:xfrm>
            <a:off x="7495822" y="-3933"/>
            <a:ext cx="4694919" cy="398569"/>
          </a:xfrm>
          <a:prstGeom prst="rect">
            <a:avLst/>
          </a:prstGeom>
          <a:solidFill>
            <a:srgbClr val="DDE0E5"/>
          </a:solidFill>
        </p:spPr>
        <p:txBody>
          <a:bodyPr vert="horz" lIns="91440" tIns="45720" rIns="91440" bIns="45720" rtlCol="0" anchor="ctr">
            <a:normAutofit fontScale="85000" lnSpcReduction="10000"/>
          </a:bodyPr>
          <a:lstStyle/>
          <a:p>
            <a:pPr algn="l" rtl="0">
              <a:lnSpc>
                <a:spcPct val="90000"/>
              </a:lnSpc>
              <a:spcBef>
                <a:spcPct val="0"/>
              </a:spcBef>
            </a:pPr>
            <a:r>
              <a:rPr lang="en-US" altLang="el-GR" dirty="0" smtClean="0">
                <a:solidFill>
                  <a:schemeClr val="bg1"/>
                </a:solidFill>
                <a:effectLst>
                  <a:outerShdw blurRad="38100" dist="38100" dir="2700000" algn="tl">
                    <a:srgbClr val="000000">
                      <a:alpha val="43137"/>
                    </a:srgbClr>
                  </a:outerShdw>
                </a:effectLst>
                <a:latin typeface="+mj-lt"/>
                <a:ea typeface="+mj-ea"/>
                <a:cs typeface="+mj-cs"/>
              </a:rPr>
              <a:t>4.1.2 </a:t>
            </a:r>
            <a:r>
              <a:rPr lang="en-US" altLang="el-GR" dirty="0" err="1" smtClean="0">
                <a:solidFill>
                  <a:schemeClr val="bg1"/>
                </a:solidFill>
                <a:effectLst>
                  <a:outerShdw blurRad="38100" dist="38100" dir="2700000" algn="tl">
                    <a:srgbClr val="000000">
                      <a:alpha val="43137"/>
                    </a:srgbClr>
                  </a:outerShdw>
                </a:effectLst>
              </a:rPr>
              <a:t>Εφ</a:t>
            </a:r>
            <a:r>
              <a:rPr lang="en-US" altLang="el-GR" dirty="0" smtClean="0">
                <a:solidFill>
                  <a:schemeClr val="bg1"/>
                </a:solidFill>
                <a:effectLst>
                  <a:outerShdw blurRad="38100" dist="38100" dir="2700000" algn="tl">
                    <a:srgbClr val="000000">
                      <a:alpha val="43137"/>
                    </a:srgbClr>
                  </a:outerShdw>
                </a:effectLst>
              </a:rPr>
              <a:t>αρμογές </a:t>
            </a:r>
            <a:r>
              <a:rPr lang="en-US" altLang="el-GR" dirty="0">
                <a:solidFill>
                  <a:schemeClr val="bg1"/>
                </a:solidFill>
                <a:effectLst>
                  <a:outerShdw blurRad="38100" dist="38100" dir="2700000" algn="tl">
                    <a:srgbClr val="000000">
                      <a:alpha val="43137"/>
                    </a:srgbClr>
                  </a:outerShdw>
                </a:effectLst>
              </a:rPr>
              <a:t>ρουτίνας ανάπαυσης και τα οφέλη τους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960782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pPr algn="l" rtl="0"/>
            <a:r>
              <a:rPr lang="en-GB" dirty="0">
                <a:solidFill>
                  <a:schemeClr val="tx1"/>
                </a:solidFill>
              </a:rPr>
              <a:t>Δραστηριότητα</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800000"/>
            <a:ext cx="7016845" cy="4893408"/>
          </a:xfrm>
        </p:spPr>
        <p:txBody>
          <a:bodyPr>
            <a:normAutofit/>
          </a:bodyPr>
          <a:lstStyle/>
          <a:p>
            <a:pPr algn="l" rtl="0">
              <a:buFont typeface="Wingdings" panose="05000000000000000000" pitchFamily="2" charset="2"/>
              <a:buChar char="ü"/>
            </a:pPr>
            <a:r>
              <a:rPr lang="en-US" sz="2400" dirty="0"/>
              <a:t>Έχετε χρησιμοποιήσει ποτέ κάποια εφαρμογή ρουτίνας </a:t>
            </a:r>
            <a:r>
              <a:rPr lang="el-GR" sz="2400" dirty="0"/>
              <a:t>ξεκούρασης</a:t>
            </a:r>
            <a:r>
              <a:rPr lang="en-US" sz="2400" dirty="0"/>
              <a:t>;</a:t>
            </a:r>
          </a:p>
          <a:p>
            <a:pPr algn="l" rtl="0">
              <a:buFont typeface="Wingdings" panose="05000000000000000000" pitchFamily="2" charset="2"/>
              <a:buChar char="ü"/>
            </a:pPr>
            <a:endParaRPr lang="en-US" sz="2400" dirty="0"/>
          </a:p>
          <a:p>
            <a:pPr algn="l" rtl="0">
              <a:buFont typeface="Wingdings" panose="05000000000000000000" pitchFamily="2" charset="2"/>
              <a:buChar char="ü"/>
            </a:pPr>
            <a:r>
              <a:rPr lang="en-US" sz="2400" dirty="0"/>
              <a:t>Αν ναι, πώς ήταν η εμπειρία σας; Ήταν χρήσιμο;</a:t>
            </a:r>
          </a:p>
          <a:p>
            <a:pPr algn="l" rtl="0">
              <a:buFont typeface="Wingdings" panose="05000000000000000000" pitchFamily="2" charset="2"/>
              <a:buChar char="ü"/>
            </a:pPr>
            <a:endParaRPr lang="en-US" sz="2400" dirty="0"/>
          </a:p>
          <a:p>
            <a:pPr algn="l" rtl="0">
              <a:buFont typeface="Wingdings" panose="05000000000000000000" pitchFamily="2" charset="2"/>
              <a:buChar char="ü"/>
            </a:pPr>
            <a:r>
              <a:rPr lang="en-US" sz="2400" dirty="0"/>
              <a:t>Ποια ήταν τα πλεονεκτήματα και ποια τα μειονεκτήματα της χρήσης μιας εφαρμογής για τη βελτίωση της ποιότητας του ύπνου;</a:t>
            </a:r>
          </a:p>
          <a:p>
            <a:pPr marL="0" indent="0" algn="l" rtl="0">
              <a:buNone/>
            </a:pPr>
            <a:endParaRPr lang="en-US" sz="2400" dirty="0"/>
          </a:p>
          <a:p>
            <a:pPr algn="l" rtl="0"/>
            <a:endParaRPr lang="en-US" sz="2400" dirty="0"/>
          </a:p>
          <a:p>
            <a:pPr algn="l" rtl="0"/>
            <a:endParaRPr lang="en-US" sz="2400" dirty="0"/>
          </a:p>
          <a:p>
            <a:pPr algn="l" rtl="0"/>
            <a:endParaRPr lang="en-US" sz="2400" dirty="0"/>
          </a:p>
          <a:p>
            <a:pPr algn="l" rtl="0"/>
            <a:endParaRPr lang="en-US" sz="2400" b="1" dirty="0"/>
          </a:p>
          <a:p>
            <a:pPr algn="l" rtl="0"/>
            <a:endParaRPr lang="en-US" sz="2400" b="1" dirty="0"/>
          </a:p>
          <a:p>
            <a:pPr lvl="1" algn="l" rtl="0"/>
            <a:endParaRPr lang="en-US" sz="2400" dirty="0"/>
          </a:p>
          <a:p>
            <a:pPr marL="0" indent="0" algn="l" rtl="0">
              <a:buNone/>
            </a:pPr>
            <a:endParaRPr lang="en-US" sz="2400" dirty="0"/>
          </a:p>
          <a:p>
            <a:pPr marL="0" indent="0" algn="l" rtl="0">
              <a:buNone/>
            </a:pPr>
            <a:endParaRPr lang="en-US" sz="2400" dirty="0"/>
          </a:p>
          <a:p>
            <a:pPr algn="l" rtl="0"/>
            <a:endParaRPr lang="en-US" sz="2400" dirty="0"/>
          </a:p>
          <a:p>
            <a:pPr marL="457200" lvl="1" indent="0" algn="l" rtl="0">
              <a:buNone/>
            </a:pPr>
            <a:endParaRPr lang="el-GR" sz="2400" dirty="0"/>
          </a:p>
          <a:p>
            <a:pPr algn="l" rtl="0">
              <a:lnSpc>
                <a:spcPct val="120000"/>
              </a:lnSpc>
            </a:pPr>
            <a:endParaRPr lang="en-US" sz="2400" dirty="0"/>
          </a:p>
        </p:txBody>
      </p:sp>
      <p:sp>
        <p:nvSpPr>
          <p:cNvPr id="12" name="Ορθογώνιο 1">
            <a:extLst>
              <a:ext uri="{FF2B5EF4-FFF2-40B4-BE49-F238E27FC236}">
                <a16:creationId xmlns:a16="http://schemas.microsoft.com/office/drawing/2014/main" id="{782E9CF0-741E-E39A-C707-3C8A357FA621}"/>
              </a:ext>
            </a:extLst>
          </p:cNvPr>
          <p:cNvSpPr/>
          <p:nvPr/>
        </p:nvSpPr>
        <p:spPr>
          <a:xfrm>
            <a:off x="9780282" y="6042956"/>
            <a:ext cx="2411718" cy="276999"/>
          </a:xfrm>
          <a:prstGeom prst="rect">
            <a:avLst/>
          </a:prstGeom>
        </p:spPr>
        <p:txBody>
          <a:bodyPr wrap="square">
            <a:spAutoFit/>
          </a:bodyPr>
          <a:lstStyle/>
          <a:p>
            <a:pPr algn="l" rtl="0"/>
            <a:r>
              <a:rPr lang="en-US" sz="1200" dirty="0">
                <a:hlinkClick r:id="rId3"/>
              </a:rPr>
              <a:t>Πηγή</a:t>
            </a:r>
            <a:r>
              <a:rPr lang="en-US" sz="1200" dirty="0"/>
              <a:t>|</a:t>
            </a:r>
            <a:r>
              <a:rPr lang="en-US" sz="1200" dirty="0">
                <a:hlinkClick r:id="rId4"/>
              </a:rPr>
              <a:t>Άδεια Pixabay</a:t>
            </a:r>
            <a:endParaRPr lang="en-US" sz="1200" dirty="0"/>
          </a:p>
        </p:txBody>
      </p:sp>
      <p:pic>
        <p:nvPicPr>
          <p:cNvPr id="13" name="Picture 7">
            <a:extLst>
              <a:ext uri="{FF2B5EF4-FFF2-40B4-BE49-F238E27FC236}">
                <a16:creationId xmlns:a16="http://schemas.microsoft.com/office/drawing/2014/main" id="{B27D37D6-56E6-D82D-CB70-5E3E5C316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9562" y="1973178"/>
            <a:ext cx="3004438" cy="3652118"/>
          </a:xfrm>
          <a:prstGeom prst="rect">
            <a:avLst/>
          </a:prstGeom>
        </p:spPr>
      </p:pic>
      <p:sp>
        <p:nvSpPr>
          <p:cNvPr id="14" name="Ορθογώνιο 7">
            <a:extLst>
              <a:ext uri="{FF2B5EF4-FFF2-40B4-BE49-F238E27FC236}">
                <a16:creationId xmlns:a16="http://schemas.microsoft.com/office/drawing/2014/main" id="{51DEAAB1-E846-98D9-5826-3136C48F1447}"/>
              </a:ext>
            </a:extLst>
          </p:cNvPr>
          <p:cNvSpPr/>
          <p:nvPr/>
        </p:nvSpPr>
        <p:spPr>
          <a:xfrm>
            <a:off x="7495822" y="-3933"/>
            <a:ext cx="4694919" cy="398569"/>
          </a:xfrm>
          <a:prstGeom prst="rect">
            <a:avLst/>
          </a:prstGeom>
          <a:solidFill>
            <a:srgbClr val="DDE0E5"/>
          </a:solidFill>
        </p:spPr>
        <p:txBody>
          <a:bodyPr vert="horz" lIns="91440" tIns="45720" rIns="91440" bIns="45720" rtlCol="0" anchor="ctr">
            <a:normAutofit fontScale="85000" lnSpcReduction="10000"/>
          </a:bodyPr>
          <a:lstStyle/>
          <a:p>
            <a:pPr algn="l" rtl="0">
              <a:lnSpc>
                <a:spcPct val="90000"/>
              </a:lnSpc>
              <a:spcBef>
                <a:spcPct val="0"/>
              </a:spcBef>
            </a:pPr>
            <a:r>
              <a:rPr lang="en-US" altLang="el-GR" dirty="0" smtClean="0">
                <a:solidFill>
                  <a:schemeClr val="bg1"/>
                </a:solidFill>
                <a:effectLst>
                  <a:outerShdw blurRad="38100" dist="38100" dir="2700000" algn="tl">
                    <a:srgbClr val="000000">
                      <a:alpha val="43137"/>
                    </a:srgbClr>
                  </a:outerShdw>
                </a:effectLst>
                <a:latin typeface="+mj-lt"/>
                <a:ea typeface="+mj-ea"/>
                <a:cs typeface="+mj-cs"/>
              </a:rPr>
              <a:t>4.1.2 </a:t>
            </a:r>
            <a:r>
              <a:rPr lang="en-US" altLang="el-GR" dirty="0" err="1" smtClean="0">
                <a:solidFill>
                  <a:schemeClr val="bg1"/>
                </a:solidFill>
                <a:effectLst>
                  <a:outerShdw blurRad="38100" dist="38100" dir="2700000" algn="tl">
                    <a:srgbClr val="000000">
                      <a:alpha val="43137"/>
                    </a:srgbClr>
                  </a:outerShdw>
                </a:effectLst>
              </a:rPr>
              <a:t>Εφ</a:t>
            </a:r>
            <a:r>
              <a:rPr lang="en-US" altLang="el-GR" dirty="0" smtClean="0">
                <a:solidFill>
                  <a:schemeClr val="bg1"/>
                </a:solidFill>
                <a:effectLst>
                  <a:outerShdw blurRad="38100" dist="38100" dir="2700000" algn="tl">
                    <a:srgbClr val="000000">
                      <a:alpha val="43137"/>
                    </a:srgbClr>
                  </a:outerShdw>
                </a:effectLst>
              </a:rPr>
              <a:t>αρμογές </a:t>
            </a:r>
            <a:r>
              <a:rPr lang="en-US" altLang="el-GR" dirty="0">
                <a:solidFill>
                  <a:schemeClr val="bg1"/>
                </a:solidFill>
                <a:effectLst>
                  <a:outerShdw blurRad="38100" dist="38100" dir="2700000" algn="tl">
                    <a:srgbClr val="000000">
                      <a:alpha val="43137"/>
                    </a:srgbClr>
                  </a:outerShdw>
                </a:effectLst>
              </a:rPr>
              <a:t>ρουτίνας ανάπαυσης και τα οφέλη τους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441536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algn="l" rtl="0"/>
            <a:r>
              <a:rPr lang="en-US" altLang="el-GR" sz="2000" dirty="0">
                <a:solidFill>
                  <a:srgbClr val="C01E24"/>
                </a:solidFill>
              </a:rPr>
              <a:t>4.1.3</a:t>
            </a:r>
            <a:r>
              <a:rPr lang="en-US" altLang="el-GR" dirty="0"/>
              <a:t/>
            </a:r>
            <a:br>
              <a:rPr lang="en-US" altLang="el-GR" dirty="0"/>
            </a:br>
            <a:r>
              <a:rPr lang="en-US" altLang="el-GR" dirty="0" err="1">
                <a:solidFill>
                  <a:srgbClr val="C01E24"/>
                </a:solidFill>
              </a:rPr>
              <a:t>Σενάρι</a:t>
            </a:r>
            <a:r>
              <a:rPr lang="el-GR" altLang="el-GR" dirty="0">
                <a:solidFill>
                  <a:srgbClr val="C01E24"/>
                </a:solidFill>
              </a:rPr>
              <a:t>ο – μελέτη περίπτωσης </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pPr algn="l" rtl="0"/>
            <a:r>
              <a:rPr lang="en-US" sz="2200" dirty="0">
                <a:solidFill>
                  <a:srgbClr val="203864"/>
                </a:solidFill>
                <a:sym typeface="Arial" panose="020B0604020202020204" pitchFamily="34" charset="0"/>
              </a:rPr>
              <a:t>Στόχοι</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210548" cy="3470112"/>
          </a:xfrm>
        </p:spPr>
        <p:txBody>
          <a:bodyPr>
            <a:normAutofit/>
          </a:bodyPr>
          <a:lstStyle/>
          <a:p>
            <a:pPr lvl="0" algn="l" rtl="0"/>
            <a:r>
              <a:rPr lang="en-US" sz="2400" dirty="0"/>
              <a:t>Να ανα</a:t>
            </a:r>
            <a:r>
              <a:rPr lang="en-US" sz="2400" dirty="0" err="1"/>
              <a:t>γνωρί</a:t>
            </a:r>
            <a:r>
              <a:rPr lang="el-GR" sz="2400" dirty="0" err="1"/>
              <a:t>ζετε</a:t>
            </a:r>
            <a:r>
              <a:rPr lang="en-US" sz="2400" dirty="0"/>
              <a:t> τον αντίκτυπο της ρουτίνας </a:t>
            </a:r>
            <a:r>
              <a:rPr lang="el-GR" sz="2400" dirty="0"/>
              <a:t>ξεκούρασης</a:t>
            </a:r>
            <a:r>
              <a:rPr lang="en-US" sz="2400" dirty="0"/>
              <a:t> </a:t>
            </a:r>
            <a:r>
              <a:rPr lang="el-GR" sz="2400" dirty="0"/>
              <a:t>στην υγεία</a:t>
            </a:r>
            <a:endParaRPr lang="en-US" sz="2400" dirty="0"/>
          </a:p>
          <a:p>
            <a:pPr lvl="0" algn="l" rtl="0"/>
            <a:r>
              <a:rPr lang="el-GR" sz="2400" dirty="0"/>
              <a:t>Να </a:t>
            </a:r>
            <a:r>
              <a:rPr lang="en-US" sz="2400" dirty="0" err="1"/>
              <a:t>μάθετε</a:t>
            </a:r>
            <a:r>
              <a:rPr lang="en-US" sz="2400" dirty="0"/>
              <a:t> πώς να διαχειρίζεστε τις δυσκολίες ύπνου.</a:t>
            </a:r>
            <a:endParaRPr lang="el-GR" sz="2400" dirty="0"/>
          </a:p>
        </p:txBody>
      </p:sp>
      <p:pic>
        <p:nvPicPr>
          <p:cNvPr id="7" name="Picture 2" descr="Ambition abstract concept">
            <a:extLst>
              <a:ext uri="{FF2B5EF4-FFF2-40B4-BE49-F238E27FC236}">
                <a16:creationId xmlns:a16="http://schemas.microsoft.com/office/drawing/2014/main" id="{18498137-6F21-4D21-A18F-50A63F0B0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771C356-306F-20F0-D14B-6B8DD55B4640}"/>
              </a:ext>
            </a:extLst>
          </p:cNvPr>
          <p:cNvSpPr txBox="1"/>
          <p:nvPr/>
        </p:nvSpPr>
        <p:spPr>
          <a:xfrm>
            <a:off x="9011418" y="6042956"/>
            <a:ext cx="1720335" cy="276999"/>
          </a:xfrm>
          <a:prstGeom prst="rect">
            <a:avLst/>
          </a:prstGeom>
          <a:noFill/>
        </p:spPr>
        <p:txBody>
          <a:bodyPr wrap="square">
            <a:spAutoFit/>
          </a:bodyPr>
          <a:lstStyle/>
          <a:p>
            <a:pPr algn="l" rtl="0"/>
            <a:r>
              <a:rPr lang="en-US" sz="1200" dirty="0">
                <a:hlinkClick r:id="rId4"/>
              </a:rPr>
              <a:t>Σχεδιάστηκε από</a:t>
            </a:r>
            <a:r>
              <a:rPr lang="en-US" sz="1200" dirty="0" err="1">
                <a:hlinkClick r:id="rId4"/>
              </a:rPr>
              <a:t>Freepik</a:t>
            </a:r>
            <a:endParaRPr lang="el-GR" sz="12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3" cstate="print">
            <a:extLst>
              <a:ext uri="{28A0092B-C50C-407E-A947-70E740481C1C}">
                <a14:useLocalDpi xmlns:a14="http://schemas.microsoft.com/office/drawing/2010/main" val="0"/>
              </a:ext>
            </a:extLst>
          </a:blip>
          <a:srcRect l="6692" t="8527" r="7726" b="12868"/>
          <a:stretch/>
        </p:blipFill>
        <p:spPr>
          <a:xfrm>
            <a:off x="7378995" y="1570462"/>
            <a:ext cx="4813005" cy="4420641"/>
          </a:xfrm>
          <a:prstGeom prst="rect">
            <a:avLst/>
          </a:prstGeom>
        </p:spPr>
      </p:pic>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4">
            <a:extLst>
              <a:ext uri="{28A0092B-C50C-407E-A947-70E740481C1C}">
                <a14:useLocalDpi xmlns:a14="http://schemas.microsoft.com/office/drawing/2010/main" val="0"/>
              </a:ext>
            </a:extLst>
          </a:blip>
          <a:srcRect l="19107" b="21550"/>
          <a:stretch/>
        </p:blipFill>
        <p:spPr>
          <a:xfrm>
            <a:off x="1488562" y="374456"/>
            <a:ext cx="6563496" cy="1635097"/>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5"/>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5"/>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7615416" cy="2015700"/>
          </a:xfrm>
          <a:prstGeom prst="rect">
            <a:avLst/>
          </a:prstGeom>
          <a:noFill/>
          <a:ln>
            <a:noFill/>
          </a:ln>
        </p:spPr>
        <p:txBody>
          <a:bodyPr spcFirstLastPara="1" wrap="square" lIns="91425" tIns="45700" rIns="91425" bIns="45700" anchor="ctr" anchorCtr="0">
            <a:normAutofit fontScale="92500" lnSpcReduction="20000"/>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4</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l-GR" sz="4000" dirty="0" err="1" smtClean="0"/>
              <a:t>Εφ</a:t>
            </a:r>
            <a:r>
              <a:rPr lang="en-US" sz="4000" dirty="0" smtClean="0"/>
              <a:t>α</a:t>
            </a:r>
            <a:r>
              <a:rPr lang="en-US" sz="4000" dirty="0" err="1" smtClean="0"/>
              <a:t>ρμογές</a:t>
            </a:r>
            <a:r>
              <a:rPr lang="en-US" sz="4000" dirty="0" smtClean="0"/>
              <a:t> </a:t>
            </a:r>
            <a:r>
              <a:rPr lang="en-US" sz="4000" dirty="0"/>
              <a:t>υγείας για ρουτίνες </a:t>
            </a:r>
            <a:r>
              <a:rPr lang="el-GR" sz="4000" dirty="0" smtClean="0"/>
              <a:t>ξεκούρασης</a:t>
            </a:r>
            <a:endParaRPr lang="en-US" sz="4000" dirty="0"/>
          </a:p>
        </p:txBody>
      </p:sp>
    </p:spTree>
    <p:extLst>
      <p:ext uri="{BB962C8B-B14F-4D97-AF65-F5344CB8AC3E}">
        <p14:creationId xmlns:p14="http://schemas.microsoft.com/office/powerpoint/2010/main" val="3438065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pPr algn="l" rtl="0"/>
            <a:r>
              <a:rPr lang="it-IT" dirty="0"/>
              <a:t>Σενάριο 1</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688489" y="1799999"/>
            <a:ext cx="7193870" cy="4519955"/>
          </a:xfrm>
        </p:spPr>
        <p:txBody>
          <a:bodyPr>
            <a:normAutofit fontScale="85000" lnSpcReduction="10000"/>
          </a:bodyPr>
          <a:lstStyle/>
          <a:p>
            <a:pPr marL="0" indent="0" algn="l" rtl="0">
              <a:lnSpc>
                <a:spcPct val="120000"/>
              </a:lnSpc>
              <a:buNone/>
            </a:pPr>
            <a:r>
              <a:rPr lang="en-US" sz="2600" dirty="0"/>
              <a:t>Ο Abubakar είναι ένας άνδρας 34 ετών, παντρεμένος και έχει 2 παιδιά, ηλικίας 4 και 6 ετών. Κατάγεται από την Αίγυπτο και ζει στην Ελλάδα τα τελευταία 20 χρόνια. Έχει ένα μικρό εστιατόριο, το οποίο διευθύνει κυρίως μόνος του και με τη γυναίκα του. Δουλεύει πολύ κατά τη διάρκεια της ημέρας και επιστρέφει από τη δουλειά κάθε μέρα πραγματικά εξαντλημένος. Τον τελευταίο μήνα αναφέρει ότι δυσκολεύεται να αποκοιμηθεί τη νύχτα. Συγκεκριμένα, μένει ξύπνιος για 2 ώρες στο κρεβάτι του και προσπαθεί να κοιμηθεί, αλλά δεν τα καταφέρνει. Εκτός από αυτό, η γυναίκα του του είπε ότι κατά τη διάρκεια της νύχτας κινείται πολύ στον ύπνο του και φαίνεται ανήσυχος.</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8771860" y="-3933"/>
            <a:ext cx="3418881" cy="398569"/>
          </a:xfrm>
          <a:prstGeom prst="rect">
            <a:avLst/>
          </a:prstGeom>
          <a:solidFill>
            <a:srgbClr val="DDE0E5"/>
          </a:solidFill>
        </p:spPr>
        <p:txBody>
          <a:bodyPr vert="horz" lIns="91440" tIns="45720" rIns="91440" bIns="45720" rtlCol="0" anchor="ctr">
            <a:noAutofit/>
          </a:bodyPr>
          <a:lstStyle/>
          <a:p>
            <a:pPr algn="l" rtl="0">
              <a:lnSpc>
                <a:spcPct val="90000"/>
              </a:lnSpc>
              <a:spcBef>
                <a:spcPct val="0"/>
              </a:spcBef>
            </a:pPr>
            <a:r>
              <a:rPr lang="en-US" altLang="el-GR" dirty="0">
                <a:solidFill>
                  <a:schemeClr val="bg1"/>
                </a:solidFill>
                <a:effectLst>
                  <a:outerShdw blurRad="38100" dist="38100" dir="2700000" algn="tl">
                    <a:srgbClr val="000000">
                      <a:alpha val="43137"/>
                    </a:srgbClr>
                  </a:outerShdw>
                </a:effectLst>
              </a:rPr>
              <a:t>4.1.3 Σενάριο πραγματικής ζωής</a:t>
            </a:r>
            <a:endParaRPr lang="en-US" dirty="0">
              <a:solidFill>
                <a:schemeClr val="bg1"/>
              </a:solidFill>
              <a:effectLst>
                <a:outerShdw blurRad="38100" dist="38100" dir="2700000" algn="tl">
                  <a:srgbClr val="000000">
                    <a:alpha val="43137"/>
                  </a:srgbClr>
                </a:outerShdw>
              </a:effectLst>
            </a:endParaRPr>
          </a:p>
        </p:txBody>
      </p:sp>
      <p:sp>
        <p:nvSpPr>
          <p:cNvPr id="2" name="Ορθογώνιο 1">
            <a:extLst>
              <a:ext uri="{FF2B5EF4-FFF2-40B4-BE49-F238E27FC236}">
                <a16:creationId xmlns:a16="http://schemas.microsoft.com/office/drawing/2014/main" id="{B13C6F0B-A32D-CB3D-AF9B-904CDE8FAF30}"/>
              </a:ext>
            </a:extLst>
          </p:cNvPr>
          <p:cNvSpPr/>
          <p:nvPr/>
        </p:nvSpPr>
        <p:spPr>
          <a:xfrm>
            <a:off x="9780282" y="6042956"/>
            <a:ext cx="241171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Πηγή</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Άδεια Pixabay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5">
            <a:extLst>
              <a:ext uri="{FF2B5EF4-FFF2-40B4-BE49-F238E27FC236}">
                <a16:creationId xmlns:a16="http://schemas.microsoft.com/office/drawing/2014/main" id="{B841205C-BAF5-793C-341A-012FF27BE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2857" y="1973179"/>
            <a:ext cx="3898612" cy="3523980"/>
          </a:xfrm>
          <a:prstGeom prst="rect">
            <a:avLst/>
          </a:prstGeom>
        </p:spPr>
      </p:pic>
    </p:spTree>
    <p:extLst>
      <p:ext uri="{BB962C8B-B14F-4D97-AF65-F5344CB8AC3E}">
        <p14:creationId xmlns:p14="http://schemas.microsoft.com/office/powerpoint/2010/main" val="2271343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B759112E-B1E0-02A7-5069-6C42EA8D7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526588"/>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ED3A3A-5875-3995-5146-1F301A913436}"/>
              </a:ext>
            </a:extLst>
          </p:cNvPr>
          <p:cNvSpPr txBox="1"/>
          <p:nvPr/>
        </p:nvSpPr>
        <p:spPr>
          <a:xfrm>
            <a:off x="7405180" y="6355796"/>
            <a:ext cx="2028289" cy="276999"/>
          </a:xfrm>
          <a:prstGeom prst="rect">
            <a:avLst/>
          </a:prstGeom>
          <a:noFill/>
        </p:spPr>
        <p:txBody>
          <a:bodyPr wrap="square">
            <a:spAutoFit/>
          </a:bodyPr>
          <a:lstStyle/>
          <a:p>
            <a:pPr algn="l" rtl="0"/>
            <a:r>
              <a:rPr lang="en-US" sz="1200" dirty="0">
                <a:hlinkClick r:id="rId4"/>
              </a:rPr>
              <a:t>Σχεδιάστηκε από</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lgn="l" rtl="0"/>
            <a:r>
              <a:rPr lang="el-GR" altLang="el-GR" sz="2000" dirty="0">
                <a:solidFill>
                  <a:srgbClr val="C01E24"/>
                </a:solidFill>
              </a:rPr>
              <a:t>4</a:t>
            </a:r>
            <a:r>
              <a:rPr lang="en-US" altLang="el-GR" sz="2000" dirty="0">
                <a:solidFill>
                  <a:srgbClr val="C01E24"/>
                </a:solidFill>
              </a:rPr>
              <a:t>.1.4</a:t>
            </a:r>
            <a:r>
              <a:rPr lang="en-US" altLang="el-GR" dirty="0"/>
              <a:t/>
            </a:r>
            <a:br>
              <a:rPr lang="en-US" altLang="el-GR" dirty="0"/>
            </a:br>
            <a:r>
              <a:rPr lang="en-US" dirty="0">
                <a:solidFill>
                  <a:srgbClr val="C01E24"/>
                </a:solidFill>
              </a:rPr>
              <a:t>Πλοήγηση σε εφαρμογές για ρουτίνες </a:t>
            </a:r>
            <a:r>
              <a:rPr lang="el-GR" dirty="0">
                <a:solidFill>
                  <a:srgbClr val="C01E24"/>
                </a:solidFill>
              </a:rPr>
              <a:t>ξεκούρασης</a:t>
            </a: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pPr algn="l" rtl="0"/>
            <a:r>
              <a:rPr lang="en-US" sz="2200" dirty="0">
                <a:solidFill>
                  <a:srgbClr val="203864"/>
                </a:solidFill>
                <a:sym typeface="Arial" panose="020B0604020202020204" pitchFamily="34" charset="0"/>
              </a:rPr>
              <a:t>Στόχοι</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2998298"/>
          </a:xfrm>
        </p:spPr>
        <p:txBody>
          <a:bodyPr>
            <a:normAutofit/>
          </a:bodyPr>
          <a:lstStyle/>
          <a:p>
            <a:pPr lvl="0" algn="l" rtl="0"/>
            <a:r>
              <a:rPr lang="el-GR" sz="2400" dirty="0"/>
              <a:t>Να</a:t>
            </a:r>
            <a:r>
              <a:rPr lang="en-US" sz="2400" dirty="0"/>
              <a:t> εξερευνήσετε με ασφάλεια διαφορετικές εφαρμογές για ρουτίνες ανάπαυσης</a:t>
            </a:r>
          </a:p>
          <a:p>
            <a:pPr lvl="0" algn="l" rtl="0"/>
            <a:r>
              <a:rPr lang="el-GR" sz="2400" dirty="0"/>
              <a:t>Να εξοικειωθείτε </a:t>
            </a:r>
            <a:r>
              <a:rPr lang="en-US" sz="2400" dirty="0"/>
              <a:t>με εφαρμογές για ρουτίνες </a:t>
            </a:r>
            <a:r>
              <a:rPr lang="el-GR" sz="2400" dirty="0"/>
              <a:t>ξεκούρασης</a:t>
            </a:r>
          </a:p>
        </p:txBody>
      </p:sp>
    </p:spTree>
    <p:extLst>
      <p:ext uri="{BB962C8B-B14F-4D97-AF65-F5344CB8AC3E}">
        <p14:creationId xmlns:p14="http://schemas.microsoft.com/office/powerpoint/2010/main" val="358170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pPr algn="l" rtl="0"/>
            <a:r>
              <a:rPr lang="en-GB" dirty="0"/>
              <a:t>Δραστηριότητα</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800000"/>
            <a:ext cx="6350801" cy="4893408"/>
          </a:xfrm>
        </p:spPr>
        <p:txBody>
          <a:bodyPr>
            <a:normAutofit/>
          </a:bodyPr>
          <a:lstStyle/>
          <a:p>
            <a:pPr algn="l" rtl="0">
              <a:buFont typeface="Wingdings" panose="05000000000000000000" pitchFamily="2" charset="2"/>
              <a:buChar char="ü"/>
            </a:pPr>
            <a:r>
              <a:rPr lang="el-GR" sz="2400" dirty="0"/>
              <a:t>Χωριστείτε</a:t>
            </a:r>
            <a:r>
              <a:rPr lang="en-US" sz="2400" dirty="0"/>
              <a:t> σε ομάδες των 4-5 ατόμων</a:t>
            </a:r>
          </a:p>
          <a:p>
            <a:pPr algn="l" rtl="0">
              <a:buFont typeface="Wingdings" panose="05000000000000000000" pitchFamily="2" charset="2"/>
              <a:buChar char="ü"/>
            </a:pPr>
            <a:r>
              <a:rPr lang="en-US" sz="2400" dirty="0"/>
              <a:t>Μεταβείτε στο AppStore ή στο Play store</a:t>
            </a:r>
          </a:p>
          <a:p>
            <a:pPr algn="l" rtl="0">
              <a:buFont typeface="Wingdings" panose="05000000000000000000" pitchFamily="2" charset="2"/>
              <a:buChar char="ü"/>
            </a:pPr>
            <a:r>
              <a:rPr lang="en-US" sz="2400" dirty="0"/>
              <a:t>Επιλέξτε ως </a:t>
            </a:r>
            <a:r>
              <a:rPr lang="en-US" sz="2400" dirty="0" err="1"/>
              <a:t>ομάδ</a:t>
            </a:r>
            <a:r>
              <a:rPr lang="en-US" sz="2400" dirty="0"/>
              <a:t>α </a:t>
            </a:r>
            <a:r>
              <a:rPr lang="el-GR" sz="2400" dirty="0"/>
              <a:t>μία</a:t>
            </a:r>
            <a:r>
              <a:rPr lang="en-US" sz="2400" dirty="0"/>
              <a:t> εφαρμογή και κατεβάστε την</a:t>
            </a:r>
          </a:p>
          <a:p>
            <a:pPr algn="l" rtl="0">
              <a:buFont typeface="Wingdings" panose="05000000000000000000" pitchFamily="2" charset="2"/>
              <a:buChar char="ü"/>
            </a:pPr>
            <a:r>
              <a:rPr lang="en-US" sz="2400" dirty="0"/>
              <a:t>Εξερευνήστε τα χαρα</a:t>
            </a:r>
            <a:r>
              <a:rPr lang="en-US" sz="2400" dirty="0" err="1"/>
              <a:t>κτηριστικά</a:t>
            </a:r>
            <a:r>
              <a:rPr lang="en-US" sz="2400" dirty="0"/>
              <a:t> </a:t>
            </a:r>
            <a:r>
              <a:rPr lang="el-GR" sz="2400" dirty="0"/>
              <a:t>της</a:t>
            </a:r>
            <a:endParaRPr lang="en-US" sz="2400" dirty="0"/>
          </a:p>
          <a:p>
            <a:pPr algn="l" rtl="0">
              <a:buFont typeface="Wingdings" panose="05000000000000000000" pitchFamily="2" charset="2"/>
              <a:buChar char="ü"/>
            </a:pPr>
            <a:r>
              <a:rPr lang="en-US" sz="2400" dirty="0"/>
              <a:t>Συζητήστε τα πλεονεκτήματα και τα μειονεκτήματα</a:t>
            </a:r>
          </a:p>
          <a:p>
            <a:pPr algn="l" rtl="0">
              <a:buFont typeface="Wingdings" panose="05000000000000000000" pitchFamily="2" charset="2"/>
              <a:buChar char="ü"/>
            </a:pPr>
            <a:endParaRPr lang="en-US" sz="2400" dirty="0"/>
          </a:p>
          <a:p>
            <a:pPr algn="l" rtl="0"/>
            <a:endParaRPr lang="en-US" sz="2400" dirty="0"/>
          </a:p>
          <a:p>
            <a:pPr algn="l" rtl="0"/>
            <a:endParaRPr lang="en-US" sz="2400" dirty="0"/>
          </a:p>
          <a:p>
            <a:pPr algn="l" rtl="0"/>
            <a:endParaRPr lang="en-US" sz="2400" dirty="0"/>
          </a:p>
          <a:p>
            <a:pPr algn="l" rtl="0"/>
            <a:endParaRPr lang="en-US" sz="2400" b="1" dirty="0"/>
          </a:p>
          <a:p>
            <a:pPr algn="l" rtl="0"/>
            <a:endParaRPr lang="en-US" sz="2400" b="1" dirty="0"/>
          </a:p>
          <a:p>
            <a:pPr lvl="1" algn="l" rtl="0"/>
            <a:endParaRPr lang="en-US" sz="2400" dirty="0"/>
          </a:p>
          <a:p>
            <a:pPr marL="0" indent="0" algn="l" rtl="0">
              <a:buNone/>
            </a:pPr>
            <a:endParaRPr lang="en-US" sz="2400" dirty="0"/>
          </a:p>
          <a:p>
            <a:pPr marL="0" indent="0" algn="l" rtl="0">
              <a:buNone/>
            </a:pPr>
            <a:endParaRPr lang="en-US" sz="2400" dirty="0"/>
          </a:p>
          <a:p>
            <a:pPr algn="l" rtl="0"/>
            <a:endParaRPr lang="en-US" sz="2400" dirty="0"/>
          </a:p>
          <a:p>
            <a:pPr marL="457200" lvl="1" indent="0" algn="l" rtl="0">
              <a:buNone/>
            </a:pPr>
            <a:endParaRPr lang="el-GR" sz="2400" dirty="0"/>
          </a:p>
          <a:p>
            <a:pPr algn="l" rtl="0">
              <a:lnSpc>
                <a:spcPct val="120000"/>
              </a:lnSpc>
            </a:pPr>
            <a:endParaRPr lang="en-US" sz="24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7878726" y="-3933"/>
            <a:ext cx="4312014" cy="398569"/>
          </a:xfrm>
          <a:prstGeom prst="rect">
            <a:avLst/>
          </a:prstGeom>
          <a:solidFill>
            <a:srgbClr val="DDE0E5"/>
          </a:solidFill>
        </p:spPr>
        <p:txBody>
          <a:bodyPr vert="horz" lIns="91440" tIns="45720" rIns="91440" bIns="45720" rtlCol="0" anchor="ctr">
            <a:normAutofit fontScale="77500" lnSpcReduction="20000"/>
          </a:bodyPr>
          <a:lstStyle/>
          <a:p>
            <a:pPr algn="l" rtl="0">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4.1.4</a:t>
            </a:r>
            <a:r>
              <a:rPr lang="en-US" altLang="el-GR" dirty="0">
                <a:solidFill>
                  <a:schemeClr val="bg1"/>
                </a:solidFill>
                <a:effectLst>
                  <a:outerShdw blurRad="38100" dist="38100" dir="2700000" algn="tl">
                    <a:srgbClr val="000000">
                      <a:alpha val="43137"/>
                    </a:srgbClr>
                  </a:outerShdw>
                </a:effectLst>
              </a:rPr>
              <a:t>Πλοήγηση σε εφαρμογές για ρουτίνες ανάπαυσης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2" name="Ορθογώνιο 1">
            <a:extLst>
              <a:ext uri="{FF2B5EF4-FFF2-40B4-BE49-F238E27FC236}">
                <a16:creationId xmlns:a16="http://schemas.microsoft.com/office/drawing/2014/main" id="{EE07180A-839E-03B0-2181-0174BE7CC084}"/>
              </a:ext>
            </a:extLst>
          </p:cNvPr>
          <p:cNvSpPr/>
          <p:nvPr/>
        </p:nvSpPr>
        <p:spPr>
          <a:xfrm>
            <a:off x="9780282" y="6042956"/>
            <a:ext cx="241171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Πηγή</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Άδεια Pixabay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10">
            <a:extLst>
              <a:ext uri="{FF2B5EF4-FFF2-40B4-BE49-F238E27FC236}">
                <a16:creationId xmlns:a16="http://schemas.microsoft.com/office/drawing/2014/main" id="{C45E803A-0C95-50E7-2906-09060C6593CA}"/>
              </a:ext>
            </a:extLst>
          </p:cNvPr>
          <p:cNvPicPr>
            <a:picLocks noChangeAspect="1"/>
          </p:cNvPicPr>
          <p:nvPr/>
        </p:nvPicPr>
        <p:blipFill>
          <a:blip r:embed="rId5"/>
          <a:stretch>
            <a:fillRect/>
          </a:stretch>
        </p:blipFill>
        <p:spPr>
          <a:xfrm>
            <a:off x="7371943" y="2149131"/>
            <a:ext cx="4816677" cy="3717872"/>
          </a:xfrm>
          <a:prstGeom prst="rect">
            <a:avLst/>
          </a:prstGeom>
        </p:spPr>
      </p:pic>
    </p:spTree>
    <p:extLst>
      <p:ext uri="{BB962C8B-B14F-4D97-AF65-F5344CB8AC3E}">
        <p14:creationId xmlns:p14="http://schemas.microsoft.com/office/powerpoint/2010/main" val="698891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lgn="l" rtl="0"/>
            <a:r>
              <a:rPr lang="en-US" altLang="el-GR" sz="2000" dirty="0">
                <a:solidFill>
                  <a:srgbClr val="C01E24"/>
                </a:solidFill>
              </a:rPr>
              <a:t>4.1.5</a:t>
            </a:r>
            <a:r>
              <a:rPr lang="en-US" altLang="el-GR" dirty="0"/>
              <a:t/>
            </a:r>
            <a:br>
              <a:rPr lang="en-US" altLang="el-GR" dirty="0"/>
            </a:br>
            <a:r>
              <a:rPr lang="en-US" altLang="el-GR" dirty="0">
                <a:solidFill>
                  <a:srgbClr val="C01E24"/>
                </a:solidFill>
              </a:rPr>
              <a:t>Συζήτηση και Αξιολόγηση</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pPr algn="l" rtl="0"/>
            <a:r>
              <a:rPr lang="en-US" sz="2200" dirty="0">
                <a:solidFill>
                  <a:srgbClr val="203864"/>
                </a:solidFill>
                <a:sym typeface="Arial" panose="020B0604020202020204" pitchFamily="34" charset="0"/>
              </a:rPr>
              <a:t>Στόχοι</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0" y="2849843"/>
            <a:ext cx="5937119" cy="3731827"/>
          </a:xfrm>
        </p:spPr>
        <p:txBody>
          <a:bodyPr>
            <a:normAutofit/>
          </a:bodyPr>
          <a:lstStyle/>
          <a:p>
            <a:pPr lvl="0" algn="l" rtl="0"/>
            <a:r>
              <a:rPr lang="el-GR" sz="2400" dirty="0"/>
              <a:t>Επίλυση αποριών </a:t>
            </a:r>
            <a:r>
              <a:rPr lang="en-US" sz="2400" dirty="0"/>
              <a:t>π</a:t>
            </a:r>
            <a:r>
              <a:rPr lang="en-US" sz="2400" dirty="0" err="1"/>
              <a:t>ου</a:t>
            </a:r>
            <a:r>
              <a:rPr lang="en-US" sz="2400" dirty="0"/>
              <a:t> προέκυψαν από τις προηγούμενες θεωρητικές πληροφορίες.</a:t>
            </a:r>
          </a:p>
          <a:p>
            <a:pPr lvl="0" algn="l" rtl="0"/>
            <a:r>
              <a:rPr lang="en-GB" sz="2400" dirty="0"/>
              <a:t> </a:t>
            </a:r>
            <a:r>
              <a:rPr lang="el-GR" sz="2400" dirty="0"/>
              <a:t>Σε</a:t>
            </a:r>
            <a:r>
              <a:rPr lang="en-GB" sz="2400" dirty="0"/>
              <a:t> βάθος κατανόηση </a:t>
            </a:r>
            <a:r>
              <a:rPr lang="en-GB" sz="2400" dirty="0" err="1"/>
              <a:t>του</a:t>
            </a:r>
            <a:r>
              <a:rPr lang="en-GB" sz="2400" dirty="0">
                <a:solidFill>
                  <a:srgbClr val="FF0000"/>
                </a:solidFill>
              </a:rPr>
              <a:t> </a:t>
            </a:r>
            <a:r>
              <a:rPr lang="en-GB" sz="2400" dirty="0"/>
              <a:t>π</a:t>
            </a:r>
            <a:r>
              <a:rPr lang="en-GB" sz="2400" dirty="0" err="1"/>
              <a:t>εριεχ</a:t>
            </a:r>
            <a:r>
              <a:rPr lang="el-GR" sz="2400" dirty="0"/>
              <a:t>ομένου</a:t>
            </a:r>
            <a:r>
              <a:rPr lang="en-GB" sz="2400" dirty="0"/>
              <a:t> της ενότητας.</a:t>
            </a:r>
          </a:p>
          <a:p>
            <a:pPr lvl="0" algn="l" rtl="0"/>
            <a:r>
              <a:rPr lang="el-GR" sz="2400" dirty="0"/>
              <a:t>Αξιολόγηση </a:t>
            </a:r>
            <a:r>
              <a:rPr lang="en-GB" sz="2400" dirty="0" err="1"/>
              <a:t>της</a:t>
            </a:r>
            <a:r>
              <a:rPr lang="en-GB" sz="2400" dirty="0"/>
              <a:t> ενότητας.</a:t>
            </a:r>
            <a:endParaRPr lang="en-US" sz="2000" dirty="0"/>
          </a:p>
        </p:txBody>
      </p:sp>
      <p:pic>
        <p:nvPicPr>
          <p:cNvPr id="7" name="Picture 2" descr="Ambition abstract concept">
            <a:extLst>
              <a:ext uri="{FF2B5EF4-FFF2-40B4-BE49-F238E27FC236}">
                <a16:creationId xmlns:a16="http://schemas.microsoft.com/office/drawing/2014/main" id="{7E25ADC9-68D5-FB64-9381-3AFE0E47D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671FCD6-5F38-519D-E345-BA9EAF303825}"/>
              </a:ext>
            </a:extLst>
          </p:cNvPr>
          <p:cNvSpPr txBox="1"/>
          <p:nvPr/>
        </p:nvSpPr>
        <p:spPr>
          <a:xfrm>
            <a:off x="7918598" y="6146950"/>
            <a:ext cx="2162104" cy="276999"/>
          </a:xfrm>
          <a:prstGeom prst="rect">
            <a:avLst/>
          </a:prstGeom>
          <a:noFill/>
        </p:spPr>
        <p:txBody>
          <a:bodyPr wrap="square">
            <a:spAutoFit/>
          </a:bodyPr>
          <a:lstStyle/>
          <a:p>
            <a:pPr algn="l" rtl="0"/>
            <a:r>
              <a:rPr lang="en-US" sz="1200" dirty="0">
                <a:hlinkClick r:id="rId4"/>
              </a:rPr>
              <a:t>Σχεδιάστηκε από</a:t>
            </a:r>
            <a:r>
              <a:rPr lang="en-US" sz="1200" dirty="0" err="1">
                <a:hlinkClick r:id="rId4"/>
              </a:rPr>
              <a:t>Freepik</a:t>
            </a:r>
            <a:endParaRPr lang="el-GR" sz="1200" dirty="0"/>
          </a:p>
        </p:txBody>
      </p:sp>
    </p:spTree>
    <p:extLst>
      <p:ext uri="{BB962C8B-B14F-4D97-AF65-F5344CB8AC3E}">
        <p14:creationId xmlns:p14="http://schemas.microsoft.com/office/powerpoint/2010/main" val="886959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pPr algn="l" rtl="0"/>
            <a:r>
              <a:rPr lang="en-GB" sz="2800" dirty="0"/>
              <a:t>Συνοψίζοντας… (1)</a:t>
            </a:r>
          </a:p>
        </p:txBody>
      </p:sp>
      <p:sp>
        <p:nvSpPr>
          <p:cNvPr id="3" name="Θέση περιεχομένου 2"/>
          <p:cNvSpPr>
            <a:spLocks noGrp="1"/>
          </p:cNvSpPr>
          <p:nvPr>
            <p:ph idx="1"/>
          </p:nvPr>
        </p:nvSpPr>
        <p:spPr>
          <a:xfrm>
            <a:off x="558000" y="2459736"/>
            <a:ext cx="5961334" cy="3941326"/>
          </a:xfrm>
        </p:spPr>
        <p:txBody>
          <a:bodyPr>
            <a:normAutofit/>
          </a:bodyPr>
          <a:lstStyle/>
          <a:p>
            <a:pPr algn="l" rtl="0"/>
            <a:r>
              <a:rPr lang="en-US" sz="2400" dirty="0"/>
              <a:t>Πώς χρησιμοποιούνται οι εφαρμογές ρουτίνας </a:t>
            </a:r>
            <a:r>
              <a:rPr lang="el-GR" sz="2400" dirty="0"/>
              <a:t>ξεκούρασης</a:t>
            </a:r>
            <a:r>
              <a:rPr lang="en-US" sz="2400" dirty="0"/>
              <a:t>;</a:t>
            </a:r>
          </a:p>
          <a:p>
            <a:pPr algn="l" rtl="0"/>
            <a:r>
              <a:rPr lang="en-US" sz="2400" dirty="0"/>
              <a:t>Ποια είναι τα πιο κοινά χαρακτηριστικά</a:t>
            </a:r>
            <a:r>
              <a:rPr lang="el-GR" sz="2400" dirty="0"/>
              <a:t> των εφαρμογών αυτών</a:t>
            </a:r>
            <a:r>
              <a:rPr lang="en-US" sz="2400" dirty="0"/>
              <a:t>;</a:t>
            </a:r>
          </a:p>
          <a:p>
            <a:pPr algn="l" rtl="0"/>
            <a:r>
              <a:rPr lang="en-US" sz="2400" dirty="0"/>
              <a:t>Ποια είναι τα οφέλη και οι προκλήσεις από τη χρήση τους; Ποιες θα μπορούσαν να είναι οι δυσκολίες για την ένταξή τους στην καθημερινότητά μας;</a:t>
            </a:r>
          </a:p>
          <a:p>
            <a:pPr algn="l" rtl="0"/>
            <a:endParaRPr lang="el-GR" sz="1600" dirty="0"/>
          </a:p>
        </p:txBody>
      </p:sp>
      <p:sp>
        <p:nvSpPr>
          <p:cNvPr id="9" name="Ορθογώνιο 7">
            <a:extLst>
              <a:ext uri="{FF2B5EF4-FFF2-40B4-BE49-F238E27FC236}">
                <a16:creationId xmlns:a16="http://schemas.microsoft.com/office/drawing/2014/main" id="{C0DFA73F-FDC8-497A-8912-CA8C28C95043}"/>
              </a:ext>
            </a:extLst>
          </p:cNvPr>
          <p:cNvSpPr/>
          <p:nvPr/>
        </p:nvSpPr>
        <p:spPr>
          <a:xfrm>
            <a:off x="9025667" y="-3933"/>
            <a:ext cx="3165074" cy="398569"/>
          </a:xfrm>
          <a:prstGeom prst="rect">
            <a:avLst/>
          </a:prstGeom>
          <a:solidFill>
            <a:srgbClr val="DDE0E5"/>
          </a:solidFill>
        </p:spPr>
        <p:txBody>
          <a:bodyPr vert="horz" lIns="91440" tIns="45720" rIns="91440" bIns="45720" rtlCol="0" anchor="ctr">
            <a:noAutofit/>
          </a:bodyPr>
          <a:lstStyle/>
          <a:p>
            <a:pPr algn="l" rtl="0">
              <a:lnSpc>
                <a:spcPct val="90000"/>
              </a:lnSpc>
              <a:spcBef>
                <a:spcPct val="0"/>
              </a:spcBef>
            </a:pPr>
            <a:r>
              <a:rPr lang="en-US" altLang="el-GR" dirty="0">
                <a:solidFill>
                  <a:schemeClr val="bg1"/>
                </a:solidFill>
                <a:effectLst>
                  <a:outerShdw blurRad="38100" dist="38100" dir="2700000" algn="tl">
                    <a:srgbClr val="000000">
                      <a:alpha val="43137"/>
                    </a:srgbClr>
                  </a:outerShdw>
                </a:effectLst>
              </a:rPr>
              <a:t>4.1.5 Συζήτηση και αξιολόγηση</a:t>
            </a:r>
            <a:endParaRPr lang="en-US" dirty="0">
              <a:solidFill>
                <a:schemeClr val="bg1"/>
              </a:solidFill>
              <a:effectLst>
                <a:outerShdw blurRad="38100" dist="38100" dir="2700000" algn="tl">
                  <a:srgbClr val="000000">
                    <a:alpha val="43137"/>
                  </a:srgbClr>
                </a:outerShdw>
              </a:effectLst>
            </a:endParaRPr>
          </a:p>
        </p:txBody>
      </p:sp>
      <p:sp>
        <p:nvSpPr>
          <p:cNvPr id="2" name="Ορθογώνιο 1">
            <a:extLst>
              <a:ext uri="{FF2B5EF4-FFF2-40B4-BE49-F238E27FC236}">
                <a16:creationId xmlns:a16="http://schemas.microsoft.com/office/drawing/2014/main" id="{F5C2A558-9195-565C-A7D7-20A8C9B58D3A}"/>
              </a:ext>
            </a:extLst>
          </p:cNvPr>
          <p:cNvSpPr/>
          <p:nvPr/>
        </p:nvSpPr>
        <p:spPr>
          <a:xfrm>
            <a:off x="9780282" y="6042956"/>
            <a:ext cx="241171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Πηγή</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Άδεια Pixabay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1">
            <a:extLst>
              <a:ext uri="{FF2B5EF4-FFF2-40B4-BE49-F238E27FC236}">
                <a16:creationId xmlns:a16="http://schemas.microsoft.com/office/drawing/2014/main" id="{BCDDA5C6-F3CD-5C3E-330C-1C86A38E51A1}"/>
              </a:ext>
            </a:extLst>
          </p:cNvPr>
          <p:cNvPicPr>
            <a:picLocks noChangeAspect="1"/>
          </p:cNvPicPr>
          <p:nvPr/>
        </p:nvPicPr>
        <p:blipFill rotWithShape="1">
          <a:blip r:embed="rId5"/>
          <a:srcRect l="20807"/>
          <a:stretch/>
        </p:blipFill>
        <p:spPr>
          <a:xfrm>
            <a:off x="7778187" y="2304673"/>
            <a:ext cx="4413813" cy="3714217"/>
          </a:xfrm>
          <a:prstGeom prst="rect">
            <a:avLst/>
          </a:prstGeom>
        </p:spPr>
      </p:pic>
    </p:spTree>
    <p:extLst>
      <p:ext uri="{BB962C8B-B14F-4D97-AF65-F5344CB8AC3E}">
        <p14:creationId xmlns:p14="http://schemas.microsoft.com/office/powerpoint/2010/main" val="422675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pPr algn="l" rtl="0"/>
            <a:r>
              <a:rPr lang="en-GB" sz="2800" dirty="0"/>
              <a:t>Συνοψίζοντας… (2)</a:t>
            </a:r>
          </a:p>
        </p:txBody>
      </p:sp>
      <p:sp>
        <p:nvSpPr>
          <p:cNvPr id="3" name="Θέση περιεχομένου 2"/>
          <p:cNvSpPr>
            <a:spLocks noGrp="1"/>
          </p:cNvSpPr>
          <p:nvPr>
            <p:ph idx="1"/>
          </p:nvPr>
        </p:nvSpPr>
        <p:spPr>
          <a:xfrm>
            <a:off x="557999" y="1998133"/>
            <a:ext cx="6644311" cy="4402929"/>
          </a:xfrm>
        </p:spPr>
        <p:txBody>
          <a:bodyPr>
            <a:normAutofit fontScale="92500"/>
          </a:bodyPr>
          <a:lstStyle/>
          <a:p>
            <a:r>
              <a:rPr lang="en-US" sz="2400" dirty="0"/>
              <a:t>Η ρουτίνα ύπνου περιλαμβάνει τις δραστηριότητες που κάνουμε συνήθως</a:t>
            </a:r>
            <a:r>
              <a:rPr lang="el-GR" sz="2400" dirty="0"/>
              <a:t> </a:t>
            </a:r>
            <a:r>
              <a:rPr lang="en-US" sz="2400" dirty="0"/>
              <a:t>π</a:t>
            </a:r>
            <a:r>
              <a:rPr lang="en-US" sz="2400" dirty="0" err="1"/>
              <a:t>ριν</a:t>
            </a:r>
            <a:r>
              <a:rPr lang="en-US" sz="2400" dirty="0"/>
              <a:t> κοιμηθούμε</a:t>
            </a:r>
          </a:p>
          <a:p>
            <a:pPr algn="l" rtl="0"/>
            <a:r>
              <a:rPr lang="en-US" sz="2400" dirty="0"/>
              <a:t>Μεταξύ άλλων, οι εφαρμογές που έχουν σχεδιαστεί για τη βελτίωση της ποιότητας ύπνου μπορούν να μας υποστηρίξουν στη δημιουργία μιας υγι</a:t>
            </a:r>
            <a:r>
              <a:rPr lang="el-GR" sz="2400" dirty="0" err="1"/>
              <a:t>ούς</a:t>
            </a:r>
            <a:r>
              <a:rPr lang="en-US" sz="2400" dirty="0"/>
              <a:t> και εξατομικευμένης ρουτίνας ύπνου</a:t>
            </a:r>
          </a:p>
          <a:p>
            <a:pPr algn="l" rtl="0"/>
            <a:r>
              <a:rPr lang="en-US" sz="2400" dirty="0"/>
              <a:t>Τα κύρια χαρακτηριστικά των εφαρμογών ρουτίνας </a:t>
            </a:r>
            <a:r>
              <a:rPr lang="el-GR" sz="2400" dirty="0"/>
              <a:t>ξεκούρασης</a:t>
            </a:r>
            <a:r>
              <a:rPr lang="en-US" sz="2400" dirty="0"/>
              <a:t> </a:t>
            </a:r>
            <a:r>
              <a:rPr lang="en-US" sz="2400" dirty="0" err="1"/>
              <a:t>είν</a:t>
            </a:r>
            <a:r>
              <a:rPr lang="en-US" sz="2400" dirty="0"/>
              <a:t>αι</a:t>
            </a:r>
            <a:r>
              <a:rPr lang="el-GR" sz="2400" dirty="0"/>
              <a:t> η</a:t>
            </a:r>
            <a:r>
              <a:rPr lang="en-US" sz="2400" dirty="0"/>
              <a:t> παρα</a:t>
            </a:r>
            <a:r>
              <a:rPr lang="en-US" sz="2400" dirty="0" err="1"/>
              <a:t>κολούθηση</a:t>
            </a:r>
            <a:r>
              <a:rPr lang="en-US" sz="2400" dirty="0"/>
              <a:t> </a:t>
            </a:r>
            <a:r>
              <a:rPr lang="el-GR" sz="2400" dirty="0"/>
              <a:t>του </a:t>
            </a:r>
            <a:r>
              <a:rPr lang="en-US" sz="2400" dirty="0"/>
              <a:t>ύπ</a:t>
            </a:r>
            <a:r>
              <a:rPr lang="en-US" sz="2400" dirty="0" err="1"/>
              <a:t>νου</a:t>
            </a:r>
            <a:r>
              <a:rPr lang="en-US" sz="2400" dirty="0"/>
              <a:t>,</a:t>
            </a:r>
            <a:r>
              <a:rPr lang="el-GR" sz="2400" dirty="0"/>
              <a:t>η παροχή</a:t>
            </a:r>
            <a:r>
              <a:rPr lang="en-US" sz="2400" dirty="0"/>
              <a:t> </a:t>
            </a:r>
            <a:r>
              <a:rPr lang="en-US" sz="2400" dirty="0" err="1"/>
              <a:t>εξ</a:t>
            </a:r>
            <a:r>
              <a:rPr lang="en-US" sz="2400" dirty="0"/>
              <a:t>ατομικευμέ</a:t>
            </a:r>
            <a:r>
              <a:rPr lang="el-GR" sz="2400" dirty="0"/>
              <a:t>νων</a:t>
            </a:r>
            <a:r>
              <a:rPr lang="en-US" sz="2400" dirty="0"/>
              <a:t> πρα</a:t>
            </a:r>
            <a:r>
              <a:rPr lang="en-US" sz="2400" dirty="0" err="1"/>
              <a:t>κτικ</a:t>
            </a:r>
            <a:r>
              <a:rPr lang="el-GR" sz="2400" dirty="0" err="1"/>
              <a:t>ών</a:t>
            </a:r>
            <a:r>
              <a:rPr lang="en-US" sz="2400" dirty="0"/>
              <a:t> </a:t>
            </a:r>
            <a:r>
              <a:rPr lang="el-GR" sz="2400" dirty="0"/>
              <a:t>υγιούς</a:t>
            </a:r>
            <a:r>
              <a:rPr lang="en-US" sz="2400" dirty="0"/>
              <a:t> ύπνου, </a:t>
            </a:r>
            <a:r>
              <a:rPr lang="el-GR" sz="2400" dirty="0"/>
              <a:t>οι </a:t>
            </a:r>
            <a:r>
              <a:rPr lang="en-US" sz="2400" dirty="0" err="1"/>
              <a:t>δρ</a:t>
            </a:r>
            <a:r>
              <a:rPr lang="en-US" sz="2400" dirty="0"/>
              <a:t>αστηριότητες χαλάρωσης και </a:t>
            </a:r>
            <a:r>
              <a:rPr lang="el-GR" sz="2400" dirty="0"/>
              <a:t>η </a:t>
            </a:r>
            <a:r>
              <a:rPr lang="en-US" sz="2400" dirty="0" err="1"/>
              <a:t>μουσική</a:t>
            </a:r>
            <a:r>
              <a:rPr lang="en-US" sz="2400" dirty="0"/>
              <a:t>, π.χ. τεχνικές αναπνοής, λευκοί θόρυβοι</a:t>
            </a:r>
          </a:p>
          <a:p>
            <a:pPr marL="0" indent="0" algn="l" rtl="0">
              <a:buNone/>
            </a:pPr>
            <a:endParaRPr lang="el-GR" sz="1600" dirty="0"/>
          </a:p>
        </p:txBody>
      </p:sp>
      <p:sp>
        <p:nvSpPr>
          <p:cNvPr id="2" name="Ορθογώνιο 1">
            <a:extLst>
              <a:ext uri="{FF2B5EF4-FFF2-40B4-BE49-F238E27FC236}">
                <a16:creationId xmlns:a16="http://schemas.microsoft.com/office/drawing/2014/main" id="{F5C2A558-9195-565C-A7D7-20A8C9B58D3A}"/>
              </a:ext>
            </a:extLst>
          </p:cNvPr>
          <p:cNvSpPr/>
          <p:nvPr/>
        </p:nvSpPr>
        <p:spPr>
          <a:xfrm>
            <a:off x="9780282" y="6042956"/>
            <a:ext cx="241171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Πηγή</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Άδεια Pixabay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1">
            <a:extLst>
              <a:ext uri="{FF2B5EF4-FFF2-40B4-BE49-F238E27FC236}">
                <a16:creationId xmlns:a16="http://schemas.microsoft.com/office/drawing/2014/main" id="{BCDDA5C6-F3CD-5C3E-330C-1C86A38E51A1}"/>
              </a:ext>
            </a:extLst>
          </p:cNvPr>
          <p:cNvPicPr>
            <a:picLocks noChangeAspect="1"/>
          </p:cNvPicPr>
          <p:nvPr/>
        </p:nvPicPr>
        <p:blipFill rotWithShape="1">
          <a:blip r:embed="rId5"/>
          <a:srcRect l="20807"/>
          <a:stretch/>
        </p:blipFill>
        <p:spPr>
          <a:xfrm>
            <a:off x="7778187" y="2304673"/>
            <a:ext cx="4413813" cy="3714217"/>
          </a:xfrm>
          <a:prstGeom prst="rect">
            <a:avLst/>
          </a:prstGeom>
        </p:spPr>
      </p:pic>
      <p:sp>
        <p:nvSpPr>
          <p:cNvPr id="6" name="Ορθογώνιο 7">
            <a:extLst>
              <a:ext uri="{FF2B5EF4-FFF2-40B4-BE49-F238E27FC236}">
                <a16:creationId xmlns:a16="http://schemas.microsoft.com/office/drawing/2014/main" id="{30338E97-4B65-0456-72A5-81E370FF450C}"/>
              </a:ext>
            </a:extLst>
          </p:cNvPr>
          <p:cNvSpPr/>
          <p:nvPr/>
        </p:nvSpPr>
        <p:spPr>
          <a:xfrm>
            <a:off x="9025667" y="-3933"/>
            <a:ext cx="3165074" cy="398569"/>
          </a:xfrm>
          <a:prstGeom prst="rect">
            <a:avLst/>
          </a:prstGeom>
          <a:solidFill>
            <a:srgbClr val="DDE0E5"/>
          </a:solidFill>
        </p:spPr>
        <p:txBody>
          <a:bodyPr vert="horz" lIns="91440" tIns="45720" rIns="91440" bIns="45720" rtlCol="0" anchor="ctr">
            <a:noAutofit/>
          </a:bodyPr>
          <a:lstStyle/>
          <a:p>
            <a:pPr algn="l" rtl="0">
              <a:lnSpc>
                <a:spcPct val="90000"/>
              </a:lnSpc>
              <a:spcBef>
                <a:spcPct val="0"/>
              </a:spcBef>
            </a:pPr>
            <a:r>
              <a:rPr lang="en-US" altLang="el-GR" dirty="0">
                <a:solidFill>
                  <a:schemeClr val="bg1"/>
                </a:solidFill>
                <a:effectLst>
                  <a:outerShdw blurRad="38100" dist="38100" dir="2700000" algn="tl">
                    <a:srgbClr val="000000">
                      <a:alpha val="43137"/>
                    </a:srgbClr>
                  </a:outerShdw>
                </a:effectLst>
              </a:rPr>
              <a:t>4.1.5 Συζήτηση και αξιολόγηση</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0524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pPr algn="l" rtl="0"/>
            <a:r>
              <a:rPr lang="en-GB" sz="2800" dirty="0"/>
              <a:t>Επόμενα βήματα…</a:t>
            </a:r>
          </a:p>
        </p:txBody>
      </p:sp>
      <p:sp>
        <p:nvSpPr>
          <p:cNvPr id="3" name="Θέση περιεχομένου 2"/>
          <p:cNvSpPr>
            <a:spLocks noGrp="1"/>
          </p:cNvSpPr>
          <p:nvPr>
            <p:ph idx="1"/>
          </p:nvPr>
        </p:nvSpPr>
        <p:spPr>
          <a:xfrm>
            <a:off x="558000" y="2459736"/>
            <a:ext cx="5961334" cy="3941326"/>
          </a:xfrm>
        </p:spPr>
        <p:txBody>
          <a:bodyPr>
            <a:normAutofit/>
          </a:bodyPr>
          <a:lstStyle/>
          <a:p>
            <a:pPr algn="l" rtl="0"/>
            <a:r>
              <a:rPr lang="en-US" sz="2400" dirty="0"/>
              <a:t>Ερωτήσεις αυτοαξιολόγησης</a:t>
            </a:r>
          </a:p>
          <a:p>
            <a:pPr algn="l" rtl="0"/>
            <a:r>
              <a:rPr lang="en-US" sz="2400" dirty="0"/>
              <a:t>Διαδραστική χρήση μιας συγκεκριμένης </a:t>
            </a:r>
            <a:r>
              <a:rPr lang="el-GR" sz="2400" dirty="0"/>
              <a:t>εφαρμογής για </a:t>
            </a:r>
            <a:r>
              <a:rPr lang="en-US" sz="2400" dirty="0" err="1"/>
              <a:t>ρουτίν</a:t>
            </a:r>
            <a:r>
              <a:rPr lang="en-US" sz="2400" dirty="0"/>
              <a:t>α </a:t>
            </a:r>
            <a:r>
              <a:rPr lang="el-GR" sz="2400" dirty="0"/>
              <a:t>ύπνου</a:t>
            </a:r>
            <a:endParaRPr lang="en-US" sz="2400" dirty="0"/>
          </a:p>
          <a:p>
            <a:pPr algn="l" rtl="0"/>
            <a:r>
              <a:rPr lang="en-US" sz="2400" dirty="0"/>
              <a:t>Δοκιμή </a:t>
            </a:r>
            <a:r>
              <a:rPr lang="en-US" sz="2400" dirty="0" err="1"/>
              <a:t>ρουτίν</a:t>
            </a:r>
            <a:r>
              <a:rPr lang="en-US" sz="2400" dirty="0"/>
              <a:t>ας </a:t>
            </a:r>
            <a:r>
              <a:rPr lang="el-GR" sz="2400" dirty="0"/>
              <a:t>ύπνου</a:t>
            </a:r>
            <a:r>
              <a:rPr lang="en-US" sz="2400" dirty="0"/>
              <a:t> από </a:t>
            </a:r>
            <a:r>
              <a:rPr lang="el-GR" sz="2400" dirty="0"/>
              <a:t>εκπαιδευόμενοτς</a:t>
            </a:r>
            <a:endParaRPr lang="en-US" sz="2400" dirty="0"/>
          </a:p>
          <a:p>
            <a:pPr marL="0" indent="0" algn="l" rtl="0">
              <a:buNone/>
            </a:pPr>
            <a:endParaRPr lang="el-GR" sz="1600" dirty="0"/>
          </a:p>
        </p:txBody>
      </p:sp>
      <p:sp>
        <p:nvSpPr>
          <p:cNvPr id="6" name="Ορθογώνιο 1">
            <a:extLst>
              <a:ext uri="{FF2B5EF4-FFF2-40B4-BE49-F238E27FC236}">
                <a16:creationId xmlns:a16="http://schemas.microsoft.com/office/drawing/2014/main" id="{18846201-5F9A-8917-C16D-0D296C487FBF}"/>
              </a:ext>
            </a:extLst>
          </p:cNvPr>
          <p:cNvSpPr/>
          <p:nvPr/>
        </p:nvSpPr>
        <p:spPr>
          <a:xfrm>
            <a:off x="9780282" y="6042956"/>
            <a:ext cx="241171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Πηγή</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Άδεια Pixabay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5">
            <a:extLst>
              <a:ext uri="{FF2B5EF4-FFF2-40B4-BE49-F238E27FC236}">
                <a16:creationId xmlns:a16="http://schemas.microsoft.com/office/drawing/2014/main" id="{3EF67A24-A8CD-1052-AD04-41EBABEEFF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4282" y="2349001"/>
            <a:ext cx="4572000" cy="3429000"/>
          </a:xfrm>
          <a:prstGeom prst="rect">
            <a:avLst/>
          </a:prstGeom>
        </p:spPr>
      </p:pic>
      <p:sp>
        <p:nvSpPr>
          <p:cNvPr id="8" name="Ορθογώνιο 7">
            <a:extLst>
              <a:ext uri="{FF2B5EF4-FFF2-40B4-BE49-F238E27FC236}">
                <a16:creationId xmlns:a16="http://schemas.microsoft.com/office/drawing/2014/main" id="{BEC49072-2FDE-BE5A-0F4B-A47C5DC43767}"/>
              </a:ext>
            </a:extLst>
          </p:cNvPr>
          <p:cNvSpPr/>
          <p:nvPr/>
        </p:nvSpPr>
        <p:spPr>
          <a:xfrm>
            <a:off x="8961121" y="-3933"/>
            <a:ext cx="3229620" cy="398569"/>
          </a:xfrm>
          <a:prstGeom prst="rect">
            <a:avLst/>
          </a:prstGeom>
          <a:solidFill>
            <a:srgbClr val="DDE0E5"/>
          </a:solidFill>
        </p:spPr>
        <p:txBody>
          <a:bodyPr vert="horz" lIns="91440" tIns="45720" rIns="91440" bIns="45720" rtlCol="0" anchor="ctr">
            <a:noAutofit/>
          </a:bodyPr>
          <a:lstStyle/>
          <a:p>
            <a:pPr algn="l" rtl="0">
              <a:lnSpc>
                <a:spcPct val="90000"/>
              </a:lnSpc>
              <a:spcBef>
                <a:spcPct val="0"/>
              </a:spcBef>
            </a:pPr>
            <a:r>
              <a:rPr lang="en-US" altLang="el-GR" dirty="0">
                <a:solidFill>
                  <a:schemeClr val="bg1"/>
                </a:solidFill>
                <a:effectLst>
                  <a:outerShdw blurRad="38100" dist="38100" dir="2700000" algn="tl">
                    <a:srgbClr val="000000">
                      <a:alpha val="43137"/>
                    </a:srgbClr>
                  </a:outerShdw>
                </a:effectLst>
              </a:rPr>
              <a:t>4.1.5 Συζήτηση και αξιολόγηση</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1995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rtl="0"/>
            <a:r>
              <a:rPr lang="en-GB" dirty="0"/>
              <a:t>Ερωτηματολόγιο Αξιολόγησης</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2485489348"/>
              </p:ext>
            </p:extLst>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algn="l" rtl="0"/>
                      <a:r>
                        <a:rPr lang="en-US" sz="2000" dirty="0" err="1"/>
                        <a:t>Το</a:t>
                      </a:r>
                      <a:r>
                        <a:rPr lang="en-US" sz="2000" dirty="0"/>
                        <a:t> π</a:t>
                      </a:r>
                      <a:r>
                        <a:rPr lang="en-US" sz="2000" dirty="0" err="1"/>
                        <a:t>εριεχόμενο</a:t>
                      </a:r>
                      <a:r>
                        <a:rPr lang="el-GR" sz="2000" dirty="0"/>
                        <a:t> </a:t>
                      </a:r>
                      <a:r>
                        <a:rPr lang="en-US" sz="2000" baseline="0" dirty="0" err="1"/>
                        <a:t>της</a:t>
                      </a:r>
                      <a:r>
                        <a:rPr lang="en-US" sz="2000" baseline="0" dirty="0"/>
                        <a:t> ενότητας ήταν </a:t>
                      </a:r>
                      <a:r>
                        <a:rPr lang="el-GR" sz="2000" baseline="0" dirty="0"/>
                        <a:t>κινητοποιητικό</a:t>
                      </a:r>
                      <a:r>
                        <a:rPr lang="en-US" sz="2000" baseline="0" dirty="0"/>
                        <a:t> και </a:t>
                      </a:r>
                      <a:r>
                        <a:rPr lang="en-US" sz="2000" baseline="0" dirty="0" err="1"/>
                        <a:t>ενδι</a:t>
                      </a:r>
                      <a:r>
                        <a:rPr lang="en-US" sz="2000" baseline="0" dirty="0"/>
                        <a:t>αφέρο</a:t>
                      </a:r>
                      <a:r>
                        <a:rPr lang="el-GR" sz="2000" baseline="0" dirty="0"/>
                        <a:t>ν </a:t>
                      </a:r>
                      <a:r>
                        <a:rPr lang="en-US" sz="1800" i="1" baseline="0" dirty="0"/>
                        <a:t>(1 ελάχιστο, 5 μέγιστο)</a:t>
                      </a:r>
                      <a:endParaRPr lang="el-GR" sz="1800" i="1" dirty="0"/>
                    </a:p>
                  </a:txBody>
                  <a:tcPr/>
                </a:tc>
                <a:tc hMerge="1">
                  <a:txBody>
                    <a:bodyPr/>
                    <a:lstStyle/>
                    <a:p>
                      <a:pPr algn="l" rtl="0"/>
                      <a:endParaRPr lang="el-GR" dirty="0"/>
                    </a:p>
                  </a:txBody>
                  <a:tcPr/>
                </a:tc>
                <a:tc hMerge="1">
                  <a:txBody>
                    <a:bodyPr/>
                    <a:lstStyle/>
                    <a:p>
                      <a:pPr algn="l" rtl="0"/>
                      <a:endParaRPr lang="el-GR" dirty="0"/>
                    </a:p>
                  </a:txBody>
                  <a:tcPr/>
                </a:tc>
                <a:tc hMerge="1">
                  <a:txBody>
                    <a:bodyPr/>
                    <a:lstStyle/>
                    <a:p>
                      <a:pPr algn="l" rtl="0"/>
                      <a:endParaRPr lang="el-GR" dirty="0"/>
                    </a:p>
                  </a:txBody>
                  <a:tcPr/>
                </a:tc>
                <a:tc hMerge="1">
                  <a:txBody>
                    <a:bodyPr/>
                    <a:lstStyle/>
                    <a:p>
                      <a:pPr algn="l" rtl="0"/>
                      <a:endParaRPr lang="el-GR" dirty="0"/>
                    </a:p>
                  </a:txBody>
                  <a:tcPr/>
                </a:tc>
                <a:extLst>
                  <a:ext uri="{0D108BD9-81ED-4DB2-BD59-A6C34878D82A}">
                    <a16:rowId xmlns:a16="http://schemas.microsoft.com/office/drawing/2014/main" val="10000"/>
                  </a:ext>
                </a:extLst>
              </a:tr>
              <a:tr h="370840">
                <a:tc>
                  <a:txBody>
                    <a:bodyPr/>
                    <a:lstStyle/>
                    <a:p>
                      <a:pPr lvl="0" algn="ctr" rtl="0"/>
                      <a:r>
                        <a:rPr lang="en-US" dirty="0"/>
                        <a:t>1</a:t>
                      </a:r>
                      <a:endParaRPr lang="el-GR" dirty="0"/>
                    </a:p>
                  </a:txBody>
                  <a:tcPr/>
                </a:tc>
                <a:tc>
                  <a:txBody>
                    <a:bodyPr/>
                    <a:lstStyle/>
                    <a:p>
                      <a:pPr lvl="0" algn="ctr" rtl="0"/>
                      <a:r>
                        <a:rPr lang="en-US" dirty="0"/>
                        <a:t>2</a:t>
                      </a:r>
                      <a:endParaRPr lang="el-GR" dirty="0"/>
                    </a:p>
                  </a:txBody>
                  <a:tcPr/>
                </a:tc>
                <a:tc>
                  <a:txBody>
                    <a:bodyPr/>
                    <a:lstStyle/>
                    <a:p>
                      <a:pPr lvl="0" algn="ctr" rtl="0"/>
                      <a:r>
                        <a:rPr lang="en-US" dirty="0"/>
                        <a:t>3</a:t>
                      </a:r>
                      <a:endParaRPr lang="el-GR" dirty="0"/>
                    </a:p>
                  </a:txBody>
                  <a:tcPr/>
                </a:tc>
                <a:tc>
                  <a:txBody>
                    <a:bodyPr/>
                    <a:lstStyle/>
                    <a:p>
                      <a:pPr lvl="0" algn="ctr" rtl="0"/>
                      <a:r>
                        <a:rPr lang="en-US" dirty="0"/>
                        <a:t>4</a:t>
                      </a:r>
                      <a:endParaRPr lang="el-GR" dirty="0"/>
                    </a:p>
                  </a:txBody>
                  <a:tcPr/>
                </a:tc>
                <a:tc>
                  <a:txBody>
                    <a:bodyPr/>
                    <a:lstStyle/>
                    <a:p>
                      <a:pPr lvl="0" algn="ctr" rtl="0"/>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665676968"/>
              </p:ext>
            </p:extLst>
          </p:nvPr>
        </p:nvGraphicFramePr>
        <p:xfrm>
          <a:off x="557582" y="3646419"/>
          <a:ext cx="11060110" cy="10718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algn="l" rtl="0"/>
                      <a:r>
                        <a:rPr lang="en-US" sz="2000" dirty="0" err="1"/>
                        <a:t>Το</a:t>
                      </a:r>
                      <a:r>
                        <a:rPr lang="en-US" sz="2000" dirty="0"/>
                        <a:t> π</a:t>
                      </a:r>
                      <a:r>
                        <a:rPr lang="en-US" sz="2000" dirty="0" err="1"/>
                        <a:t>εριεχόμενο</a:t>
                      </a:r>
                      <a:r>
                        <a:rPr lang="el-GR" sz="2000" dirty="0"/>
                        <a:t> </a:t>
                      </a:r>
                      <a:r>
                        <a:rPr lang="en-US" sz="2000" baseline="0" dirty="0" err="1"/>
                        <a:t>της</a:t>
                      </a:r>
                      <a:r>
                        <a:rPr lang="en-US" sz="2000" baseline="0" dirty="0"/>
                        <a:t> ενότητας ήταν σαφ</a:t>
                      </a:r>
                      <a:r>
                        <a:rPr lang="el-GR" sz="2000" baseline="0" dirty="0"/>
                        <a:t>έ</a:t>
                      </a:r>
                      <a:r>
                        <a:rPr lang="en-US" sz="2000" baseline="0" dirty="0"/>
                        <a:t>ς, κατα</a:t>
                      </a:r>
                      <a:r>
                        <a:rPr lang="en-US" sz="2000" baseline="0" dirty="0" err="1"/>
                        <a:t>νοητ</a:t>
                      </a:r>
                      <a:r>
                        <a:rPr lang="el-GR" sz="2000" baseline="0" dirty="0"/>
                        <a:t>ό</a:t>
                      </a:r>
                      <a:r>
                        <a:rPr lang="en-US" sz="2000" baseline="0" dirty="0"/>
                        <a:t> και </a:t>
                      </a:r>
                      <a:r>
                        <a:rPr lang="en-US" sz="2000" baseline="0" dirty="0" err="1"/>
                        <a:t>εύκο</a:t>
                      </a:r>
                      <a:r>
                        <a:rPr lang="el-GR" sz="2000" baseline="0" dirty="0"/>
                        <a:t>λο</a:t>
                      </a:r>
                      <a:r>
                        <a:rPr lang="en-US" sz="2000" baseline="0" dirty="0"/>
                        <a:t> στην παρα</a:t>
                      </a:r>
                      <a:r>
                        <a:rPr lang="en-US" sz="2000" baseline="0" dirty="0" err="1"/>
                        <a:t>κολούθηση</a:t>
                      </a:r>
                      <a:r>
                        <a:rPr lang="el-GR" sz="2000" baseline="0" dirty="0"/>
                        <a:t> </a:t>
                      </a:r>
                      <a:r>
                        <a:rPr lang="en-US" sz="2000" i="1" baseline="0" dirty="0"/>
                        <a:t>(1 ελάχιστο, 5 μέγιστο)</a:t>
                      </a:r>
                      <a:endParaRPr lang="el-GR" sz="2000" dirty="0"/>
                    </a:p>
                  </a:txBody>
                  <a:tcPr/>
                </a:tc>
                <a:tc hMerge="1">
                  <a:txBody>
                    <a:bodyPr/>
                    <a:lstStyle/>
                    <a:p>
                      <a:pPr algn="l" rtl="0"/>
                      <a:endParaRPr lang="el-GR" dirty="0"/>
                    </a:p>
                  </a:txBody>
                  <a:tcPr/>
                </a:tc>
                <a:tc hMerge="1">
                  <a:txBody>
                    <a:bodyPr/>
                    <a:lstStyle/>
                    <a:p>
                      <a:pPr algn="l" rtl="0"/>
                      <a:endParaRPr lang="el-GR" dirty="0"/>
                    </a:p>
                  </a:txBody>
                  <a:tcPr/>
                </a:tc>
                <a:tc hMerge="1">
                  <a:txBody>
                    <a:bodyPr/>
                    <a:lstStyle/>
                    <a:p>
                      <a:pPr algn="l" rtl="0"/>
                      <a:endParaRPr lang="el-GR" dirty="0"/>
                    </a:p>
                  </a:txBody>
                  <a:tcPr/>
                </a:tc>
                <a:tc hMerge="1">
                  <a:txBody>
                    <a:bodyPr/>
                    <a:lstStyle/>
                    <a:p>
                      <a:pPr algn="l" rtl="0"/>
                      <a:endParaRPr lang="el-GR" dirty="0"/>
                    </a:p>
                  </a:txBody>
                  <a:tcPr/>
                </a:tc>
                <a:extLst>
                  <a:ext uri="{0D108BD9-81ED-4DB2-BD59-A6C34878D82A}">
                    <a16:rowId xmlns:a16="http://schemas.microsoft.com/office/drawing/2014/main" val="10000"/>
                  </a:ext>
                </a:extLst>
              </a:tr>
              <a:tr h="370840">
                <a:tc>
                  <a:txBody>
                    <a:bodyPr/>
                    <a:lstStyle/>
                    <a:p>
                      <a:pPr lvl="0" algn="ctr" rtl="0"/>
                      <a:r>
                        <a:rPr lang="en-US" dirty="0"/>
                        <a:t>1</a:t>
                      </a:r>
                      <a:endParaRPr lang="el-GR" dirty="0"/>
                    </a:p>
                  </a:txBody>
                  <a:tcPr/>
                </a:tc>
                <a:tc>
                  <a:txBody>
                    <a:bodyPr/>
                    <a:lstStyle/>
                    <a:p>
                      <a:pPr lvl="0" algn="ctr" rtl="0"/>
                      <a:r>
                        <a:rPr lang="en-US" dirty="0"/>
                        <a:t>2</a:t>
                      </a:r>
                      <a:endParaRPr lang="el-GR" dirty="0"/>
                    </a:p>
                  </a:txBody>
                  <a:tcPr/>
                </a:tc>
                <a:tc>
                  <a:txBody>
                    <a:bodyPr/>
                    <a:lstStyle/>
                    <a:p>
                      <a:pPr lvl="0" algn="ctr" rtl="0"/>
                      <a:r>
                        <a:rPr lang="en-US" dirty="0"/>
                        <a:t>3</a:t>
                      </a:r>
                      <a:endParaRPr lang="el-GR" dirty="0"/>
                    </a:p>
                  </a:txBody>
                  <a:tcPr/>
                </a:tc>
                <a:tc>
                  <a:txBody>
                    <a:bodyPr/>
                    <a:lstStyle/>
                    <a:p>
                      <a:pPr lvl="0" algn="ctr" rtl="0"/>
                      <a:r>
                        <a:rPr lang="en-US" dirty="0"/>
                        <a:t>4</a:t>
                      </a:r>
                      <a:endParaRPr lang="el-GR" dirty="0"/>
                    </a:p>
                  </a:txBody>
                  <a:tcPr/>
                </a:tc>
                <a:tc>
                  <a:txBody>
                    <a:bodyPr/>
                    <a:lstStyle/>
                    <a:p>
                      <a:pPr lvl="0" algn="ctr" rtl="0"/>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extLst>
              <p:ext uri="{D42A27DB-BD31-4B8C-83A1-F6EECF244321}">
                <p14:modId xmlns:p14="http://schemas.microsoft.com/office/powerpoint/2010/main" val="1724574666"/>
              </p:ext>
            </p:extLst>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algn="l" rtl="0"/>
                      <a:r>
                        <a:rPr lang="en-US" sz="2000" dirty="0"/>
                        <a:t>Ο </a:t>
                      </a:r>
                      <a:r>
                        <a:rPr lang="el-GR" sz="2000" dirty="0"/>
                        <a:t>εκπαιδευτής </a:t>
                      </a:r>
                      <a:r>
                        <a:rPr lang="en-US" sz="2000" baseline="0" dirty="0" err="1"/>
                        <a:t>ήτ</a:t>
                      </a:r>
                      <a:r>
                        <a:rPr lang="en-US" sz="2000" baseline="0" dirty="0"/>
                        <a:t>αν καλά προετοιμασμένος</a:t>
                      </a:r>
                      <a:r>
                        <a:rPr lang="el-GR" sz="2000" baseline="0" dirty="0"/>
                        <a:t> </a:t>
                      </a:r>
                      <a:r>
                        <a:rPr lang="en-US" sz="1800" i="1" baseline="0" dirty="0"/>
                        <a:t>(1 ελάχιστο, 5 μέγιστο)</a:t>
                      </a:r>
                      <a:endParaRPr lang="el-GR" sz="1800" i="1" dirty="0"/>
                    </a:p>
                  </a:txBody>
                  <a:tcPr/>
                </a:tc>
                <a:tc hMerge="1">
                  <a:txBody>
                    <a:bodyPr/>
                    <a:lstStyle/>
                    <a:p>
                      <a:pPr algn="l" rtl="0"/>
                      <a:endParaRPr lang="el-GR" dirty="0"/>
                    </a:p>
                  </a:txBody>
                  <a:tcPr/>
                </a:tc>
                <a:tc hMerge="1">
                  <a:txBody>
                    <a:bodyPr/>
                    <a:lstStyle/>
                    <a:p>
                      <a:pPr algn="l" rtl="0"/>
                      <a:endParaRPr lang="el-GR" dirty="0"/>
                    </a:p>
                  </a:txBody>
                  <a:tcPr/>
                </a:tc>
                <a:tc hMerge="1">
                  <a:txBody>
                    <a:bodyPr/>
                    <a:lstStyle/>
                    <a:p>
                      <a:pPr algn="l" rtl="0"/>
                      <a:endParaRPr lang="el-GR" dirty="0"/>
                    </a:p>
                  </a:txBody>
                  <a:tcPr/>
                </a:tc>
                <a:tc hMerge="1">
                  <a:txBody>
                    <a:bodyPr/>
                    <a:lstStyle/>
                    <a:p>
                      <a:pPr algn="l" rtl="0"/>
                      <a:endParaRPr lang="el-GR" dirty="0"/>
                    </a:p>
                  </a:txBody>
                  <a:tcPr/>
                </a:tc>
                <a:extLst>
                  <a:ext uri="{0D108BD9-81ED-4DB2-BD59-A6C34878D82A}">
                    <a16:rowId xmlns:a16="http://schemas.microsoft.com/office/drawing/2014/main" val="10000"/>
                  </a:ext>
                </a:extLst>
              </a:tr>
              <a:tr h="370840">
                <a:tc>
                  <a:txBody>
                    <a:bodyPr/>
                    <a:lstStyle/>
                    <a:p>
                      <a:pPr lvl="0" algn="ctr" rtl="0"/>
                      <a:r>
                        <a:rPr lang="en-US" dirty="0"/>
                        <a:t>1</a:t>
                      </a:r>
                      <a:endParaRPr lang="el-GR" dirty="0"/>
                    </a:p>
                  </a:txBody>
                  <a:tcPr/>
                </a:tc>
                <a:tc>
                  <a:txBody>
                    <a:bodyPr/>
                    <a:lstStyle/>
                    <a:p>
                      <a:pPr lvl="0" algn="ctr" rtl="0"/>
                      <a:r>
                        <a:rPr lang="en-US" dirty="0"/>
                        <a:t>2</a:t>
                      </a:r>
                      <a:endParaRPr lang="el-GR" dirty="0"/>
                    </a:p>
                  </a:txBody>
                  <a:tcPr/>
                </a:tc>
                <a:tc>
                  <a:txBody>
                    <a:bodyPr/>
                    <a:lstStyle/>
                    <a:p>
                      <a:pPr lvl="0" algn="ctr" rtl="0"/>
                      <a:r>
                        <a:rPr lang="en-US" dirty="0"/>
                        <a:t>3</a:t>
                      </a:r>
                      <a:endParaRPr lang="el-GR" dirty="0"/>
                    </a:p>
                  </a:txBody>
                  <a:tcPr/>
                </a:tc>
                <a:tc>
                  <a:txBody>
                    <a:bodyPr/>
                    <a:lstStyle/>
                    <a:p>
                      <a:pPr lvl="0" algn="ctr" rtl="0"/>
                      <a:r>
                        <a:rPr lang="en-US" dirty="0"/>
                        <a:t>4</a:t>
                      </a:r>
                      <a:endParaRPr lang="el-GR" dirty="0"/>
                    </a:p>
                  </a:txBody>
                  <a:tcPr/>
                </a:tc>
                <a:tc>
                  <a:txBody>
                    <a:bodyPr/>
                    <a:lstStyle/>
                    <a:p>
                      <a:pPr lvl="0" algn="ctr" rtl="0"/>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648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rtl="0"/>
            <a:r>
              <a:rPr lang="en-GB" dirty="0"/>
              <a:t>Ερωτηματολόγιο Αξιολόγησης</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225128977"/>
              </p:ext>
            </p:extLst>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algn="l" rtl="0"/>
                      <a:r>
                        <a:rPr lang="en-US" sz="2000" baseline="0" dirty="0"/>
                        <a:t>Είμαι ικανοποιημένος με την ενότητα συνολικά</a:t>
                      </a:r>
                      <a:r>
                        <a:rPr lang="el-GR" sz="2000" baseline="0" dirty="0"/>
                        <a:t> </a:t>
                      </a:r>
                      <a:r>
                        <a:rPr lang="en-US" sz="1800" i="1" baseline="0" dirty="0"/>
                        <a:t>(1 ελάχιστο, 5 μέγιστο)</a:t>
                      </a:r>
                      <a:endParaRPr lang="el-GR" sz="1800" i="1" dirty="0"/>
                    </a:p>
                  </a:txBody>
                  <a:tcPr/>
                </a:tc>
                <a:tc hMerge="1">
                  <a:txBody>
                    <a:bodyPr/>
                    <a:lstStyle/>
                    <a:p>
                      <a:pPr algn="l" rtl="0"/>
                      <a:endParaRPr lang="el-GR" dirty="0"/>
                    </a:p>
                  </a:txBody>
                  <a:tcPr/>
                </a:tc>
                <a:tc hMerge="1">
                  <a:txBody>
                    <a:bodyPr/>
                    <a:lstStyle/>
                    <a:p>
                      <a:pPr algn="l" rtl="0"/>
                      <a:endParaRPr lang="el-GR" dirty="0"/>
                    </a:p>
                  </a:txBody>
                  <a:tcPr/>
                </a:tc>
                <a:tc hMerge="1">
                  <a:txBody>
                    <a:bodyPr/>
                    <a:lstStyle/>
                    <a:p>
                      <a:pPr algn="l" rtl="0"/>
                      <a:endParaRPr lang="el-GR" dirty="0"/>
                    </a:p>
                  </a:txBody>
                  <a:tcPr/>
                </a:tc>
                <a:tc hMerge="1">
                  <a:txBody>
                    <a:bodyPr/>
                    <a:lstStyle/>
                    <a:p>
                      <a:pPr algn="l" rtl="0"/>
                      <a:endParaRPr lang="el-GR" dirty="0"/>
                    </a:p>
                  </a:txBody>
                  <a:tcPr/>
                </a:tc>
                <a:extLst>
                  <a:ext uri="{0D108BD9-81ED-4DB2-BD59-A6C34878D82A}">
                    <a16:rowId xmlns:a16="http://schemas.microsoft.com/office/drawing/2014/main" val="10000"/>
                  </a:ext>
                </a:extLst>
              </a:tr>
              <a:tr h="370840">
                <a:tc>
                  <a:txBody>
                    <a:bodyPr/>
                    <a:lstStyle/>
                    <a:p>
                      <a:pPr lvl="0" algn="ctr" rtl="0"/>
                      <a:r>
                        <a:rPr lang="en-US" dirty="0"/>
                        <a:t>1</a:t>
                      </a:r>
                      <a:endParaRPr lang="el-GR" dirty="0"/>
                    </a:p>
                  </a:txBody>
                  <a:tcPr/>
                </a:tc>
                <a:tc>
                  <a:txBody>
                    <a:bodyPr/>
                    <a:lstStyle/>
                    <a:p>
                      <a:pPr lvl="0" algn="ctr" rtl="0"/>
                      <a:r>
                        <a:rPr lang="en-US" dirty="0"/>
                        <a:t>2</a:t>
                      </a:r>
                      <a:endParaRPr lang="el-GR" dirty="0"/>
                    </a:p>
                  </a:txBody>
                  <a:tcPr/>
                </a:tc>
                <a:tc>
                  <a:txBody>
                    <a:bodyPr/>
                    <a:lstStyle/>
                    <a:p>
                      <a:pPr lvl="0" algn="ctr" rtl="0"/>
                      <a:r>
                        <a:rPr lang="en-US" dirty="0"/>
                        <a:t>3</a:t>
                      </a:r>
                      <a:endParaRPr lang="el-GR" dirty="0"/>
                    </a:p>
                  </a:txBody>
                  <a:tcPr/>
                </a:tc>
                <a:tc>
                  <a:txBody>
                    <a:bodyPr/>
                    <a:lstStyle/>
                    <a:p>
                      <a:pPr lvl="0" algn="ctr" rtl="0"/>
                      <a:r>
                        <a:rPr lang="en-US" dirty="0"/>
                        <a:t>4</a:t>
                      </a:r>
                      <a:endParaRPr lang="el-GR" dirty="0"/>
                    </a:p>
                  </a:txBody>
                  <a:tcPr/>
                </a:tc>
                <a:tc>
                  <a:txBody>
                    <a:bodyPr/>
                    <a:lstStyle/>
                    <a:p>
                      <a:pPr lvl="0" algn="ctr" rtl="0"/>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4132310079"/>
              </p:ext>
            </p:extLst>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algn="l" rtl="0"/>
                      <a:r>
                        <a:rPr lang="en-US" sz="2000" baseline="0" dirty="0"/>
                        <a:t>Θα συνιστούσα αυτήν την ενότητα σε άλλους</a:t>
                      </a:r>
                      <a:r>
                        <a:rPr lang="el-GR" sz="2000" baseline="0" dirty="0"/>
                        <a:t> </a:t>
                      </a:r>
                      <a:r>
                        <a:rPr lang="en-US" sz="2000" i="1" baseline="0" dirty="0"/>
                        <a:t>(1 ελάχιστο, 5 μέγιστο)</a:t>
                      </a:r>
                      <a:endParaRPr lang="el-GR" sz="2000" dirty="0"/>
                    </a:p>
                  </a:txBody>
                  <a:tcPr/>
                </a:tc>
                <a:tc hMerge="1">
                  <a:txBody>
                    <a:bodyPr/>
                    <a:lstStyle/>
                    <a:p>
                      <a:pPr algn="l" rtl="0"/>
                      <a:endParaRPr lang="el-GR" dirty="0"/>
                    </a:p>
                  </a:txBody>
                  <a:tcPr/>
                </a:tc>
                <a:tc hMerge="1">
                  <a:txBody>
                    <a:bodyPr/>
                    <a:lstStyle/>
                    <a:p>
                      <a:pPr algn="l" rtl="0"/>
                      <a:endParaRPr lang="el-GR" dirty="0"/>
                    </a:p>
                  </a:txBody>
                  <a:tcPr/>
                </a:tc>
                <a:tc hMerge="1">
                  <a:txBody>
                    <a:bodyPr/>
                    <a:lstStyle/>
                    <a:p>
                      <a:pPr algn="l" rtl="0"/>
                      <a:endParaRPr lang="el-GR" dirty="0"/>
                    </a:p>
                  </a:txBody>
                  <a:tcPr/>
                </a:tc>
                <a:tc hMerge="1">
                  <a:txBody>
                    <a:bodyPr/>
                    <a:lstStyle/>
                    <a:p>
                      <a:pPr algn="l" rtl="0"/>
                      <a:endParaRPr lang="el-GR" dirty="0"/>
                    </a:p>
                  </a:txBody>
                  <a:tcPr/>
                </a:tc>
                <a:extLst>
                  <a:ext uri="{0D108BD9-81ED-4DB2-BD59-A6C34878D82A}">
                    <a16:rowId xmlns:a16="http://schemas.microsoft.com/office/drawing/2014/main" val="10000"/>
                  </a:ext>
                </a:extLst>
              </a:tr>
              <a:tr h="370840">
                <a:tc>
                  <a:txBody>
                    <a:bodyPr/>
                    <a:lstStyle/>
                    <a:p>
                      <a:pPr lvl="0" algn="ctr" rtl="0"/>
                      <a:r>
                        <a:rPr lang="en-US" dirty="0"/>
                        <a:t>1</a:t>
                      </a:r>
                      <a:endParaRPr lang="el-GR" dirty="0"/>
                    </a:p>
                  </a:txBody>
                  <a:tcPr/>
                </a:tc>
                <a:tc>
                  <a:txBody>
                    <a:bodyPr/>
                    <a:lstStyle/>
                    <a:p>
                      <a:pPr lvl="0" algn="ctr" rtl="0"/>
                      <a:r>
                        <a:rPr lang="en-US" dirty="0"/>
                        <a:t>2</a:t>
                      </a:r>
                      <a:endParaRPr lang="el-GR" dirty="0"/>
                    </a:p>
                  </a:txBody>
                  <a:tcPr/>
                </a:tc>
                <a:tc>
                  <a:txBody>
                    <a:bodyPr/>
                    <a:lstStyle/>
                    <a:p>
                      <a:pPr lvl="0" algn="ctr" rtl="0"/>
                      <a:r>
                        <a:rPr lang="en-US" dirty="0"/>
                        <a:t>3</a:t>
                      </a:r>
                      <a:endParaRPr lang="el-GR" dirty="0"/>
                    </a:p>
                  </a:txBody>
                  <a:tcPr/>
                </a:tc>
                <a:tc>
                  <a:txBody>
                    <a:bodyPr/>
                    <a:lstStyle/>
                    <a:p>
                      <a:pPr lvl="0" algn="ctr" rtl="0"/>
                      <a:r>
                        <a:rPr lang="en-US" dirty="0"/>
                        <a:t>4</a:t>
                      </a:r>
                      <a:endParaRPr lang="el-GR" dirty="0"/>
                    </a:p>
                  </a:txBody>
                  <a:tcPr/>
                </a:tc>
                <a:tc>
                  <a:txBody>
                    <a:bodyPr/>
                    <a:lstStyle/>
                    <a:p>
                      <a:pPr lvl="0" algn="ctr" rtl="0"/>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998903484"/>
              </p:ext>
            </p:extLst>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algn="l" rtl="0"/>
                      <a:r>
                        <a:rPr lang="el-GR" sz="2000" dirty="0"/>
                        <a:t>Η εκπαιδευτική ενότητα </a:t>
                      </a:r>
                      <a:r>
                        <a:rPr lang="el-GR" sz="2000" baseline="0" dirty="0"/>
                        <a:t>ενίσχυσε τις </a:t>
                      </a:r>
                      <a:r>
                        <a:rPr lang="en-GB" sz="2000" baseline="0" dirty="0" err="1"/>
                        <a:t>γνώσεις</a:t>
                      </a:r>
                      <a:r>
                        <a:rPr lang="en-GB" sz="2000" baseline="0" dirty="0"/>
                        <a:t> μου για το αντικείμενο</a:t>
                      </a:r>
                      <a:r>
                        <a:rPr lang="en-US" sz="1800" i="1" baseline="0" dirty="0"/>
                        <a:t>(1 ελάχιστο, 5 μέγιστο)</a:t>
                      </a:r>
                      <a:endParaRPr lang="el-GR" sz="1800" i="1" dirty="0"/>
                    </a:p>
                  </a:txBody>
                  <a:tcPr/>
                </a:tc>
                <a:tc hMerge="1">
                  <a:txBody>
                    <a:bodyPr/>
                    <a:lstStyle/>
                    <a:p>
                      <a:pPr algn="l" rtl="0"/>
                      <a:endParaRPr lang="el-GR" dirty="0"/>
                    </a:p>
                  </a:txBody>
                  <a:tcPr/>
                </a:tc>
                <a:tc hMerge="1">
                  <a:txBody>
                    <a:bodyPr/>
                    <a:lstStyle/>
                    <a:p>
                      <a:pPr algn="l" rtl="0"/>
                      <a:endParaRPr lang="el-GR" dirty="0"/>
                    </a:p>
                  </a:txBody>
                  <a:tcPr/>
                </a:tc>
                <a:tc hMerge="1">
                  <a:txBody>
                    <a:bodyPr/>
                    <a:lstStyle/>
                    <a:p>
                      <a:pPr algn="l" rtl="0"/>
                      <a:endParaRPr lang="el-GR" dirty="0"/>
                    </a:p>
                  </a:txBody>
                  <a:tcPr/>
                </a:tc>
                <a:tc hMerge="1">
                  <a:txBody>
                    <a:bodyPr/>
                    <a:lstStyle/>
                    <a:p>
                      <a:pPr algn="l" rtl="0"/>
                      <a:endParaRPr lang="el-GR" dirty="0"/>
                    </a:p>
                  </a:txBody>
                  <a:tcPr/>
                </a:tc>
                <a:extLst>
                  <a:ext uri="{0D108BD9-81ED-4DB2-BD59-A6C34878D82A}">
                    <a16:rowId xmlns:a16="http://schemas.microsoft.com/office/drawing/2014/main" val="10000"/>
                  </a:ext>
                </a:extLst>
              </a:tr>
              <a:tr h="370840">
                <a:tc>
                  <a:txBody>
                    <a:bodyPr/>
                    <a:lstStyle/>
                    <a:p>
                      <a:pPr lvl="0" algn="ctr" rtl="0"/>
                      <a:r>
                        <a:rPr lang="en-US" dirty="0"/>
                        <a:t>1</a:t>
                      </a:r>
                      <a:endParaRPr lang="el-GR" dirty="0"/>
                    </a:p>
                  </a:txBody>
                  <a:tcPr/>
                </a:tc>
                <a:tc>
                  <a:txBody>
                    <a:bodyPr/>
                    <a:lstStyle/>
                    <a:p>
                      <a:pPr lvl="0" algn="ctr" rtl="0"/>
                      <a:r>
                        <a:rPr lang="en-US" dirty="0"/>
                        <a:t>2</a:t>
                      </a:r>
                      <a:endParaRPr lang="el-GR" dirty="0"/>
                    </a:p>
                  </a:txBody>
                  <a:tcPr/>
                </a:tc>
                <a:tc>
                  <a:txBody>
                    <a:bodyPr/>
                    <a:lstStyle/>
                    <a:p>
                      <a:pPr lvl="0" algn="ctr" rtl="0"/>
                      <a:r>
                        <a:rPr lang="en-US" dirty="0"/>
                        <a:t>3</a:t>
                      </a:r>
                      <a:endParaRPr lang="el-GR" dirty="0"/>
                    </a:p>
                  </a:txBody>
                  <a:tcPr/>
                </a:tc>
                <a:tc>
                  <a:txBody>
                    <a:bodyPr/>
                    <a:lstStyle/>
                    <a:p>
                      <a:pPr lvl="0" algn="ctr" rtl="0"/>
                      <a:r>
                        <a:rPr lang="en-US" dirty="0"/>
                        <a:t>4</a:t>
                      </a:r>
                      <a:endParaRPr lang="el-GR" dirty="0"/>
                    </a:p>
                  </a:txBody>
                  <a:tcPr/>
                </a:tc>
                <a:tc>
                  <a:txBody>
                    <a:bodyPr/>
                    <a:lstStyle/>
                    <a:p>
                      <a:pPr lvl="0" algn="ctr" rtl="0"/>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3356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pPr algn="l" rtl="0"/>
            <a:r>
              <a:rPr lang="it-IT" sz="3600" dirty="0">
                <a:solidFill>
                  <a:srgbClr val="C01E24"/>
                </a:solidFill>
              </a:rPr>
              <a:t>Παραπομπές</a:t>
            </a:r>
            <a:endParaRPr lang="el-GR" sz="3600" dirty="0">
              <a:solidFill>
                <a:srgbClr val="C01E24"/>
              </a:solidFill>
            </a:endParaRP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en-US" sz="1800" b="0" i="0" dirty="0">
                <a:solidFill>
                  <a:srgbClr val="212121"/>
                </a:solidFill>
                <a:effectLst/>
                <a:latin typeface="Roboto" panose="02000000000000000000" pitchFamily="2" charset="0"/>
              </a:rPr>
              <a:t>Mayo Clinic (2022). Sleep tips: 6 steps to better sleep. </a:t>
            </a:r>
            <a:r>
              <a:rPr lang="el-GR" sz="1800" b="0" i="0" dirty="0">
                <a:solidFill>
                  <a:srgbClr val="212121"/>
                </a:solidFill>
                <a:effectLst/>
                <a:latin typeface="Roboto" panose="02000000000000000000" pitchFamily="2" charset="0"/>
              </a:rPr>
              <a:t>Ανακτήθηκε</a:t>
            </a:r>
            <a:r>
              <a:rPr lang="en-US" sz="1800" b="0" i="0" dirty="0">
                <a:solidFill>
                  <a:srgbClr val="212121"/>
                </a:solidFill>
                <a:effectLst/>
                <a:latin typeface="Roboto" panose="02000000000000000000" pitchFamily="2" charset="0"/>
              </a:rPr>
              <a:t> </a:t>
            </a:r>
            <a:r>
              <a:rPr lang="el-GR" sz="1800" b="0" i="0" dirty="0">
                <a:solidFill>
                  <a:srgbClr val="212121"/>
                </a:solidFill>
                <a:effectLst/>
                <a:latin typeface="Roboto" panose="02000000000000000000" pitchFamily="2" charset="0"/>
              </a:rPr>
              <a:t>από</a:t>
            </a:r>
            <a:r>
              <a:rPr lang="en-US" sz="1800" b="0" i="0" dirty="0">
                <a:solidFill>
                  <a:srgbClr val="212121"/>
                </a:solidFill>
                <a:effectLst/>
                <a:latin typeface="Roboto" panose="02000000000000000000" pitchFamily="2" charset="0"/>
              </a:rPr>
              <a:t> </a:t>
            </a:r>
            <a:r>
              <a:rPr lang="en-US" sz="1800" b="0" i="0" dirty="0">
                <a:solidFill>
                  <a:srgbClr val="212121"/>
                </a:solidFill>
                <a:effectLst/>
                <a:latin typeface="Roboto" panose="02000000000000000000" pitchFamily="2" charset="0"/>
                <a:hlinkClick r:id="rId3"/>
              </a:rPr>
              <a:t>https://www.mayoclinic.org/healthy-lifestyle/adult-health/in-depth/sleep/art-20048379</a:t>
            </a:r>
            <a:r>
              <a:rPr lang="en-US" sz="1800" b="0" i="0" dirty="0">
                <a:solidFill>
                  <a:srgbClr val="212121"/>
                </a:solidFill>
                <a:effectLst/>
                <a:latin typeface="Roboto" panose="02000000000000000000" pitchFamily="2" charset="0"/>
              </a:rPr>
              <a:t> </a:t>
            </a:r>
          </a:p>
          <a:p>
            <a:r>
              <a:rPr lang="en-US" sz="1800" b="0" i="0" dirty="0">
                <a:solidFill>
                  <a:srgbClr val="212121"/>
                </a:solidFill>
                <a:effectLst/>
                <a:latin typeface="Roboto" panose="02000000000000000000" pitchFamily="2" charset="0"/>
              </a:rPr>
              <a:t>Office of Disease prevention &amp; Health Promotion (2023).</a:t>
            </a:r>
          </a:p>
          <a:p>
            <a:pPr algn="l"/>
            <a:r>
              <a:rPr lang="en-US" sz="1800" b="0" i="0" dirty="0">
                <a:solidFill>
                  <a:srgbClr val="212121"/>
                </a:solidFill>
                <a:effectLst/>
                <a:latin typeface="Roboto" panose="02000000000000000000" pitchFamily="2" charset="0"/>
              </a:rPr>
              <a:t>Richter, K., </a:t>
            </a:r>
            <a:r>
              <a:rPr lang="en-US" sz="1800" b="0" i="0" dirty="0" err="1">
                <a:solidFill>
                  <a:srgbClr val="212121"/>
                </a:solidFill>
                <a:effectLst/>
                <a:latin typeface="Roboto" panose="02000000000000000000" pitchFamily="2" charset="0"/>
              </a:rPr>
              <a:t>Baumgärtner</a:t>
            </a:r>
            <a:r>
              <a:rPr lang="en-US" sz="1800" b="0" i="0" dirty="0">
                <a:solidFill>
                  <a:srgbClr val="212121"/>
                </a:solidFill>
                <a:effectLst/>
                <a:latin typeface="Roboto" panose="02000000000000000000" pitchFamily="2" charset="0"/>
              </a:rPr>
              <a:t>, L., </a:t>
            </a:r>
            <a:r>
              <a:rPr lang="en-US" sz="1800" b="0" i="0" dirty="0" err="1">
                <a:solidFill>
                  <a:srgbClr val="212121"/>
                </a:solidFill>
                <a:effectLst/>
                <a:latin typeface="Roboto" panose="02000000000000000000" pitchFamily="2" charset="0"/>
              </a:rPr>
              <a:t>Niklewski</a:t>
            </a:r>
            <a:r>
              <a:rPr lang="en-US" sz="1800" b="0" i="0" dirty="0">
                <a:solidFill>
                  <a:srgbClr val="212121"/>
                </a:solidFill>
                <a:effectLst/>
                <a:latin typeface="Roboto" panose="02000000000000000000" pitchFamily="2" charset="0"/>
              </a:rPr>
              <a:t>, G., Peter, L., </a:t>
            </a:r>
            <a:r>
              <a:rPr lang="en-US" sz="1800" b="0" i="0" dirty="0" err="1">
                <a:solidFill>
                  <a:srgbClr val="212121"/>
                </a:solidFill>
                <a:effectLst/>
                <a:latin typeface="Roboto" panose="02000000000000000000" pitchFamily="2" charset="0"/>
              </a:rPr>
              <a:t>Köck</a:t>
            </a:r>
            <a:r>
              <a:rPr lang="en-US" sz="1800" b="0" i="0" dirty="0">
                <a:solidFill>
                  <a:srgbClr val="212121"/>
                </a:solidFill>
                <a:effectLst/>
                <a:latin typeface="Roboto" panose="02000000000000000000" pitchFamily="2" charset="0"/>
              </a:rPr>
              <a:t>, M., Kellner, S., </a:t>
            </a:r>
            <a:r>
              <a:rPr lang="en-US" sz="1800" b="0" i="0" dirty="0" err="1">
                <a:solidFill>
                  <a:srgbClr val="212121"/>
                </a:solidFill>
                <a:effectLst/>
                <a:latin typeface="Roboto" panose="02000000000000000000" pitchFamily="2" charset="0"/>
              </a:rPr>
              <a:t>Hillemacher</a:t>
            </a:r>
            <a:r>
              <a:rPr lang="en-US" sz="1800" b="0" i="0" dirty="0">
                <a:solidFill>
                  <a:srgbClr val="212121"/>
                </a:solidFill>
                <a:effectLst/>
                <a:latin typeface="Roboto" panose="02000000000000000000" pitchFamily="2" charset="0"/>
              </a:rPr>
              <a:t>, T., &amp; </a:t>
            </a:r>
            <a:r>
              <a:rPr lang="en-US" sz="1800" b="0" i="0" dirty="0" err="1">
                <a:solidFill>
                  <a:srgbClr val="212121"/>
                </a:solidFill>
                <a:effectLst/>
                <a:latin typeface="Roboto" panose="02000000000000000000" pitchFamily="2" charset="0"/>
              </a:rPr>
              <a:t>Büttner-Teleaga</a:t>
            </a:r>
            <a:r>
              <a:rPr lang="en-US" sz="1800" b="0" i="0" dirty="0">
                <a:solidFill>
                  <a:srgbClr val="212121"/>
                </a:solidFill>
                <a:effectLst/>
                <a:latin typeface="Roboto" panose="02000000000000000000" pitchFamily="2" charset="0"/>
              </a:rPr>
              <a:t>, A. (2020). Sleep disorders in migrants and refugees: a systematic review with implications for personalized medical approach. </a:t>
            </a:r>
            <a:r>
              <a:rPr lang="en-US" sz="1800" b="0" i="1" dirty="0">
                <a:solidFill>
                  <a:srgbClr val="212121"/>
                </a:solidFill>
                <a:effectLst/>
                <a:latin typeface="Roboto" panose="02000000000000000000" pitchFamily="2" charset="0"/>
              </a:rPr>
              <a:t>The EPMA journal</a:t>
            </a:r>
            <a:r>
              <a:rPr lang="en-US" sz="1800" b="0" i="0" dirty="0">
                <a:solidFill>
                  <a:srgbClr val="212121"/>
                </a:solidFill>
                <a:effectLst/>
                <a:latin typeface="Roboto" panose="02000000000000000000" pitchFamily="2" charset="0"/>
              </a:rPr>
              <a:t>, </a:t>
            </a:r>
            <a:r>
              <a:rPr lang="en-US" sz="1800" b="0" i="1" dirty="0">
                <a:solidFill>
                  <a:srgbClr val="212121"/>
                </a:solidFill>
                <a:effectLst/>
                <a:latin typeface="Roboto" panose="02000000000000000000" pitchFamily="2" charset="0"/>
              </a:rPr>
              <a:t>11</a:t>
            </a:r>
            <a:r>
              <a:rPr lang="en-US" sz="1800" b="0" i="0" dirty="0">
                <a:solidFill>
                  <a:srgbClr val="212121"/>
                </a:solidFill>
                <a:effectLst/>
                <a:latin typeface="Roboto" panose="02000000000000000000" pitchFamily="2" charset="0"/>
              </a:rPr>
              <a:t>(2), 251–260. </a:t>
            </a:r>
            <a:r>
              <a:rPr lang="en-US" sz="1800" b="0" i="0" dirty="0">
                <a:solidFill>
                  <a:srgbClr val="212121"/>
                </a:solidFill>
                <a:effectLst/>
                <a:latin typeface="Roboto" panose="02000000000000000000" pitchFamily="2" charset="0"/>
                <a:hlinkClick r:id="rId4"/>
              </a:rPr>
              <a:t>https://doi.org/10.1007/s13167-020-00205-2</a:t>
            </a:r>
            <a:r>
              <a:rPr lang="en-US" sz="1800" b="0" i="0" dirty="0">
                <a:solidFill>
                  <a:srgbClr val="212121"/>
                </a:solidFill>
                <a:effectLst/>
                <a:latin typeface="Roboto" panose="02000000000000000000" pitchFamily="2" charset="0"/>
              </a:rPr>
              <a:t> </a:t>
            </a:r>
          </a:p>
          <a:p>
            <a:r>
              <a:rPr lang="en-US" sz="1800" dirty="0">
                <a:solidFill>
                  <a:srgbClr val="212121"/>
                </a:solidFill>
                <a:latin typeface="Roboto" panose="02000000000000000000" pitchFamily="2" charset="0"/>
              </a:rPr>
              <a:t>Sleeping foundation (2023). Bedtime Routines for Adults. </a:t>
            </a:r>
            <a:r>
              <a:rPr lang="el-GR" sz="1800" b="0" i="0" dirty="0">
                <a:solidFill>
                  <a:srgbClr val="212121"/>
                </a:solidFill>
                <a:effectLst/>
                <a:latin typeface="Roboto" panose="02000000000000000000" pitchFamily="2" charset="0"/>
              </a:rPr>
              <a:t>Ανακτήθηκε</a:t>
            </a:r>
            <a:r>
              <a:rPr lang="en-US" sz="1800" b="0" i="0" dirty="0">
                <a:solidFill>
                  <a:srgbClr val="212121"/>
                </a:solidFill>
                <a:effectLst/>
                <a:latin typeface="Roboto" panose="02000000000000000000" pitchFamily="2" charset="0"/>
              </a:rPr>
              <a:t> </a:t>
            </a:r>
            <a:r>
              <a:rPr lang="el-GR" sz="1800" b="0" i="0" dirty="0">
                <a:solidFill>
                  <a:srgbClr val="212121"/>
                </a:solidFill>
                <a:effectLst/>
                <a:latin typeface="Roboto" panose="02000000000000000000" pitchFamily="2" charset="0"/>
              </a:rPr>
              <a:t>από</a:t>
            </a:r>
            <a:r>
              <a:rPr lang="en-US" sz="1800" b="0" i="0" dirty="0">
                <a:solidFill>
                  <a:srgbClr val="212121"/>
                </a:solidFill>
                <a:effectLst/>
                <a:latin typeface="Roboto" panose="02000000000000000000" pitchFamily="2" charset="0"/>
              </a:rPr>
              <a:t> </a:t>
            </a:r>
            <a:r>
              <a:rPr lang="en-US" sz="1800" dirty="0">
                <a:solidFill>
                  <a:srgbClr val="212121"/>
                </a:solidFill>
                <a:latin typeface="Roboto" panose="02000000000000000000" pitchFamily="2" charset="0"/>
                <a:hlinkClick r:id="rId5"/>
              </a:rPr>
              <a:t>https://www.sleepfoundation.org/sleep-hygiene/bedtime-routine-for-adults</a:t>
            </a:r>
            <a:r>
              <a:rPr lang="en-US" sz="1800" dirty="0">
                <a:solidFill>
                  <a:srgbClr val="212121"/>
                </a:solidFill>
                <a:latin typeface="Roboto" panose="02000000000000000000" pitchFamily="2" charset="0"/>
              </a:rPr>
              <a:t> </a:t>
            </a:r>
            <a:endParaRPr lang="en-US" sz="1800" b="0" i="0" dirty="0">
              <a:solidFill>
                <a:srgbClr val="212121"/>
              </a:solidFill>
              <a:effectLst/>
              <a:latin typeface="Roboto" panose="02000000000000000000" pitchFamily="2" charset="0"/>
            </a:endParaRPr>
          </a:p>
          <a:p>
            <a:r>
              <a:rPr lang="en-US" sz="1800" b="0" i="0" dirty="0">
                <a:solidFill>
                  <a:srgbClr val="212121"/>
                </a:solidFill>
                <a:effectLst/>
                <a:latin typeface="Roboto" panose="02000000000000000000" pitchFamily="2" charset="0"/>
              </a:rPr>
              <a:t>Sleeping foundation (2022). Best sleep apps. </a:t>
            </a:r>
            <a:r>
              <a:rPr lang="el-GR" sz="1800" b="0" i="0" dirty="0">
                <a:solidFill>
                  <a:srgbClr val="212121"/>
                </a:solidFill>
                <a:effectLst/>
                <a:latin typeface="Roboto" panose="02000000000000000000" pitchFamily="2" charset="0"/>
              </a:rPr>
              <a:t>Ανακτήθηκε</a:t>
            </a:r>
            <a:r>
              <a:rPr lang="en-US" sz="1800" b="0" i="0" dirty="0">
                <a:solidFill>
                  <a:srgbClr val="212121"/>
                </a:solidFill>
                <a:effectLst/>
                <a:latin typeface="Roboto" panose="02000000000000000000" pitchFamily="2" charset="0"/>
              </a:rPr>
              <a:t> </a:t>
            </a:r>
            <a:r>
              <a:rPr lang="el-GR" sz="1800" b="0" i="0" dirty="0">
                <a:solidFill>
                  <a:srgbClr val="212121"/>
                </a:solidFill>
                <a:effectLst/>
                <a:latin typeface="Roboto" panose="02000000000000000000" pitchFamily="2" charset="0"/>
              </a:rPr>
              <a:t>από</a:t>
            </a:r>
            <a:r>
              <a:rPr lang="en-US" sz="1800" b="0" i="0" dirty="0">
                <a:solidFill>
                  <a:srgbClr val="212121"/>
                </a:solidFill>
                <a:effectLst/>
                <a:latin typeface="Roboto" panose="02000000000000000000" pitchFamily="2" charset="0"/>
              </a:rPr>
              <a:t> </a:t>
            </a:r>
            <a:r>
              <a:rPr lang="en-US" sz="1800" b="0" i="0" dirty="0">
                <a:solidFill>
                  <a:srgbClr val="212121"/>
                </a:solidFill>
                <a:effectLst/>
                <a:latin typeface="Roboto" panose="02000000000000000000" pitchFamily="2" charset="0"/>
                <a:hlinkClick r:id="rId6"/>
              </a:rPr>
              <a:t>https://www.sleepfoundation.org/best-sleep-apps</a:t>
            </a:r>
            <a:r>
              <a:rPr lang="en-US" sz="1800" b="0" i="0" dirty="0">
                <a:solidFill>
                  <a:srgbClr val="212121"/>
                </a:solidFill>
                <a:effectLst/>
                <a:latin typeface="Roboto" panose="02000000000000000000" pitchFamily="2" charset="0"/>
              </a:rPr>
              <a:t> </a:t>
            </a:r>
          </a:p>
          <a:p>
            <a:pPr marL="0" indent="0" algn="l" rtl="0">
              <a:buNone/>
            </a:pPr>
            <a:endParaRPr lang="hr-HR" sz="1800" dirty="0"/>
          </a:p>
          <a:p>
            <a:pPr algn="l" rtl="0"/>
            <a:endParaRPr lang="el-GR"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rtl="0" fontAlgn="base"/>
              <a:r>
                <a:rPr lang="de-DE" sz="1050" b="0" i="0" dirty="0">
                  <a:solidFill>
                    <a:srgbClr val="203864"/>
                  </a:solidFill>
                  <a:effectLst/>
                  <a:latin typeface="Roboto" panose="02000000000000000000" pitchFamily="2" charset="0"/>
                </a:rPr>
                <a:t>WESTFALISCHE</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rtl="0" fontAlgn="base"/>
              <a:r>
                <a:rPr lang="de-DE" sz="1050" b="0" i="0" dirty="0">
                  <a:solidFill>
                    <a:srgbClr val="414042"/>
                  </a:solidFill>
                  <a:effectLst/>
                  <a:latin typeface="Roboto" panose="02000000000000000000" pitchFamily="2" charset="0"/>
                </a:rPr>
                <a:t>GELSENKIRCHEN, ΓΕΡΜΑΝΙΑ</a:t>
              </a:r>
            </a:p>
            <a:p>
              <a:pPr algn="ctr" rtl="0"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rtl="0"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rtl="0" fontAlgn="base"/>
              <a:r>
                <a:rPr lang="es-ES" sz="1000" b="0" i="0">
                  <a:solidFill>
                    <a:srgbClr val="414042"/>
                  </a:solidFill>
                  <a:effectLst/>
                  <a:latin typeface="Roboto" panose="02000000000000000000" pitchFamily="2" charset="0"/>
                </a:rPr>
                <a:t>ΒΑΛΕΝΘΙΑ, ΙΣΠΑΝΙΑ</a:t>
              </a:r>
            </a:p>
            <a:p>
              <a:pPr algn="ctr" rtl="0"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rtl="0" fontAlgn="base"/>
              <a:r>
                <a:rPr lang="nb-NO" sz="1000" b="0" i="0" dirty="0">
                  <a:solidFill>
                    <a:srgbClr val="203864"/>
                  </a:solidFill>
                  <a:effectLst/>
                  <a:latin typeface="Roboto" panose="02000000000000000000" pitchFamily="2" charset="0"/>
                </a:rPr>
                <a:t>ΠΡΟΛΗΨΗ</a:t>
              </a:r>
            </a:p>
            <a:p>
              <a:pPr algn="ctr" rtl="0" fontAlgn="base"/>
              <a:r>
                <a:rPr lang="nb-NO" sz="1000" b="0" i="0" dirty="0">
                  <a:solidFill>
                    <a:srgbClr val="666666"/>
                  </a:solidFill>
                  <a:effectLst/>
                  <a:latin typeface="Roboto" panose="02000000000000000000" pitchFamily="2" charset="0"/>
                </a:rPr>
                <a:t>ΑΘΗΝΑ, ΕΛΛΑΔΑ</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rtl="0" fontAlgn="base"/>
              <a:r>
                <a:rPr lang="es-ES" sz="1000" b="0" i="0" dirty="0">
                  <a:solidFill>
                    <a:srgbClr val="203864"/>
                  </a:solidFill>
                  <a:effectLst/>
                  <a:latin typeface="Roboto" panose="02000000000000000000" pitchFamily="2" charset="0"/>
                </a:rPr>
                <a:t>UNIVERSITAT DE VALENCIA</a:t>
              </a:r>
            </a:p>
            <a:p>
              <a:pPr algn="ctr" rtl="0" fontAlgn="base"/>
              <a:r>
                <a:rPr lang="es-ES" sz="1000" b="0" i="0" dirty="0">
                  <a:solidFill>
                    <a:srgbClr val="414042"/>
                  </a:solidFill>
                  <a:effectLst/>
                  <a:latin typeface="Roboto" panose="02000000000000000000" pitchFamily="2" charset="0"/>
                </a:rPr>
                <a:t>ΒΑΛΕΝΘΙΑ, ΙΣΠΑΝΙΑ</a:t>
              </a:r>
            </a:p>
            <a:p>
              <a:pPr algn="ctr" rtl="0"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rtl="0" fontAlgn="base"/>
              <a:r>
                <a:rPr lang="nn-NO" sz="1000" b="0" i="0">
                  <a:solidFill>
                    <a:srgbClr val="203864"/>
                  </a:solidFill>
                  <a:effectLst/>
                  <a:latin typeface="Roboto" panose="02000000000000000000" pitchFamily="2" charset="0"/>
                </a:rPr>
                <a:t>media k GmbH</a:t>
              </a:r>
            </a:p>
            <a:p>
              <a:pPr algn="ctr" rtl="0" fontAlgn="base"/>
              <a:r>
                <a:rPr lang="nn-NO" sz="1000" b="0" i="0">
                  <a:solidFill>
                    <a:srgbClr val="414042"/>
                  </a:solidFill>
                  <a:effectLst/>
                  <a:latin typeface="Roboto" panose="02000000000000000000" pitchFamily="2" charset="0"/>
                </a:rPr>
                <a:t>Bad Mergentheim, ΓΕΡΜΑΝΙΑ</a:t>
              </a:r>
            </a:p>
            <a:p>
              <a:pPr algn="ctr" rtl="0"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rtl="0" fontAlgn="base"/>
              <a:r>
                <a:rPr lang="en-US" sz="1000" b="0" i="0">
                  <a:solidFill>
                    <a:srgbClr val="203864"/>
                  </a:solidFill>
                  <a:effectLst/>
                  <a:latin typeface="Roboto" panose="02000000000000000000" pitchFamily="2" charset="0"/>
                </a:rPr>
                <a:t>OXFAM ITALIA INTERCULTURA</a:t>
              </a:r>
            </a:p>
            <a:p>
              <a:pPr algn="ctr" rtl="0" fontAlgn="base"/>
              <a:r>
                <a:rPr lang="en-US" sz="1000" b="0" i="0">
                  <a:solidFill>
                    <a:srgbClr val="414042"/>
                  </a:solidFill>
                  <a:effectLst/>
                  <a:latin typeface="Roboto" panose="02000000000000000000" pitchFamily="2" charset="0"/>
                </a:rPr>
                <a:t>AREZZO, ΙΤΑΛΙΑ</a:t>
              </a:r>
            </a:p>
            <a:p>
              <a:pPr algn="ctr" rtl="0"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rtl="0" fontAlgn="base"/>
            <a:r>
              <a:rPr lang="es-ES" sz="1100" b="0" i="0" dirty="0">
                <a:solidFill>
                  <a:srgbClr val="203864"/>
                </a:solidFill>
                <a:effectLst/>
                <a:latin typeface="Roboto" panose="02000000000000000000" pitchFamily="2" charset="0"/>
              </a:rPr>
              <a:t>ΣΥΝΔΕΣΕΙΣ</a:t>
            </a:r>
          </a:p>
          <a:p>
            <a:pPr algn="ctr" rtl="0" fontAlgn="base"/>
            <a:r>
              <a:rPr lang="es-ES" sz="1100" b="0" i="0" dirty="0">
                <a:solidFill>
                  <a:srgbClr val="414042"/>
                </a:solidFill>
                <a:effectLst/>
                <a:latin typeface="Roboto" panose="02000000000000000000" pitchFamily="2" charset="0"/>
              </a:rPr>
              <a:t>ΑΘΗΝΑ, ΕΛΛΑΔΑ</a:t>
            </a:r>
          </a:p>
          <a:p>
            <a:pPr algn="ctr" rtl="0"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rtl="0" fontAlgn="base"/>
            <a:r>
              <a:rPr lang="es-ES" sz="1100" dirty="0">
                <a:solidFill>
                  <a:srgbClr val="203864"/>
                </a:solidFill>
                <a:latin typeface="Roboto" panose="02000000000000000000" pitchFamily="2" charset="0"/>
              </a:rPr>
              <a:t>AMSED</a:t>
            </a:r>
          </a:p>
          <a:p>
            <a:pPr algn="ctr" rtl="0" fontAlgn="base"/>
            <a:r>
              <a:rPr lang="es-ES" sz="1100" b="0" i="0" dirty="0">
                <a:solidFill>
                  <a:srgbClr val="414042"/>
                </a:solidFill>
                <a:effectLst/>
                <a:latin typeface="Roboto" panose="02000000000000000000" pitchFamily="2" charset="0"/>
              </a:rPr>
              <a:t>ΣΤΡΑΣΒΟΥΡΓΟ, ΓΑΛΛΙΑ</a:t>
            </a:r>
          </a:p>
          <a:p>
            <a:pPr algn="ctr" rtl="0"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rtl="0" fontAlgn="base"/>
            <a:r>
              <a:rPr lang="es-ES" sz="1100" b="0" i="0" dirty="0">
                <a:solidFill>
                  <a:srgbClr val="203864"/>
                </a:solidFill>
                <a:effectLst/>
                <a:latin typeface="Roboto" panose="02000000000000000000" pitchFamily="2" charset="0"/>
              </a:rPr>
              <a:t>ΕΠΑΝΑΦΟΡΑ</a:t>
            </a:r>
          </a:p>
          <a:p>
            <a:pPr algn="ctr" rtl="0" fontAlgn="base"/>
            <a:r>
              <a:rPr lang="es-ES" sz="1100" b="0" i="0" dirty="0">
                <a:solidFill>
                  <a:srgbClr val="414042"/>
                </a:solidFill>
                <a:effectLst/>
                <a:latin typeface="Roboto" panose="02000000000000000000" pitchFamily="2" charset="0"/>
              </a:rPr>
              <a:t>ΚΥΠΡΟΣ</a:t>
            </a:r>
          </a:p>
          <a:p>
            <a:pPr algn="ctr" rtl="0"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  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  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pPr rtl="0"/>
            <a:r>
              <a:rPr lang="el-GR" sz="4800" b="1" dirty="0">
                <a:solidFill>
                  <a:srgbClr val="203864"/>
                </a:solidFill>
                <a:latin typeface="+mn-lt"/>
              </a:rPr>
              <a:t>Εταίροι</a:t>
            </a:r>
          </a:p>
        </p:txBody>
      </p:sp>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a:ln>
                  <a:noFill/>
                </a:ln>
                <a:solidFill>
                  <a:srgbClr val="C01E24"/>
                </a:solidFill>
                <a:effectLst/>
                <a:uLnTx/>
                <a:uFillTx/>
                <a:latin typeface="Calibri Light" panose="020F0302020204030204"/>
                <a:ea typeface="+mj-ea"/>
                <a:cs typeface="+mj-cs"/>
              </a:rPr>
              <a:t>Συγχαρητήρια!</a:t>
            </a:r>
            <a:br>
              <a:rPr kumimoji="0" lang="en-US" sz="2800" b="0" i="0" u="none" strike="noStrike" kern="1200" cap="none" spc="0" normalizeH="0" baseline="0" noProof="0">
                <a:ln>
                  <a:noFill/>
                </a:ln>
                <a:solidFill>
                  <a:srgbClr val="C01E24"/>
                </a:solidFill>
                <a:effectLst/>
                <a:uLnTx/>
                <a:uFillTx/>
                <a:latin typeface="Calibri Light" panose="020F0302020204030204"/>
                <a:ea typeface="+mj-ea"/>
                <a:cs typeface="+mj-cs"/>
              </a:rPr>
            </a:br>
            <a:r>
              <a:rPr kumimoji="0" lang="en-US" sz="2800" b="0" i="0" u="none" strike="noStrike" kern="1200" cap="none" spc="0" normalizeH="0" baseline="0" noProof="0">
                <a:ln>
                  <a:noFill/>
                </a:ln>
                <a:solidFill>
                  <a:srgbClr val="C01E24"/>
                </a:solidFill>
                <a:effectLst/>
                <a:uLnTx/>
                <a:uFillTx/>
                <a:latin typeface="Calibri Light" panose="020F0302020204030204"/>
                <a:ea typeface="+mj-ea"/>
                <a:cs typeface="+mj-cs"/>
              </a:rPr>
              <a:t>Ολοκληρώσατε αυτήν την ενότητα!</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5796508" y="6310900"/>
            <a:ext cx="6279891" cy="632422"/>
          </a:xfrm>
          <a:prstGeom prst="rect">
            <a:avLst/>
          </a:prstGeom>
        </p:spPr>
        <p:txBody>
          <a:bodyPr vert="horz" lIns="91440" tIns="45720" rIns="91440" bIns="45720" rtlCol="0" anchor="ctr">
            <a:normAutofit fontScale="550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l-GR" sz="1800" dirty="0">
                <a:effectLst/>
                <a:latin typeface="+mj-lt"/>
                <a:ea typeface="Aptos" panose="020B0004020202020204" pitchFamily="34" charset="0"/>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kumimoji="0" lang="en-US" sz="900" b="0" i="0" u="none" strike="noStrike" kern="1200" cap="none" spc="0" normalizeH="0" baseline="0" noProof="0" dirty="0">
              <a:ln>
                <a:noFill/>
              </a:ln>
              <a:solidFill>
                <a:srgbClr val="5B9BD5">
                  <a:lumMod val="20000"/>
                  <a:lumOff val="80000"/>
                </a:srgbClr>
              </a:solidFill>
              <a:effectLst/>
              <a:uLnTx/>
              <a:uFillTx/>
              <a:latin typeface="+mj-lt"/>
            </a:endParaRPr>
          </a:p>
        </p:txBody>
      </p:sp>
      <p:pic>
        <p:nvPicPr>
          <p:cNvPr id="2" name="Εικόνα 1" descr="Εικόνα που περιέχει κείμενο, γραμματοσειρά, λογότυπο, γραφικά  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10" name="Εικόνα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327" y="6431328"/>
            <a:ext cx="2085654" cy="391566"/>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pPr algn="l" rtl="0"/>
            <a:r>
              <a:rPr lang="el-GR" sz="5400" dirty="0"/>
              <a:t>Διδακτική</a:t>
            </a:r>
            <a:r>
              <a:rPr lang="en-US" sz="5400" dirty="0"/>
              <a:t> Συνεδρία: Περιεχόμεν</a:t>
            </a:r>
            <a:r>
              <a:rPr lang="el-GR" sz="5400" dirty="0"/>
              <a:t>α</a:t>
            </a:r>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6" y="2196661"/>
            <a:ext cx="7197096" cy="461665"/>
          </a:xfrm>
          <a:prstGeom prst="rect">
            <a:avLst/>
          </a:prstGeom>
          <a:solidFill>
            <a:srgbClr val="DDE0E5"/>
          </a:solidFill>
        </p:spPr>
        <p:txBody>
          <a:bodyPr wrap="square">
            <a:spAutoFit/>
          </a:bodyPr>
          <a:lstStyle/>
          <a:p>
            <a:pPr lvl="0" algn="l" rtl="0"/>
            <a:r>
              <a:rPr lang="en-US" sz="2400" dirty="0"/>
              <a:t>1.</a:t>
            </a:r>
            <a:r>
              <a:rPr lang="en-US" sz="2400" dirty="0">
                <a:hlinkClick r:id="rId4" action="ppaction://hlinksldjump"/>
              </a:rPr>
              <a:t>Γενικές πληροφορίες για τις ρουτίνες</a:t>
            </a:r>
            <a:r>
              <a:rPr lang="el-GR" sz="2400" dirty="0">
                <a:hlinkClick r:id="rId4" action="ppaction://hlinksldjump"/>
              </a:rPr>
              <a:t> ξεκούρασης</a:t>
            </a:r>
            <a:r>
              <a:rPr lang="en-US" sz="2400" dirty="0">
                <a:hlinkClick r:id="rId4" action="ppaction://hlinksldjump"/>
              </a:rPr>
              <a:t> </a:t>
            </a:r>
            <a:endParaRPr lang="el-GR" sz="2400" dirty="0"/>
          </a:p>
        </p:txBody>
      </p:sp>
      <p:sp>
        <p:nvSpPr>
          <p:cNvPr id="9" name="TextBox 8">
            <a:extLst>
              <a:ext uri="{FF2B5EF4-FFF2-40B4-BE49-F238E27FC236}">
                <a16:creationId xmlns:a16="http://schemas.microsoft.com/office/drawing/2014/main" id="{B254F5AA-F28C-4567-C48D-9FB27EBEFD95}"/>
              </a:ext>
            </a:extLst>
          </p:cNvPr>
          <p:cNvSpPr txBox="1"/>
          <p:nvPr/>
        </p:nvSpPr>
        <p:spPr>
          <a:xfrm>
            <a:off x="1488396" y="2798990"/>
            <a:ext cx="8815331" cy="461665"/>
          </a:xfrm>
          <a:prstGeom prst="rect">
            <a:avLst/>
          </a:prstGeom>
          <a:solidFill>
            <a:srgbClr val="DDE0E5"/>
          </a:solidFill>
        </p:spPr>
        <p:txBody>
          <a:bodyPr wrap="square">
            <a:spAutoFit/>
          </a:bodyPr>
          <a:lstStyle/>
          <a:p>
            <a:pPr lvl="0" algn="l" rtl="0"/>
            <a:r>
              <a:rPr lang="en-US" sz="2400" dirty="0">
                <a:solidFill>
                  <a:schemeClr val="tx1"/>
                </a:solidFill>
                <a:effectLst/>
              </a:rPr>
              <a:t>2.</a:t>
            </a:r>
            <a:r>
              <a:rPr lang="en-US" sz="2400" dirty="0">
                <a:solidFill>
                  <a:schemeClr val="tx1"/>
                </a:solidFill>
                <a:effectLst/>
                <a:hlinkClick r:id="rId5" action="ppaction://hlinksldjump"/>
              </a:rPr>
              <a:t>Εφα</a:t>
            </a:r>
            <a:r>
              <a:rPr lang="en-US" sz="2400" dirty="0" err="1">
                <a:solidFill>
                  <a:schemeClr val="tx1"/>
                </a:solidFill>
                <a:effectLst/>
                <a:hlinkClick r:id="rId5" action="ppaction://hlinksldjump"/>
              </a:rPr>
              <a:t>ρμογές</a:t>
            </a:r>
            <a:r>
              <a:rPr lang="en-US" sz="2400" dirty="0">
                <a:solidFill>
                  <a:schemeClr val="tx1"/>
                </a:solidFill>
                <a:effectLst/>
                <a:hlinkClick r:id="rId5" action="ppaction://hlinksldjump"/>
              </a:rPr>
              <a:t> </a:t>
            </a:r>
            <a:r>
              <a:rPr lang="el-GR" sz="2400" dirty="0">
                <a:hlinkClick r:id="rId5" action="ppaction://hlinksldjump"/>
              </a:rPr>
              <a:t>για τις ρουτίνες ξεκούρασης</a:t>
            </a:r>
            <a:r>
              <a:rPr lang="en-US" sz="2400" dirty="0">
                <a:solidFill>
                  <a:schemeClr val="tx1"/>
                </a:solidFill>
                <a:effectLst/>
                <a:hlinkClick r:id="rId5" action="ppaction://hlinksldjump"/>
              </a:rPr>
              <a:t> και τα οφέλη τους</a:t>
            </a:r>
            <a:endParaRPr lang="el-GR" sz="2400" dirty="0">
              <a:solidFill>
                <a:schemeClr val="tx1"/>
              </a:solidFill>
              <a:effectLst/>
            </a:endParaRPr>
          </a:p>
        </p:txBody>
      </p:sp>
      <p:sp>
        <p:nvSpPr>
          <p:cNvPr id="11" name="TextBox 10">
            <a:extLst>
              <a:ext uri="{FF2B5EF4-FFF2-40B4-BE49-F238E27FC236}">
                <a16:creationId xmlns:a16="http://schemas.microsoft.com/office/drawing/2014/main" id="{4DE36EF5-3CFD-546C-4EFD-1D524728CCA2}"/>
              </a:ext>
            </a:extLst>
          </p:cNvPr>
          <p:cNvSpPr txBox="1"/>
          <p:nvPr/>
        </p:nvSpPr>
        <p:spPr>
          <a:xfrm>
            <a:off x="1488395" y="4079992"/>
            <a:ext cx="7544091" cy="461665"/>
          </a:xfrm>
          <a:prstGeom prst="rect">
            <a:avLst/>
          </a:prstGeom>
          <a:solidFill>
            <a:srgbClr val="DDE0E5"/>
          </a:solidFill>
        </p:spPr>
        <p:txBody>
          <a:bodyPr wrap="square">
            <a:spAutoFit/>
          </a:bodyPr>
          <a:lstStyle/>
          <a:p>
            <a:pPr lvl="0" algn="l" rtl="0"/>
            <a:r>
              <a:rPr lang="en-US" sz="2400" dirty="0" smtClean="0">
                <a:solidFill>
                  <a:schemeClr val="tx1"/>
                </a:solidFill>
                <a:effectLst/>
              </a:rPr>
              <a:t>4.</a:t>
            </a:r>
            <a:r>
              <a:rPr lang="en-US" sz="2400" dirty="0" smtClean="0">
                <a:hlinkClick r:id="rId6" action="ppaction://hlinksldjump"/>
              </a:rPr>
              <a:t>Πλοήγηση </a:t>
            </a:r>
            <a:r>
              <a:rPr lang="el-GR" sz="2400" dirty="0">
                <a:hlinkClick r:id="rId6" action="ppaction://hlinksldjump"/>
              </a:rPr>
              <a:t>εφαρμογών</a:t>
            </a:r>
            <a:endParaRPr lang="el-GR" sz="2400" dirty="0"/>
          </a:p>
        </p:txBody>
      </p:sp>
      <p:sp>
        <p:nvSpPr>
          <p:cNvPr id="15" name="TextBox 14">
            <a:extLst>
              <a:ext uri="{FF2B5EF4-FFF2-40B4-BE49-F238E27FC236}">
                <a16:creationId xmlns:a16="http://schemas.microsoft.com/office/drawing/2014/main" id="{5ADAB96D-17EF-C387-76E1-75DCB4D858FE}"/>
              </a:ext>
            </a:extLst>
          </p:cNvPr>
          <p:cNvSpPr txBox="1"/>
          <p:nvPr/>
        </p:nvSpPr>
        <p:spPr>
          <a:xfrm>
            <a:off x="1488395" y="3401319"/>
            <a:ext cx="6115428" cy="461665"/>
          </a:xfrm>
          <a:prstGeom prst="rect">
            <a:avLst/>
          </a:prstGeom>
          <a:solidFill>
            <a:srgbClr val="DDE0E5"/>
          </a:solidFill>
        </p:spPr>
        <p:txBody>
          <a:bodyPr wrap="square">
            <a:spAutoFit/>
          </a:bodyPr>
          <a:lstStyle/>
          <a:p>
            <a:pPr lvl="0" algn="l" rtl="0"/>
            <a:r>
              <a:rPr lang="en-US" sz="2400" dirty="0"/>
              <a:t>3</a:t>
            </a:r>
            <a:r>
              <a:rPr lang="en-US" sz="2400" dirty="0" smtClean="0">
                <a:solidFill>
                  <a:schemeClr val="tx1"/>
                </a:solidFill>
                <a:effectLst/>
              </a:rPr>
              <a:t>.</a:t>
            </a:r>
            <a:r>
              <a:rPr lang="en-US" sz="2400" dirty="0" smtClean="0">
                <a:hlinkClick r:id="rId7" action="ppaction://hlinksldjump"/>
              </a:rPr>
              <a:t>Σενάρι</a:t>
            </a:r>
            <a:r>
              <a:rPr lang="el-GR" sz="2400" dirty="0">
                <a:hlinkClick r:id="rId7" action="ppaction://hlinksldjump"/>
              </a:rPr>
              <a:t>α-μελέτη περίπτωσης</a:t>
            </a:r>
            <a:endParaRPr lang="el-GR" sz="2400" dirty="0">
              <a:solidFill>
                <a:schemeClr val="tx1"/>
              </a:solidFill>
              <a:effectLst/>
            </a:endParaRPr>
          </a:p>
        </p:txBody>
      </p:sp>
      <p:sp>
        <p:nvSpPr>
          <p:cNvPr id="19" name="TextBox 18">
            <a:extLst>
              <a:ext uri="{FF2B5EF4-FFF2-40B4-BE49-F238E27FC236}">
                <a16:creationId xmlns:a16="http://schemas.microsoft.com/office/drawing/2014/main" id="{70964583-0395-93E6-73DA-0D2A936468BE}"/>
              </a:ext>
            </a:extLst>
          </p:cNvPr>
          <p:cNvSpPr txBox="1"/>
          <p:nvPr/>
        </p:nvSpPr>
        <p:spPr>
          <a:xfrm>
            <a:off x="1488395" y="4758665"/>
            <a:ext cx="5380756" cy="461665"/>
          </a:xfrm>
          <a:prstGeom prst="rect">
            <a:avLst/>
          </a:prstGeom>
          <a:solidFill>
            <a:srgbClr val="DDE0E5"/>
          </a:solidFill>
        </p:spPr>
        <p:txBody>
          <a:bodyPr wrap="square">
            <a:spAutoFit/>
          </a:bodyPr>
          <a:lstStyle/>
          <a:p>
            <a:pPr lvl="0" algn="l" rtl="0"/>
            <a:r>
              <a:rPr lang="en-US" sz="2400" b="0" i="0" u="none" dirty="0">
                <a:solidFill>
                  <a:schemeClr val="tx1"/>
                </a:solidFill>
                <a:effectLst/>
              </a:rPr>
              <a:t>5.</a:t>
            </a:r>
            <a:r>
              <a:rPr lang="en-US" sz="2400" dirty="0">
                <a:solidFill>
                  <a:schemeClr val="tx1"/>
                </a:solidFill>
                <a:effectLst/>
                <a:hlinkClick r:id="rId8" action="ppaction://hlinksldjump"/>
              </a:rPr>
              <a:t>Συζήτηση</a:t>
            </a:r>
            <a:r>
              <a:rPr lang="el-GR" sz="2400" dirty="0">
                <a:solidFill>
                  <a:schemeClr val="tx1"/>
                </a:solidFill>
                <a:effectLst/>
                <a:hlinkClick r:id="rId8" action="ppaction://hlinksldjump"/>
              </a:rPr>
              <a:t>,</a:t>
            </a:r>
            <a:r>
              <a:rPr lang="en-US" sz="2400" dirty="0">
                <a:solidFill>
                  <a:schemeClr val="tx1"/>
                </a:solidFill>
                <a:effectLst/>
                <a:hlinkClick r:id="rId8" action="ppaction://hlinksldjump"/>
              </a:rPr>
              <a:t> </a:t>
            </a:r>
            <a:r>
              <a:rPr lang="en-US" sz="2400" dirty="0" err="1">
                <a:solidFill>
                  <a:schemeClr val="tx1"/>
                </a:solidFill>
                <a:effectLst/>
                <a:hlinkClick r:id="rId8" action="ppaction://hlinksldjump"/>
              </a:rPr>
              <a:t>Αξιολόγησ</a:t>
            </a:r>
            <a:r>
              <a:rPr lang="el-GR" sz="2400" dirty="0">
                <a:solidFill>
                  <a:schemeClr val="tx1"/>
                </a:solidFill>
                <a:effectLst/>
                <a:hlinkClick r:id="rId8" action="ppaction://hlinksldjump"/>
              </a:rPr>
              <a:t>η, κλείσιμο</a:t>
            </a:r>
            <a:endParaRPr lang="el-GR" sz="2400" dirty="0">
              <a:solidFill>
                <a:schemeClr val="tx1"/>
              </a:solidFill>
              <a:effectLst/>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l-GR" sz="2200" b="1" dirty="0">
                <a:solidFill>
                  <a:srgbClr val="203864"/>
                </a:solidFill>
              </a:rPr>
              <a:t>Στόχοι</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chemeClr val="tx1"/>
                </a:solidFill>
              </a:rPr>
              <a:t>Εφαρμογές υγείας για ρουτίνες ξεκούρασης</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l-GR" sz="2200" b="1" dirty="0">
                <a:solidFill>
                  <a:schemeClr val="bg1"/>
                </a:solidFill>
                <a:effectLst>
                  <a:outerShdw blurRad="38100" dist="38100" dir="2700000" algn="tl">
                    <a:srgbClr val="000000">
                      <a:alpha val="43137"/>
                    </a:srgbClr>
                  </a:outerShdw>
                </a:effectLst>
                <a:ea typeface="+mj-ea"/>
                <a:cs typeface="+mj-cs"/>
              </a:rPr>
              <a:t>4</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p:txBody>
          <a:bodyPr>
            <a:normAutofit/>
          </a:bodyPr>
          <a:lstStyle/>
          <a:p>
            <a:r>
              <a:rPr lang="el-GR" dirty="0"/>
              <a:t>Ευαισθητοποίηση σχετικά με το τι είναι μια ρουτίνα ξεκούρασης και τη σημασία μιας ρουτίνας ξεκούρασης</a:t>
            </a:r>
          </a:p>
          <a:p>
            <a:r>
              <a:rPr lang="el-GR" dirty="0"/>
              <a:t>Προσδιορισμός των βασικών δραστηριοτήτων για την καθιέρωση μιας ρουτίνας ξεκούρασης και πώς οι εφαρμογές </a:t>
            </a:r>
            <a:r>
              <a:rPr lang="el-GR"/>
              <a:t>ρουτίνας ξεκούρασης </a:t>
            </a:r>
            <a:r>
              <a:rPr lang="el-GR" dirty="0"/>
              <a:t>μπορούν να συμβάλουν σε αυτό</a:t>
            </a:r>
          </a:p>
          <a:p>
            <a:r>
              <a:rPr lang="el-GR" dirty="0"/>
              <a:t>Κατανόηση εννοιών που σχετίζονται με τις εφαρμογές υγείας και πώς μπορούν να είναι χρήσιμες για τους μετανάστες</a:t>
            </a:r>
          </a:p>
          <a:p>
            <a:r>
              <a:rPr lang="el-GR" dirty="0"/>
              <a:t>Ανάπτυξη ψηφιακών δεξιοτήτων και εξοικείωση με τη χρήση εφαρμογών για τη ρουτίνα ύπνου</a:t>
            </a:r>
          </a:p>
        </p:txBody>
      </p:sp>
      <p:sp>
        <p:nvSpPr>
          <p:cNvPr id="2" name="TextBox 1">
            <a:extLst>
              <a:ext uri="{FF2B5EF4-FFF2-40B4-BE49-F238E27FC236}">
                <a16:creationId xmlns:a16="http://schemas.microsoft.com/office/drawing/2014/main" id="{11A32231-D566-6038-3E50-7988CB21709F}"/>
              </a:ext>
            </a:extLst>
          </p:cNvPr>
          <p:cNvSpPr txBox="1"/>
          <p:nvPr/>
        </p:nvSpPr>
        <p:spPr>
          <a:xfrm>
            <a:off x="8312134" y="6156715"/>
            <a:ext cx="3879866" cy="276999"/>
          </a:xfrm>
          <a:prstGeom prst="rect">
            <a:avLst/>
          </a:prstGeom>
          <a:noFill/>
        </p:spPr>
        <p:txBody>
          <a:bodyPr wrap="square">
            <a:spAutoFit/>
          </a:bodyPr>
          <a:lstStyle/>
          <a:p>
            <a:pPr algn="r"/>
            <a:r>
              <a:rPr lang="el-GR" sz="1200" dirty="0">
                <a:hlinkClick r:id="rId3"/>
              </a:rPr>
              <a:t>Πηγή</a:t>
            </a:r>
            <a:r>
              <a:rPr lang="en-US" sz="1200" dirty="0">
                <a:hlinkClick r:id="rId3"/>
              </a:rPr>
              <a:t>: </a:t>
            </a:r>
            <a:r>
              <a:rPr lang="el-GR" sz="1200" dirty="0">
                <a:hlinkClick r:id="rId3"/>
              </a:rPr>
              <a:t>Εικόνα στο</a:t>
            </a:r>
            <a:r>
              <a:rPr lang="en-US" sz="1200" dirty="0">
                <a:hlinkClick r:id="rId3"/>
              </a:rPr>
              <a:t>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635BA1AD-6B48-EA6C-3FC6-F050C151A8EB}"/>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chemeClr val="tx1"/>
                </a:solidFill>
              </a:rPr>
              <a:t>Εφαρμογές υγείας για ρουτίνες ξεκούρασης</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l-GR" sz="2200" b="1" dirty="0">
                <a:solidFill>
                  <a:schemeClr val="bg1"/>
                </a:solidFill>
                <a:effectLst>
                  <a:outerShdw blurRad="38100" dist="38100" dir="2700000" algn="tl">
                    <a:srgbClr val="000000">
                      <a:alpha val="43137"/>
                    </a:srgbClr>
                  </a:outerShdw>
                </a:effectLst>
                <a:ea typeface="+mj-ea"/>
                <a:cs typeface="+mj-cs"/>
              </a:rPr>
              <a:t>4</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89412"/>
            <a:ext cx="6757200" cy="3316253"/>
          </a:xfrm>
        </p:spPr>
        <p:txBody>
          <a:bodyPr>
            <a:normAutofit lnSpcReduction="10000"/>
          </a:bodyPr>
          <a:lstStyle/>
          <a:p>
            <a:r>
              <a:rPr lang="el-GR" dirty="0"/>
              <a:t>Ορισμός του τι είναι μια ρουτίνα ξεκούρασης και γιατί είναι σημαντική</a:t>
            </a:r>
          </a:p>
          <a:p>
            <a:r>
              <a:rPr lang="el-GR" dirty="0"/>
              <a:t>Επεξήγηση του τρόπου με τον οποίο οι εφαρμογές ρουτίνας ξεκούρασης μπορούν να ωφελήσουν την καθιέρωση μιας ρουτίνας ύπνου και να βελτιώσουν τον ύπνο γενικά</a:t>
            </a:r>
          </a:p>
          <a:p>
            <a:r>
              <a:rPr lang="el-GR" dirty="0"/>
              <a:t>Εξοικείωση και δυνατότητα πλοήγησης σε διαφορετικές εφαρμογές ρουτίνας ξεκούρασης και ενσωμάτωσής της στην καθημερινή ζωή</a:t>
            </a:r>
          </a:p>
        </p:txBody>
      </p:sp>
      <p:sp>
        <p:nvSpPr>
          <p:cNvPr id="10" name="Τίτλος 10">
            <a:extLst>
              <a:ext uri="{FF2B5EF4-FFF2-40B4-BE49-F238E27FC236}">
                <a16:creationId xmlns:a16="http://schemas.microsoft.com/office/drawing/2014/main" id="{13C44F75-00E7-4A9C-B719-42ECF03F9CEF}"/>
              </a:ext>
            </a:extLst>
          </p:cNvPr>
          <p:cNvSpPr txBox="1">
            <a:spLocks/>
          </p:cNvSpPr>
          <p:nvPr/>
        </p:nvSpPr>
        <p:spPr>
          <a:xfrm>
            <a:off x="536509" y="1352412"/>
            <a:ext cx="10515600" cy="618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rgbClr val="203864"/>
                </a:solidFill>
              </a:rPr>
              <a:t>Δεξιότητες</a:t>
            </a:r>
            <a:endParaRPr lang="en-US" dirty="0">
              <a:solidFill>
                <a:srgbClr val="203864"/>
              </a:solidFill>
            </a:endParaRPr>
          </a:p>
        </p:txBody>
      </p:sp>
      <p:sp>
        <p:nvSpPr>
          <p:cNvPr id="2" name="Ορθογώνιο 1">
            <a:extLst>
              <a:ext uri="{FF2B5EF4-FFF2-40B4-BE49-F238E27FC236}">
                <a16:creationId xmlns:a16="http://schemas.microsoft.com/office/drawing/2014/main" id="{29113DB7-1870-B9C7-6462-FDF2FB01A0FA}"/>
              </a:ext>
            </a:extLst>
          </p:cNvPr>
          <p:cNvSpPr/>
          <p:nvPr/>
        </p:nvSpPr>
        <p:spPr>
          <a:xfrm>
            <a:off x="3419912" y="6129356"/>
            <a:ext cx="8772088" cy="276999"/>
          </a:xfrm>
          <a:prstGeom prst="rect">
            <a:avLst/>
          </a:prstGeom>
        </p:spPr>
        <p:txBody>
          <a:bodyPr wrap="square">
            <a:spAutoFit/>
          </a:bodyPr>
          <a:lstStyle/>
          <a:p>
            <a:pPr algn="r"/>
            <a:r>
              <a:rPr lang="el-GR" sz="1200" dirty="0">
                <a:hlinkClick r:id="rId3"/>
              </a:rPr>
              <a:t>Πηγή: Εικόνα στο</a:t>
            </a:r>
            <a:r>
              <a:rPr lang="en-US" sz="1200" dirty="0">
                <a:hlinkClick r:id="rId3"/>
              </a:rPr>
              <a:t> </a:t>
            </a:r>
            <a:r>
              <a:rPr lang="en-US" sz="1200" dirty="0" err="1">
                <a:hlinkClick r:id="rId3"/>
              </a:rPr>
              <a:t>Freepik</a:t>
            </a:r>
            <a:endParaRPr lang="en-US" sz="1200" dirty="0"/>
          </a:p>
        </p:txBody>
      </p:sp>
      <p:pic>
        <p:nvPicPr>
          <p:cNvPr id="3" name="Google Shape;190;g2c07f5df07d_0_263">
            <a:extLst>
              <a:ext uri="{FF2B5EF4-FFF2-40B4-BE49-F238E27FC236}">
                <a16:creationId xmlns:a16="http://schemas.microsoft.com/office/drawing/2014/main" id="{652F2EEA-9CF0-E900-27D3-195D87EFDE65}"/>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3880318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09E34C2F-40B3-A734-3980-E92111B84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514050"/>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algn="l" rtl="0"/>
            <a:r>
              <a:rPr lang="en-US" altLang="el-GR" sz="2000" dirty="0">
                <a:solidFill>
                  <a:srgbClr val="C01E24"/>
                </a:solidFill>
              </a:rPr>
              <a:t>4.1.1</a:t>
            </a:r>
            <a:r>
              <a:rPr lang="en-US" altLang="el-GR" dirty="0"/>
              <a:t/>
            </a:r>
            <a:br>
              <a:rPr lang="en-US" altLang="el-GR" dirty="0"/>
            </a:br>
            <a:r>
              <a:rPr lang="en-US" dirty="0">
                <a:solidFill>
                  <a:srgbClr val="C01E24"/>
                </a:solidFill>
              </a:rPr>
              <a:t>Γενικές πληροφορίες για τις ρουτίνες </a:t>
            </a:r>
            <a:r>
              <a:rPr lang="el-GR" dirty="0">
                <a:solidFill>
                  <a:srgbClr val="C01E24"/>
                </a:solidFill>
              </a:rPr>
              <a:t>ξεκούρασης</a:t>
            </a: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pPr algn="l" rtl="0"/>
            <a:r>
              <a:rPr lang="en-US" sz="2200" dirty="0">
                <a:solidFill>
                  <a:srgbClr val="203864"/>
                </a:solidFill>
                <a:sym typeface="Arial" panose="020B0604020202020204" pitchFamily="34" charset="0"/>
              </a:rPr>
              <a:t>Στόχοι</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6485844" cy="3470112"/>
          </a:xfrm>
        </p:spPr>
        <p:txBody>
          <a:bodyPr>
            <a:normAutofit/>
          </a:bodyPr>
          <a:lstStyle/>
          <a:p>
            <a:pPr algn="l" rtl="0"/>
            <a:r>
              <a:rPr lang="el-GR" sz="2400" dirty="0"/>
              <a:t>Απόκτηση γενικών γνώσεων για τις ρουτίνες ξεκούρασης</a:t>
            </a:r>
            <a:endParaRPr lang="en-US" sz="2400" dirty="0"/>
          </a:p>
          <a:p>
            <a:pPr lvl="0" algn="l" rtl="0"/>
            <a:r>
              <a:rPr lang="el-GR" sz="2400" dirty="0"/>
              <a:t>Κατανόηση </a:t>
            </a:r>
            <a:r>
              <a:rPr lang="en-US" sz="2400" dirty="0" err="1"/>
              <a:t>τη</a:t>
            </a:r>
            <a:r>
              <a:rPr lang="el-GR" sz="2400" dirty="0"/>
              <a:t>ς</a:t>
            </a:r>
            <a:r>
              <a:rPr lang="en-US" sz="2400" dirty="0"/>
              <a:t> </a:t>
            </a:r>
            <a:r>
              <a:rPr lang="en-US" sz="2400" dirty="0" err="1"/>
              <a:t>σημ</a:t>
            </a:r>
            <a:r>
              <a:rPr lang="en-US" sz="2400" dirty="0"/>
              <a:t>ασία</a:t>
            </a:r>
            <a:r>
              <a:rPr lang="el-GR" sz="2400" dirty="0"/>
              <a:t>ς</a:t>
            </a:r>
            <a:r>
              <a:rPr lang="en-US" sz="2400" dirty="0"/>
              <a:t> της </a:t>
            </a:r>
            <a:r>
              <a:rPr lang="en-US" sz="2400" dirty="0" err="1"/>
              <a:t>ρουτίν</a:t>
            </a:r>
            <a:r>
              <a:rPr lang="en-US" sz="2400" dirty="0"/>
              <a:t>ας </a:t>
            </a:r>
            <a:r>
              <a:rPr lang="el-GR" sz="2400" dirty="0"/>
              <a:t>ξεκούρασης</a:t>
            </a:r>
            <a:endParaRPr lang="en-US" sz="2400" dirty="0"/>
          </a:p>
          <a:p>
            <a:pPr lvl="0" algn="l" rtl="0"/>
            <a:r>
              <a:rPr lang="el-GR" sz="2400" dirty="0"/>
              <a:t>Ενημέρωση σχετικά με τις δυσκολίες στον ύπνο</a:t>
            </a:r>
            <a:endParaRPr lang="en-US" sz="2400" dirty="0"/>
          </a:p>
          <a:p>
            <a:pPr marL="0" algn="l" rtl="0">
              <a:lnSpc>
                <a:spcPct val="120000"/>
              </a:lnSpc>
              <a:spcBef>
                <a:spcPts val="600"/>
              </a:spcBef>
              <a:buNone/>
            </a:pPr>
            <a:endParaRPr lang="el-GR" sz="20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566109"/>
            <a:ext cx="11059692" cy="605096"/>
          </a:xfrm>
        </p:spPr>
        <p:txBody>
          <a:bodyPr/>
          <a:lstStyle/>
          <a:p>
            <a:pPr algn="l" rtl="0"/>
            <a:r>
              <a:rPr lang="it-IT" dirty="0"/>
              <a:t>Ορισμός της ρουτίνας </a:t>
            </a:r>
            <a:r>
              <a:rPr lang="el-GR" dirty="0"/>
              <a:t>ξεκούρασης (ή ρουτίνας ύπνου)</a:t>
            </a:r>
            <a:endParaRPr lang="it-IT"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l" rtl="0"/>
            <a:r>
              <a:rPr lang="en-US" sz="1200" dirty="0">
                <a:hlinkClick r:id="rId3"/>
              </a:rPr>
              <a:t>Πηγή</a:t>
            </a:r>
            <a:r>
              <a:rPr lang="en-US" sz="1200" dirty="0"/>
              <a:t>|</a:t>
            </a:r>
            <a:r>
              <a:rPr lang="en-US" sz="1200" dirty="0">
                <a:hlinkClick r:id="rId4"/>
              </a:rPr>
              <a:t>Άδεια Pixabay</a:t>
            </a:r>
            <a:endParaRPr lang="en-US" sz="1200" dirty="0"/>
          </a:p>
        </p:txBody>
      </p:sp>
      <p:sp>
        <p:nvSpPr>
          <p:cNvPr id="4" name="Θέση κειμένου 4">
            <a:extLst>
              <a:ext uri="{FF2B5EF4-FFF2-40B4-BE49-F238E27FC236}">
                <a16:creationId xmlns:a16="http://schemas.microsoft.com/office/drawing/2014/main" id="{8D41897E-C6A8-8C77-901E-76DA8426B718}"/>
              </a:ext>
            </a:extLst>
          </p:cNvPr>
          <p:cNvSpPr txBox="1">
            <a:spLocks/>
          </p:cNvSpPr>
          <p:nvPr/>
        </p:nvSpPr>
        <p:spPr>
          <a:xfrm>
            <a:off x="558000" y="2183097"/>
            <a:ext cx="7555853" cy="4414473"/>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endParaRPr lang="en-US" sz="2200" dirty="0">
              <a:solidFill>
                <a:srgbClr val="203864"/>
              </a:solidFill>
              <a:sym typeface="Arial" panose="020B0604020202020204" pitchFamily="34" charset="0"/>
            </a:endParaRPr>
          </a:p>
          <a:p>
            <a:pPr algn="l" rtl="0">
              <a:lnSpc>
                <a:spcPct val="160000"/>
              </a:lnSpc>
            </a:pPr>
            <a:r>
              <a:rPr lang="en-US" sz="2600" dirty="0">
                <a:solidFill>
                  <a:srgbClr val="203864"/>
                </a:solidFill>
                <a:sym typeface="Arial" panose="020B0604020202020204" pitchFamily="34" charset="0"/>
              </a:rPr>
              <a:t>Μια ρουτίνα ξεκούρασης ή συνηθέστερα γνωστή ως ρουτίνα ύπνου είναι η σειρά δραστηριοτήτων που ακολουθούμε μία ή μισή ώρα πριν πάμε για ύπνο, </a:t>
            </a:r>
            <a:r>
              <a:rPr lang="el-GR" sz="2600" dirty="0">
                <a:solidFill>
                  <a:srgbClr val="203864"/>
                </a:solidFill>
                <a:sym typeface="Arial" panose="020B0604020202020204" pitchFamily="34" charset="0"/>
              </a:rPr>
              <a:t>όπως </a:t>
            </a:r>
            <a:r>
              <a:rPr lang="en-US" sz="2600" dirty="0">
                <a:solidFill>
                  <a:srgbClr val="203864"/>
                </a:solidFill>
                <a:sym typeface="Arial" panose="020B0604020202020204" pitchFamily="34" charset="0"/>
              </a:rPr>
              <a:t>σβ</a:t>
            </a:r>
            <a:r>
              <a:rPr lang="en-US" sz="2600" dirty="0" err="1">
                <a:solidFill>
                  <a:srgbClr val="203864"/>
                </a:solidFill>
                <a:sym typeface="Arial" panose="020B0604020202020204" pitchFamily="34" charset="0"/>
              </a:rPr>
              <a:t>ήνουμε</a:t>
            </a:r>
            <a:r>
              <a:rPr lang="en-US" sz="2600" dirty="0">
                <a:solidFill>
                  <a:srgbClr val="203864"/>
                </a:solidFill>
                <a:sym typeface="Arial" panose="020B0604020202020204" pitchFamily="34" charset="0"/>
              </a:rPr>
              <a:t> τα φώτα, σβήνουμε τις οθόνες, έχουμε συγκεκριμένη ώρα για ύπνο κάθε μέρα, προετοιμάζουμε το κρεβάτι για ύπνο, διάβασμα βιβλίου κ.λπ.</a:t>
            </a:r>
          </a:p>
          <a:p>
            <a:pPr algn="l" rtl="0"/>
            <a:endParaRPr lang="en-US" sz="2200" dirty="0">
              <a:solidFill>
                <a:srgbClr val="203864"/>
              </a:solidFill>
              <a:sym typeface="Arial" panose="020B0604020202020204" pitchFamily="34" charset="0"/>
            </a:endParaRPr>
          </a:p>
        </p:txBody>
      </p:sp>
      <p:pic>
        <p:nvPicPr>
          <p:cNvPr id="9" name="Picture 8">
            <a:extLst>
              <a:ext uri="{FF2B5EF4-FFF2-40B4-BE49-F238E27FC236}">
                <a16:creationId xmlns:a16="http://schemas.microsoft.com/office/drawing/2014/main" id="{7D7630DB-B053-B1F2-FEA2-346A6CDB49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5975" y="2166700"/>
            <a:ext cx="3391238" cy="3611301"/>
          </a:xfrm>
          <a:prstGeom prst="rect">
            <a:avLst/>
          </a:prstGeom>
        </p:spPr>
      </p:pic>
      <p:sp>
        <p:nvSpPr>
          <p:cNvPr id="11" name="Ορθογώνιο 7">
            <a:extLst>
              <a:ext uri="{FF2B5EF4-FFF2-40B4-BE49-F238E27FC236}">
                <a16:creationId xmlns:a16="http://schemas.microsoft.com/office/drawing/2014/main" id="{4C6B3A13-5A1C-B563-9208-CC31A1E8EEC6}"/>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77500" lnSpcReduction="20000"/>
          </a:bodyPr>
          <a:lstStyle/>
          <a:p>
            <a:pPr algn="l" rtl="0">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Γενικές πληροφορίες για τις ρουτίνες ανάπαυσης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303941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pPr algn="l" rtl="0"/>
            <a:r>
              <a:rPr lang="en-US" dirty="0"/>
              <a:t>Γιατί οι ρουτίνες ύπνου είναι σημαντικές</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9958" cy="4675229"/>
          </a:xfrm>
        </p:spPr>
        <p:txBody>
          <a:bodyPr>
            <a:normAutofit/>
          </a:bodyPr>
          <a:lstStyle/>
          <a:p>
            <a:pPr algn="l" rtl="0">
              <a:lnSpc>
                <a:spcPct val="120000"/>
              </a:lnSpc>
            </a:pPr>
            <a:r>
              <a:rPr lang="en-US" dirty="0" err="1"/>
              <a:t>Ρυθμίζ</a:t>
            </a:r>
            <a:r>
              <a:rPr lang="el-GR" dirty="0" err="1"/>
              <a:t>ουν</a:t>
            </a:r>
            <a:r>
              <a:rPr lang="en-US" dirty="0"/>
              <a:t> το «βιολογικό» μας ρολόι</a:t>
            </a:r>
          </a:p>
          <a:p>
            <a:pPr algn="l" rtl="0">
              <a:lnSpc>
                <a:spcPct val="120000"/>
              </a:lnSpc>
            </a:pPr>
            <a:r>
              <a:rPr lang="en-US" dirty="0" err="1"/>
              <a:t>Μειών</a:t>
            </a:r>
            <a:r>
              <a:rPr lang="el-GR" dirty="0" err="1"/>
              <a:t>ουν</a:t>
            </a:r>
            <a:r>
              <a:rPr lang="en-US" dirty="0"/>
              <a:t> το άγχος</a:t>
            </a:r>
          </a:p>
          <a:p>
            <a:pPr algn="l" rtl="0">
              <a:lnSpc>
                <a:spcPct val="120000"/>
              </a:lnSpc>
            </a:pPr>
            <a:r>
              <a:rPr lang="en-US" dirty="0" err="1"/>
              <a:t>Βελτιών</a:t>
            </a:r>
            <a:r>
              <a:rPr lang="el-GR" dirty="0" err="1"/>
              <a:t>ουν</a:t>
            </a:r>
            <a:r>
              <a:rPr lang="en-US" dirty="0"/>
              <a:t> τη διάθεση</a:t>
            </a:r>
          </a:p>
          <a:p>
            <a:pPr algn="l" rtl="0">
              <a:lnSpc>
                <a:spcPct val="120000"/>
              </a:lnSpc>
            </a:pPr>
            <a:r>
              <a:rPr lang="en-US" dirty="0" err="1"/>
              <a:t>Δι</a:t>
            </a:r>
            <a:r>
              <a:rPr lang="en-US" dirty="0"/>
              <a:t>ατηρ</a:t>
            </a:r>
            <a:r>
              <a:rPr lang="el-GR" dirty="0" err="1"/>
              <a:t>ούν</a:t>
            </a:r>
            <a:r>
              <a:rPr lang="en-US" dirty="0"/>
              <a:t> ένα υγιές βάρος</a:t>
            </a:r>
          </a:p>
          <a:p>
            <a:pPr algn="l" rtl="0">
              <a:lnSpc>
                <a:spcPct val="120000"/>
              </a:lnSpc>
            </a:pPr>
            <a:r>
              <a:rPr lang="el-GR" dirty="0"/>
              <a:t>Προστατεύουν το ανοσοποιητικό μας </a:t>
            </a:r>
          </a:p>
          <a:p>
            <a:pPr marL="0" indent="0" algn="l" rtl="0">
              <a:lnSpc>
                <a:spcPct val="120000"/>
              </a:lnSpc>
              <a:buNone/>
            </a:pPr>
            <a:endParaRPr lang="en-US" dirty="0"/>
          </a:p>
          <a:p>
            <a:pPr marL="0" indent="0" algn="l" rtl="0">
              <a:lnSpc>
                <a:spcPct val="120000"/>
              </a:lnSpc>
              <a:buNone/>
            </a:pPr>
            <a:endParaRPr lang="en-US" dirty="0"/>
          </a:p>
        </p:txBody>
      </p:sp>
      <p:sp>
        <p:nvSpPr>
          <p:cNvPr id="3" name="Ορθογώνιο 1">
            <a:extLst>
              <a:ext uri="{FF2B5EF4-FFF2-40B4-BE49-F238E27FC236}">
                <a16:creationId xmlns:a16="http://schemas.microsoft.com/office/drawing/2014/main" id="{BDB418BB-C2BE-2365-EDB0-575BC5E71670}"/>
              </a:ext>
            </a:extLst>
          </p:cNvPr>
          <p:cNvSpPr/>
          <p:nvPr/>
        </p:nvSpPr>
        <p:spPr>
          <a:xfrm>
            <a:off x="9780282" y="6042956"/>
            <a:ext cx="2411718" cy="276999"/>
          </a:xfrm>
          <a:prstGeom prst="rect">
            <a:avLst/>
          </a:prstGeom>
        </p:spPr>
        <p:txBody>
          <a:bodyPr wrap="square">
            <a:spAutoFit/>
          </a:bodyPr>
          <a:lstStyle/>
          <a:p>
            <a:pPr algn="l" rtl="0"/>
            <a:r>
              <a:rPr lang="en-US" sz="1200" dirty="0">
                <a:hlinkClick r:id="rId3"/>
              </a:rPr>
              <a:t>Πηγή</a:t>
            </a:r>
            <a:r>
              <a:rPr lang="en-US" sz="1200" dirty="0"/>
              <a:t>|</a:t>
            </a:r>
            <a:r>
              <a:rPr lang="en-US" sz="1200" dirty="0">
                <a:hlinkClick r:id="rId4"/>
              </a:rPr>
              <a:t>Άδεια Pixabay</a:t>
            </a:r>
            <a:endParaRPr lang="en-US" sz="1200" dirty="0"/>
          </a:p>
        </p:txBody>
      </p:sp>
      <p:pic>
        <p:nvPicPr>
          <p:cNvPr id="4" name="Picture 1">
            <a:extLst>
              <a:ext uri="{FF2B5EF4-FFF2-40B4-BE49-F238E27FC236}">
                <a16:creationId xmlns:a16="http://schemas.microsoft.com/office/drawing/2014/main" id="{EF15E7FA-995C-AA4B-3068-74B3E963C6B2}"/>
              </a:ext>
            </a:extLst>
          </p:cNvPr>
          <p:cNvPicPr>
            <a:picLocks noChangeAspect="1"/>
          </p:cNvPicPr>
          <p:nvPr/>
        </p:nvPicPr>
        <p:blipFill rotWithShape="1">
          <a:blip r:embed="rId5"/>
          <a:srcRect l="10057" t="17568" r="16525" b="2448"/>
          <a:stretch/>
        </p:blipFill>
        <p:spPr>
          <a:xfrm>
            <a:off x="8391646" y="1777580"/>
            <a:ext cx="3800354" cy="4140308"/>
          </a:xfrm>
          <a:prstGeom prst="rect">
            <a:avLst/>
          </a:prstGeom>
        </p:spPr>
      </p:pic>
      <p:sp>
        <p:nvSpPr>
          <p:cNvPr id="8" name="Ορθογώνιο 7">
            <a:extLst>
              <a:ext uri="{FF2B5EF4-FFF2-40B4-BE49-F238E27FC236}">
                <a16:creationId xmlns:a16="http://schemas.microsoft.com/office/drawing/2014/main" id="{4623BB27-4EDD-EB43-821F-86F9DE3AFE51}"/>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77500" lnSpcReduction="20000"/>
          </a:bodyPr>
          <a:lstStyle/>
          <a:p>
            <a:pPr algn="l" rtl="0">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Γενικές πληροφορίες για τις ρουτίνες ανάπαυσης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845057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4 1 Health Apps for Rest Routines TEACHING SESSION_gr"/>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yhNp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DKE2l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MoTa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DKE2l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DKE2l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DKE2l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yhNpYFQaV5GsAAABvAAAAHAAAAHVuaXZlcnNhbC9sb2NhbF9zZXR0aW5ncy54bWwNyrEKwkAMANC9XxEySB3Uugn2rpujCK0fENogB7mk9ELRv/e2N7x++GaBnbeSTANezx0C62xL0k/A9/Q43RCKky4kphxQDWGITS82k4zsXmOBVejH28S5wvlJuc4XqbOkAu1B/B6PeInNH1BLAwQUAAIACAAzhNp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AzhNpYOp3ncEsAAABrAAAAGwAAAHVuaXZlcnNhbC91bml2ZXJzYWwucG5nLnhtbLOxr8jNUShLLSrOzM+zVTLUM1Cyt+PlsikoSi3LTC1XqACKAQUhQEmhEsg1QnDLM1NKMoBCBhYWCMGM1Mz0jBJbJQtDM7igPtBMAFBLAQIAABQAAgAIAKl+UE82YVgCRwMAAOEJAAAUAAAAAAAAAAEAAAAAAAAAAAB1bml2ZXJzYWwvcGxheWVyLnhtbFBLAQIAABQAAgAIADKE2li1N/SoHAUAAOETAAAdAAAAAAAAAAEAAAAAAHkDAAB1bml2ZXJzYWwvY29tbW9uX21lc3NhZ2VzLmxuZ1BLAQIAABQAAgAIADKE2lgVHmAbowAAAH8BAAAuAAAAAAAAAAEAAAAAANAIAAB1bml2ZXJzYWwvcGxheWJhY2tfYW5kX25hdmlnYXRpb25fc2V0dGluZ3MueG1sUEsBAgAAFAACAAgAMoTaWHRJNR88BAAADBUAACcAAAAAAAAAAQAAAAAAvwkAAHVuaXZlcnNhbC9mbGFzaF9wdWJsaXNoaW5nX3NldHRpbmdzLnhtbFBLAQIAABQAAgAIADKE2lg3i4dqewMAAKwMAAAhAAAAAAAAAAEAAAAAAEAOAAB1bml2ZXJzYWwvZmxhc2hfc2tpbl9zZXR0aW5ncy54bWxQSwECAAAUAAIACAAyhNpYpq9WIzYEAACWFAAAJgAAAAAAAAABAAAAAAD6EQAAdW5pdmVyc2FsL2h0bWxfcHVibGlzaGluZ19zZXR0aW5ncy54bWxQSwECAAAUAAIACAAyhNpYJg9+6LABAABvBgAAHwAAAAAAAAABAAAAAAB0FgAAdW5pdmVyc2FsL2h0bWxfc2tpbl9zZXR0aW5ncy5qc1BLAQIAABQAAgAIADKE2lgVBpXkawAAAG8AAAAcAAAAAAAAAAEAAAAAAGEYAAB1bml2ZXJzYWwvbG9jYWxfc2V0dGluZ3MueG1sUEsBAgAAFAACAAgAM4TaWPV0pn6tEQAAqzkAABcAAAAAAAAAAAAAAAAABhkAAHVuaXZlcnNhbC91bml2ZXJzYWwucG5nUEsBAgAAFAACAAgAM4TaWDqd53BLAAAAawAAABsAAAAAAAAAAQAAAAAA6CoAAHVuaXZlcnNhbC91bml2ZXJzYWwucG5nLnhtbFBLBQYAAAAACgAKAAYDAABsKwAAAAA="/>
  <p:tag name="ISPRING_LMS_API_VERSION" val="SCORM 1.2"/>
  <p:tag name="ISPRING_ULTRA_SCORM_COURSE_ID" val="550F3860-873F-4412-A7EB-F49F3772A8DD"/>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L\\Greek\\Greek\\ETA 4&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4 1 Health Apps for Rest Routines TEACHING SESSION_gr"/>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8874</TotalTime>
  <Words>2004</Words>
  <Application>Microsoft Office PowerPoint</Application>
  <PresentationFormat>Ευρεία οθόνη</PresentationFormat>
  <Paragraphs>341</Paragraphs>
  <Slides>30</Slides>
  <Notes>30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2</vt:i4>
      </vt:variant>
      <vt:variant>
        <vt:lpstr>Τίτλοι διαφανειών</vt:lpstr>
      </vt:variant>
      <vt:variant>
        <vt:i4>30</vt:i4>
      </vt:variant>
    </vt:vector>
  </HeadingPairs>
  <TitlesOfParts>
    <vt:vector size="44" baseType="lpstr">
      <vt:lpstr>Adobe Gothic Std B</vt:lpstr>
      <vt:lpstr>MS PGothic</vt:lpstr>
      <vt:lpstr>Abadi Extra Light</vt:lpstr>
      <vt:lpstr>Aptos</vt:lpstr>
      <vt:lpstr>Arial</vt:lpstr>
      <vt:lpstr>Calibri</vt:lpstr>
      <vt:lpstr>Calibri Light</vt:lpstr>
      <vt:lpstr>Courier New</vt:lpstr>
      <vt:lpstr>Gill Sans Nova</vt:lpstr>
      <vt:lpstr>Impact</vt:lpstr>
      <vt:lpstr>Roboto</vt:lpstr>
      <vt:lpstr>Wingdings</vt:lpstr>
      <vt:lpstr>Θέμα του Office</vt:lpstr>
      <vt:lpstr>1_Θέμα του Office</vt:lpstr>
      <vt:lpstr>Παρουσίαση του PowerPoint</vt:lpstr>
      <vt:lpstr>Παρουσίαση του PowerPoint</vt:lpstr>
      <vt:lpstr>Εταίροι</vt:lpstr>
      <vt:lpstr>Διδακτική Συνεδρία: Περιεχόμενα</vt:lpstr>
      <vt:lpstr>Στόχοι</vt:lpstr>
      <vt:lpstr>Παρουσίαση του PowerPoint</vt:lpstr>
      <vt:lpstr>4.1.1 Γενικές πληροφορίες για τις ρουτίνες ξεκούρασης</vt:lpstr>
      <vt:lpstr>Ορισμός της ρουτίνας ξεκούρασης (ή ρουτίνας ύπνου)</vt:lpstr>
      <vt:lpstr>Γιατί οι ρουτίνες ύπνου είναι σημαντικές</vt:lpstr>
      <vt:lpstr>Συνήθεις δυσκολίες ύπνου σε μεταναστευτικούς πληθυσμούς</vt:lpstr>
      <vt:lpstr>Πώς να δημιουργήσουμε μια ρουτίνα ύπνου</vt:lpstr>
      <vt:lpstr>Πώς να δημιουργήσουμε μια ρουτίνα ύπνου</vt:lpstr>
      <vt:lpstr>Δραστηριότητα</vt:lpstr>
      <vt:lpstr>4.1.2 Εφαρμογές ρουτίνας ξεκούρασης και τα οφέλη τους</vt:lpstr>
      <vt:lpstr>Περιγραφή των εφαρμογών για ρουτίνες ξεκούρασης</vt:lpstr>
      <vt:lpstr>Κοινά χαρακτηριστικά των εφαρμογών για ρουτίνες ξεκούρασης</vt:lpstr>
      <vt:lpstr>Πώς μπορούν να συμβάλουν στη βελτίωση της ρουτίνας ξεκούρασης</vt:lpstr>
      <vt:lpstr>Δραστηριότητα</vt:lpstr>
      <vt:lpstr>4.1.3 Σενάριο – μελέτη περίπτωσης </vt:lpstr>
      <vt:lpstr>Σενάριο 1</vt:lpstr>
      <vt:lpstr>4.1.4 Πλοήγηση σε εφαρμογές για ρουτίνες ξεκούρασης</vt:lpstr>
      <vt:lpstr>Δραστηριότητα</vt:lpstr>
      <vt:lpstr>4.1.5 Συζήτηση και Αξιολόγηση</vt:lpstr>
      <vt:lpstr>Συνοψίζοντας… (1)</vt:lpstr>
      <vt:lpstr>Συνοψίζοντας… (2)</vt:lpstr>
      <vt:lpstr>Επόμενα βήματα…</vt:lpstr>
      <vt:lpstr>Ερωτηματολόγιο Αξιολόγησης</vt:lpstr>
      <vt:lpstr>Ερωτηματολόγιο Αξιολόγησης</vt:lpstr>
      <vt:lpstr>Παραπομπές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ETA4 1 Health Apps for Rest Routines TEACHING SESSION_gr</dc:title>
  <dc:creator>pantelis bbalaouras</dc:creator>
  <cp:lastModifiedBy>pantelis</cp:lastModifiedBy>
  <cp:revision>1025</cp:revision>
  <dcterms:created xsi:type="dcterms:W3CDTF">2020-06-02T13:31:56Z</dcterms:created>
  <dcterms:modified xsi:type="dcterms:W3CDTF">2024-07-05T12:19:43Z</dcterms:modified>
</cp:coreProperties>
</file>