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457" r:id="rId2"/>
    <p:sldId id="417" r:id="rId3"/>
    <p:sldId id="418" r:id="rId4"/>
    <p:sldId id="437" r:id="rId5"/>
    <p:sldId id="439" r:id="rId6"/>
    <p:sldId id="442" r:id="rId7"/>
    <p:sldId id="444" r:id="rId8"/>
    <p:sldId id="440" r:id="rId9"/>
    <p:sldId id="445" r:id="rId10"/>
    <p:sldId id="452" r:id="rId11"/>
    <p:sldId id="456" r:id="rId12"/>
    <p:sldId id="458" r:id="rId13"/>
    <p:sldId id="459" r:id="rId14"/>
    <p:sldId id="460" r:id="rId15"/>
    <p:sldId id="404" r:id="rId16"/>
  </p:sldIdLst>
  <p:sldSz cx="12192000" cy="6858000"/>
  <p:notesSz cx="6858000" cy="9144000"/>
  <p:custDataLst>
    <p:tags r:id="rId19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eksandra Stevanović" initials="AS" lastIdx="9" clrIdx="0"/>
  <p:cmAuthor id="2" name="user" initials="u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F8F8"/>
    <a:srgbClr val="DDE0E5"/>
    <a:srgbClr val="203864"/>
    <a:srgbClr val="ABC7F1"/>
    <a:srgbClr val="ED7D31"/>
    <a:srgbClr val="CFD5EA"/>
    <a:srgbClr val="404040"/>
    <a:srgbClr val="C01E24"/>
    <a:srgbClr val="3F3F3F"/>
    <a:srgbClr val="E3E9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2A10022-5FDC-4D79-859D-DF0FECB18ADA}" v="69" dt="2024-05-01T12:04:23.60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43" autoAdjust="0"/>
    <p:restoredTop sz="86903" autoAdjust="0"/>
  </p:normalViewPr>
  <p:slideViewPr>
    <p:cSldViewPr snapToGrid="0">
      <p:cViewPr varScale="1">
        <p:scale>
          <a:sx n="90" d="100"/>
          <a:sy n="90" d="100"/>
        </p:scale>
        <p:origin x="252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9" d="100"/>
          <a:sy n="79" d="100"/>
        </p:scale>
        <p:origin x="2676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4D5358F-2C12-40D3-A142-40CC932D99A4}" type="doc">
      <dgm:prSet loTypeId="urn:microsoft.com/office/officeart/2005/8/layout/vList2" loCatId="list" qsTypeId="urn:microsoft.com/office/officeart/2005/8/quickstyle/simple2" qsCatId="simple" csTypeId="urn:microsoft.com/office/officeart/2005/8/colors/accent0_3" csCatId="mainScheme" phldr="1"/>
      <dgm:spPr/>
      <dgm:t>
        <a:bodyPr/>
        <a:lstStyle/>
        <a:p>
          <a:endParaRPr lang="el-GR"/>
        </a:p>
      </dgm:t>
    </dgm:pt>
    <dgm:pt modelId="{EC327B3B-64E2-4867-8E05-4626CF7AA557}">
      <dgm:prSet phldrT="[Κείμενο]" custT="1"/>
      <dgm:spPr>
        <a:solidFill>
          <a:srgbClr val="C00000"/>
        </a:solidFill>
      </dgm:spPr>
      <dgm:t>
        <a:bodyPr/>
        <a:lstStyle/>
        <a:p>
          <a:r>
            <a:rPr lang="en-US" sz="2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</a:t>
          </a:r>
          <a:r>
            <a:rPr lang="el-GR" sz="2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. Κουίζ και </a:t>
          </a:r>
          <a:r>
            <a:rPr lang="el-GR" sz="21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αυτοαξιολόγηση</a:t>
          </a:r>
          <a:endParaRPr lang="el-GR" sz="21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F29B433-28C4-4212-B73F-BBA2E55D71FD}" type="parTrans" cxnId="{013F4C26-68C0-4526-9DB3-5EB519553F3C}">
      <dgm:prSet/>
      <dgm:spPr/>
      <dgm:t>
        <a:bodyPr/>
        <a:lstStyle/>
        <a:p>
          <a:endParaRPr lang="el-GR" sz="16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3EA5345-B843-40CC-AF3F-48429EEC6F62}" type="sibTrans" cxnId="{013F4C26-68C0-4526-9DB3-5EB519553F3C}">
      <dgm:prSet/>
      <dgm:spPr/>
      <dgm:t>
        <a:bodyPr/>
        <a:lstStyle/>
        <a:p>
          <a:endParaRPr lang="el-GR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E395D00-6435-47AF-BDD1-99EEEBD551EE}" type="pres">
      <dgm:prSet presAssocID="{C4D5358F-2C12-40D3-A142-40CC932D99A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470C7429-9401-4802-AB33-313A76532508}" type="pres">
      <dgm:prSet presAssocID="{EC327B3B-64E2-4867-8E05-4626CF7AA557}" presName="parentText" presStyleLbl="node1" presStyleIdx="0" presStyleCnt="1" custScaleY="59573" custLinFactNeighborX="-3215" custLinFactNeighborY="-9452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013F4C26-68C0-4526-9DB3-5EB519553F3C}" srcId="{C4D5358F-2C12-40D3-A142-40CC932D99A4}" destId="{EC327B3B-64E2-4867-8E05-4626CF7AA557}" srcOrd="0" destOrd="0" parTransId="{DF29B433-28C4-4212-B73F-BBA2E55D71FD}" sibTransId="{E3EA5345-B843-40CC-AF3F-48429EEC6F62}"/>
    <dgm:cxn modelId="{71170B66-801D-42B1-BD88-3067EF1E3D30}" type="presOf" srcId="{EC327B3B-64E2-4867-8E05-4626CF7AA557}" destId="{470C7429-9401-4802-AB33-313A76532508}" srcOrd="0" destOrd="0" presId="urn:microsoft.com/office/officeart/2005/8/layout/vList2"/>
    <dgm:cxn modelId="{7533573D-AE90-413F-8D5E-92E484CC53EE}" type="presOf" srcId="{C4D5358F-2C12-40D3-A142-40CC932D99A4}" destId="{1E395D00-6435-47AF-BDD1-99EEEBD551EE}" srcOrd="0" destOrd="0" presId="urn:microsoft.com/office/officeart/2005/8/layout/vList2"/>
    <dgm:cxn modelId="{D194C380-2F5A-4D83-B19D-EDEBF138C04E}" type="presParOf" srcId="{1E395D00-6435-47AF-BDD1-99EEEBD551EE}" destId="{470C7429-9401-4802-AB33-313A7653250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0C7429-9401-4802-AB33-313A76532508}">
      <dsp:nvSpPr>
        <dsp:cNvPr id="0" name=""/>
        <dsp:cNvSpPr/>
      </dsp:nvSpPr>
      <dsp:spPr>
        <a:xfrm>
          <a:off x="0" y="747745"/>
          <a:ext cx="6251110" cy="724884"/>
        </a:xfrm>
        <a:prstGeom prst="roundRect">
          <a:avLst/>
        </a:prstGeom>
        <a:solidFill>
          <a:srgbClr val="C00000"/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</a:t>
          </a:r>
          <a:r>
            <a:rPr lang="el-GR" sz="21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. Κουίζ και </a:t>
          </a:r>
          <a:r>
            <a:rPr lang="el-GR" sz="2100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αυτοαξιολόγηση</a:t>
          </a:r>
          <a:endParaRPr lang="el-GR" sz="21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5386" y="783131"/>
        <a:ext cx="6180338" cy="6541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>
            <a:extLst>
              <a:ext uri="{FF2B5EF4-FFF2-40B4-BE49-F238E27FC236}">
                <a16:creationId xmlns:a16="http://schemas.microsoft.com/office/drawing/2014/main" id="{AE6F319F-557A-4033-9A7E-7B30C1709D8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FED24FFA-E381-4D15-9323-2E7F167B5D6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70361F-8793-4678-8399-75402180233D}" type="datetimeFigureOut">
              <a:rPr lang="el-GR" smtClean="0"/>
              <a:t>26/6/2024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F7A14582-B00E-403A-B9F6-8137B447B5D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29BBD3CB-00AE-4B41-B6C8-39534586D0B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D2EE3A-1E6C-47AF-A0C5-588F1B9CC39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830680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C42A8D-6A8A-4D0C-BE99-5FB2E4FC1A13}" type="datetimeFigureOut">
              <a:rPr lang="el-GR" smtClean="0"/>
              <a:t>26/6/2024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890C62-02BA-4B64-96F1-99D7E3BEEE5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46302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525348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Right Answer:</a:t>
            </a:r>
            <a:r>
              <a:rPr lang="el-GR" baseline="0" dirty="0"/>
              <a:t> </a:t>
            </a:r>
            <a:r>
              <a:rPr lang="en-GB" baseline="0" dirty="0"/>
              <a:t>TRUE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745302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Correct</a:t>
            </a:r>
            <a:r>
              <a:rPr lang="en-GB" baseline="0" dirty="0"/>
              <a:t> answer: A and B and C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11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004934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Right Answer:</a:t>
            </a:r>
            <a:r>
              <a:rPr lang="el-GR" baseline="0" dirty="0"/>
              <a:t> </a:t>
            </a:r>
            <a:r>
              <a:rPr lang="en-GB" baseline="0" dirty="0"/>
              <a:t>TRUE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12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1695047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Correct</a:t>
            </a:r>
            <a:r>
              <a:rPr lang="en-GB" baseline="0" dirty="0"/>
              <a:t> answer: B and D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13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5237339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Right Answer:</a:t>
            </a:r>
            <a:r>
              <a:rPr lang="el-GR" baseline="0" dirty="0"/>
              <a:t> </a:t>
            </a:r>
            <a:r>
              <a:rPr lang="en-GB" baseline="0" dirty="0"/>
              <a:t>FALSE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14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3322754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15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852362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593247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931971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Corre</a:t>
            </a:r>
            <a:r>
              <a:rPr lang="en-GB" baseline="0" dirty="0"/>
              <a:t>ct answer: A and D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401392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Correct</a:t>
            </a:r>
            <a:r>
              <a:rPr lang="en-GB" baseline="0" dirty="0"/>
              <a:t> answers: C and D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1600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Right Answer: FALSE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634636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Correct</a:t>
            </a:r>
            <a:r>
              <a:rPr lang="en-GB" baseline="0" dirty="0"/>
              <a:t> answers: A and B and D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533115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Correct</a:t>
            </a:r>
            <a:r>
              <a:rPr lang="en-GB" baseline="0" dirty="0"/>
              <a:t> answer: B and D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522409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Correct</a:t>
            </a:r>
            <a:r>
              <a:rPr lang="en-GB" baseline="0" dirty="0"/>
              <a:t> answer: B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903010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5.jpe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13" descr="C:\Users\Georgia-Work\AppData\Roaming\Skype\georgia.aristidou\media_messaging\media_cache\^DD49E969C8C275A0BF0095F3F01442BBA23C6B6D6D2A977CE4^pimgpsh_fullsize_distr.jpg">
            <a:extLst>
              <a:ext uri="{FF2B5EF4-FFF2-40B4-BE49-F238E27FC236}">
                <a16:creationId xmlns:a16="http://schemas.microsoft.com/office/drawing/2014/main" id="{4B636493-E712-4242-8B67-E8BA2B31C8A5}"/>
              </a:ext>
            </a:extLst>
          </p:cNvPr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71295"/>
            <a:ext cx="1684020" cy="4953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079706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ubmodule Int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">
            <a:extLst>
              <a:ext uri="{FF2B5EF4-FFF2-40B4-BE49-F238E27FC236}">
                <a16:creationId xmlns:a16="http://schemas.microsoft.com/office/drawing/2014/main" id="{85AC0203-B144-4B95-B9C1-17443F665396}"/>
              </a:ext>
            </a:extLst>
          </p:cNvPr>
          <p:cNvSpPr/>
          <p:nvPr userDrawn="1"/>
        </p:nvSpPr>
        <p:spPr>
          <a:xfrm>
            <a:off x="0" y="2218305"/>
            <a:ext cx="12192001" cy="3787362"/>
          </a:xfrm>
          <a:custGeom>
            <a:avLst/>
            <a:gdLst>
              <a:gd name="connsiteX0" fmla="*/ 0 w 12192001"/>
              <a:gd name="connsiteY0" fmla="*/ 0 h 3787362"/>
              <a:gd name="connsiteX1" fmla="*/ 12192001 w 12192001"/>
              <a:gd name="connsiteY1" fmla="*/ 0 h 3787362"/>
              <a:gd name="connsiteX2" fmla="*/ 12192001 w 12192001"/>
              <a:gd name="connsiteY2" fmla="*/ 3787362 h 3787362"/>
              <a:gd name="connsiteX3" fmla="*/ 0 w 12192001"/>
              <a:gd name="connsiteY3" fmla="*/ 3787362 h 3787362"/>
              <a:gd name="connsiteX4" fmla="*/ 0 w 12192001"/>
              <a:gd name="connsiteY4" fmla="*/ 0 h 37873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1" h="3787362" fill="none" extrusionOk="0">
                <a:moveTo>
                  <a:pt x="0" y="0"/>
                </a:moveTo>
                <a:cubicBezTo>
                  <a:pt x="5267857" y="115912"/>
                  <a:pt x="10534044" y="115906"/>
                  <a:pt x="12192001" y="0"/>
                </a:cubicBezTo>
                <a:cubicBezTo>
                  <a:pt x="12023287" y="884214"/>
                  <a:pt x="12337058" y="2861203"/>
                  <a:pt x="12192001" y="3787362"/>
                </a:cubicBezTo>
                <a:cubicBezTo>
                  <a:pt x="6856763" y="3858406"/>
                  <a:pt x="3552369" y="3797966"/>
                  <a:pt x="0" y="3787362"/>
                </a:cubicBezTo>
                <a:cubicBezTo>
                  <a:pt x="-168955" y="3245399"/>
                  <a:pt x="-23238" y="1332813"/>
                  <a:pt x="0" y="0"/>
                </a:cubicBezTo>
                <a:close/>
              </a:path>
              <a:path w="12192001" h="3787362" stroke="0" extrusionOk="0">
                <a:moveTo>
                  <a:pt x="0" y="0"/>
                </a:moveTo>
                <a:cubicBezTo>
                  <a:pt x="4883943" y="25039"/>
                  <a:pt x="6582665" y="-133"/>
                  <a:pt x="12192001" y="0"/>
                </a:cubicBezTo>
                <a:cubicBezTo>
                  <a:pt x="12322435" y="1274441"/>
                  <a:pt x="12072005" y="3367144"/>
                  <a:pt x="12192001" y="3787362"/>
                </a:cubicBezTo>
                <a:cubicBezTo>
                  <a:pt x="10180307" y="3658891"/>
                  <a:pt x="3276446" y="3637757"/>
                  <a:pt x="0" y="3787362"/>
                </a:cubicBezTo>
                <a:cubicBezTo>
                  <a:pt x="-18279" y="2559161"/>
                  <a:pt x="166913" y="1839966"/>
                  <a:pt x="0" y="0"/>
                </a:cubicBezTo>
                <a:close/>
              </a:path>
            </a:pathLst>
          </a:custGeom>
          <a:solidFill>
            <a:srgbClr val="DDE0E5"/>
          </a:solidFill>
          <a:ln w="9525">
            <a:noFill/>
            <a:miter lim="800000"/>
            <a:headEnd/>
            <a:tailEnd/>
            <a:extLst>
              <a:ext uri="{C807C97D-BFC1-408E-A445-0C87EB9F89A2}">
                <ask:lineSketchStyleProps xmlns:ask="http://schemas.microsoft.com/office/drawing/2018/sketchyshapes" xmlns="" sd="943183522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marL="285750" lvl="0" indent="-285750" algn="ctr">
              <a:buFont typeface="Wingdings" panose="05000000000000000000" pitchFamily="2" charset="2"/>
              <a:buChar char="§"/>
            </a:pPr>
            <a:endParaRPr lang="el-GR">
              <a:solidFill>
                <a:schemeClr val="tx1"/>
              </a:solidFill>
            </a:endParaRPr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92E2F149-5B82-4AC0-9047-B6440DBA3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000" y="1080000"/>
            <a:ext cx="10515600" cy="618346"/>
          </a:xfrm>
        </p:spPr>
        <p:txBody>
          <a:bodyPr>
            <a:noAutofit/>
          </a:bodyPr>
          <a:lstStyle>
            <a:lvl1pPr>
              <a:defRPr lang="el-GR" sz="2200" kern="1200" dirty="0">
                <a:solidFill>
                  <a:srgbClr val="C01E24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4A2ACF4-3ABE-4CDD-AD36-30AD91F1B0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8000" y="2218304"/>
            <a:ext cx="7872768" cy="3787361"/>
          </a:xfrm>
        </p:spPr>
        <p:txBody>
          <a:bodyPr/>
          <a:lstStyle>
            <a:lvl1pPr marL="228600" indent="-228600">
              <a:buClr>
                <a:srgbClr val="C00000"/>
              </a:buClr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effectLst/>
                <a:latin typeface="+mn-lt"/>
              </a:defRPr>
            </a:lvl1pPr>
            <a:lvl2pPr marL="685800" indent="-228600">
              <a:buClr>
                <a:srgbClr val="C00000"/>
              </a:buClr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effectLst/>
                <a:latin typeface="+mn-lt"/>
              </a:defRPr>
            </a:lvl2pPr>
            <a:lvl3pPr marL="1143000" indent="-228600">
              <a:buClr>
                <a:srgbClr val="C00000"/>
              </a:buClr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effectLst/>
                <a:latin typeface="+mn-lt"/>
              </a:defRPr>
            </a:lvl3pPr>
            <a:lvl4pPr marL="1600200" indent="-228600">
              <a:buClr>
                <a:srgbClr val="C00000"/>
              </a:buClr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effectLst/>
                <a:latin typeface="+mn-lt"/>
              </a:defRPr>
            </a:lvl4pPr>
            <a:lvl5pPr marL="2057400" indent="-228600">
              <a:buClr>
                <a:srgbClr val="C00000"/>
              </a:buClr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effectLst/>
                <a:latin typeface="+mn-lt"/>
              </a:defRPr>
            </a:lvl5pPr>
          </a:lstStyle>
          <a:p>
            <a:pPr lvl="0"/>
            <a:r>
              <a:rPr lang="el-GR" dirty="0"/>
              <a:t>Επεξεργασία στυλ υποδείγματος κειμένου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315B9CD0-664A-1A57-5482-64081E3C877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b="59835"/>
          <a:stretch/>
        </p:blipFill>
        <p:spPr>
          <a:xfrm>
            <a:off x="4903" y="6508739"/>
            <a:ext cx="12191695" cy="349261"/>
          </a:xfrm>
          <a:prstGeom prst="rect">
            <a:avLst/>
          </a:prstGeom>
        </p:spPr>
      </p:pic>
      <p:pic>
        <p:nvPicPr>
          <p:cNvPr id="6" name="Εικόνα 5" descr="Εικόνα που περιέχει clipart, σύμβολο, καρτούν, λογότυπο&#10;&#10;Περιγραφή που δημιουργήθηκε αυτόματα">
            <a:extLst>
              <a:ext uri="{FF2B5EF4-FFF2-40B4-BE49-F238E27FC236}">
                <a16:creationId xmlns:a16="http://schemas.microsoft.com/office/drawing/2014/main" id="{8AD8DA09-CA51-90FC-C37F-AA4EB941D2E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1652422" y="61782"/>
            <a:ext cx="473524" cy="827819"/>
          </a:xfrm>
          <a:prstGeom prst="rect">
            <a:avLst/>
          </a:prstGeom>
        </p:spPr>
      </p:pic>
      <p:pic>
        <p:nvPicPr>
          <p:cNvPr id="8" name="Picture 13" descr="C:\Users\Georgia-Work\AppData\Roaming\Skype\georgia.aristidou\media_messaging\media_cache\^DD49E969C8C275A0BF0095F3F01442BBA23C6B6D6D2A977CE4^pimgpsh_fullsize_distr.jpg">
            <a:extLst>
              <a:ext uri="{FF2B5EF4-FFF2-40B4-BE49-F238E27FC236}">
                <a16:creationId xmlns:a16="http://schemas.microsoft.com/office/drawing/2014/main" id="{532CAFD4-E5F6-DB64-4C00-8F6568C21D15}"/>
              </a:ext>
            </a:extLst>
          </p:cNvPr>
          <p:cNvPicPr/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07980" y="6374858"/>
            <a:ext cx="1684020" cy="495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Εικόνα 8"/>
          <p:cNvPicPr>
            <a:picLocks noChangeAspect="1"/>
          </p:cNvPicPr>
          <p:nvPr userDrawn="1"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274" y="6487586"/>
            <a:ext cx="2085654" cy="391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6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all out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Τίτλος 4">
            <a:extLst>
              <a:ext uri="{FF2B5EF4-FFF2-40B4-BE49-F238E27FC236}">
                <a16:creationId xmlns:a16="http://schemas.microsoft.com/office/drawing/2014/main" id="{FC282D51-334C-492B-9A39-B63B0DF2D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ctr">
              <a:defRPr lang="el-GR" sz="4000" b="0" kern="1200" dirty="0" smtClean="0">
                <a:solidFill>
                  <a:schemeClr val="tx1"/>
                </a:solidFill>
                <a:latin typeface="Gill Sans Nova" panose="020B0602020104020203" pitchFamily="34" charset="0"/>
                <a:ea typeface="Adobe Gothic Std B" panose="020B0800000000000000" pitchFamily="34" charset="-128"/>
                <a:cs typeface="+mj-cs"/>
              </a:defRPr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10" name="TextBox 80">
            <a:extLst>
              <a:ext uri="{FF2B5EF4-FFF2-40B4-BE49-F238E27FC236}">
                <a16:creationId xmlns:a16="http://schemas.microsoft.com/office/drawing/2014/main" id="{79C9303C-96F0-47F7-8FD2-205DF32B61F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61999" y="5260932"/>
            <a:ext cx="25624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l-GR">
                <a:solidFill>
                  <a:srgbClr val="FFFFFF"/>
                </a:solidFill>
                <a:latin typeface="Impact" panose="020B0806030902050204" pitchFamily="34" charset="0"/>
              </a:rPr>
              <a:t>2. Empower</a:t>
            </a:r>
          </a:p>
        </p:txBody>
      </p:sp>
      <p:sp>
        <p:nvSpPr>
          <p:cNvPr id="11" name="TextBox 81">
            <a:extLst>
              <a:ext uri="{FF2B5EF4-FFF2-40B4-BE49-F238E27FC236}">
                <a16:creationId xmlns:a16="http://schemas.microsoft.com/office/drawing/2014/main" id="{DA09FF50-0927-454B-AFBE-BC816B37A0E3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112132" y="5231422"/>
            <a:ext cx="24658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l-GR">
                <a:solidFill>
                  <a:srgbClr val="FFFFFF"/>
                </a:solidFill>
                <a:latin typeface="Impact" panose="020B0806030902050204" pitchFamily="34" charset="0"/>
              </a:rPr>
              <a:t>3. Participate</a:t>
            </a:r>
          </a:p>
        </p:txBody>
      </p:sp>
      <p:sp>
        <p:nvSpPr>
          <p:cNvPr id="13" name="TextBox 80">
            <a:extLst>
              <a:ext uri="{FF2B5EF4-FFF2-40B4-BE49-F238E27FC236}">
                <a16:creationId xmlns:a16="http://schemas.microsoft.com/office/drawing/2014/main" id="{D64053F3-B864-46DB-814C-6742DA12C851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81260" y="2409476"/>
            <a:ext cx="250962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l-GR" sz="2800">
                <a:solidFill>
                  <a:srgbClr val="FFFFFF"/>
                </a:solidFill>
                <a:latin typeface="Impact" panose="020B0806030902050204" pitchFamily="34" charset="0"/>
              </a:rPr>
              <a:t>1. Prevent</a:t>
            </a:r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2422E4BA-8C61-60DE-25F8-335B91431FA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b="59835"/>
          <a:stretch/>
        </p:blipFill>
        <p:spPr>
          <a:xfrm>
            <a:off x="4903" y="6508739"/>
            <a:ext cx="12191695" cy="349261"/>
          </a:xfrm>
          <a:prstGeom prst="rect">
            <a:avLst/>
          </a:prstGeom>
        </p:spPr>
      </p:pic>
      <p:pic>
        <p:nvPicPr>
          <p:cNvPr id="6" name="Picture 13" descr="C:\Users\Georgia-Work\AppData\Roaming\Skype\georgia.aristidou\media_messaging\media_cache\^DD49E969C8C275A0BF0095F3F01442BBA23C6B6D6D2A977CE4^pimgpsh_fullsize_distr.jpg">
            <a:extLst>
              <a:ext uri="{FF2B5EF4-FFF2-40B4-BE49-F238E27FC236}">
                <a16:creationId xmlns:a16="http://schemas.microsoft.com/office/drawing/2014/main" id="{9AC18A60-AF1F-03C0-B0BE-E0F798ADD6AC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07980" y="6374858"/>
            <a:ext cx="1684020" cy="495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id="{79E7C37E-A457-1396-C30F-E6C37DEB496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b="59835"/>
          <a:stretch/>
        </p:blipFill>
        <p:spPr>
          <a:xfrm rot="10800000">
            <a:off x="-8250" y="-4107"/>
            <a:ext cx="12191695" cy="349261"/>
          </a:xfrm>
          <a:prstGeom prst="rect">
            <a:avLst/>
          </a:prstGeom>
        </p:spPr>
      </p:pic>
      <p:pic>
        <p:nvPicPr>
          <p:cNvPr id="2" name="Εικόνα 1" descr="Εικόνα που περιέχει clipart, σύμβολο, καρτούν, λογότυπο&#10;&#10;Περιγραφή που δημιουργήθηκε αυτόματα">
            <a:extLst>
              <a:ext uri="{FF2B5EF4-FFF2-40B4-BE49-F238E27FC236}">
                <a16:creationId xmlns:a16="http://schemas.microsoft.com/office/drawing/2014/main" id="{0974A85F-3A88-CEEA-7639-BFA4470EC4C3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31635" y="365125"/>
            <a:ext cx="591924" cy="1059378"/>
          </a:xfrm>
          <a:prstGeom prst="rect">
            <a:avLst/>
          </a:prstGeom>
        </p:spPr>
      </p:pic>
      <p:pic>
        <p:nvPicPr>
          <p:cNvPr id="12" name="Εικόνα 11"/>
          <p:cNvPicPr>
            <a:picLocks noChangeAspect="1"/>
          </p:cNvPicPr>
          <p:nvPr userDrawn="1"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274" y="6477426"/>
            <a:ext cx="2085654" cy="391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16992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 Un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12B5C26-F28B-4AA9-BD2D-9793B5ACAA0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8000" y="1079999"/>
            <a:ext cx="10515600" cy="893179"/>
          </a:xfrm>
        </p:spPr>
        <p:txBody>
          <a:bodyPr>
            <a:normAutofit/>
          </a:bodyPr>
          <a:lstStyle>
            <a:lvl1pPr>
              <a:defRPr lang="el-GR" sz="3600" b="1" kern="1200" dirty="0">
                <a:solidFill>
                  <a:srgbClr val="203864"/>
                </a:solidFill>
                <a:effectLst/>
                <a:latin typeface="+mn-lt"/>
                <a:ea typeface="Adobe Gothic Std B" panose="020B0800000000000000" pitchFamily="34" charset="-128"/>
                <a:cs typeface="+mj-cs"/>
              </a:defRPr>
            </a:lvl1pPr>
          </a:lstStyle>
          <a:p>
            <a:r>
              <a:rPr lang="en-US"/>
              <a:t>Unit 1</a:t>
            </a:r>
            <a:br>
              <a:rPr lang="en-US"/>
            </a:br>
            <a:r>
              <a:rPr lang="el-GR"/>
              <a:t>Στυλ κύριου τίτλου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C2867843-C85E-4F95-822E-2E2E06813F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8000" y="2160000"/>
            <a:ext cx="5157787" cy="503020"/>
          </a:xfrm>
        </p:spPr>
        <p:txBody>
          <a:bodyPr anchor="b">
            <a:normAutofit/>
          </a:bodyPr>
          <a:lstStyle>
            <a:lvl1pPr marL="0" indent="0">
              <a:buNone/>
              <a:defRPr lang="el-GR" sz="1800" b="1" kern="1200" dirty="0" smtClean="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A8468A7D-D857-4528-93D4-75CB428F46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8000" y="2687950"/>
            <a:ext cx="10515600" cy="3684588"/>
          </a:xfrm>
        </p:spPr>
        <p:txBody>
          <a:bodyPr/>
          <a:lstStyle>
            <a:lvl1pPr>
              <a:lnSpc>
                <a:spcPct val="150000"/>
              </a:lnSpc>
              <a:buClr>
                <a:srgbClr val="C01E24"/>
              </a:buClr>
              <a:defRPr>
                <a:latin typeface="+mn-lt"/>
              </a:defRPr>
            </a:lvl1pPr>
            <a:lvl2pPr>
              <a:lnSpc>
                <a:spcPct val="150000"/>
              </a:lnSpc>
              <a:buClr>
                <a:srgbClr val="C01E24"/>
              </a:buClr>
              <a:defRPr>
                <a:latin typeface="+mn-lt"/>
              </a:defRPr>
            </a:lvl2pPr>
            <a:lvl3pPr>
              <a:lnSpc>
                <a:spcPct val="150000"/>
              </a:lnSpc>
              <a:buClr>
                <a:srgbClr val="C01E24"/>
              </a:buClr>
              <a:defRPr>
                <a:latin typeface="+mn-lt"/>
              </a:defRPr>
            </a:lvl3pPr>
            <a:lvl4pPr>
              <a:lnSpc>
                <a:spcPct val="150000"/>
              </a:lnSpc>
              <a:buClr>
                <a:srgbClr val="C01E24"/>
              </a:buClr>
              <a:defRPr>
                <a:latin typeface="+mn-lt"/>
              </a:defRPr>
            </a:lvl4pPr>
            <a:lvl5pPr>
              <a:lnSpc>
                <a:spcPct val="150000"/>
              </a:lnSpc>
              <a:buClr>
                <a:srgbClr val="C01E24"/>
              </a:buClr>
              <a:defRPr>
                <a:latin typeface="+mn-lt"/>
              </a:defRPr>
            </a:lvl5pPr>
          </a:lstStyle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pic>
        <p:nvPicPr>
          <p:cNvPr id="6" name="Εικόνα 5">
            <a:extLst>
              <a:ext uri="{FF2B5EF4-FFF2-40B4-BE49-F238E27FC236}">
                <a16:creationId xmlns:a16="http://schemas.microsoft.com/office/drawing/2014/main" id="{32D2C6E2-DA3C-03C5-4B1D-9DB2EFCDEC7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b="59835"/>
          <a:stretch/>
        </p:blipFill>
        <p:spPr>
          <a:xfrm>
            <a:off x="4903" y="6508739"/>
            <a:ext cx="12191695" cy="349261"/>
          </a:xfrm>
          <a:prstGeom prst="rect">
            <a:avLst/>
          </a:prstGeom>
        </p:spPr>
      </p:pic>
      <p:pic>
        <p:nvPicPr>
          <p:cNvPr id="5" name="Εικόνα 4" descr="Εικόνα που περιέχει clipart, σύμβολο, καρτούν, λογότυπο&#10;&#10;Περιγραφή που δημιουργήθηκε αυτόματα">
            <a:extLst>
              <a:ext uri="{FF2B5EF4-FFF2-40B4-BE49-F238E27FC236}">
                <a16:creationId xmlns:a16="http://schemas.microsoft.com/office/drawing/2014/main" id="{B601D7AC-22F9-68D2-2485-EF228EEDE29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1652422" y="61782"/>
            <a:ext cx="473524" cy="827819"/>
          </a:xfrm>
          <a:prstGeom prst="rect">
            <a:avLst/>
          </a:prstGeom>
        </p:spPr>
      </p:pic>
      <p:pic>
        <p:nvPicPr>
          <p:cNvPr id="19" name="Picture 13" descr="C:\Users\Georgia-Work\AppData\Roaming\Skype\georgia.aristidou\media_messaging\media_cache\^DD49E969C8C275A0BF0095F3F01442BBA23C6B6D6D2A977CE4^pimgpsh_fullsize_distr.jpg">
            <a:extLst>
              <a:ext uri="{FF2B5EF4-FFF2-40B4-BE49-F238E27FC236}">
                <a16:creationId xmlns:a16="http://schemas.microsoft.com/office/drawing/2014/main" id="{B9911DEF-60F4-4A71-9614-3CF965F78B27}"/>
              </a:ext>
            </a:extLst>
          </p:cNvPr>
          <p:cNvPicPr/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07980" y="6374858"/>
            <a:ext cx="1684020" cy="495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Εικόνα 8"/>
          <p:cNvPicPr>
            <a:picLocks noChangeAspect="1"/>
          </p:cNvPicPr>
          <p:nvPr userDrawn="1"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274" y="6487586"/>
            <a:ext cx="2085654" cy="391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5485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Unit slide singl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2E2F149-5B82-4AC0-9047-B6440DBA3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000" y="1080000"/>
            <a:ext cx="11059692" cy="605096"/>
          </a:xfrm>
        </p:spPr>
        <p:txBody>
          <a:bodyPr>
            <a:normAutofit/>
          </a:bodyPr>
          <a:lstStyle>
            <a:lvl1pPr>
              <a:defRPr lang="el-GR" sz="2800" b="1" kern="1200" dirty="0">
                <a:solidFill>
                  <a:srgbClr val="203864"/>
                </a:solidFill>
                <a:effectLst/>
                <a:latin typeface="+mn-lt"/>
                <a:ea typeface="Adobe Gothic Std B" panose="020B0800000000000000" pitchFamily="34" charset="-128"/>
                <a:cs typeface="+mj-cs"/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4A2ACF4-3ABE-4CDD-AD36-30AD91F1B0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7999" y="1799999"/>
            <a:ext cx="5852132" cy="4865977"/>
          </a:xfrm>
        </p:spPr>
        <p:txBody>
          <a:bodyPr/>
          <a:lstStyle>
            <a:lvl1pPr>
              <a:defRPr sz="2400"/>
            </a:lvl1pPr>
          </a:lstStyle>
          <a:p>
            <a:pPr lvl="0"/>
            <a:r>
              <a:rPr lang="el-GR" dirty="0"/>
              <a:t>Επεξεργασία στυλ υποδείγματος κειμένου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11" name="TextBox 12">
            <a:extLst>
              <a:ext uri="{FF2B5EF4-FFF2-40B4-BE49-F238E27FC236}">
                <a16:creationId xmlns:a16="http://schemas.microsoft.com/office/drawing/2014/main" id="{2B11A1E7-A92D-4ADD-A414-173299287A7B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81370"/>
            <a:ext cx="8709225" cy="3221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1pPr>
            <a:lvl2pPr marL="742950" indent="-28575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2pPr>
            <a:lvl3pPr marL="11430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3pPr>
            <a:lvl4pPr marL="16002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4pPr>
            <a:lvl5pPr marL="20574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80000"/>
              </a:lnSpc>
              <a:buClr>
                <a:schemeClr val="bg1"/>
              </a:buClr>
              <a:buSzPct val="140000"/>
            </a:pPr>
            <a:r>
              <a:rPr lang="en-US" altLang="el-GR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1E24"/>
                </a:highlight>
                <a:latin typeface="Abadi Extra Light" panose="020B0204020104020204" pitchFamily="34" charset="0"/>
              </a:rPr>
              <a:t> </a:t>
            </a:r>
            <a:r>
              <a:rPr lang="en-US" altLang="el-GR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1E24"/>
                </a:highlight>
                <a:latin typeface="+mj-lt"/>
              </a:rPr>
              <a:t>2.</a:t>
            </a:r>
            <a:r>
              <a:rPr lang="el-GR" altLang="el-GR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1E24"/>
                </a:highlight>
                <a:latin typeface="+mj-lt"/>
              </a:rPr>
              <a:t>3</a:t>
            </a:r>
            <a:r>
              <a:rPr lang="en-US" altLang="el-GR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1E24"/>
                </a:highlight>
                <a:latin typeface="Abadi Extra Light" panose="020B0204020104020204" pitchFamily="34" charset="0"/>
              </a:rPr>
              <a:t> </a:t>
            </a:r>
            <a:r>
              <a:rPr lang="en-US" altLang="el-GR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badi Extra Light" panose="020B0204020104020204" pitchFamily="34" charset="0"/>
              </a:rPr>
              <a:t> </a:t>
            </a:r>
            <a:r>
              <a:rPr lang="el-GR" altLang="el-GR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badi Extra Light" panose="020B0204020104020204" pitchFamily="34" charset="0"/>
              </a:rPr>
              <a:t>Πως να αναζητήσετε και να επιλέξετε εφαρμογές υγείας;</a:t>
            </a:r>
            <a:endParaRPr lang="en-US" altLang="el-GR" sz="18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  <p:pic>
        <p:nvPicPr>
          <p:cNvPr id="4" name="Εικόνα 3" descr="Εικόνα που περιέχει clipart, σύμβολο, καρτούν, λογότυπο&#10;&#10;Περιγραφή που δημιουργήθηκε αυτόματα">
            <a:extLst>
              <a:ext uri="{FF2B5EF4-FFF2-40B4-BE49-F238E27FC236}">
                <a16:creationId xmlns:a16="http://schemas.microsoft.com/office/drawing/2014/main" id="{A36E9AEE-CF4B-71A4-5EBB-574F1E021CE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5131" y="6258144"/>
            <a:ext cx="311004" cy="556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79864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Unit slide with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A508F4D-74CD-4DC9-8CC6-A32508E7E1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000" y="1080000"/>
            <a:ext cx="11396576" cy="599188"/>
          </a:xfrm>
        </p:spPr>
        <p:txBody>
          <a:bodyPr>
            <a:normAutofit/>
          </a:bodyPr>
          <a:lstStyle>
            <a:lvl1pPr>
              <a:defRPr lang="el-GR" sz="2800" b="1" kern="1200" dirty="0">
                <a:solidFill>
                  <a:srgbClr val="203864"/>
                </a:solidFill>
                <a:effectLst/>
                <a:latin typeface="+mn-lt"/>
                <a:ea typeface="Adobe Gothic Std B" panose="020B0800000000000000" pitchFamily="34" charset="-128"/>
                <a:cs typeface="+mj-cs"/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983499B-D787-4204-9DCD-5D794F92BB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7999" y="1800000"/>
            <a:ext cx="5409663" cy="4893408"/>
          </a:xfrm>
        </p:spPr>
        <p:txBody>
          <a:bodyPr/>
          <a:lstStyle/>
          <a:p>
            <a:pPr lvl="0"/>
            <a:r>
              <a:rPr lang="el-GR" dirty="0"/>
              <a:t>Επεξεργασία στυλ υποδείγματος κειμένου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CCB6C04F-453F-4B55-9704-E13D0B2BC9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1800000"/>
            <a:ext cx="5782377" cy="489340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pic>
        <p:nvPicPr>
          <p:cNvPr id="5" name="Εικόνα 4" descr="Εικόνα που περιέχει clipart, σύμβολο, καρτούν, λογότυπο&#10;&#10;Περιγραφή που δημιουργήθηκε αυτόματα">
            <a:extLst>
              <a:ext uri="{FF2B5EF4-FFF2-40B4-BE49-F238E27FC236}">
                <a16:creationId xmlns:a16="http://schemas.microsoft.com/office/drawing/2014/main" id="{22E2C5BC-041B-E0DB-5C32-C01D4FD312A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5131" y="6258144"/>
            <a:ext cx="311004" cy="556610"/>
          </a:xfrm>
          <a:prstGeom prst="rect">
            <a:avLst/>
          </a:prstGeom>
        </p:spPr>
      </p:pic>
      <p:sp>
        <p:nvSpPr>
          <p:cNvPr id="7" name="TextBox 12">
            <a:extLst>
              <a:ext uri="{FF2B5EF4-FFF2-40B4-BE49-F238E27FC236}">
                <a16:creationId xmlns:a16="http://schemas.microsoft.com/office/drawing/2014/main" id="{C00C87C3-CE4E-1EC5-DBC5-3032FA4CC66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81370"/>
            <a:ext cx="8709225" cy="3221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1pPr>
            <a:lvl2pPr marL="742950" indent="-28575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2pPr>
            <a:lvl3pPr marL="11430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3pPr>
            <a:lvl4pPr marL="16002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4pPr>
            <a:lvl5pPr marL="20574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80000"/>
              </a:lnSpc>
              <a:buClr>
                <a:schemeClr val="bg1"/>
              </a:buClr>
              <a:buSzPct val="140000"/>
            </a:pPr>
            <a:r>
              <a:rPr lang="en-US" altLang="el-GR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1E24"/>
                </a:highlight>
                <a:latin typeface="Abadi Extra Light" panose="020B0204020104020204" pitchFamily="34" charset="0"/>
              </a:rPr>
              <a:t> </a:t>
            </a:r>
            <a:r>
              <a:rPr lang="en-US" altLang="el-GR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1E24"/>
                </a:highlight>
                <a:latin typeface="+mj-lt"/>
              </a:rPr>
              <a:t>2.</a:t>
            </a:r>
            <a:r>
              <a:rPr lang="el-GR" altLang="el-GR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1E24"/>
                </a:highlight>
                <a:latin typeface="+mj-lt"/>
              </a:rPr>
              <a:t>3</a:t>
            </a:r>
            <a:r>
              <a:rPr lang="en-US" altLang="el-GR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1E24"/>
                </a:highlight>
                <a:latin typeface="Abadi Extra Light" panose="020B0204020104020204" pitchFamily="34" charset="0"/>
              </a:rPr>
              <a:t> </a:t>
            </a:r>
            <a:r>
              <a:rPr lang="en-US" altLang="el-GR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badi Extra Light" panose="020B0204020104020204" pitchFamily="34" charset="0"/>
              </a:rPr>
              <a:t> </a:t>
            </a:r>
            <a:r>
              <a:rPr lang="el-GR" altLang="el-GR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badi Extra Light" panose="020B0204020104020204" pitchFamily="34" charset="0"/>
              </a:rPr>
              <a:t>Πως να αναζητήσετε και να επιλέξετε εφαρμογές υγείας;</a:t>
            </a:r>
            <a:endParaRPr lang="en-US" altLang="el-GR" sz="18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15741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ubmodule other slide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2E2F149-5B82-4AC0-9047-B6440DBA3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000" y="1080000"/>
            <a:ext cx="11059692" cy="728162"/>
          </a:xfrm>
        </p:spPr>
        <p:txBody>
          <a:bodyPr>
            <a:normAutofit/>
          </a:bodyPr>
          <a:lstStyle>
            <a:lvl1pPr>
              <a:defRPr lang="el-GR" sz="2400" b="1" kern="1200" dirty="0">
                <a:solidFill>
                  <a:srgbClr val="203864"/>
                </a:solidFill>
                <a:effectLst/>
                <a:latin typeface="+mn-lt"/>
                <a:ea typeface="Adobe Gothic Std B" panose="020B0800000000000000" pitchFamily="34" charset="-128"/>
                <a:cs typeface="+mj-cs"/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4A2ACF4-3ABE-4CDD-AD36-30AD91F1B0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7999" y="2459736"/>
            <a:ext cx="11059693" cy="3941326"/>
          </a:xfrm>
        </p:spPr>
        <p:txBody>
          <a:bodyPr/>
          <a:lstStyle/>
          <a:p>
            <a:pPr lvl="0"/>
            <a:r>
              <a:rPr lang="el-GR" dirty="0"/>
              <a:t>Επεξεργασία στυλ υποδείγματος κειμένου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5" name="TextBox 12">
            <a:extLst>
              <a:ext uri="{FF2B5EF4-FFF2-40B4-BE49-F238E27FC236}">
                <a16:creationId xmlns:a16="http://schemas.microsoft.com/office/drawing/2014/main" id="{7F70BB0F-9C9F-5642-F9AA-96B52E4EF32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81370"/>
            <a:ext cx="8709225" cy="3221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1pPr>
            <a:lvl2pPr marL="742950" indent="-28575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2pPr>
            <a:lvl3pPr marL="11430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3pPr>
            <a:lvl4pPr marL="16002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4pPr>
            <a:lvl5pPr marL="20574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80000"/>
              </a:lnSpc>
              <a:buClr>
                <a:schemeClr val="bg1"/>
              </a:buClr>
              <a:buSzPct val="140000"/>
            </a:pPr>
            <a:r>
              <a:rPr lang="en-US" altLang="el-GR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1E24"/>
                </a:highlight>
                <a:latin typeface="Abadi Extra Light" panose="020B0204020104020204" pitchFamily="34" charset="0"/>
              </a:rPr>
              <a:t> </a:t>
            </a:r>
            <a:r>
              <a:rPr lang="en-US" altLang="el-GR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1E24"/>
                </a:highlight>
                <a:latin typeface="+mj-lt"/>
              </a:rPr>
              <a:t>2.</a:t>
            </a:r>
            <a:r>
              <a:rPr lang="el-GR" altLang="el-GR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1E24"/>
                </a:highlight>
                <a:latin typeface="+mj-lt"/>
              </a:rPr>
              <a:t>3</a:t>
            </a:r>
            <a:r>
              <a:rPr lang="en-US" altLang="el-GR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1E24"/>
                </a:highlight>
                <a:latin typeface="Abadi Extra Light" panose="020B0204020104020204" pitchFamily="34" charset="0"/>
              </a:rPr>
              <a:t> </a:t>
            </a:r>
            <a:r>
              <a:rPr lang="en-US" altLang="el-GR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badi Extra Light" panose="020B0204020104020204" pitchFamily="34" charset="0"/>
              </a:rPr>
              <a:t> </a:t>
            </a:r>
            <a:r>
              <a:rPr lang="el-GR" altLang="el-GR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badi Extra Light" panose="020B0204020104020204" pitchFamily="34" charset="0"/>
              </a:rPr>
              <a:t>Πως να αναζητήσετε και να επιλέξετε εφαρμογές υγείας;</a:t>
            </a:r>
            <a:endParaRPr lang="en-US" altLang="el-GR" sz="18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36866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B46BB58A-A75B-4A0C-BE6F-D0731393F4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25648635-3CA0-4F1E-817C-A6E98ACC25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4"/>
            <a:ext cx="10515600" cy="4530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dirty="0"/>
              <a:t>Επεξεργασία στυλ υποδείγματος κειμένου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E95B5D2D-F1A2-4F99-B9AD-6FD2B8D1E7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F040FA-9906-4CC1-BC45-485E7EF45242}" type="datetimeFigureOut">
              <a:rPr lang="el-GR" smtClean="0"/>
              <a:t>26/6/2024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9903A71A-FD73-44B7-9409-E37DDE72B6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06CDE5E-65B0-4D9D-8085-7599318DCE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1572DE-A66B-47C0-8B9C-780E58F2F0B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68923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2" r:id="rId4"/>
    <p:sldLayoutId id="2147483661" r:id="rId5"/>
    <p:sldLayoutId id="2147483665" r:id="rId6"/>
    <p:sldLayoutId id="2147483666" r:id="rId7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203864"/>
          </a:solidFill>
          <a:effectLst/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Clr>
          <a:srgbClr val="C01E24"/>
        </a:buClr>
        <a:buFont typeface="Wingdings" panose="05000000000000000000" pitchFamily="2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Clr>
          <a:srgbClr val="C01E24"/>
        </a:buClr>
        <a:buSzPct val="120000"/>
        <a:buFont typeface="Wingdings" panose="05000000000000000000" pitchFamily="2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Clr>
          <a:srgbClr val="C01E24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Clr>
          <a:srgbClr val="C01E24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Clr>
          <a:srgbClr val="C01E24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jpg"/><Relationship Id="rId5" Type="http://schemas.openxmlformats.org/officeDocument/2006/relationships/image" Target="../media/image8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21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prolepsis.gr/" TargetMode="External"/><Relationship Id="rId13" Type="http://schemas.openxmlformats.org/officeDocument/2006/relationships/image" Target="../media/image16.jpeg"/><Relationship Id="rId18" Type="http://schemas.openxmlformats.org/officeDocument/2006/relationships/hyperlink" Target="http://www.amsed.fr/" TargetMode="External"/><Relationship Id="rId3" Type="http://schemas.openxmlformats.org/officeDocument/2006/relationships/image" Target="../media/image11.jpeg"/><Relationship Id="rId7" Type="http://schemas.openxmlformats.org/officeDocument/2006/relationships/image" Target="../media/image13.jpeg"/><Relationship Id="rId12" Type="http://schemas.openxmlformats.org/officeDocument/2006/relationships/hyperlink" Target="https://www.media-k.eu/" TargetMode="External"/><Relationship Id="rId17" Type="http://schemas.openxmlformats.org/officeDocument/2006/relationships/image" Target="../media/image18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7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www.coordina-oerh.com/" TargetMode="External"/><Relationship Id="rId11" Type="http://schemas.openxmlformats.org/officeDocument/2006/relationships/image" Target="../media/image15.jpeg"/><Relationship Id="rId5" Type="http://schemas.openxmlformats.org/officeDocument/2006/relationships/image" Target="../media/image12.jpeg"/><Relationship Id="rId15" Type="http://schemas.openxmlformats.org/officeDocument/2006/relationships/hyperlink" Target="http://www.connexions.gr/" TargetMode="External"/><Relationship Id="rId10" Type="http://schemas.openxmlformats.org/officeDocument/2006/relationships/hyperlink" Target="http://www.uv.es/" TargetMode="External"/><Relationship Id="rId19" Type="http://schemas.openxmlformats.org/officeDocument/2006/relationships/hyperlink" Target="http://www.resetcy.com/" TargetMode="External"/><Relationship Id="rId4" Type="http://schemas.openxmlformats.org/officeDocument/2006/relationships/hyperlink" Target="https://www.w-hs.de/" TargetMode="External"/><Relationship Id="rId9" Type="http://schemas.openxmlformats.org/officeDocument/2006/relationships/image" Target="../media/image14.jpeg"/><Relationship Id="rId14" Type="http://schemas.openxmlformats.org/officeDocument/2006/relationships/hyperlink" Target="https://www.oxfamitalia.org/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openxmlformats.org/officeDocument/2006/relationships/image" Target="../media/image9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>
            <a:extLst>
              <a:ext uri="{FF2B5EF4-FFF2-40B4-BE49-F238E27FC236}">
                <a16:creationId xmlns:a16="http://schemas.microsoft.com/office/drawing/2014/main" id="{122BC770-408C-50C8-126F-18790E99F2CB}"/>
              </a:ext>
            </a:extLst>
          </p:cNvPr>
          <p:cNvSpPr txBox="1">
            <a:spLocks/>
          </p:cNvSpPr>
          <p:nvPr/>
        </p:nvSpPr>
        <p:spPr>
          <a:xfrm>
            <a:off x="4310344" y="3513902"/>
            <a:ext cx="7843717" cy="20157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E3E98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l-GR" sz="3400" b="1" dirty="0">
                <a:solidFill>
                  <a:srgbClr val="C00000"/>
                </a:solidFill>
                <a:effectLst/>
                <a:latin typeface="+mj-lt"/>
              </a:rPr>
              <a:t>Ενότητα 2 - Συνεδρία αυτοδιδασκαλίας (2.3)</a:t>
            </a:r>
            <a:br>
              <a:rPr lang="el-GR" sz="3400" b="1" dirty="0">
                <a:solidFill>
                  <a:srgbClr val="C00000"/>
                </a:solidFill>
                <a:effectLst/>
                <a:latin typeface="+mj-lt"/>
              </a:rPr>
            </a:br>
            <a:r>
              <a:rPr lang="el-GR" sz="3400" b="1" dirty="0">
                <a:solidFill>
                  <a:schemeClr val="tx1"/>
                </a:solidFill>
                <a:effectLst/>
                <a:latin typeface="+mj-lt"/>
              </a:rPr>
              <a:t>Πώς να αναζητήσετε και να επιλέξετε εφαρμογές υγείας;</a:t>
            </a:r>
            <a:endParaRPr lang="en-US" sz="3400" b="1" dirty="0"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C7AD4A93-931E-A31D-52A4-60E47B032034}"/>
              </a:ext>
            </a:extLst>
          </p:cNvPr>
          <p:cNvSpPr/>
          <p:nvPr/>
        </p:nvSpPr>
        <p:spPr>
          <a:xfrm>
            <a:off x="-2" y="671930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1</a:t>
            </a:r>
            <a:endParaRPr lang="el-GR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8" name="Ορθογώνιο 7">
            <a:extLst>
              <a:ext uri="{FF2B5EF4-FFF2-40B4-BE49-F238E27FC236}">
                <a16:creationId xmlns:a16="http://schemas.microsoft.com/office/drawing/2014/main" id="{B63E7FEB-73DF-67ED-3B6B-EFAC8BBCBDE5}"/>
              </a:ext>
            </a:extLst>
          </p:cNvPr>
          <p:cNvSpPr/>
          <p:nvPr/>
        </p:nvSpPr>
        <p:spPr>
          <a:xfrm>
            <a:off x="-56" y="2302518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3</a:t>
            </a:r>
            <a:endParaRPr lang="el-GR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9296058F-B1EF-E3C5-E1C3-C7D0F3D64C9C}"/>
              </a:ext>
            </a:extLst>
          </p:cNvPr>
          <p:cNvSpPr/>
          <p:nvPr/>
        </p:nvSpPr>
        <p:spPr>
          <a:xfrm>
            <a:off x="-2" y="3170974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4</a:t>
            </a:r>
            <a:endParaRPr lang="el-GR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8D1A44D9-A0E1-CEEC-8556-1AF31A36C35E}"/>
              </a:ext>
            </a:extLst>
          </p:cNvPr>
          <p:cNvSpPr/>
          <p:nvPr/>
        </p:nvSpPr>
        <p:spPr>
          <a:xfrm>
            <a:off x="1655" y="4036937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5</a:t>
            </a:r>
            <a:endParaRPr lang="el-GR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11" name="Εικόνα 10" descr="Εικόνα που περιέχει κείμενο, γραμματοσειρά, λογότυπο, γραφικά&#10;&#10;Περιγραφή που δημιουργήθηκε αυτόματα">
            <a:extLst>
              <a:ext uri="{FF2B5EF4-FFF2-40B4-BE49-F238E27FC236}">
                <a16:creationId xmlns:a16="http://schemas.microsoft.com/office/drawing/2014/main" id="{300ED21F-BA4A-76D4-938D-43CD49C5376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107"/>
          <a:stretch/>
        </p:blipFill>
        <p:spPr>
          <a:xfrm>
            <a:off x="4310344" y="1134849"/>
            <a:ext cx="6563496" cy="2084244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FA472B88-FA84-AD45-BFBA-453D2E042006}"/>
              </a:ext>
            </a:extLst>
          </p:cNvPr>
          <p:cNvSpPr txBox="1"/>
          <p:nvPr/>
        </p:nvSpPr>
        <p:spPr>
          <a:xfrm>
            <a:off x="4863323" y="2899483"/>
            <a:ext cx="609490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l-GR" dirty="0">
                <a:solidFill>
                  <a:srgbClr val="ABC7F1"/>
                </a:solidFill>
              </a:rPr>
              <a:t>https://apps4health.eu/</a:t>
            </a:r>
          </a:p>
        </p:txBody>
      </p:sp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7C86EE4D-CAC2-9380-C65D-7DA71C9CBC3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8249" y="5991490"/>
            <a:ext cx="12191695" cy="869554"/>
          </a:xfrm>
          <a:prstGeom prst="rect">
            <a:avLst/>
          </a:prstGeom>
        </p:spPr>
      </p:pic>
      <p:pic>
        <p:nvPicPr>
          <p:cNvPr id="14" name="Picture 2">
            <a:extLst>
              <a:ext uri="{FF2B5EF4-FFF2-40B4-BE49-F238E27FC236}">
                <a16:creationId xmlns:a16="http://schemas.microsoft.com/office/drawing/2014/main" id="{C54C3464-3C1E-988B-5CEF-752563404F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48048" y="6336215"/>
            <a:ext cx="1406013" cy="492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Εικόνα 16">
            <a:extLst>
              <a:ext uri="{FF2B5EF4-FFF2-40B4-BE49-F238E27FC236}">
                <a16:creationId xmlns:a16="http://schemas.microsoft.com/office/drawing/2014/main" id="{776D3A79-A4EA-011B-EE3F-2B5EC1352C1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59835"/>
          <a:stretch/>
        </p:blipFill>
        <p:spPr>
          <a:xfrm rot="10800000">
            <a:off x="-8250" y="-4107"/>
            <a:ext cx="12191695" cy="349261"/>
          </a:xfrm>
          <a:prstGeom prst="rect">
            <a:avLst/>
          </a:prstGeom>
        </p:spPr>
      </p:pic>
      <p:pic>
        <p:nvPicPr>
          <p:cNvPr id="18" name="Εικόνα 17" descr="Εικόνα που περιέχει clipart, σύμβολο, καρτούν, λογότυπο&#10;&#10;Περιγραφή που δημιουργήθηκε αυτόματα">
            <a:extLst>
              <a:ext uri="{FF2B5EF4-FFF2-40B4-BE49-F238E27FC236}">
                <a16:creationId xmlns:a16="http://schemas.microsoft.com/office/drawing/2014/main" id="{29A217B1-02FB-0D22-229B-F635B22A400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6896" y="1576370"/>
            <a:ext cx="1880187" cy="3365007"/>
          </a:xfrm>
          <a:prstGeom prst="rect">
            <a:avLst/>
          </a:prstGeom>
        </p:spPr>
      </p:pic>
      <p:sp>
        <p:nvSpPr>
          <p:cNvPr id="3" name="Ορθογώνιο 5">
            <a:extLst>
              <a:ext uri="{FF2B5EF4-FFF2-40B4-BE49-F238E27FC236}">
                <a16:creationId xmlns:a16="http://schemas.microsoft.com/office/drawing/2014/main" id="{A1482017-CE48-BD3A-636F-4833CBAAF02A}"/>
              </a:ext>
            </a:extLst>
          </p:cNvPr>
          <p:cNvSpPr/>
          <p:nvPr/>
        </p:nvSpPr>
        <p:spPr>
          <a:xfrm>
            <a:off x="728869" y="1172199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7</a:t>
            </a:r>
            <a:endParaRPr lang="el-GR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9" name="Ορθογώνιο 6">
            <a:extLst>
              <a:ext uri="{FF2B5EF4-FFF2-40B4-BE49-F238E27FC236}">
                <a16:creationId xmlns:a16="http://schemas.microsoft.com/office/drawing/2014/main" id="{CAD63FE0-D81D-FCE9-CCA7-3575A1CD6940}"/>
              </a:ext>
            </a:extLst>
          </p:cNvPr>
          <p:cNvSpPr/>
          <p:nvPr/>
        </p:nvSpPr>
        <p:spPr>
          <a:xfrm>
            <a:off x="721541" y="2008020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8</a:t>
            </a:r>
            <a:endParaRPr lang="el-GR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0" name="Ορθογώνιο 7">
            <a:extLst>
              <a:ext uri="{FF2B5EF4-FFF2-40B4-BE49-F238E27FC236}">
                <a16:creationId xmlns:a16="http://schemas.microsoft.com/office/drawing/2014/main" id="{6C932FDB-0CEA-CF4D-38E2-9F9CD825E408}"/>
              </a:ext>
            </a:extLst>
          </p:cNvPr>
          <p:cNvSpPr/>
          <p:nvPr/>
        </p:nvSpPr>
        <p:spPr>
          <a:xfrm>
            <a:off x="728815" y="2802787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9</a:t>
            </a:r>
            <a:endParaRPr lang="el-GR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1" name="Ορθογώνιο 8">
            <a:extLst>
              <a:ext uri="{FF2B5EF4-FFF2-40B4-BE49-F238E27FC236}">
                <a16:creationId xmlns:a16="http://schemas.microsoft.com/office/drawing/2014/main" id="{EF7D337B-3CF9-B720-8142-510959218B2D}"/>
              </a:ext>
            </a:extLst>
          </p:cNvPr>
          <p:cNvSpPr/>
          <p:nvPr/>
        </p:nvSpPr>
        <p:spPr>
          <a:xfrm>
            <a:off x="728869" y="3671243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10</a:t>
            </a:r>
            <a:endParaRPr lang="el-GR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2" name="Ορθογώνιο 9">
            <a:extLst>
              <a:ext uri="{FF2B5EF4-FFF2-40B4-BE49-F238E27FC236}">
                <a16:creationId xmlns:a16="http://schemas.microsoft.com/office/drawing/2014/main" id="{CC1E6879-142D-AECE-94E7-214111DCC508}"/>
              </a:ext>
            </a:extLst>
          </p:cNvPr>
          <p:cNvSpPr/>
          <p:nvPr/>
        </p:nvSpPr>
        <p:spPr>
          <a:xfrm>
            <a:off x="730526" y="4537206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11</a:t>
            </a:r>
            <a:endParaRPr lang="el-GR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4" name="Ορθογώνιο 10">
            <a:extLst>
              <a:ext uri="{FF2B5EF4-FFF2-40B4-BE49-F238E27FC236}">
                <a16:creationId xmlns:a16="http://schemas.microsoft.com/office/drawing/2014/main" id="{E6A6A2C1-905C-CF21-28C1-3A5CBA4B3EAA}"/>
              </a:ext>
            </a:extLst>
          </p:cNvPr>
          <p:cNvSpPr/>
          <p:nvPr/>
        </p:nvSpPr>
        <p:spPr>
          <a:xfrm>
            <a:off x="2353887" y="6271701"/>
            <a:ext cx="8364776" cy="6324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l-GR" sz="1000" dirty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Με τη συγχρηματοδότηση της Ευρωπαϊκής Ένωσης. Οι απόψεις και οι γνώμες που διατυπώνονται εκφράζουν αποκλειστικά τις απόψεις των συντακτών και δεν αντιπροσωπεύουν κατ’ ανάγκη τις απόψεις της Ευρωπαϊκής Ένωσης ή του Ευρωπαϊκού Εκτελεστικού Οργανισμού Εκπαίδευσης και Πολιτισμού (EACEA). Η Ευρωπαϊκή Ένωση και ο EACEA δεν μπορούν να θεωρηθούν υπεύθυνοι για τις εκφραζόμενες απόψεις.</a:t>
            </a:r>
            <a:endParaRPr lang="en-US" sz="1000" dirty="0">
              <a:solidFill>
                <a:schemeClr val="accent5">
                  <a:lumMod val="20000"/>
                  <a:lumOff val="80000"/>
                </a:schemeClr>
              </a:solidFill>
              <a:latin typeface="+mj-lt"/>
            </a:endParaRPr>
          </a:p>
        </p:txBody>
      </p:sp>
      <p:sp>
        <p:nvSpPr>
          <p:cNvPr id="27" name="Ορθογώνιο 6">
            <a:extLst>
              <a:ext uri="{FF2B5EF4-FFF2-40B4-BE49-F238E27FC236}">
                <a16:creationId xmlns:a16="http://schemas.microsoft.com/office/drawing/2014/main" id="{52BA3253-2FE1-4A1C-A187-C823533C3003}"/>
              </a:ext>
            </a:extLst>
          </p:cNvPr>
          <p:cNvSpPr/>
          <p:nvPr/>
        </p:nvSpPr>
        <p:spPr>
          <a:xfrm>
            <a:off x="-835" y="4892447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>
                <a:solidFill>
                  <a:schemeClr val="bg1">
                    <a:lumMod val="95000"/>
                  </a:schemeClr>
                </a:solidFill>
              </a:rPr>
              <a:t>6</a:t>
            </a:r>
            <a:endParaRPr lang="el-GR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9" name="Ορθογώνιο 15">
            <a:extLst>
              <a:ext uri="{FF2B5EF4-FFF2-40B4-BE49-F238E27FC236}">
                <a16:creationId xmlns:a16="http://schemas.microsoft.com/office/drawing/2014/main" id="{E2D62582-C445-4009-AC95-BBAC912350A5}"/>
              </a:ext>
            </a:extLst>
          </p:cNvPr>
          <p:cNvSpPr/>
          <p:nvPr/>
        </p:nvSpPr>
        <p:spPr>
          <a:xfrm>
            <a:off x="-8163" y="1495460"/>
            <a:ext cx="722376" cy="868136"/>
          </a:xfrm>
          <a:prstGeom prst="rect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el-GR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3" name="Εικόνα 22"/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14599"/>
            <a:ext cx="1961727" cy="368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0078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: Στρογγύλεμα γωνιών 3">
            <a:extLst>
              <a:ext uri="{FF2B5EF4-FFF2-40B4-BE49-F238E27FC236}">
                <a16:creationId xmlns:a16="http://schemas.microsoft.com/office/drawing/2014/main" id="{9651827C-5BB0-427C-8C65-8784AC89CEFC}"/>
              </a:ext>
            </a:extLst>
          </p:cNvPr>
          <p:cNvSpPr/>
          <p:nvPr/>
        </p:nvSpPr>
        <p:spPr>
          <a:xfrm>
            <a:off x="2105025" y="1028700"/>
            <a:ext cx="7534275" cy="880487"/>
          </a:xfrm>
          <a:prstGeom prst="roundRect">
            <a:avLst/>
          </a:prstGeom>
          <a:ln>
            <a:solidFill>
              <a:srgbClr val="C01E24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2000" b="1" dirty="0">
                <a:solidFill>
                  <a:srgbClr val="203864"/>
                </a:solidFill>
              </a:rPr>
              <a:t>Θα πρέπει να είστε δύσπιστοι εάν τα μόνα δεδομένα σχετικά με την αποτελεσματικότητα μιας εφαρμογής προέρχονται από τον ίδιο τον προγραμματιστή.</a:t>
            </a:r>
            <a:endParaRPr lang="el-GR" b="1" i="1" dirty="0">
              <a:solidFill>
                <a:srgbClr val="203864"/>
              </a:solidFill>
            </a:endParaRPr>
          </a:p>
        </p:txBody>
      </p:sp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88178301-C8A7-4724-8CF8-344EAE75664C}"/>
              </a:ext>
            </a:extLst>
          </p:cNvPr>
          <p:cNvSpPr/>
          <p:nvPr/>
        </p:nvSpPr>
        <p:spPr>
          <a:xfrm>
            <a:off x="6134100" y="2524125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Λάθος</a:t>
            </a:r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E448F981-31BC-4A5C-A52A-2CB296CA1B95}"/>
              </a:ext>
            </a:extLst>
          </p:cNvPr>
          <p:cNvSpPr/>
          <p:nvPr/>
        </p:nvSpPr>
        <p:spPr>
          <a:xfrm>
            <a:off x="2105025" y="2524124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Σωστό</a:t>
            </a:r>
          </a:p>
        </p:txBody>
      </p:sp>
    </p:spTree>
    <p:extLst>
      <p:ext uri="{BB962C8B-B14F-4D97-AF65-F5344CB8AC3E}">
        <p14:creationId xmlns:p14="http://schemas.microsoft.com/office/powerpoint/2010/main" val="1769676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1E24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: Στρογγύλεμα γωνιών 3">
            <a:extLst>
              <a:ext uri="{FF2B5EF4-FFF2-40B4-BE49-F238E27FC236}">
                <a16:creationId xmlns:a16="http://schemas.microsoft.com/office/drawing/2014/main" id="{9651827C-5BB0-427C-8C65-8784AC89CEFC}"/>
              </a:ext>
            </a:extLst>
          </p:cNvPr>
          <p:cNvSpPr/>
          <p:nvPr/>
        </p:nvSpPr>
        <p:spPr>
          <a:xfrm>
            <a:off x="2105025" y="1028700"/>
            <a:ext cx="7534275" cy="904875"/>
          </a:xfrm>
          <a:prstGeom prst="roundRect">
            <a:avLst/>
          </a:prstGeom>
          <a:ln>
            <a:solidFill>
              <a:srgbClr val="C01E24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2000" b="1" dirty="0">
                <a:solidFill>
                  <a:srgbClr val="203864"/>
                </a:solidFill>
              </a:rPr>
              <a:t>Ποιοι είναι οι κίνδυνοι από τη χρήση εφαρμογών υγείας χαμηλής ποιότητας;</a:t>
            </a:r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E448F981-31BC-4A5C-A52A-2CB296CA1B95}"/>
              </a:ext>
            </a:extLst>
          </p:cNvPr>
          <p:cNvSpPr/>
          <p:nvPr/>
        </p:nvSpPr>
        <p:spPr>
          <a:xfrm>
            <a:off x="6134100" y="2479675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B. </a:t>
            </a:r>
            <a:r>
              <a:rPr lang="el-GR" dirty="0"/>
              <a:t>Οι εφαρμογές ενδέχεται να παρέχουν κακές ή ακόμα και εσφαλμένες πληροφορίες</a:t>
            </a:r>
          </a:p>
        </p:txBody>
      </p:sp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330EFFD1-979D-4EE1-BDD9-918267F048CC}"/>
              </a:ext>
            </a:extLst>
          </p:cNvPr>
          <p:cNvSpPr/>
          <p:nvPr/>
        </p:nvSpPr>
        <p:spPr>
          <a:xfrm>
            <a:off x="6134100" y="3727450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Δ</a:t>
            </a:r>
            <a:r>
              <a:rPr lang="en-US" dirty="0"/>
              <a:t>. </a:t>
            </a:r>
            <a:r>
              <a:rPr lang="el-GR" dirty="0"/>
              <a:t>Οι εφαρμογές υγείας είναι γενικά ακίνδυνες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ADEDE7A-0913-479F-BB67-E02D145BE5E2}"/>
              </a:ext>
            </a:extLst>
          </p:cNvPr>
          <p:cNvSpPr txBox="1"/>
          <p:nvPr/>
        </p:nvSpPr>
        <p:spPr>
          <a:xfrm>
            <a:off x="2112607" y="1987414"/>
            <a:ext cx="2544543" cy="307777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el-GR" sz="1400" b="1" i="1" dirty="0"/>
              <a:t>Τρεις απαντήσεις είναι σωστές!</a:t>
            </a:r>
          </a:p>
        </p:txBody>
      </p:sp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453F1606-7CA3-397D-C6BF-162075F56CBA}"/>
              </a:ext>
            </a:extLst>
          </p:cNvPr>
          <p:cNvSpPr/>
          <p:nvPr/>
        </p:nvSpPr>
        <p:spPr>
          <a:xfrm>
            <a:off x="2105025" y="3727450"/>
            <a:ext cx="3505200" cy="103942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Γ</a:t>
            </a:r>
            <a:r>
              <a:rPr lang="en-US" dirty="0"/>
              <a:t>. </a:t>
            </a:r>
            <a:r>
              <a:rPr lang="el-GR" dirty="0"/>
              <a:t>Μια παραπληροφόρηση εφαρμογών θα μπορούσε να οδηγήσει σε εσφαλμένη αξιολόγηση μιας ασθένειας</a:t>
            </a:r>
          </a:p>
        </p:txBody>
      </p:sp>
      <p:sp>
        <p:nvSpPr>
          <p:cNvPr id="3" name="Ορθογώνιο 2">
            <a:extLst>
              <a:ext uri="{FF2B5EF4-FFF2-40B4-BE49-F238E27FC236}">
                <a16:creationId xmlns:a16="http://schemas.microsoft.com/office/drawing/2014/main" id="{CAAE83D5-94E1-E69B-F4FC-8082A441E4B5}"/>
              </a:ext>
            </a:extLst>
          </p:cNvPr>
          <p:cNvSpPr/>
          <p:nvPr/>
        </p:nvSpPr>
        <p:spPr>
          <a:xfrm>
            <a:off x="2105025" y="2481213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  <a:r>
              <a:rPr lang="el-GR" dirty="0"/>
              <a:t>. Οι εφαρμογές ενδέχεται να περιέχουν ψευδείς ισχυρισμούς υγείας</a:t>
            </a:r>
          </a:p>
        </p:txBody>
      </p:sp>
    </p:spTree>
    <p:extLst>
      <p:ext uri="{BB962C8B-B14F-4D97-AF65-F5344CB8AC3E}">
        <p14:creationId xmlns:p14="http://schemas.microsoft.com/office/powerpoint/2010/main" val="2417493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1E24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: Στρογγύλεμα γωνιών 3">
            <a:extLst>
              <a:ext uri="{FF2B5EF4-FFF2-40B4-BE49-F238E27FC236}">
                <a16:creationId xmlns:a16="http://schemas.microsoft.com/office/drawing/2014/main" id="{9651827C-5BB0-427C-8C65-8784AC89CEFC}"/>
              </a:ext>
            </a:extLst>
          </p:cNvPr>
          <p:cNvSpPr/>
          <p:nvPr/>
        </p:nvSpPr>
        <p:spPr>
          <a:xfrm>
            <a:off x="2328863" y="1028700"/>
            <a:ext cx="7519676" cy="1219825"/>
          </a:xfrm>
          <a:prstGeom prst="roundRect">
            <a:avLst/>
          </a:prstGeom>
          <a:ln>
            <a:solidFill>
              <a:srgbClr val="C01E24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2000" b="1" dirty="0">
                <a:solidFill>
                  <a:srgbClr val="203864"/>
                </a:solidFill>
              </a:rPr>
              <a:t>Ο κακός σχεδιασμός εφαρμογών, όπως ένα άβολο περιβάλλον εργασίας χρήστη, μπορεί να οδηγήσει σε σπάνια χρήση και χαμηλότερη συμμόρφωση στη θεραπεία όταν χρησιμοποιείται συμπληρωματικά.</a:t>
            </a:r>
            <a:endParaRPr lang="en-US" sz="2000" b="1" dirty="0">
              <a:solidFill>
                <a:srgbClr val="203864"/>
              </a:solidFill>
            </a:endParaRPr>
          </a:p>
        </p:txBody>
      </p:sp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C76CDE12-5511-424D-19B5-5EC439569320}"/>
              </a:ext>
            </a:extLst>
          </p:cNvPr>
          <p:cNvSpPr/>
          <p:nvPr/>
        </p:nvSpPr>
        <p:spPr>
          <a:xfrm>
            <a:off x="6134100" y="2524125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Λάθος</a:t>
            </a:r>
          </a:p>
        </p:txBody>
      </p:sp>
      <p:sp>
        <p:nvSpPr>
          <p:cNvPr id="3" name="Ορθογώνιο 2">
            <a:extLst>
              <a:ext uri="{FF2B5EF4-FFF2-40B4-BE49-F238E27FC236}">
                <a16:creationId xmlns:a16="http://schemas.microsoft.com/office/drawing/2014/main" id="{7DCD47D7-0C88-2FEC-FD06-BC192015A4F3}"/>
              </a:ext>
            </a:extLst>
          </p:cNvPr>
          <p:cNvSpPr/>
          <p:nvPr/>
        </p:nvSpPr>
        <p:spPr>
          <a:xfrm>
            <a:off x="2105025" y="2524124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Σωστό</a:t>
            </a:r>
          </a:p>
        </p:txBody>
      </p:sp>
    </p:spTree>
    <p:extLst>
      <p:ext uri="{BB962C8B-B14F-4D97-AF65-F5344CB8AC3E}">
        <p14:creationId xmlns:p14="http://schemas.microsoft.com/office/powerpoint/2010/main" val="920710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1E24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: Στρογγύλεμα γωνιών 3">
            <a:extLst>
              <a:ext uri="{FF2B5EF4-FFF2-40B4-BE49-F238E27FC236}">
                <a16:creationId xmlns:a16="http://schemas.microsoft.com/office/drawing/2014/main" id="{9651827C-5BB0-427C-8C65-8784AC89CEFC}"/>
              </a:ext>
            </a:extLst>
          </p:cNvPr>
          <p:cNvSpPr/>
          <p:nvPr/>
        </p:nvSpPr>
        <p:spPr>
          <a:xfrm>
            <a:off x="2105025" y="1028700"/>
            <a:ext cx="7534275" cy="904875"/>
          </a:xfrm>
          <a:prstGeom prst="roundRect">
            <a:avLst/>
          </a:prstGeom>
          <a:ln>
            <a:solidFill>
              <a:srgbClr val="C01E24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2000" b="1" dirty="0">
                <a:solidFill>
                  <a:srgbClr val="203864"/>
                </a:solidFill>
              </a:rPr>
              <a:t>Τι άλλο πρέπει να προσέξετε πριν δεσμευτείτε σε μια εφαρμογή;</a:t>
            </a:r>
          </a:p>
        </p:txBody>
      </p:sp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88178301-C8A7-4724-8CF8-344EAE75664C}"/>
              </a:ext>
            </a:extLst>
          </p:cNvPr>
          <p:cNvSpPr/>
          <p:nvPr/>
        </p:nvSpPr>
        <p:spPr>
          <a:xfrm>
            <a:off x="2105025" y="2479675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A. </a:t>
            </a:r>
            <a:r>
              <a:rPr lang="el-GR" dirty="0"/>
              <a:t>Μπορώ να δημιουργήσω λογαριασμό με το αγαπημένο μου όνομα χρήστη;</a:t>
            </a:r>
            <a:endParaRPr lang="en-US" dirty="0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E448F981-31BC-4A5C-A52A-2CB296CA1B95}"/>
              </a:ext>
            </a:extLst>
          </p:cNvPr>
          <p:cNvSpPr/>
          <p:nvPr/>
        </p:nvSpPr>
        <p:spPr>
          <a:xfrm>
            <a:off x="2105025" y="3727450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Γ</a:t>
            </a:r>
            <a:r>
              <a:rPr lang="en-US" dirty="0"/>
              <a:t>. </a:t>
            </a:r>
            <a:r>
              <a:rPr lang="el-GR" dirty="0"/>
              <a:t>Δεσμευτείτε μόνο σε εφαρμογές που υπόσχονται αποτελέσματα σε μέγιστο διάστημα 3 ημερών.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D144F21-E427-4B8F-B9EF-32DFED7D2EDD}"/>
              </a:ext>
            </a:extLst>
          </p:cNvPr>
          <p:cNvSpPr txBox="1"/>
          <p:nvPr/>
        </p:nvSpPr>
        <p:spPr>
          <a:xfrm>
            <a:off x="2112607" y="1987414"/>
            <a:ext cx="2452082" cy="307777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el-GR" sz="1400" b="1" i="1" dirty="0"/>
              <a:t>Δύο απαντήσεις είναι σωστές!</a:t>
            </a:r>
            <a:endParaRPr lang="en-US" sz="1400" b="1" i="1" dirty="0"/>
          </a:p>
        </p:txBody>
      </p:sp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125F46EE-6CDA-8890-2C52-D9C9E385EB0C}"/>
              </a:ext>
            </a:extLst>
          </p:cNvPr>
          <p:cNvSpPr/>
          <p:nvPr/>
        </p:nvSpPr>
        <p:spPr>
          <a:xfrm>
            <a:off x="6134100" y="3727451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Δ.</a:t>
            </a:r>
            <a:r>
              <a:rPr lang="en-US" dirty="0"/>
              <a:t> </a:t>
            </a:r>
            <a:r>
              <a:rPr lang="el-GR" dirty="0"/>
              <a:t>Είναι η εφαρμογή βολική στη χρήση, ώστε να θέλετε να τη χρησιμοποιείτε τακτικά;</a:t>
            </a:r>
            <a:endParaRPr lang="en-US" dirty="0"/>
          </a:p>
        </p:txBody>
      </p:sp>
      <p:sp>
        <p:nvSpPr>
          <p:cNvPr id="3" name="Ορθογώνιο 2">
            <a:extLst>
              <a:ext uri="{FF2B5EF4-FFF2-40B4-BE49-F238E27FC236}">
                <a16:creationId xmlns:a16="http://schemas.microsoft.com/office/drawing/2014/main" id="{0F4E5BB2-8B66-2676-A3B1-75DE3D29E88D}"/>
              </a:ext>
            </a:extLst>
          </p:cNvPr>
          <p:cNvSpPr/>
          <p:nvPr/>
        </p:nvSpPr>
        <p:spPr>
          <a:xfrm>
            <a:off x="6134100" y="2454275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B. </a:t>
            </a:r>
            <a:r>
              <a:rPr lang="el-GR" dirty="0"/>
              <a:t>Απαιτεί η εφαρμογή αγορές εντός εφαρμογής για να είναι χρήσιμη;</a:t>
            </a:r>
          </a:p>
        </p:txBody>
      </p:sp>
    </p:spTree>
    <p:extLst>
      <p:ext uri="{BB962C8B-B14F-4D97-AF65-F5344CB8AC3E}">
        <p14:creationId xmlns:p14="http://schemas.microsoft.com/office/powerpoint/2010/main" val="2364836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: Στρογγύλεμα γωνιών 3">
            <a:extLst>
              <a:ext uri="{FF2B5EF4-FFF2-40B4-BE49-F238E27FC236}">
                <a16:creationId xmlns:a16="http://schemas.microsoft.com/office/drawing/2014/main" id="{9651827C-5BB0-427C-8C65-8784AC89CEFC}"/>
              </a:ext>
            </a:extLst>
          </p:cNvPr>
          <p:cNvSpPr/>
          <p:nvPr/>
        </p:nvSpPr>
        <p:spPr>
          <a:xfrm>
            <a:off x="2105025" y="983730"/>
            <a:ext cx="7534275" cy="880487"/>
          </a:xfrm>
          <a:prstGeom prst="roundRect">
            <a:avLst/>
          </a:prstGeom>
          <a:ln>
            <a:solidFill>
              <a:srgbClr val="C01E24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2000" b="1" dirty="0">
                <a:solidFill>
                  <a:srgbClr val="203864"/>
                </a:solidFill>
              </a:rPr>
              <a:t>Εάν τα δεδομένα σας διαρρεύσουν λόγω χαμηλών προτύπων προστασίας δεδομένων, είναι πολύ εύκολο να διαγράψετε ξανά τα δεδομένα από το Διαδίκτυο.</a:t>
            </a:r>
            <a:endParaRPr lang="en-US" sz="2000" b="1" dirty="0">
              <a:solidFill>
                <a:srgbClr val="203864"/>
              </a:solidFill>
            </a:endParaRPr>
          </a:p>
        </p:txBody>
      </p:sp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2B18EBC2-C597-E149-F7FB-2325398F777F}"/>
              </a:ext>
            </a:extLst>
          </p:cNvPr>
          <p:cNvSpPr/>
          <p:nvPr/>
        </p:nvSpPr>
        <p:spPr>
          <a:xfrm>
            <a:off x="6134100" y="2524125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Λάθος</a:t>
            </a:r>
          </a:p>
        </p:txBody>
      </p:sp>
      <p:sp>
        <p:nvSpPr>
          <p:cNvPr id="3" name="Ορθογώνιο 2">
            <a:extLst>
              <a:ext uri="{FF2B5EF4-FFF2-40B4-BE49-F238E27FC236}">
                <a16:creationId xmlns:a16="http://schemas.microsoft.com/office/drawing/2014/main" id="{8E6EDB1D-739B-CB3E-986A-C5618EE44AC4}"/>
              </a:ext>
            </a:extLst>
          </p:cNvPr>
          <p:cNvSpPr/>
          <p:nvPr/>
        </p:nvSpPr>
        <p:spPr>
          <a:xfrm>
            <a:off x="2105025" y="2524125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Σωστό</a:t>
            </a:r>
          </a:p>
        </p:txBody>
      </p:sp>
    </p:spTree>
    <p:extLst>
      <p:ext uri="{BB962C8B-B14F-4D97-AF65-F5344CB8AC3E}">
        <p14:creationId xmlns:p14="http://schemas.microsoft.com/office/powerpoint/2010/main" val="1891001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038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Freeform: Shape 28">
            <a:extLst>
              <a:ext uri="{FF2B5EF4-FFF2-40B4-BE49-F238E27FC236}">
                <a16:creationId xmlns:a16="http://schemas.microsoft.com/office/drawing/2014/main" id="{DCFD1A13-2B88-47B7-AAE9-AD6F3296EE2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" name="Freeform: Shape 30">
            <a:extLst>
              <a:ext uri="{FF2B5EF4-FFF2-40B4-BE49-F238E27FC236}">
                <a16:creationId xmlns:a16="http://schemas.microsoft.com/office/drawing/2014/main" id="{F5CE4102-C93A-420A-98A7-5A7DD0C5C5B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024154" cy="6858000"/>
          </a:xfrm>
          <a:custGeom>
            <a:avLst/>
            <a:gdLst>
              <a:gd name="connsiteX0" fmla="*/ 70374 w 6024154"/>
              <a:gd name="connsiteY0" fmla="*/ 0 h 6858000"/>
              <a:gd name="connsiteX1" fmla="*/ 6024154 w 6024154"/>
              <a:gd name="connsiteY1" fmla="*/ 0 h 6858000"/>
              <a:gd name="connsiteX2" fmla="*/ 6024154 w 6024154"/>
              <a:gd name="connsiteY2" fmla="*/ 6858000 h 6858000"/>
              <a:gd name="connsiteX3" fmla="*/ 3587167 w 6024154"/>
              <a:gd name="connsiteY3" fmla="*/ 6858000 h 6858000"/>
              <a:gd name="connsiteX4" fmla="*/ 3474220 w 6024154"/>
              <a:gd name="connsiteY4" fmla="*/ 6800152 h 6858000"/>
              <a:gd name="connsiteX5" fmla="*/ 0 w 6024154"/>
              <a:gd name="connsiteY5" fmla="*/ 962844 h 6858000"/>
              <a:gd name="connsiteX6" fmla="*/ 34274 w 6024154"/>
              <a:gd name="connsiteY6" fmla="*/ 28409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70374" y="0"/>
                </a:moveTo>
                <a:lnTo>
                  <a:pt x="6024154" y="0"/>
                </a:lnTo>
                <a:lnTo>
                  <a:pt x="6024154" y="6858000"/>
                </a:lnTo>
                <a:lnTo>
                  <a:pt x="3587167" y="6858000"/>
                </a:lnTo>
                <a:lnTo>
                  <a:pt x="3474220" y="6800152"/>
                </a:lnTo>
                <a:cubicBezTo>
                  <a:pt x="1404818" y="5675986"/>
                  <a:pt x="0" y="3483472"/>
                  <a:pt x="0" y="962844"/>
                </a:cubicBezTo>
                <a:cubicBezTo>
                  <a:pt x="0" y="733696"/>
                  <a:pt x="11610" y="507260"/>
                  <a:pt x="34274" y="28409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2" name="Picture 5">
            <a:extLst>
              <a:ext uri="{FF2B5EF4-FFF2-40B4-BE49-F238E27FC236}">
                <a16:creationId xmlns:a16="http://schemas.microsoft.com/office/drawing/2014/main" id="{807C98D1-01AE-4DFA-9C42-DDBEB533C1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9768" y="3471531"/>
            <a:ext cx="2323213" cy="2323213"/>
          </a:xfrm>
          <a:prstGeom prst="rect">
            <a:avLst/>
          </a:prstGeom>
        </p:spPr>
      </p:pic>
      <p:pic>
        <p:nvPicPr>
          <p:cNvPr id="20" name="Picture 5">
            <a:extLst>
              <a:ext uri="{FF2B5EF4-FFF2-40B4-BE49-F238E27FC236}">
                <a16:creationId xmlns:a16="http://schemas.microsoft.com/office/drawing/2014/main" id="{2B4EC7FF-7919-4EE7-8992-C34F2E5481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76818" y="1708146"/>
            <a:ext cx="3265071" cy="3265071"/>
          </a:xfrm>
          <a:prstGeom prst="rect">
            <a:avLst/>
          </a:prstGeom>
          <a:solidFill>
            <a:srgbClr val="203864"/>
          </a:solidFill>
        </p:spPr>
      </p:pic>
      <p:sp>
        <p:nvSpPr>
          <p:cNvPr id="24" name="Τίτλος 6">
            <a:extLst>
              <a:ext uri="{FF2B5EF4-FFF2-40B4-BE49-F238E27FC236}">
                <a16:creationId xmlns:a16="http://schemas.microsoft.com/office/drawing/2014/main" id="{88F39797-8ECA-4CC0-ADFC-28793E1CA72E}"/>
              </a:ext>
            </a:extLst>
          </p:cNvPr>
          <p:cNvSpPr txBox="1">
            <a:spLocks/>
          </p:cNvSpPr>
          <p:nvPr/>
        </p:nvSpPr>
        <p:spPr>
          <a:xfrm>
            <a:off x="340474" y="2922021"/>
            <a:ext cx="5034783" cy="2283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l-GR" sz="2000" kern="1200" dirty="0">
                <a:solidFill>
                  <a:srgbClr val="7030A0"/>
                </a:solidFill>
                <a:latin typeface="Gill Sans Ultra Bold" panose="020B0A02020104020203" pitchFamily="34" charset="0"/>
                <a:ea typeface="+mj-ea"/>
                <a:cs typeface="+mj-cs"/>
              </a:defRPr>
            </a:lvl1pPr>
          </a:lstStyle>
          <a:p>
            <a:pPr algn="l">
              <a:spcAft>
                <a:spcPts val="600"/>
              </a:spcAft>
            </a:pPr>
            <a:r>
              <a:rPr lang="el-GR" sz="2800" dirty="0">
                <a:solidFill>
                  <a:srgbClr val="C01E24"/>
                </a:solidFill>
                <a:latin typeface="+mj-lt"/>
              </a:rPr>
              <a:t>Συγχαρητήρια!</a:t>
            </a:r>
            <a:br>
              <a:rPr lang="el-GR" sz="2800" dirty="0">
                <a:solidFill>
                  <a:srgbClr val="C01E24"/>
                </a:solidFill>
                <a:latin typeface="+mj-lt"/>
              </a:rPr>
            </a:br>
            <a:r>
              <a:rPr lang="el-GR" sz="2800" dirty="0">
                <a:solidFill>
                  <a:srgbClr val="C01E24"/>
                </a:solidFill>
                <a:latin typeface="+mj-lt"/>
              </a:rPr>
              <a:t/>
            </a:r>
            <a:br>
              <a:rPr lang="el-GR" sz="2800" dirty="0">
                <a:solidFill>
                  <a:srgbClr val="C01E24"/>
                </a:solidFill>
                <a:latin typeface="+mj-lt"/>
              </a:rPr>
            </a:br>
            <a:r>
              <a:rPr lang="el-GR" sz="2800" dirty="0">
                <a:solidFill>
                  <a:srgbClr val="C01E24"/>
                </a:solidFill>
                <a:latin typeface="+mj-lt"/>
              </a:rPr>
              <a:t>Ολοκληρώσατε τη διδασκαλία αυτής της ενότητας!</a:t>
            </a:r>
            <a:endParaRPr lang="en-US" sz="2800" dirty="0">
              <a:solidFill>
                <a:srgbClr val="C01E24"/>
              </a:solidFill>
              <a:latin typeface="+mj-lt"/>
            </a:endParaRPr>
          </a:p>
        </p:txBody>
      </p:sp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252D5588-9D47-4372-A592-FC5F71ED3798}"/>
              </a:ext>
            </a:extLst>
          </p:cNvPr>
          <p:cNvSpPr/>
          <p:nvPr/>
        </p:nvSpPr>
        <p:spPr>
          <a:xfrm>
            <a:off x="4572000" y="6328066"/>
            <a:ext cx="7615911" cy="6324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lnSpc>
                <a:spcPct val="90000"/>
              </a:lnSpc>
              <a:spcAft>
                <a:spcPts val="600"/>
              </a:spcAft>
            </a:pPr>
            <a:r>
              <a:rPr lang="el-GR" sz="900" dirty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Με τη συγχρηματοδότηση της Ευρωπαϊκής Ένωσης. Οι απόψεις και οι γνώμες που διατυπώνονται εκφράζουν αποκλειστικά τις απόψεις των συντακτών και δεν αντιπροσωπεύουν κατ’ ανάγκη τις απόψεις της Ευρωπαϊκής Ένωσης ή του Ευρωπαϊκού Εκτελεστικού Οργανισμού Εκπαίδευσης και Πολιτισμού (EACEA). Η Ευρωπαϊκή Ένωση και ο EACEA δεν μπορούν να θεωρηθούν υπεύθυνοι για τις εκφραζόμενες απόψεις.</a:t>
            </a:r>
            <a:endParaRPr lang="en-US" sz="900" dirty="0">
              <a:solidFill>
                <a:schemeClr val="accent5">
                  <a:lumMod val="20000"/>
                  <a:lumOff val="80000"/>
                </a:schemeClr>
              </a:solidFill>
              <a:latin typeface="+mj-lt"/>
            </a:endParaRPr>
          </a:p>
        </p:txBody>
      </p:sp>
      <p:pic>
        <p:nvPicPr>
          <p:cNvPr id="2" name="Εικόνα 1" descr="Εικόνα που περιέχει κείμενο, γραμματοσειρά, λογότυπο, γραφικά&#10;&#10;Περιγραφή που δημιουργήθηκε αυτόματα">
            <a:extLst>
              <a:ext uri="{FF2B5EF4-FFF2-40B4-BE49-F238E27FC236}">
                <a16:creationId xmlns:a16="http://schemas.microsoft.com/office/drawing/2014/main" id="{25F65A2C-3150-4B5A-D0EF-1CEBF92DC4E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847" y="934357"/>
            <a:ext cx="5598661" cy="1438154"/>
          </a:xfrm>
          <a:prstGeom prst="rect">
            <a:avLst/>
          </a:prstGeom>
        </p:spPr>
      </p:pic>
      <p:pic>
        <p:nvPicPr>
          <p:cNvPr id="12" name="Εικόνα 11"/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27" y="6431328"/>
            <a:ext cx="2085654" cy="391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57996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>
            <a:extLst>
              <a:ext uri="{FF2B5EF4-FFF2-40B4-BE49-F238E27FC236}">
                <a16:creationId xmlns:a16="http://schemas.microsoft.com/office/drawing/2014/main" id="{9A6A0DFE-6EE7-43A9-9127-F286DC144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800" b="1" dirty="0">
                <a:solidFill>
                  <a:srgbClr val="203864"/>
                </a:solidFill>
                <a:latin typeface="+mn-lt"/>
              </a:rPr>
              <a:t>Εταίροι</a:t>
            </a:r>
          </a:p>
        </p:txBody>
      </p:sp>
      <p:grpSp>
        <p:nvGrpSpPr>
          <p:cNvPr id="12" name="Ομάδα 11">
            <a:extLst>
              <a:ext uri="{FF2B5EF4-FFF2-40B4-BE49-F238E27FC236}">
                <a16:creationId xmlns:a16="http://schemas.microsoft.com/office/drawing/2014/main" id="{BF7993EA-D762-4081-AD93-A4C0BC4F2344}"/>
              </a:ext>
            </a:extLst>
          </p:cNvPr>
          <p:cNvGrpSpPr/>
          <p:nvPr/>
        </p:nvGrpSpPr>
        <p:grpSpPr>
          <a:xfrm>
            <a:off x="6606686" y="1812884"/>
            <a:ext cx="6096000" cy="1677637"/>
            <a:chOff x="-1066801" y="1523553"/>
            <a:chExt cx="6096000" cy="1677637"/>
          </a:xfrm>
        </p:grpSpPr>
        <p:pic>
          <p:nvPicPr>
            <p:cNvPr id="2050" name="Picture 2">
              <a:extLst>
                <a:ext uri="{FF2B5EF4-FFF2-40B4-BE49-F238E27FC236}">
                  <a16:creationId xmlns:a16="http://schemas.microsoft.com/office/drawing/2014/main" id="{8EBF0675-ED45-44CD-A77E-61912329753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56678" y="1523553"/>
              <a:ext cx="1449043" cy="9971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DA3FCD0E-FFB9-47FE-8DCC-7998946716D8}"/>
                </a:ext>
              </a:extLst>
            </p:cNvPr>
            <p:cNvSpPr txBox="1"/>
            <p:nvPr/>
          </p:nvSpPr>
          <p:spPr>
            <a:xfrm>
              <a:off x="-1066801" y="2462526"/>
              <a:ext cx="6096000" cy="73866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base"/>
              <a:r>
                <a:rPr lang="de-DE" sz="1050" b="0" i="0" dirty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WESTFALISCHE </a:t>
              </a:r>
              <a:r>
                <a:rPr lang="de-DE" sz="1000" b="0" i="0" dirty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HOCHSCHULE</a:t>
              </a:r>
              <a:r>
                <a:rPr lang="de-DE" sz="1050" b="0" i="0" dirty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 GELSENKIRCHEN,</a:t>
              </a:r>
              <a:br>
                <a:rPr lang="de-DE" sz="1050" b="0" i="0" dirty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</a:br>
              <a:r>
                <a:rPr lang="de-DE" sz="1050" b="0" i="0" dirty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BOCHOLT, RECKLINGHAUSEN</a:t>
              </a:r>
            </a:p>
            <a:p>
              <a:pPr algn="ctr" fontAlgn="base"/>
              <a:r>
                <a:rPr lang="de-DE" sz="1050" b="0" i="0" dirty="0">
                  <a:solidFill>
                    <a:srgbClr val="414042"/>
                  </a:solidFill>
                  <a:effectLst/>
                  <a:latin typeface="Roboto" panose="02000000000000000000" pitchFamily="2" charset="0"/>
                </a:rPr>
                <a:t>GELSENKIRCHEN, GERMANY</a:t>
              </a:r>
            </a:p>
            <a:p>
              <a:pPr algn="ctr" fontAlgn="base"/>
              <a:r>
                <a:rPr lang="de-DE" sz="1050" b="0" i="0" u="none" strike="noStrike" dirty="0">
                  <a:solidFill>
                    <a:srgbClr val="D71920"/>
                  </a:solidFill>
                  <a:effectLst/>
                  <a:latin typeface="Roboto" panose="02000000000000000000" pitchFamily="2" charset="0"/>
                  <a:hlinkClick r:id="rId4"/>
                </a:rPr>
                <a:t>www.w-hs.de</a:t>
              </a:r>
              <a:endParaRPr lang="de-DE" sz="1050" b="0" i="0" dirty="0">
                <a:solidFill>
                  <a:srgbClr val="414042"/>
                </a:solidFill>
                <a:effectLst/>
                <a:latin typeface="Roboto" panose="02000000000000000000" pitchFamily="2" charset="0"/>
              </a:endParaRPr>
            </a:p>
          </p:txBody>
        </p:sp>
      </p:grpSp>
      <p:grpSp>
        <p:nvGrpSpPr>
          <p:cNvPr id="11" name="Ομάδα 10">
            <a:extLst>
              <a:ext uri="{FF2B5EF4-FFF2-40B4-BE49-F238E27FC236}">
                <a16:creationId xmlns:a16="http://schemas.microsoft.com/office/drawing/2014/main" id="{96D5137D-F25F-44D3-BFBD-6010E023BCA2}"/>
              </a:ext>
            </a:extLst>
          </p:cNvPr>
          <p:cNvGrpSpPr/>
          <p:nvPr/>
        </p:nvGrpSpPr>
        <p:grpSpPr>
          <a:xfrm>
            <a:off x="3483817" y="4504058"/>
            <a:ext cx="6629400" cy="1738414"/>
            <a:chOff x="2579204" y="1882706"/>
            <a:chExt cx="6629400" cy="1738414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F7B51B5F-7CC8-4F47-AF41-48413E15C67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27079" y="1882706"/>
              <a:ext cx="2533650" cy="1047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4203AE03-98BA-484B-983A-314B79666527}"/>
                </a:ext>
              </a:extLst>
            </p:cNvPr>
            <p:cNvSpPr txBox="1"/>
            <p:nvPr/>
          </p:nvSpPr>
          <p:spPr>
            <a:xfrm>
              <a:off x="2579204" y="2913234"/>
              <a:ext cx="6629400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base"/>
              <a:r>
                <a:rPr lang="es-ES" sz="1000" b="0" i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COORDINA ORGANIZACIÓN DE EMPRESAS Y</a:t>
              </a:r>
              <a:br>
                <a:rPr lang="es-ES" sz="1000" b="0" i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</a:br>
              <a:r>
                <a:rPr lang="es-ES" sz="1000" b="0" i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RECURSOS HUMANOS, S.L.</a:t>
              </a:r>
            </a:p>
            <a:p>
              <a:pPr algn="ctr" fontAlgn="base"/>
              <a:r>
                <a:rPr lang="es-ES" sz="1000" b="0" i="0">
                  <a:solidFill>
                    <a:srgbClr val="414042"/>
                  </a:solidFill>
                  <a:effectLst/>
                  <a:latin typeface="Roboto" panose="02000000000000000000" pitchFamily="2" charset="0"/>
                </a:rPr>
                <a:t>VALENCIA, SPAIN</a:t>
              </a:r>
            </a:p>
            <a:p>
              <a:pPr algn="ctr" fontAlgn="base"/>
              <a:r>
                <a:rPr lang="es-ES" sz="1000" b="0" i="0" u="none" strike="noStrike">
                  <a:solidFill>
                    <a:srgbClr val="D71920"/>
                  </a:solidFill>
                  <a:effectLst/>
                  <a:latin typeface="Roboto" panose="02000000000000000000" pitchFamily="2" charset="0"/>
                  <a:hlinkClick r:id="rId6"/>
                </a:rPr>
                <a:t>coordina-oerh.com</a:t>
              </a:r>
              <a:endParaRPr lang="es-ES" sz="1000" b="0" i="0">
                <a:solidFill>
                  <a:srgbClr val="414042"/>
                </a:solidFill>
                <a:effectLst/>
                <a:latin typeface="Roboto" panose="02000000000000000000" pitchFamily="2" charset="0"/>
              </a:endParaRPr>
            </a:p>
          </p:txBody>
        </p:sp>
      </p:grpSp>
      <p:grpSp>
        <p:nvGrpSpPr>
          <p:cNvPr id="15" name="Ομάδα 14">
            <a:extLst>
              <a:ext uri="{FF2B5EF4-FFF2-40B4-BE49-F238E27FC236}">
                <a16:creationId xmlns:a16="http://schemas.microsoft.com/office/drawing/2014/main" id="{ADA3E3C0-7761-48E5-B929-2F7D24AC3893}"/>
              </a:ext>
            </a:extLst>
          </p:cNvPr>
          <p:cNvGrpSpPr/>
          <p:nvPr/>
        </p:nvGrpSpPr>
        <p:grpSpPr>
          <a:xfrm>
            <a:off x="3020318" y="1776505"/>
            <a:ext cx="6634368" cy="1584248"/>
            <a:chOff x="6639106" y="2919412"/>
            <a:chExt cx="6634368" cy="1584248"/>
          </a:xfrm>
        </p:grpSpPr>
        <p:pic>
          <p:nvPicPr>
            <p:cNvPr id="2052" name="Picture 4">
              <a:extLst>
                <a:ext uri="{FF2B5EF4-FFF2-40B4-BE49-F238E27FC236}">
                  <a16:creationId xmlns:a16="http://schemas.microsoft.com/office/drawing/2014/main" id="{71DD90C8-6291-4D9B-8637-04AA834BD82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84703" y="2919412"/>
              <a:ext cx="2543175" cy="1047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53E35F80-D7C4-4C20-8069-672536C8B9F7}"/>
                </a:ext>
              </a:extLst>
            </p:cNvPr>
            <p:cNvSpPr txBox="1"/>
            <p:nvPr/>
          </p:nvSpPr>
          <p:spPr>
            <a:xfrm>
              <a:off x="6639106" y="3949662"/>
              <a:ext cx="6634368" cy="5539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base"/>
              <a:r>
                <a:rPr lang="nb-NO" sz="1000" b="0" i="0" dirty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PROLEPSIS</a:t>
              </a:r>
            </a:p>
            <a:p>
              <a:pPr algn="ctr" fontAlgn="base"/>
              <a:r>
                <a:rPr lang="nb-NO" sz="1000" b="0" i="0" dirty="0">
                  <a:solidFill>
                    <a:srgbClr val="666666"/>
                  </a:solidFill>
                  <a:effectLst/>
                  <a:latin typeface="Roboto" panose="02000000000000000000" pitchFamily="2" charset="0"/>
                </a:rPr>
                <a:t>ATHENS, GREECE</a:t>
              </a:r>
              <a:br>
                <a:rPr lang="nb-NO" sz="1000" b="0" i="0" dirty="0">
                  <a:solidFill>
                    <a:srgbClr val="666666"/>
                  </a:solidFill>
                  <a:effectLst/>
                  <a:latin typeface="Roboto" panose="02000000000000000000" pitchFamily="2" charset="0"/>
                </a:rPr>
              </a:br>
              <a:r>
                <a:rPr lang="nb-NO" sz="1000" b="0" i="0" u="none" strike="noStrike" dirty="0">
                  <a:solidFill>
                    <a:srgbClr val="D71920"/>
                  </a:solidFill>
                  <a:effectLst/>
                  <a:latin typeface="Roboto" panose="02000000000000000000" pitchFamily="2" charset="0"/>
                  <a:hlinkClick r:id="rId8"/>
                </a:rPr>
                <a:t>www.prolepsis.gr</a:t>
              </a:r>
              <a:endParaRPr lang="nb-NO" sz="1000" b="0" i="0" dirty="0">
                <a:solidFill>
                  <a:srgbClr val="666666"/>
                </a:solidFill>
                <a:effectLst/>
                <a:latin typeface="Roboto" panose="02000000000000000000" pitchFamily="2" charset="0"/>
              </a:endParaRPr>
            </a:p>
          </p:txBody>
        </p:sp>
      </p:grpSp>
      <p:grpSp>
        <p:nvGrpSpPr>
          <p:cNvPr id="18" name="Ομάδα 17">
            <a:extLst>
              <a:ext uri="{FF2B5EF4-FFF2-40B4-BE49-F238E27FC236}">
                <a16:creationId xmlns:a16="http://schemas.microsoft.com/office/drawing/2014/main" id="{A4EB7248-55A7-4CAC-ABDD-957EF148A710}"/>
              </a:ext>
            </a:extLst>
          </p:cNvPr>
          <p:cNvGrpSpPr/>
          <p:nvPr/>
        </p:nvGrpSpPr>
        <p:grpSpPr>
          <a:xfrm>
            <a:off x="-1974174" y="1729933"/>
            <a:ext cx="6952420" cy="1601615"/>
            <a:chOff x="-1240501" y="3160643"/>
            <a:chExt cx="6952420" cy="1601615"/>
          </a:xfrm>
        </p:grpSpPr>
        <p:pic>
          <p:nvPicPr>
            <p:cNvPr id="6" name="Picture 6">
              <a:extLst>
                <a:ext uri="{FF2B5EF4-FFF2-40B4-BE49-F238E27FC236}">
                  <a16:creationId xmlns:a16="http://schemas.microsoft.com/office/drawing/2014/main" id="{0073D6C2-F7D2-40B0-B531-A2775F3CCD6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4123" y="3160643"/>
              <a:ext cx="2543175" cy="10382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E20635EB-D97A-43D7-8FC1-83506650286B}"/>
                </a:ext>
              </a:extLst>
            </p:cNvPr>
            <p:cNvSpPr txBox="1"/>
            <p:nvPr/>
          </p:nvSpPr>
          <p:spPr>
            <a:xfrm>
              <a:off x="-1240501" y="4208260"/>
              <a:ext cx="6952420" cy="5539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base"/>
              <a:r>
                <a:rPr lang="es-ES" sz="1000" b="0" i="0" dirty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UNIVERSITAT DE VALENCIA</a:t>
              </a:r>
            </a:p>
            <a:p>
              <a:pPr algn="ctr" fontAlgn="base"/>
              <a:r>
                <a:rPr lang="es-ES" sz="1000" b="0" i="0" dirty="0">
                  <a:solidFill>
                    <a:srgbClr val="414042"/>
                  </a:solidFill>
                  <a:effectLst/>
                  <a:latin typeface="Roboto" panose="02000000000000000000" pitchFamily="2" charset="0"/>
                </a:rPr>
                <a:t>VALENCIA, SPAIN</a:t>
              </a:r>
            </a:p>
            <a:p>
              <a:pPr algn="ctr" fontAlgn="base"/>
              <a:r>
                <a:rPr lang="es-ES" sz="1000" b="0" i="0" u="none" strike="noStrike" dirty="0">
                  <a:solidFill>
                    <a:srgbClr val="D71920"/>
                  </a:solidFill>
                  <a:effectLst/>
                  <a:latin typeface="Roboto" panose="02000000000000000000" pitchFamily="2" charset="0"/>
                  <a:hlinkClick r:id="rId10"/>
                </a:rPr>
                <a:t>www.uv.es</a:t>
              </a:r>
              <a:endParaRPr lang="es-ES" sz="1000" b="0" i="0" dirty="0">
                <a:solidFill>
                  <a:srgbClr val="414042"/>
                </a:solidFill>
                <a:effectLst/>
                <a:latin typeface="Roboto" panose="02000000000000000000" pitchFamily="2" charset="0"/>
              </a:endParaRPr>
            </a:p>
          </p:txBody>
        </p:sp>
      </p:grpSp>
      <p:grpSp>
        <p:nvGrpSpPr>
          <p:cNvPr id="21" name="Ομάδα 20">
            <a:extLst>
              <a:ext uri="{FF2B5EF4-FFF2-40B4-BE49-F238E27FC236}">
                <a16:creationId xmlns:a16="http://schemas.microsoft.com/office/drawing/2014/main" id="{7876E123-A23E-4A02-9006-CDB2AF14482D}"/>
              </a:ext>
            </a:extLst>
          </p:cNvPr>
          <p:cNvGrpSpPr/>
          <p:nvPr/>
        </p:nvGrpSpPr>
        <p:grpSpPr>
          <a:xfrm>
            <a:off x="2776075" y="4478327"/>
            <a:ext cx="2543175" cy="1592961"/>
            <a:chOff x="4517932" y="3531206"/>
            <a:chExt cx="2543175" cy="1592961"/>
          </a:xfrm>
        </p:grpSpPr>
        <p:pic>
          <p:nvPicPr>
            <p:cNvPr id="7" name="Picture 8">
              <a:extLst>
                <a:ext uri="{FF2B5EF4-FFF2-40B4-BE49-F238E27FC236}">
                  <a16:creationId xmlns:a16="http://schemas.microsoft.com/office/drawing/2014/main" id="{C6D6E4FC-B9EE-4D42-A9D4-9682872560E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7932" y="3531206"/>
              <a:ext cx="2543175" cy="10209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62707390-D163-4215-8EC2-A0556358021F}"/>
                </a:ext>
              </a:extLst>
            </p:cNvPr>
            <p:cNvSpPr txBox="1"/>
            <p:nvPr/>
          </p:nvSpPr>
          <p:spPr>
            <a:xfrm>
              <a:off x="4824413" y="4570169"/>
              <a:ext cx="2037497" cy="5539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base"/>
              <a:r>
                <a:rPr lang="nn-NO" sz="1000" b="0" i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media k GmbH</a:t>
              </a:r>
            </a:p>
            <a:p>
              <a:pPr algn="ctr" fontAlgn="base"/>
              <a:r>
                <a:rPr lang="nn-NO" sz="1000" b="0" i="0">
                  <a:solidFill>
                    <a:srgbClr val="414042"/>
                  </a:solidFill>
                  <a:effectLst/>
                  <a:latin typeface="Roboto" panose="02000000000000000000" pitchFamily="2" charset="0"/>
                </a:rPr>
                <a:t>Bad Mergentheim, GERMANY</a:t>
              </a:r>
            </a:p>
            <a:p>
              <a:pPr algn="ctr" fontAlgn="base"/>
              <a:r>
                <a:rPr lang="nn-NO" sz="1000" b="0" i="0" u="none" strike="noStrike">
                  <a:solidFill>
                    <a:srgbClr val="D71920"/>
                  </a:solidFill>
                  <a:effectLst/>
                  <a:latin typeface="Roboto" panose="02000000000000000000" pitchFamily="2" charset="0"/>
                  <a:hlinkClick r:id="rId12"/>
                </a:rPr>
                <a:t>www.media-k.eu</a:t>
              </a:r>
              <a:endParaRPr lang="nn-NO" sz="1000" b="0" i="0">
                <a:solidFill>
                  <a:srgbClr val="414042"/>
                </a:solidFill>
                <a:effectLst/>
                <a:latin typeface="Roboto" panose="02000000000000000000" pitchFamily="2" charset="0"/>
              </a:endParaRPr>
            </a:p>
          </p:txBody>
        </p:sp>
      </p:grpSp>
      <p:grpSp>
        <p:nvGrpSpPr>
          <p:cNvPr id="24" name="Ομάδα 23">
            <a:extLst>
              <a:ext uri="{FF2B5EF4-FFF2-40B4-BE49-F238E27FC236}">
                <a16:creationId xmlns:a16="http://schemas.microsoft.com/office/drawing/2014/main" id="{035DA438-FD53-44DC-8C2E-0859E5BA3DDC}"/>
              </a:ext>
            </a:extLst>
          </p:cNvPr>
          <p:cNvGrpSpPr/>
          <p:nvPr/>
        </p:nvGrpSpPr>
        <p:grpSpPr>
          <a:xfrm>
            <a:off x="2859813" y="1422238"/>
            <a:ext cx="1973150" cy="2726448"/>
            <a:chOff x="9320178" y="2976204"/>
            <a:chExt cx="1973150" cy="2726448"/>
          </a:xfrm>
        </p:grpSpPr>
        <p:pic>
          <p:nvPicPr>
            <p:cNvPr id="2054" name="Picture 6">
              <a:extLst>
                <a:ext uri="{FF2B5EF4-FFF2-40B4-BE49-F238E27FC236}">
                  <a16:creationId xmlns:a16="http://schemas.microsoft.com/office/drawing/2014/main" id="{A196C504-2EAF-4F15-B589-4ED26D1458B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20178" y="2976204"/>
              <a:ext cx="1962150" cy="21526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79DD61BF-B07B-4EDE-A244-E2458C80016E}"/>
                </a:ext>
              </a:extLst>
            </p:cNvPr>
            <p:cNvSpPr txBox="1"/>
            <p:nvPr/>
          </p:nvSpPr>
          <p:spPr>
            <a:xfrm>
              <a:off x="9331178" y="5148654"/>
              <a:ext cx="1962150" cy="5539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base"/>
              <a:r>
                <a:rPr lang="en-US" sz="1000" b="0" i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OXFAM ITALIA INTERCULTURA</a:t>
              </a:r>
            </a:p>
            <a:p>
              <a:pPr algn="ctr" fontAlgn="base"/>
              <a:r>
                <a:rPr lang="en-US" sz="1000" b="0" i="0">
                  <a:solidFill>
                    <a:srgbClr val="414042"/>
                  </a:solidFill>
                  <a:effectLst/>
                  <a:latin typeface="Roboto" panose="02000000000000000000" pitchFamily="2" charset="0"/>
                </a:rPr>
                <a:t>AREZZO, ITALY</a:t>
              </a:r>
            </a:p>
            <a:p>
              <a:pPr algn="ctr" fontAlgn="base"/>
              <a:r>
                <a:rPr lang="en-US" sz="1000" b="0" i="0" u="none" strike="noStrike">
                  <a:solidFill>
                    <a:srgbClr val="D71920"/>
                  </a:solidFill>
                  <a:effectLst/>
                  <a:latin typeface="Roboto" panose="02000000000000000000" pitchFamily="2" charset="0"/>
                  <a:hlinkClick r:id="rId14"/>
                </a:rPr>
                <a:t>www.oxfamitalia.org/</a:t>
              </a:r>
              <a:endParaRPr lang="en-US" sz="1000" b="0" i="0">
                <a:solidFill>
                  <a:srgbClr val="414042"/>
                </a:solidFill>
                <a:effectLst/>
                <a:latin typeface="Roboto" panose="02000000000000000000" pitchFamily="2" charset="0"/>
              </a:endParaRPr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AE606473-841C-6846-8375-A32E5D94D2BE}"/>
              </a:ext>
            </a:extLst>
          </p:cNvPr>
          <p:cNvSpPr txBox="1"/>
          <p:nvPr/>
        </p:nvSpPr>
        <p:spPr>
          <a:xfrm>
            <a:off x="5662539" y="3702651"/>
            <a:ext cx="8558520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es-ES" sz="1100" b="0" i="0" dirty="0">
                <a:solidFill>
                  <a:srgbClr val="203864"/>
                </a:solidFill>
                <a:effectLst/>
                <a:latin typeface="Roboto" panose="02000000000000000000" pitchFamily="2" charset="0"/>
              </a:rPr>
              <a:t>CONNEXIONS</a:t>
            </a:r>
          </a:p>
          <a:p>
            <a:pPr algn="ctr" fontAlgn="base"/>
            <a:r>
              <a:rPr lang="es-ES" sz="1100" b="0" i="0" dirty="0">
                <a:solidFill>
                  <a:srgbClr val="414042"/>
                </a:solidFill>
                <a:effectLst/>
                <a:latin typeface="Roboto" panose="02000000000000000000" pitchFamily="2" charset="0"/>
              </a:rPr>
              <a:t>ATHENS, GREECE</a:t>
            </a:r>
          </a:p>
          <a:p>
            <a:pPr algn="ctr" fontAlgn="base"/>
            <a:r>
              <a:rPr lang="es-ES" sz="1100" dirty="0">
                <a:solidFill>
                  <a:srgbClr val="D71920"/>
                </a:solidFill>
                <a:latin typeface="Roboto" panose="02000000000000000000" pitchFamily="2" charset="0"/>
                <a:hlinkClick r:id="rId15"/>
              </a:rPr>
              <a:t>www.connexions.gr</a:t>
            </a:r>
            <a:r>
              <a:rPr lang="es-ES" sz="1100" dirty="0">
                <a:solidFill>
                  <a:srgbClr val="D71920"/>
                </a:solidFill>
                <a:latin typeface="Roboto" panose="02000000000000000000" pitchFamily="2" charset="0"/>
              </a:rPr>
              <a:t> </a:t>
            </a:r>
            <a:endParaRPr lang="es-ES" sz="1100" b="0" i="0" dirty="0">
              <a:solidFill>
                <a:srgbClr val="414042"/>
              </a:solidFill>
              <a:effectLst/>
              <a:latin typeface="Roboto" panose="02000000000000000000" pitchFamily="2" charset="0"/>
            </a:endParaRPr>
          </a:p>
        </p:txBody>
      </p:sp>
      <p:pic>
        <p:nvPicPr>
          <p:cNvPr id="9" name="Εικόνα 8">
            <a:extLst>
              <a:ext uri="{FF2B5EF4-FFF2-40B4-BE49-F238E27FC236}">
                <a16:creationId xmlns:a16="http://schemas.microsoft.com/office/drawing/2014/main" id="{BC328D1D-57E9-1ABD-8D34-33836EEE8C3C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588861" y="4109931"/>
            <a:ext cx="2083037" cy="1322563"/>
          </a:xfrm>
          <a:prstGeom prst="rect">
            <a:avLst/>
          </a:prstGeom>
        </p:spPr>
      </p:pic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5247138B-334B-E841-E5BA-9682B4E5D6CF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8766354" y="4519731"/>
            <a:ext cx="2158782" cy="886067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031B2B33-5CAB-703B-C0A4-A981582EB252}"/>
              </a:ext>
            </a:extLst>
          </p:cNvPr>
          <p:cNvSpPr txBox="1"/>
          <p:nvPr/>
        </p:nvSpPr>
        <p:spPr>
          <a:xfrm>
            <a:off x="5662539" y="5551538"/>
            <a:ext cx="8558520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es-ES" sz="1100" dirty="0">
                <a:solidFill>
                  <a:srgbClr val="203864"/>
                </a:solidFill>
                <a:latin typeface="Roboto" panose="02000000000000000000" pitchFamily="2" charset="0"/>
              </a:rPr>
              <a:t>AMSED</a:t>
            </a:r>
          </a:p>
          <a:p>
            <a:pPr algn="ctr" fontAlgn="base"/>
            <a:r>
              <a:rPr lang="es-ES" sz="1100" b="0" i="0" dirty="0">
                <a:solidFill>
                  <a:srgbClr val="414042"/>
                </a:solidFill>
                <a:effectLst/>
                <a:latin typeface="Roboto" panose="02000000000000000000" pitchFamily="2" charset="0"/>
              </a:rPr>
              <a:t>STRASBOURG, FRANCE</a:t>
            </a:r>
          </a:p>
          <a:p>
            <a:pPr algn="ctr" fontAlgn="base"/>
            <a:r>
              <a:rPr lang="es-ES" sz="1100" dirty="0">
                <a:solidFill>
                  <a:srgbClr val="D71920"/>
                </a:solidFill>
                <a:latin typeface="Roboto" panose="02000000000000000000" pitchFamily="2" charset="0"/>
                <a:hlinkClick r:id="rId18"/>
              </a:rPr>
              <a:t>www.amsed.fr</a:t>
            </a:r>
            <a:r>
              <a:rPr lang="es-ES" sz="1100" dirty="0">
                <a:solidFill>
                  <a:srgbClr val="D71920"/>
                </a:solidFill>
                <a:latin typeface="Roboto" panose="02000000000000000000" pitchFamily="2" charset="0"/>
              </a:rPr>
              <a:t> </a:t>
            </a:r>
            <a:endParaRPr lang="es-ES" sz="1100" b="0" i="0" dirty="0">
              <a:solidFill>
                <a:srgbClr val="414042"/>
              </a:solidFill>
              <a:effectLst/>
              <a:latin typeface="Roboto" panose="02000000000000000000" pitchFamily="2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41F4687-D587-65C7-AC09-7F96E55492C1}"/>
              </a:ext>
            </a:extLst>
          </p:cNvPr>
          <p:cNvSpPr txBox="1"/>
          <p:nvPr/>
        </p:nvSpPr>
        <p:spPr>
          <a:xfrm>
            <a:off x="-2994706" y="5494738"/>
            <a:ext cx="8558520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es-ES" sz="1100" b="0" i="0" dirty="0">
                <a:solidFill>
                  <a:srgbClr val="203864"/>
                </a:solidFill>
                <a:effectLst/>
                <a:latin typeface="Roboto" panose="02000000000000000000" pitchFamily="2" charset="0"/>
              </a:rPr>
              <a:t>RESET</a:t>
            </a:r>
          </a:p>
          <a:p>
            <a:pPr algn="ctr" fontAlgn="base"/>
            <a:r>
              <a:rPr lang="es-ES" sz="1100" b="0" i="0" dirty="0">
                <a:solidFill>
                  <a:srgbClr val="414042"/>
                </a:solidFill>
                <a:effectLst/>
                <a:latin typeface="Roboto" panose="02000000000000000000" pitchFamily="2" charset="0"/>
              </a:rPr>
              <a:t>CYPRUS</a:t>
            </a:r>
          </a:p>
          <a:p>
            <a:pPr algn="ctr" fontAlgn="base"/>
            <a:r>
              <a:rPr lang="es-ES" sz="1100" dirty="0">
                <a:solidFill>
                  <a:srgbClr val="D71920"/>
                </a:solidFill>
                <a:latin typeface="Roboto" panose="02000000000000000000" pitchFamily="2" charset="0"/>
                <a:hlinkClick r:id="rId19"/>
              </a:rPr>
              <a:t>www.resetcy.com</a:t>
            </a:r>
            <a:r>
              <a:rPr lang="es-ES" sz="1100" dirty="0">
                <a:solidFill>
                  <a:srgbClr val="D71920"/>
                </a:solidFill>
                <a:latin typeface="Roboto" panose="02000000000000000000" pitchFamily="2" charset="0"/>
              </a:rPr>
              <a:t>  </a:t>
            </a:r>
            <a:endParaRPr lang="es-ES" sz="1100" b="0" i="0" dirty="0">
              <a:solidFill>
                <a:srgbClr val="414042"/>
              </a:solidFill>
              <a:effectLst/>
              <a:latin typeface="Roboto" panose="02000000000000000000" pitchFamily="2" charset="0"/>
            </a:endParaRPr>
          </a:p>
        </p:txBody>
      </p:sp>
      <p:pic>
        <p:nvPicPr>
          <p:cNvPr id="28" name="Εικόνα 27" descr="Εικόνα που περιέχει γραφικά, κείμενο, γραφιστική, γραμματοσειρά&#10;&#10;Περιγραφή που δημιουργήθηκε αυτόματα">
            <a:extLst>
              <a:ext uri="{FF2B5EF4-FFF2-40B4-BE49-F238E27FC236}">
                <a16:creationId xmlns:a16="http://schemas.microsoft.com/office/drawing/2014/main" id="{B81FDD7D-F391-A994-0CA6-E7E75329E94C}"/>
              </a:ext>
            </a:extLst>
          </p:cNvPr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7502" y="3609276"/>
            <a:ext cx="2687298" cy="812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1204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6" name="Rectangle 35">
            <a:extLst>
              <a:ext uri="{FF2B5EF4-FFF2-40B4-BE49-F238E27FC236}">
                <a16:creationId xmlns:a16="http://schemas.microsoft.com/office/drawing/2014/main" id="{2C61293E-6EBE-43EF-A52C-9BEBFD7679D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Τίτλος 6">
            <a:extLst>
              <a:ext uri="{FF2B5EF4-FFF2-40B4-BE49-F238E27FC236}">
                <a16:creationId xmlns:a16="http://schemas.microsoft.com/office/drawing/2014/main" id="{E2D38E87-33DB-46E9-933D-FDECBD9456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72198" y="345155"/>
            <a:ext cx="7393940" cy="3257339"/>
          </a:xfrm>
        </p:spPr>
        <p:txBody>
          <a:bodyPr anchor="b">
            <a:noAutofit/>
          </a:bodyPr>
          <a:lstStyle/>
          <a:p>
            <a:r>
              <a:rPr lang="el-GR" sz="4800" dirty="0"/>
              <a:t>Συνεδρία αυτοδιδασκαλίας:</a:t>
            </a:r>
            <a:br>
              <a:rPr lang="el-GR" sz="4800" dirty="0"/>
            </a:br>
            <a:r>
              <a:rPr lang="el-GR" sz="4800" dirty="0"/>
              <a:t>Περιεχόμενο</a:t>
            </a:r>
          </a:p>
        </p:txBody>
      </p:sp>
      <p:graphicFrame>
        <p:nvGraphicFramePr>
          <p:cNvPr id="6" name="Διάγραμμα 5">
            <a:extLst>
              <a:ext uri="{FF2B5EF4-FFF2-40B4-BE49-F238E27FC236}">
                <a16:creationId xmlns:a16="http://schemas.microsoft.com/office/drawing/2014/main" id="{654CCD75-E89A-4C6C-BF75-D840AD72621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65291420"/>
              </p:ext>
            </p:extLst>
          </p:nvPr>
        </p:nvGraphicFramePr>
        <p:xfrm>
          <a:off x="4796610" y="3176388"/>
          <a:ext cx="6251110" cy="24503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6" name="Εικόνα 15">
            <a:extLst>
              <a:ext uri="{FF2B5EF4-FFF2-40B4-BE49-F238E27FC236}">
                <a16:creationId xmlns:a16="http://schemas.microsoft.com/office/drawing/2014/main" id="{34CD108A-15FC-97C2-8658-89950562360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-8249" y="5991490"/>
            <a:ext cx="12191695" cy="869554"/>
          </a:xfrm>
          <a:prstGeom prst="rect">
            <a:avLst/>
          </a:prstGeom>
        </p:spPr>
      </p:pic>
      <p:pic>
        <p:nvPicPr>
          <p:cNvPr id="8" name="Εικόνα 7" descr="Εικόνα που περιέχει clipart, σύμβολο, καρτούν, λογότυπο&#10;&#10;Περιγραφή που δημιουργήθηκε αυτόματα">
            <a:extLst>
              <a:ext uri="{FF2B5EF4-FFF2-40B4-BE49-F238E27FC236}">
                <a16:creationId xmlns:a16="http://schemas.microsoft.com/office/drawing/2014/main" id="{C764441F-E3A0-6001-A655-5380700E753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9532" y="772050"/>
            <a:ext cx="2807395" cy="5024450"/>
          </a:xfrm>
          <a:prstGeom prst="rect">
            <a:avLst/>
          </a:prstGeom>
        </p:spPr>
      </p:pic>
      <p:pic>
        <p:nvPicPr>
          <p:cNvPr id="18" name="Εικόνα 17">
            <a:extLst>
              <a:ext uri="{FF2B5EF4-FFF2-40B4-BE49-F238E27FC236}">
                <a16:creationId xmlns:a16="http://schemas.microsoft.com/office/drawing/2014/main" id="{3AE1B409-01AB-8B54-F592-C862F4DA8564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b="59835"/>
          <a:stretch/>
        </p:blipFill>
        <p:spPr>
          <a:xfrm rot="10800000">
            <a:off x="-8250" y="-4107"/>
            <a:ext cx="12191695" cy="349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8489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: Στρογγύλεμα γωνιών 3">
            <a:extLst>
              <a:ext uri="{FF2B5EF4-FFF2-40B4-BE49-F238E27FC236}">
                <a16:creationId xmlns:a16="http://schemas.microsoft.com/office/drawing/2014/main" id="{9651827C-5BB0-427C-8C65-8784AC89CEFC}"/>
              </a:ext>
            </a:extLst>
          </p:cNvPr>
          <p:cNvSpPr/>
          <p:nvPr/>
        </p:nvSpPr>
        <p:spPr>
          <a:xfrm>
            <a:off x="2105025" y="1028700"/>
            <a:ext cx="7534275" cy="904875"/>
          </a:xfrm>
          <a:prstGeom prst="roundRect">
            <a:avLst/>
          </a:prstGeom>
          <a:ln>
            <a:solidFill>
              <a:srgbClr val="C01E24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2000" b="1" dirty="0">
                <a:solidFill>
                  <a:srgbClr val="203864"/>
                </a:solidFill>
              </a:rPr>
              <a:t>Ποιες είναι μερικές σημαντικές ερωτήσεις που πρέπει να κάνετε σχετικά με τον προγραμματιστή μιας εφαρμογής υγείας;</a:t>
            </a:r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E448F981-31BC-4A5C-A52A-2CB296CA1B95}"/>
              </a:ext>
            </a:extLst>
          </p:cNvPr>
          <p:cNvSpPr/>
          <p:nvPr/>
        </p:nvSpPr>
        <p:spPr>
          <a:xfrm>
            <a:off x="6134100" y="2479675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B. </a:t>
            </a:r>
            <a:r>
              <a:rPr lang="el-GR" dirty="0"/>
              <a:t>Έχουν ένα καλό όνομα εταιρείας;</a:t>
            </a:r>
          </a:p>
        </p:txBody>
      </p:sp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B08E9EB4-6838-4FCD-B853-E6E51FCAD438}"/>
              </a:ext>
            </a:extLst>
          </p:cNvPr>
          <p:cNvSpPr/>
          <p:nvPr/>
        </p:nvSpPr>
        <p:spPr>
          <a:xfrm>
            <a:off x="2105025" y="3727451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Γ</a:t>
            </a:r>
            <a:r>
              <a:rPr lang="en-US" dirty="0"/>
              <a:t>. </a:t>
            </a:r>
            <a:r>
              <a:rPr lang="el-GR" dirty="0"/>
              <a:t>Έχουν ωραίο λογότυπο και γραφικά;</a:t>
            </a:r>
            <a:endParaRPr lang="el-GR" baseline="30000" dirty="0"/>
          </a:p>
        </p:txBody>
      </p:sp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330EFFD1-979D-4EE1-BDD9-918267F048CC}"/>
              </a:ext>
            </a:extLst>
          </p:cNvPr>
          <p:cNvSpPr/>
          <p:nvPr/>
        </p:nvSpPr>
        <p:spPr>
          <a:xfrm>
            <a:off x="6134100" y="3727450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Δ</a:t>
            </a:r>
            <a:r>
              <a:rPr lang="en-US" dirty="0"/>
              <a:t>. </a:t>
            </a:r>
            <a:r>
              <a:rPr lang="el-GR" dirty="0"/>
              <a:t>Συμβουλεύτηκαν επαγγελματίες υγείας κατά τη διάρκεια της ανάπτυξης;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5E63C17-BD03-4222-BC8D-E1F551A4DD54}"/>
              </a:ext>
            </a:extLst>
          </p:cNvPr>
          <p:cNvSpPr txBox="1"/>
          <p:nvPr/>
        </p:nvSpPr>
        <p:spPr>
          <a:xfrm>
            <a:off x="2112607" y="1987414"/>
            <a:ext cx="2452082" cy="307777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el-GR" sz="1400" b="1" i="1" dirty="0"/>
              <a:t>Δύο απαντήσεις είναι σωστές!</a:t>
            </a:r>
          </a:p>
        </p:txBody>
      </p:sp>
      <p:sp>
        <p:nvSpPr>
          <p:cNvPr id="3" name="Ορθογώνιο 2">
            <a:extLst>
              <a:ext uri="{FF2B5EF4-FFF2-40B4-BE49-F238E27FC236}">
                <a16:creationId xmlns:a16="http://schemas.microsoft.com/office/drawing/2014/main" id="{17264997-BBDF-1A84-F3D3-701F3ED59250}"/>
              </a:ext>
            </a:extLst>
          </p:cNvPr>
          <p:cNvSpPr/>
          <p:nvPr/>
        </p:nvSpPr>
        <p:spPr>
          <a:xfrm>
            <a:off x="2105025" y="2460960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A. </a:t>
            </a:r>
            <a:r>
              <a:rPr lang="el-GR" dirty="0"/>
              <a:t>Έχουν σχεδιάσει εφαρμογές υγείας στο παρελθόν;</a:t>
            </a:r>
          </a:p>
        </p:txBody>
      </p:sp>
    </p:spTree>
    <p:extLst>
      <p:ext uri="{BB962C8B-B14F-4D97-AF65-F5344CB8AC3E}">
        <p14:creationId xmlns:p14="http://schemas.microsoft.com/office/powerpoint/2010/main" val="3998387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: Στρογγύλεμα γωνιών 3">
            <a:extLst>
              <a:ext uri="{FF2B5EF4-FFF2-40B4-BE49-F238E27FC236}">
                <a16:creationId xmlns:a16="http://schemas.microsoft.com/office/drawing/2014/main" id="{9651827C-5BB0-427C-8C65-8784AC89CEFC}"/>
              </a:ext>
            </a:extLst>
          </p:cNvPr>
          <p:cNvSpPr/>
          <p:nvPr/>
        </p:nvSpPr>
        <p:spPr>
          <a:xfrm>
            <a:off x="2105025" y="1028700"/>
            <a:ext cx="7534275" cy="904875"/>
          </a:xfrm>
          <a:prstGeom prst="roundRect">
            <a:avLst/>
          </a:prstGeom>
          <a:ln>
            <a:solidFill>
              <a:srgbClr val="C01E24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2000" b="1" dirty="0">
                <a:solidFill>
                  <a:srgbClr val="203864"/>
                </a:solidFill>
              </a:rPr>
              <a:t>Όσον αφορά ζητήματα απορρήτου και ασφάλειας, θα πρέπει να ελέγξετε:</a:t>
            </a:r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E448F981-31BC-4A5C-A52A-2CB296CA1B95}"/>
              </a:ext>
            </a:extLst>
          </p:cNvPr>
          <p:cNvSpPr/>
          <p:nvPr/>
        </p:nvSpPr>
        <p:spPr>
          <a:xfrm>
            <a:off x="6134100" y="2479674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B. </a:t>
            </a:r>
            <a:r>
              <a:rPr lang="el-GR" dirty="0"/>
              <a:t>Οι ανησυχίες σχετικά με το απόρρητο δεν έχουν σημασία στην περίπτωση των εφαρμογών υγείας</a:t>
            </a:r>
          </a:p>
        </p:txBody>
      </p:sp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330EFFD1-979D-4EE1-BDD9-918267F048CC}"/>
              </a:ext>
            </a:extLst>
          </p:cNvPr>
          <p:cNvSpPr/>
          <p:nvPr/>
        </p:nvSpPr>
        <p:spPr>
          <a:xfrm>
            <a:off x="6134100" y="3727450"/>
            <a:ext cx="3505200" cy="105441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Δ</a:t>
            </a:r>
            <a:r>
              <a:rPr lang="en-US" dirty="0"/>
              <a:t>. </a:t>
            </a:r>
            <a:r>
              <a:rPr lang="el-GR" dirty="0"/>
              <a:t>Εάν η εφαρμογή ζητήσει άδεια πρόσβασης σε άσχετες πληροφορίες που ενδέχεται να χρησιμοποιηθούν για διαφημίσεις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00BF227-FC3A-40AC-BDE1-04D4375D5BBC}"/>
              </a:ext>
            </a:extLst>
          </p:cNvPr>
          <p:cNvSpPr txBox="1"/>
          <p:nvPr/>
        </p:nvSpPr>
        <p:spPr>
          <a:xfrm>
            <a:off x="2112607" y="1987414"/>
            <a:ext cx="2452082" cy="307777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el-GR" sz="1400" b="1" i="1" dirty="0"/>
              <a:t>Δύο απαντήσεις είναι σωστές!</a:t>
            </a:r>
          </a:p>
        </p:txBody>
      </p:sp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5045F096-306F-A502-A0CD-F942A3196CC0}"/>
              </a:ext>
            </a:extLst>
          </p:cNvPr>
          <p:cNvSpPr/>
          <p:nvPr/>
        </p:nvSpPr>
        <p:spPr>
          <a:xfrm>
            <a:off x="2105025" y="3727449"/>
            <a:ext cx="3505200" cy="105441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Γ</a:t>
            </a:r>
            <a:r>
              <a:rPr lang="en-US" dirty="0"/>
              <a:t>. </a:t>
            </a:r>
            <a:r>
              <a:rPr lang="el-GR" dirty="0"/>
              <a:t>Εάν υπάρχουν σαφείς οδηγίες σχετικά με το ποια δεδομένα θα αποθηκευτούν και πώς και αν τα μοιράζονται</a:t>
            </a:r>
          </a:p>
        </p:txBody>
      </p:sp>
      <p:sp>
        <p:nvSpPr>
          <p:cNvPr id="3" name="Ορθογώνιο 2">
            <a:extLst>
              <a:ext uri="{FF2B5EF4-FFF2-40B4-BE49-F238E27FC236}">
                <a16:creationId xmlns:a16="http://schemas.microsoft.com/office/drawing/2014/main" id="{404C7ADF-8A63-CE66-7BF4-7B2999D8822F}"/>
              </a:ext>
            </a:extLst>
          </p:cNvPr>
          <p:cNvSpPr/>
          <p:nvPr/>
        </p:nvSpPr>
        <p:spPr>
          <a:xfrm>
            <a:off x="2112607" y="2474201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A. </a:t>
            </a:r>
            <a:r>
              <a:rPr lang="el-GR" dirty="0"/>
              <a:t>Εάν στην περιγραφή της εφαρμογής χρησιμοποιείται η λέξη απόρρητο</a:t>
            </a:r>
          </a:p>
        </p:txBody>
      </p:sp>
    </p:spTree>
    <p:extLst>
      <p:ext uri="{BB962C8B-B14F-4D97-AF65-F5344CB8AC3E}">
        <p14:creationId xmlns:p14="http://schemas.microsoft.com/office/powerpoint/2010/main" val="3833976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: Στρογγύλεμα γωνιών 3">
            <a:extLst>
              <a:ext uri="{FF2B5EF4-FFF2-40B4-BE49-F238E27FC236}">
                <a16:creationId xmlns:a16="http://schemas.microsoft.com/office/drawing/2014/main" id="{9651827C-5BB0-427C-8C65-8784AC89CEFC}"/>
              </a:ext>
            </a:extLst>
          </p:cNvPr>
          <p:cNvSpPr/>
          <p:nvPr/>
        </p:nvSpPr>
        <p:spPr>
          <a:xfrm>
            <a:off x="2105025" y="1028700"/>
            <a:ext cx="7534275" cy="904875"/>
          </a:xfrm>
          <a:prstGeom prst="roundRect">
            <a:avLst/>
          </a:prstGeom>
          <a:ln>
            <a:solidFill>
              <a:srgbClr val="C01E24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2000" b="1" dirty="0">
                <a:solidFill>
                  <a:srgbClr val="203864"/>
                </a:solidFill>
              </a:rPr>
              <a:t>Μόνο το χορηγούμενο περιεχόμενο μπορεί να είναι αξιόπιστο</a:t>
            </a:r>
          </a:p>
        </p:txBody>
      </p:sp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88178301-C8A7-4724-8CF8-344EAE75664C}"/>
              </a:ext>
            </a:extLst>
          </p:cNvPr>
          <p:cNvSpPr/>
          <p:nvPr/>
        </p:nvSpPr>
        <p:spPr>
          <a:xfrm>
            <a:off x="6134100" y="2524125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Λάθος</a:t>
            </a:r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E448F981-31BC-4A5C-A52A-2CB296CA1B95}"/>
              </a:ext>
            </a:extLst>
          </p:cNvPr>
          <p:cNvSpPr/>
          <p:nvPr/>
        </p:nvSpPr>
        <p:spPr>
          <a:xfrm>
            <a:off x="2105025" y="2524125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Σωστό</a:t>
            </a:r>
          </a:p>
        </p:txBody>
      </p:sp>
    </p:spTree>
    <p:extLst>
      <p:ext uri="{BB962C8B-B14F-4D97-AF65-F5344CB8AC3E}">
        <p14:creationId xmlns:p14="http://schemas.microsoft.com/office/powerpoint/2010/main" val="2063507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: Στρογγύλεμα γωνιών 3">
            <a:extLst>
              <a:ext uri="{FF2B5EF4-FFF2-40B4-BE49-F238E27FC236}">
                <a16:creationId xmlns:a16="http://schemas.microsoft.com/office/drawing/2014/main" id="{9651827C-5BB0-427C-8C65-8784AC89CEFC}"/>
              </a:ext>
            </a:extLst>
          </p:cNvPr>
          <p:cNvSpPr/>
          <p:nvPr/>
        </p:nvSpPr>
        <p:spPr>
          <a:xfrm>
            <a:off x="2105025" y="1028700"/>
            <a:ext cx="7534275" cy="904875"/>
          </a:xfrm>
          <a:prstGeom prst="roundRect">
            <a:avLst/>
          </a:prstGeom>
          <a:ln>
            <a:solidFill>
              <a:srgbClr val="C01E24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2000" b="1" dirty="0">
                <a:solidFill>
                  <a:srgbClr val="203864"/>
                </a:solidFill>
              </a:rPr>
              <a:t>Ποιες είναι οι τεκμηριωμένες στρατηγικές που χρησιμοποιούνται από εφαρμογές υγείας;</a:t>
            </a:r>
          </a:p>
        </p:txBody>
      </p:sp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88178301-C8A7-4724-8CF8-344EAE75664C}"/>
              </a:ext>
            </a:extLst>
          </p:cNvPr>
          <p:cNvSpPr/>
          <p:nvPr/>
        </p:nvSpPr>
        <p:spPr>
          <a:xfrm>
            <a:off x="2105025" y="2479675"/>
            <a:ext cx="3505200" cy="94932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A. </a:t>
            </a:r>
            <a:r>
              <a:rPr lang="el-GR" dirty="0"/>
              <a:t>Αυτό-παρακολούθηση</a:t>
            </a:r>
            <a:endParaRPr lang="en-US" dirty="0"/>
          </a:p>
        </p:txBody>
      </p:sp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B08E9EB4-6838-4FCD-B853-E6E51FCAD438}"/>
              </a:ext>
            </a:extLst>
          </p:cNvPr>
          <p:cNvSpPr/>
          <p:nvPr/>
        </p:nvSpPr>
        <p:spPr>
          <a:xfrm>
            <a:off x="2105025" y="3727451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Γ</a:t>
            </a:r>
            <a:r>
              <a:rPr lang="en-US" dirty="0"/>
              <a:t>. </a:t>
            </a:r>
            <a:r>
              <a:rPr lang="el-GR" dirty="0"/>
              <a:t>Μια ποικιλία αγορών εντός εφαρμογής</a:t>
            </a:r>
          </a:p>
        </p:txBody>
      </p:sp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330EFFD1-979D-4EE1-BDD9-918267F048CC}"/>
              </a:ext>
            </a:extLst>
          </p:cNvPr>
          <p:cNvSpPr/>
          <p:nvPr/>
        </p:nvSpPr>
        <p:spPr>
          <a:xfrm>
            <a:off x="6134100" y="3727450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Δ</a:t>
            </a:r>
            <a:r>
              <a:rPr lang="en-US" dirty="0"/>
              <a:t>. </a:t>
            </a:r>
            <a:r>
              <a:rPr lang="el-GR" dirty="0"/>
              <a:t>Υποδείξεις ή ειδοποιήσεις </a:t>
            </a:r>
            <a:r>
              <a:rPr lang="en-US" dirty="0"/>
              <a:t>push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00BF227-FC3A-40AC-BDE1-04D4375D5BBC}"/>
              </a:ext>
            </a:extLst>
          </p:cNvPr>
          <p:cNvSpPr txBox="1"/>
          <p:nvPr/>
        </p:nvSpPr>
        <p:spPr>
          <a:xfrm>
            <a:off x="2112607" y="1987414"/>
            <a:ext cx="2544543" cy="307777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el-GR" sz="1400" b="1" i="1" dirty="0"/>
              <a:t>Τρεις απαντήσεις είναι σωστές!</a:t>
            </a:r>
          </a:p>
        </p:txBody>
      </p:sp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A45518AA-F061-EE6C-06B7-F594F1AC7F8C}"/>
              </a:ext>
            </a:extLst>
          </p:cNvPr>
          <p:cNvSpPr/>
          <p:nvPr/>
        </p:nvSpPr>
        <p:spPr>
          <a:xfrm>
            <a:off x="6134100" y="2479675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B. </a:t>
            </a:r>
            <a:r>
              <a:rPr lang="el-GR" dirty="0"/>
              <a:t>Ρύθμιση στόχου</a:t>
            </a:r>
          </a:p>
        </p:txBody>
      </p:sp>
    </p:spTree>
    <p:extLst>
      <p:ext uri="{BB962C8B-B14F-4D97-AF65-F5344CB8AC3E}">
        <p14:creationId xmlns:p14="http://schemas.microsoft.com/office/powerpoint/2010/main" val="3053928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: Στρογγύλεμα γωνιών 3">
            <a:extLst>
              <a:ext uri="{FF2B5EF4-FFF2-40B4-BE49-F238E27FC236}">
                <a16:creationId xmlns:a16="http://schemas.microsoft.com/office/drawing/2014/main" id="{9651827C-5BB0-427C-8C65-8784AC89CEFC}"/>
              </a:ext>
            </a:extLst>
          </p:cNvPr>
          <p:cNvSpPr/>
          <p:nvPr/>
        </p:nvSpPr>
        <p:spPr>
          <a:xfrm>
            <a:off x="2105025" y="1028700"/>
            <a:ext cx="7534275" cy="904875"/>
          </a:xfrm>
          <a:prstGeom prst="roundRect">
            <a:avLst/>
          </a:prstGeom>
          <a:ln>
            <a:solidFill>
              <a:srgbClr val="C01E24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2000" b="1" dirty="0">
                <a:solidFill>
                  <a:srgbClr val="203864"/>
                </a:solidFill>
              </a:rPr>
              <a:t>Τι πρέπει να ελέγξετε για να μάθετε εάν μια εφαρμογή είναι αξιόπιστη;</a:t>
            </a:r>
          </a:p>
        </p:txBody>
      </p:sp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88178301-C8A7-4724-8CF8-344EAE75664C}"/>
              </a:ext>
            </a:extLst>
          </p:cNvPr>
          <p:cNvSpPr/>
          <p:nvPr/>
        </p:nvSpPr>
        <p:spPr>
          <a:xfrm>
            <a:off x="2105025" y="2479675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A. </a:t>
            </a:r>
            <a:r>
              <a:rPr lang="el-GR" dirty="0"/>
              <a:t>Έχουν καλές και πειστικές διαφημίσεις για την εφαρμογή;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D144F21-E427-4B8F-B9EF-32DFED7D2EDD}"/>
              </a:ext>
            </a:extLst>
          </p:cNvPr>
          <p:cNvSpPr txBox="1"/>
          <p:nvPr/>
        </p:nvSpPr>
        <p:spPr>
          <a:xfrm>
            <a:off x="2112607" y="1987414"/>
            <a:ext cx="2452082" cy="307777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el-GR" sz="1400" b="1" i="1" dirty="0"/>
              <a:t>Δύο απαντήσεις είναι σωστές!</a:t>
            </a:r>
            <a:endParaRPr lang="en-US" sz="1400" b="1" i="1" dirty="0"/>
          </a:p>
        </p:txBody>
      </p:sp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2820AE4A-C0AE-8031-8456-F2AC0F597356}"/>
              </a:ext>
            </a:extLst>
          </p:cNvPr>
          <p:cNvSpPr/>
          <p:nvPr/>
        </p:nvSpPr>
        <p:spPr>
          <a:xfrm>
            <a:off x="6096000" y="3746505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Δ</a:t>
            </a:r>
            <a:r>
              <a:rPr lang="en-US" dirty="0"/>
              <a:t>. </a:t>
            </a:r>
            <a:r>
              <a:rPr lang="el-GR" dirty="0"/>
              <a:t>Δοκιμάζεται η εφαρμογή και κρίνεται επιτυχής από αξιόπιστο και ανεξάρτητο φορέα;</a:t>
            </a:r>
            <a:endParaRPr lang="en-US" dirty="0"/>
          </a:p>
        </p:txBody>
      </p:sp>
      <p:sp>
        <p:nvSpPr>
          <p:cNvPr id="3" name="Ορθογώνιο 2">
            <a:extLst>
              <a:ext uri="{FF2B5EF4-FFF2-40B4-BE49-F238E27FC236}">
                <a16:creationId xmlns:a16="http://schemas.microsoft.com/office/drawing/2014/main" id="{40FAAD88-8716-A0B9-716A-49080BB8FEF3}"/>
              </a:ext>
            </a:extLst>
          </p:cNvPr>
          <p:cNvSpPr/>
          <p:nvPr/>
        </p:nvSpPr>
        <p:spPr>
          <a:xfrm>
            <a:off x="6096000" y="2461173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B. </a:t>
            </a:r>
            <a:r>
              <a:rPr lang="el-GR" dirty="0"/>
              <a:t>Υπάρχουν αξιόπιστα νοσοκομεία ή οργανισμοί υγείας που υποστηρίζουν την εφαρμογή;</a:t>
            </a:r>
          </a:p>
        </p:txBody>
      </p:sp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27DAFA60-08FF-E63C-EBDB-145DF7E796E3}"/>
              </a:ext>
            </a:extLst>
          </p:cNvPr>
          <p:cNvSpPr/>
          <p:nvPr/>
        </p:nvSpPr>
        <p:spPr>
          <a:xfrm>
            <a:off x="2105025" y="3746506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Γ</a:t>
            </a:r>
            <a:r>
              <a:rPr lang="en-US" dirty="0"/>
              <a:t>. </a:t>
            </a:r>
            <a:r>
              <a:rPr lang="el-GR" dirty="0"/>
              <a:t>Ο ίδιος ο προγραμματιστής της εφαρμογής λέει καλά πράγματα για την εφαρμογή του;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759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: Στρογγύλεμα γωνιών 3">
            <a:extLst>
              <a:ext uri="{FF2B5EF4-FFF2-40B4-BE49-F238E27FC236}">
                <a16:creationId xmlns:a16="http://schemas.microsoft.com/office/drawing/2014/main" id="{9651827C-5BB0-427C-8C65-8784AC89CEFC}"/>
              </a:ext>
            </a:extLst>
          </p:cNvPr>
          <p:cNvSpPr/>
          <p:nvPr/>
        </p:nvSpPr>
        <p:spPr>
          <a:xfrm>
            <a:off x="2105025" y="1028700"/>
            <a:ext cx="7534275" cy="904875"/>
          </a:xfrm>
          <a:prstGeom prst="roundRect">
            <a:avLst/>
          </a:prstGeom>
          <a:ln>
            <a:solidFill>
              <a:srgbClr val="C01E24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2000" b="1" dirty="0">
                <a:solidFill>
                  <a:srgbClr val="203864"/>
                </a:solidFill>
              </a:rPr>
              <a:t>Πού να αναζητήσετε εφαρμογές υγείας;</a:t>
            </a:r>
          </a:p>
        </p:txBody>
      </p:sp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88178301-C8A7-4724-8CF8-344EAE75664C}"/>
              </a:ext>
            </a:extLst>
          </p:cNvPr>
          <p:cNvSpPr/>
          <p:nvPr/>
        </p:nvSpPr>
        <p:spPr>
          <a:xfrm>
            <a:off x="2105025" y="2479675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A. </a:t>
            </a:r>
            <a:r>
              <a:rPr lang="el-GR" dirty="0"/>
              <a:t>Ομάδες </a:t>
            </a:r>
            <a:r>
              <a:rPr lang="en-US" dirty="0"/>
              <a:t>WhatsApp/Telegram</a:t>
            </a:r>
            <a:endParaRPr lang="el-GR" dirty="0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E448F981-31BC-4A5C-A52A-2CB296CA1B95}"/>
              </a:ext>
            </a:extLst>
          </p:cNvPr>
          <p:cNvSpPr/>
          <p:nvPr/>
        </p:nvSpPr>
        <p:spPr>
          <a:xfrm>
            <a:off x="6134100" y="2479675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B. </a:t>
            </a:r>
            <a:r>
              <a:rPr lang="el-GR" dirty="0"/>
              <a:t>Επίσημα καταστήματα εφαρμογών: </a:t>
            </a:r>
            <a:r>
              <a:rPr lang="en-US" dirty="0"/>
              <a:t>Apples App Store </a:t>
            </a:r>
            <a:r>
              <a:rPr lang="el-GR" dirty="0"/>
              <a:t>ή </a:t>
            </a:r>
            <a:r>
              <a:rPr lang="en-US" dirty="0"/>
              <a:t>Google Play Store</a:t>
            </a:r>
            <a:endParaRPr lang="el-GR" dirty="0"/>
          </a:p>
        </p:txBody>
      </p:sp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B08E9EB4-6838-4FCD-B853-E6E51FCAD438}"/>
              </a:ext>
            </a:extLst>
          </p:cNvPr>
          <p:cNvSpPr/>
          <p:nvPr/>
        </p:nvSpPr>
        <p:spPr>
          <a:xfrm>
            <a:off x="2105025" y="3727451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Γ</a:t>
            </a:r>
            <a:r>
              <a:rPr lang="en-US" dirty="0"/>
              <a:t>. </a:t>
            </a:r>
            <a:r>
              <a:rPr lang="el-GR" dirty="0"/>
              <a:t>Μόνο σε μικρά </a:t>
            </a:r>
            <a:r>
              <a:rPr lang="en-US" dirty="0"/>
              <a:t>Blogsites </a:t>
            </a:r>
            <a:r>
              <a:rPr lang="el-GR" dirty="0"/>
              <a:t>στο Διαδίκτυο</a:t>
            </a:r>
          </a:p>
        </p:txBody>
      </p:sp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330EFFD1-979D-4EE1-BDD9-918267F048CC}"/>
              </a:ext>
            </a:extLst>
          </p:cNvPr>
          <p:cNvSpPr/>
          <p:nvPr/>
        </p:nvSpPr>
        <p:spPr>
          <a:xfrm>
            <a:off x="6134100" y="3727450"/>
            <a:ext cx="3505200" cy="904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Δ</a:t>
            </a:r>
            <a:r>
              <a:rPr lang="en-US" dirty="0"/>
              <a:t>. </a:t>
            </a:r>
            <a:r>
              <a:rPr lang="el-GR" dirty="0"/>
              <a:t>«Σκοτεινό διαδίκτυο» (</a:t>
            </a:r>
            <a:r>
              <a:rPr lang="en-US" dirty="0"/>
              <a:t>Dark web)</a:t>
            </a:r>
            <a:endParaRPr lang="el-GR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ADEDE7A-0913-479F-BB67-E02D145BE5E2}"/>
              </a:ext>
            </a:extLst>
          </p:cNvPr>
          <p:cNvSpPr txBox="1"/>
          <p:nvPr/>
        </p:nvSpPr>
        <p:spPr>
          <a:xfrm>
            <a:off x="2112607" y="1987414"/>
            <a:ext cx="2711768" cy="307777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el-GR" sz="1400" b="1" i="1" dirty="0"/>
              <a:t>Μόνο μία απάντηση είναι σωστή!</a:t>
            </a:r>
          </a:p>
        </p:txBody>
      </p:sp>
    </p:spTree>
    <p:extLst>
      <p:ext uri="{BB962C8B-B14F-4D97-AF65-F5344CB8AC3E}">
        <p14:creationId xmlns:p14="http://schemas.microsoft.com/office/powerpoint/2010/main" val="3032865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1E24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COURSE_TITLE" val="ΕΤΑ2 Self learning session"/>
  <p:tag name="ISPRING_PLAYERS_CUSTOMIZATION_2" val="UEsDBBQAAgAIAKl+UE82YVgCRwMAAOEJAAAUAAAAdW5pdmVyc2FsL3BsYXllci54bWytVl1P2zAUfS4S/yHyO3FLxwYoATEktIcxIXVse6vc5DbxmtiZ7RC6X78b5zukbEir1Cq5vuf4fhxf17t+ThPnCZTmUvhk4c6JAyKQIReRTx6/3p2ck+ur4yMvS9gelMNDn+SClwCWECcEHSieGQQ/MBP7pGdwkZk4meJScbP3yXKO3O1Oyzk5Ppqhi9A+iY3JLiktisLlGhEi0jLJSxLtBjKlmQINwoCiVRjEabCX5u9o/KZSULPPQPeQmXn7xjVJy/Gs+YCkWLpSRfR0Pl/QH/efV0EMKTvhQhsmAiAOVnJmS7lhwe5ehnkCurTNvCrIFRhTBmFtM89c8sW5cLQKfFI5rFPQmkWg3UREhLZ+DWdDUGEa65qJcC3YE49Ymdta1162RR2JjqUyQW5q9A72G8lUuG7tPX+PTkTsbROm45pPD3Kx/DteJ2P91uX7ZCw2o3yTcB3jUh/SWaeToMNdvdTW2Mr2sZHtXclEHAW/cq4gtK/f2hMwX5Bqw1bmNk5XFwEu4NMdC4xU+1uEoXRr2bitUtxKKa4FtRxuu/uqoyBNtltgJlfQlGrmPfEQ5BemlO3XlVE5eHRkrLF0CPZolXLdpK4hXmzS5OwfelP6jVrzU7/WGQv4H435hERtTbgI4fmOo4+BFGtqAItd2lyTJW65ZxeTzjdp7zANTN1JwKZgIo5hKgI8+yEzjHZ2eggKiml0CXI1wvYWDoJjHsUJfs0kw3j1IE3K1G6SobdwEJzIYDcBbc0HgRslC8xQ51mGA+Bl8V6utx2h45aMdNmK0aMT49ALcm1kyn9bpQ/mpLm0kn7l9B4fOYc+Degm4y3kw/w1xGgSDOJq5sL2NQKcC08citWA56S2uhkO8YlZXz6NBnxpeihnTDOdS8M6qyzjOQ4mzyqv5hzn2cgnhC3LE3PbT2h4eVjoKOHpe2OK6zueVVms+G9wCh6Wfw0WSyy1E0Opd5+8P1/2GFCLOBkH21vToR23UjR1cF1q36pf247mhqq1UsnskKS8uhcVppoHH1GOkZK5CEcCsA2r6XWC8/hGAXMS2GJGi1M8HjLzyTt8qHO+OLvoUv6wuGiwNq6HauMqljdcR3XAnfxofZDaRLx6ruHjH1BLAwQUAAIACAAEedpYtTf0qBwFAADhEwAAHQAAAHVuaXZlcnNhbC9jb21tb25fbWVzc2FnZXMubG5nrVj/bts2EP6/QN+BEFBgA7q0HdBgGBIXtMTEQmTJleik2TAIjMTYRCjR1Q8n3l97mj3YnmRHSnbttoGkpIANmJLvuyP5fXdHnnx4yCRa86IUKj+13h29tRDPE5WKfHFqzenZL79ZqKxYnjKpcn5q5cpCH0YvX5xIli9qtuDw++ULhE4yXpYwLEd69GWMRHpqzcbxGNsXMQ1iPJvF4zmlgR97eEw8azRmyd3Jm/bvj1jbwXSG/evYC86DeOyeWyNbZSuWb5CnFuqnX4+PH969P/55EEw0xZ53CIQM0vu3PYB8GgZeDGjEi33yiVqjYTbBnHquT6xR+2OY9Swklz08zsOQ+DSOPNchsRvFfkDNGniEEscaXasaLdmao0qhteD3qFpy2P1KFByVUqTmRaLgQV7zLmdOMMWuH4ckoqFrUzfwrVGkimLz2sCyulqqAtyVKBUlu5E8NT6BZ+b9quAluGYV8BDBp1oK+KfKmMiPul1f+V6AHUOuKYkifA4LS3eTAqQD+HtRLeFdytVrcHGfS8VSdFtwAAwixFYrKZLmnyJaFTrCmWSbzihCfOX650DywIti4jvbJ9aI5ClyCqYnOxAlxBEJAaBgJS+eYBsbjhtzhKUchjBxzycefKkOYSIWSwnfamgcMwJMmPG8ywqYSkLgdxRdBaGjFw1cIYZWrCzvVZEesHR/P7uAXd8OQAg23QOnGmMLDPwQkPOKgidVNxhEiQ2/W13BVIGAMTVJQEsqq8sKZJOtJK+4iVboqbDEUOqG3yrQl+Rs3XAfvBuxddLcw3PfnsRjukudHqvzZNnTDsT5XX3sq6EGmuxzvjOmFi0eB58gu1gjPxhiEVxA/rsYYnFNIlhkEnXZ+PjSPcdmlyDvbZPSNuklTOcYuUEsScBOs2ktVF3CE70kkJrMjpRHw9xE5OMcWOxi75Hc2qACHcxoIdYc4ihSXnQ6goRvE0eL6uPc/SM+w65HnO9Qj21QrirE0jXLEw5kS5je0w28S0Vq3mnaG/+fa/E3YlWb6l+1VcJ3yKdXQ+M5KCyPKIJVFc9WVZdrvWBt+E+JQkv80RD6TP1p/iOb+Dh0gx+zM6XIatlUoGfvzy6yoXvUGcQzV6r/bv3oSKKm1BBoWHRxhB5D9reaaLdjN9AVMeX97Vz/DGxmTd2Cwubmt6q/tR+0AL5CT8WIJrDGJvIIWp0MqlB/20uY9UH4l7pg9Le/IuPIpVB1rvhNKapOz0bPveurkfPTC+tez3pQbKhLPQjZB8BF2w+WSIoM4k97YM6nZLsCTYk4mMmVqmVq5C/FnSkTsLZ1xr/thm8LlZmnkpVb+jdl6sNzomgmFzZOZwP6qZ2Ce+/PnoCfvksRwSG0MTb2bd372FrtsqcRyEcvhUejbesEOspYlSyhHN+qOk97AjXHL4ecYQBr59zT9KsAmqeoffr7IBDdy0H6JDuwP31V8fKvwSB6AjuMqDny8YeqE4ji8WEAZtDHqj3ubu06TVyg7w85U7KmqmUqg0dH3X5BHe1uY0qxPZmCgCKjF1UX0DUOQdjyxQ7mIZzJWunZAAQdABWV5Ig8MC2YIahTHF5AajWnLGs0ZcUd5GWqlBwUm9k5rYdq2Jy+XGDUlRT5oMifVxX1hKk7i7HjmJscWEk4sN81TUAKJ8akvdKRatEbzJ5gH9L+V3g8FdVQwJCQ3W2NvpUwNwCeYvpK7b9//u2yN5V2m1QhbzXjL1lr/W3h3Y1Kcxl38mbvbu5/UEsDBBQAAgAIAAR52lgVHmAbowAAAH8BAAAuAAAAdW5pdmVyc2FsL3BsYXliYWNrX2FuZF9uYXZpZ2F0aW9uX3NldHRpbmdzLnhtbHWQQQqDMBBF957CGwhdh0DXpUWoFxhxlECSCZlR8PZNRG1p02Xe+z/DjGIUMX5iXdW1glnoKRBFS5xRNe93tgwLXr1xIIZ8woK850omNyxRaCMyetmUHsFyyv/wY3hrYT0/4iNeMOVCZxzqS6mwmVzysJhpY90aUI8R04AvmHPoobd4w7UniMPjDOwb/9W5mzabHd5pQB0iuSCq+UBVutdx9BdQSwMEFAACAAgABHnaWHRJNR88BAAADBUAACcAAAB1bml2ZXJzYWwvZmxhc2hfcHVibGlzaGluZ19zZXR0aW5ncy54bWztWN1y2jgUvucpNN7pZTFpkk3KGDJZMBOmBFLs7jbT6WSELbA2suRaMpRe9Wn6YH2SPbLAgUBakw3T7WwvMsRH53zn6Ds/0sg5+xgzNCWppII3rINqzUKEByKkfNKw3vid56cWkgrzEDPBScPiwkJnzYqTZCNGZeQRpUBVIoDhsp6ohhUpldRtezabValMUr0qWKYAX1YDEdtJSiThiqR2wvAcftQ8IdJaIJQAgL9Y8IVZs1JByDFIlyLMGEE0hMg51ZvCrMOwjCzbqI1wcDtJRcbDlmAiRelk1LB+a7ntg/bhUsdAtWlMuOZENkGoxaqOw5DqKDDz6CeCIkInEYR7cmShGQ1V1LAOay80DKjbmzA5uNk71jAtASRwtcCPicIhVth8GoeKfFRyKTCicM5xTAMfVpAmoGG1/Ruv1227N/2B73o3F/5lz8Swg5HvvvV3MPK7fs/dRb8s/MX1lTvsdfuvbvzBoOd3r+6sgNE1Qhx7nTEHmBVZGpCCMEdFWTzimDIo0ns0SqKgzBlOJ8QXHQpZHGMmiYX+TsjkdYYZVXPohhp0wy0hyblMSKCGOm0NS6UZse7gDCAEBrksauL4ZVETJ6drW7eN97ttbY3SwUrhIILiAVkemmOvipZqVPcRDhSdQmWSe5scZ4x5WZKIVDV10LnvVWERwwMwzljwNeb0NxoJFhZ8kXhEwj6OyUrLebeUd0DzwEJjyDEDJgcJ4cjDHNqcKmA3KABkNpKKqry9Owvt85RihgAP5hBBl94G20GEU7mW1CKxureC5ru+UES+N2wb0YOqHqPgRZdWKf2/RMZCNBcZYvQW7ASCysti+C8iaLW/0TgVcS6FEaSQzN1MKZmR8KyMo2twEWdgCfMuYUQZDx8y+gmNyFikgEvwFKYjyKk0+NWdgBMs5R0oXsb4zHRtt9923z7TG8ThFPNgR3AoVxInai/4eI64UEs7oCPAmSR5UkIa5mtl9lZ9fBqKjoE8P1E21vAljTOGnxK+IGQFeo8p34+XXRL/3QhKu43wNG903bw5NLQ4hZQYTFgIYNpRvpiwJQADzJHgbI5wAAeW1GNjSkUmQWIGhIGWj4/Q2EOZ5l8TmMzgMQ1JWgqydvDi8Oj495PTl/Wq/fXzl+ffNFoc5VcMa3fmLG89eFcoZ3XvxvAdo2/cGzZsOyKNdaGGG06334VKmHf7vjs8b/ndP7v+9RaAnL3NM8ux9Xm6/XjNLxn/1dPVc8+HrQs0dL03Pd+rl6movoDmVUEENTnW9+9SNjofpTqgnFp/UEZr8KqM1tCc+Vcr532pEGCGT8xMginOaEyhkn6KjizVHI9q5p+jIf/1fdd09H4a8lHV8f8YhL9o/zHlvtcD6MmIX2fOcy+7fwx67V8T40cxaL6KJ561Nx3H3vp6pldiymkMtOpLb/Hk1jw+qjn29qVKBdDWXzCblX8AUEsDBBQAAgAIAAR52lg3i4dqewMAAKwMAAAhAAAAdW5pdmVyc2FsL2ZsYXNoX3NraW5fc2V0dGluZ3MueG1slVdtb9s2EP6eX2F4wLB+iVcnnRtMEeDYHlA0a4MlyHfaOttEKFIgT07973cUKYm0pcqNECC8ex7yXh4ekcS8cTk6gDZcyfvxdJxejUbJptQaJL5AXgiGMJIsh/vxE5MIgpvRH78L/Dv9MJ44sBJKPwMilztjLbVtxLP78bpEVPJ6o4gr8VoqnTMxTn/7p/pJJhVyiKUowEs5W7aB9phP088Py4so/ozbh9lycddH2Ki8YPL4qHbqes02bzutSpnZ0G7s10fbHwvQgsu3wYiovPgFIY9iWn1cTVfTyyiFBmPAhnS3nE/nfw2yBFuDaLKf3X6+nV/IaY/6eWNOaAduOFa02XR2M7vtoxVsB3GRF6vlx+VNP17S7nFXfhqXIyD8wMHM6RocQf/S5qooi1/RSKHVzhb0hDOz3yBHKJbR9SPC8s5+gwSbkD1oUJBG8IzaoHTmpPin/frAfbX0f4ZDIrF3WyvxZJtwMj2sQtYCUtQlJJN65Xxmr96/l0iXCdItE4YAoakFPVGGT6w0Eaw1tsD/4J3LLER5Swt5VaLMYeEiDpGxoyUsFg/VaAmxjS2IUcPBG12uJ8YW+Y0qe4YMjC3y2TbsuxTHM/ipx3FqSTww38+gAT76qAPkBslomfmt61XttUc92ptugrO9ocbkKoO0ktYLz8F2LplUNhfT5CyoRLID3zGkV+pfi1sfq2xMMjlxeLV1aytBjgK6JLdRpTYUDLlf4+Q7PI7iHg8zx0fYYo2OjW1X7IsRiqFaXw0Wuz6kKZxbj5AelPtxzvQb6BelhBmPPI8uIRXdPc3nDDuy6UEF/UVuVcCpzu4jSYVgLgUrdxEvhTNEttnnFFNfCk1NXWu7O5j4Y7taK8t8DXpFiuBQSzK2Odye7/aCfvGVwztkMaHH6Zi4p+0k443iA4OXADC92df3wS2cJy8FcgEHEN4bGKqE+zJLDOm/K18rr1iUgeUiRfop1ColGqGRo4PwSnF1M5xneMYjW5sqs2im1CO+HSrR0K8HpRVreLozeClFO5O/q4TUrKierET1jEyjP7ld++TZAeaS59UMIgc2ounyOI5QqvBlqZx1wGf2NgT7dDWbNRl2ePoodtKm0y5K5Tkdsy90P9OtBghHbGW8Ch6Br3BcK6azbw0kehU63I5NOdLDWU1smvV5gckkMLnmNG2gv+m/lPR/UEsDBBQAAgAIAAR52limr1YjNgQAAJYUAAAmAAAAdW5pdmVyc2FsL2h0bWxfcHVibGlzaGluZ19zZXR0aW5ncy54bWztWN1u2kgUvucpRl71sjhp2k2KDFEWjIJKgGJ3t9FqFY3tAc9mPOP1jKH0ap+mD7ZPsmc84EAgqYlCV5H2IiI+Puc7Z77zN7Jz/iVhaEYySQVvWsf1IwsRHoqI8mnT+uR3X59ZSCrMI8wEJ02LCwudt2pOmgeMytgjSoGqRADDZSNVTStWKm3Y9nw+r1OZZvqtYLkCfFkPRWKnGZGEK5LZKcML+FGLlEhriVABAP4SwZdmrVoNIccgXYkoZwTRCCLnVB8Ks0uVMMs2WgEOb6eZyHnUFkxkKJsGTeuntts57pysdAxShyaEa0pkC4RarBo4iqgOAjOPfiUoJnQaQ7Snby00p5GKm9bJ0RsNA+r2NkwBbo6ONUxbAAdcLfETonCEFTaPxqEiX5RcCYwoWnCc0NCHN0ifv2l1/Buv3+u4N4Oh73o3l/5V38Swh5Hvfvb3MPJ7ft/dR78q/OX1yB33e4MPN/5w2Pd7ozsrYHSDEMfeZMwBZkWehaQkzFFxngQcUwY1eo9GSRRUOcPZlPiiSyGLE8wksdCfKZl+zDGjagHNcATNcEtIeiFTEqqxTlvTUllOrDs4AwiBQS7Lmnj3vqyJ07ONo9vG+92xdkbpYKVwGEPxgKwIzbHXRSs1qtsIh4rOoDLJvUNOcsa8PE1Fplo66ML3urCM4QEYZyL4BnP6GQWCRSVfJAlINMAJ5G/U5RaaQFIZUDdMCUce5tDWVAGdYWkh80Aqqop27i61LzKKGYKWhblD0JW3RW8Y40xuZLHMpG6msPX7QCgi/zD0GtGDqh6j4EXXUiX930TOIrQQOWL0FuwEglLLE/gvJmi9odEkE0khZVgqJAs3M0rmJDqv4ugaXCQ5WMJ8SxlRxsNfOf2KAjIRGeASPINpCHIqDX59L+AUS3kHilcxvjJt2ht03M+v9AFxNMM83BMc6pMkqToIPl4gLtTKDugIcS5JkZSIRsW7KmerPz0NZYtAnp8pGxv4kiY5w88JXxKyBn3AlB/Gyz6J/24Eld3GeFY0um7eAhpanEJKDCa8CGEQUr4cqRUAQ8yR4GyBcAgbSuqxMaMilyAxA8JAy6dHaOyhTIunKVx+wGMWkawS5NHxm5O3734+PXvfqNv//P3t9aNGy909Yli7M8u7/eDloJrVvSvCd4weuShs2XZFluhCjbac7r78VDDvDXx3fNH2e7/2/OsdAAV72zvLsfUC3b1Pi1vFvXUa/Hf71HMvxu1LNHa9T33fa1SpoYGAdlVhDFU40VfsSjY6A5VqvpraYFhFa/ihitbYbPnR2oavFAJM7amZQjC3GU0o1M6L6MFK7fCk9n0ZLbjzSksf7UHTtYdpwSfVwwsedv8z/aNqWu5aLMgjCdVGP2jDPBvpm6x57lXvl2G/c1D6aDX+XkTNPi995qn8RrPxUcaxd37+qoF881tiq/YvUEsDBBQAAgAIAAR52lgmD37osAEAAG8GAAAfAAAAdW5pdmVyc2FsL2h0bWxfc2tpbl9zZXR0aW5ncy5qc42UwU/CMBTG7/wVZF4NkYEOvIHDxMSDidyMh248xkLX17QFRcP/7joUuu4NWS/0y4/v9b2t33enWz5BGnTvu9/V72r/Ut9XGljNqA1c13XeohdWDzTPFzDPC+C5gMBDthZZMq7hqO9PCOUciMo12b1aX+0YBng0c0RJiYrw1RS4JcAPCvykxK+/f3ecxg5NOaNONsag6KUoDAjTE6gKVjHB1WP1uD16MG5B/YMuWQo109twNI1byZPjcBrFD2OXS7GQTOyeMcNewtJ1pnAjFr/1B3a59GonQZUvfd1WlufaPBko/MKz/iyche2kVKA1/NYdx5NwckfCnCXA3Yai4Wg4OYPWjJsD9ehtrnPzR0dhNIiGLi1ZBo0pPczifjyoY6L0akyzUfzAGfg0bc1IznagLrFCuZEXvECpMLMTaaKRXSTKkS1ykR24eGwXydnDWtu2b6NKjV6CanH8Km7scpnGMGrXDL1rtiKuctGWL1Q2eJohL7f2qj5TucApUVAiEoXl2aCqncb4UWP3b2XfTK1BzRF5GaDdgBnD0lVRBkp5/Hc3GMiTphf35MX7vrP/AVBLAwQUAAIACAAEedpYFQaV5GsAAABvAAAAHAAAAHVuaXZlcnNhbC9sb2NhbF9zZXR0aW5ncy54bWwNyrEKwkAMANC9XxEySB3Uugn2rpujCK0fENogB7mk9ELRv/e2N7x++GaBnbeSTANezx0C62xL0k/A9/Q43RCKky4kphxQDWGITS82k4zsXmOBVejH28S5wvlJuc4XqbOkAu1B/B6PeInNH1BLAwQUAAIACAAFedpY9XSmfq0RAACrOQAAFwAAAHVuaXZlcnNhbC91bml2ZXJzYWwucG5n7VsLWJJn37e31dbK/NauzV4r2LXa9r3rLXNm5gFYa9OsNXdqVobUXFlaoENBEXhWLX13EFat2XTC3s4HgU4GgkCLJZUan5ZgcspQUREQER7OfA+KqXvffd91fYfr+65deOn13MD9//3/9+9/uP8Pj/dX77+XGv5s1LNhYWHhaeve/jAsbAY2LGz658/MhN4ZHvrwV+gyDf9h6lth7HsL+6EXT+Ws2bgmLOwyfbZnxwzo9az8dVvwYWFzJYG/aVLcuc/CwhLeTHt7zcfFWUZ1K51VitZafMS4jQ3/drw4+/6vC0ZuLvj02z3rN248ebzx+PaGoQOd2zNpUV8j3n5HebDnVNnzb9Fm1K069f60pTl5ET8/XvNyoo2bIOsvPysOL6XYiRGxV7M43TVbYg1b8nbZLT/uQlI2WyMgk6Ef3kdzuKMD4rddLwauj2gxqj8FBqqYsszA9YukxvzZgUG+dD52WmBgmi9ZFrjeWJTNmzEKkv37IJHhXGAkFViSdgT6HXkkeKAQ2euqOeSepfG4BktjC8bXg1nPH5bLDthid3j37kYnj0omf1ZpggMgESBae6KBkiTNOr5JLiuzxZ7YMarzGehj9pVjIy1bUYujRg39Ir/fd3lB7pK/5I2ZeaDrk7bC8FFL31yhWl/FDgqWZabdjxuz95f8pXv4ZaMmvzQf+8pGxYpR3U9JWKf6g6DbecdWoiWjBPzLHO6RM/+/wb/s77K3nkyNh/sdUlwWxdZeXYmhbmmbvqfmvkGVpXeYVLKg6hUIlWj47lI60yrzDcqwIlc7Zz3pJRaeVKM0LNTWuLcEzTpTrizaqcGOHB5ZsXWyPGR6YdrYMPO/MGafjSZ3zY43l2rdWCoUHiMsqkcKeHoPwj2P7A70pIknZRQTPl7rFmpLrTVaZ42S2ldO3e3m4SfmwKiG9cq4ZvZ+eyRgiYSLARV3prqo3cg3nwVcZ8VdBYIx0rg38pciPPLN7payhwsJGIgeY0zqZBit36v1O3bOG16vxOddolRdxIaPCW4n8Y6dCtL9bgTX8LUoGnA2HTG9z/QO5uB83em+z0ox9pVSFp5MNOUEXXcchoUjSNcWlS6huF0SlEdSTQc8unjApwdEQqDunrqo2fXjJYF/9yJuEnh1Ah2AmGgYk+p+DVVi7YoAHL0g4Ae5INC/AcN39qWiXI7jKO99lBqGv3bPoq5nBsNiB4mHloGNC3Dr+NnCkbYN8WLXRbGr+Cd0hgYGB4x1CizS8UsEUoSrozW5Zb+1VnGMIric2sblFm0y4rxynNpzM9pzkzvoNQN+nY4ou/obVd6DKMdBY8fifuy1e62RWcVdLKpRQTX2EqG8xVFNeqqpN4fam6MZQJhLZC2RYscto46op8qfxCrBW3BS7DOIfyiUuZpzkHjr8yjL8/EoezbKzisqpQySVYnSKQL2bLi7wx8/so4Pp7juM0XOw3DnYSlLKciWJ4imkAh33k7F+h6btSKXJV3l6d0gplh9ER5Xi9jdA6bxy1lWYo3UQM7S26Kwit/IRlP61sabS8wcVYMb4c9qm55bo+AAULhGiz3D9skp5BsGHO3GvsX9PlAZ7aeNIjxaBUGIh3BawSLyErVfvokbDDFovqkRlhbx2ijhN5ZBqc1fEhzzWF32VF9/0sgNpZeokBjaMzBqxpMkxOJ5FK9NYXuz1HIrkutX24ZII32t9knJ2P52mdKwh6hhTpSQ5/+M5ZxVlwAT1WPjZzwhg6D31j8pHHGHu+ykzhpQHwIKAf0fABUukxijRWAGVuPfj9FqiCYF1YrCoZDtrkS54qrAXHI9ySx7suVd/Kqzy16pAeE4X18ss3QgZgT0u/0851GZ2B7OonO4Le/zkX6TLj2XQtPhe43oJpNOW2tVHJUViDheBrNuqvIHc7h5hR4UlNm90T6fH8sgfEFu2/wwi8JP0amlzI9pddqBAeVO0IKTOw13zDYycyy/p8Wqck/s4nnTxd4uKS76zy8xCwf588D5HyiMcRdELi3SIu+oN2WaOTQpMAxQB3o5Yle7VFYPwycrWk0xBmOMiu22FsB9HHiJwVFUmmBKEjFOqo+JBBy9Y5vUygLpdBbXibMcplMHWXqtd8HGuqk0MHrisLLp3fGGNGmvVGHUeePY7DV49EOBBsMCFQUGe+Jypr5vD+woV7FCkKKIS+HQmeXKuJc4MfZitlrfok+6q7+tvFg0SGrmCxl4Cs3my6Usa3nhdvp9UwNqolF5ld/SRQi/YDC+znkXwchWI9m9aNZzRYjeYmjTEtMQANm2kn5HmbcandHce7mJJGCzEQBDJ9oL2roLSkrraAiRPu4Bsl/UPzVaWtGCx3Zyc8EMI/91W/GPB4qaE1fRm0Tt2cN2y7wZ0uyMpgKVZd4zW2ClC4k+h2WhfszWAgwSHCju/9s/oMGxdLlU8Td+SktR6SJB0vLSNggpap+Mc1SwUGpkaxBcN4mmX63N6gHrkzmVKau5U/l8FWpyigyk8weSe/vIgyadPlv+c8m3VQYjxuP117DdGfrK+atdu+hbZGIkg6tQNNASYGJTJg1UUKQvXDI4CRkSk4hBpvXwhonHtHrSj2VFh4YKtBaLvnUqn6Qfugjo81Vre7E3khPhArfDebyotOKnVOfWawa7q8OZ+/A1xC6KZ/UqHEduGIBJmZwbaCmMmVfkI6fqOTlqpClTMmhx2HyJuxBmvrDxEdlHVhUKrL5tT7rIqr4tZZlqTqjyhID+8ECq3vyL5cok3y2xygd1TXkT4jdH8t0M0DdMGDxc6M/UgxNpGOgiT/uHhwlD/+yTOgWsfuAT0hcsK6lGOymvoNug9hwUKI2P9rlwWCk8DeQUITlWElFkzg1qtEL3YWjif/ueMD9TYsR5GnF9+7luM9tQGwThJqhEPpeB9LPQ8fgbpd/EvzeZusydT/TmvixhXZlM9CdbJmrD7fyLtZPZ3CSfqE1vqF6fwv2xSQVyDvduSN1/rK6wRWLM4wgJ1q/SPRq7CF250H93KWcviqqYpBedqGJbhtFm18NqrthbDgdlGosMh7SdT99Hb5F/V5K8q46RTVTtI5A3CtyEHot24LJ/KMnXatcRhRNmfBCr8nUnAQOsi+lQy6Ex0RBbJSYiBQRVDSNt5bAIRrTIsV+KI0o1u2RvqKgXL+LCuenbRy2FJQZ2IXnl+uIqC36RleJ3MPeaM1lrQLXZp6BnnjRZLHEOEXgIQ/JY4ubCs80uR4FnwOHIRd8RpLQ3AEJABSRrW4+K7HF3YdKFMqbWwEdxorIwYIGHXyMxOg0lVUu/F6MnNytFPPTiHi7/MSG80vC1Mq6KYc6c3qekPnoajpJFpSiM2f+KXqznnyAKxYkzO+IYbLlU3idgJJmbpLXQvq8l+Yt9OpE6XyC6l2xy8KF2x9FAIQMl7xTM5Rq0ORUNUrwRqUefn3DFyF8lRv7nhRXf5X2nUjNZBfjw03mPth0cjLkGW2woUBVsGuALaQgk9VqZxtouMCTQCoooiLw3Eaam/UXh5/I+VqsrWdny/FJfMYzJVeiRjV0ns3kIXwUBVN+aFCjGfMHMO3G1vX2ulSwp67B1foriXD2Ww02V8vgLVhOz82hCg8hTNezAEbT1ugvKODsset93Ur3R40mVKkS0TP97ho6/0oUbJpFVBfUHywQpLQ0k2xG5jr4DX3G85NDe67QEdjNi6+IBZ26H7Y2nSm4ZjzY+tOrvuhkPYhrYSylWR4MwRUkWKjfN5eo54PLJHVwhD5GijPue/cHwbgq54oIghkghhzOlbsNxXc9cuZFcoSpSxcjZS/GyjCtsuR41swNqtdi6Cx1xZ9gc/WqCGjlTbtVvlQkXYBV4GEZi8UjBemisv1eJ2wz2tN80iHRujKzS/yKRNaknOy0xRqEU20tMvJeLQP41vbTWslLaFPcnvTfhc7bF7nCQGDZLEQBjZrSyl2Ks9QpjQxRBfU9aw/keXcP0F3s7yWyrla1PpKEw+wW0FnM2mGBeP5GYJ3Kcus9Ixf+7RaNqPlZrYzOFzl9fo+JKtQKtlwPnCtKJnH/MxQUawHIrQkUe+IhJMtiXchqG5ZQypXvTpL6sDfLtFjda60VoV9yGSYwDRpy/Syox8XFCAIZVSOWXBImNWeqaSatoyXdHiHVwYZyITWddts//VGufjiq2aiKp/RY3R2jvjJ/DNXjNbqm/m7WDqF6l0bAmS294pbZrlRZVprQaocgw1OVjSP1rcWquBmW6rz43qXZVQwmDQx8WaNjyF7hlSsFks6+XKxumLjlJxVZcRGhQEVwD/dgisCcfkqtMXQ1hXpxyd+UfXOT3sCqTN5v1+QLfioekWV/aLtvKmz/nobPNpEE+zhYgg31DmD0lAz6J4IY2lD+0OqiZGeiyDzdF4/wCQ+J4y7YvnHuEffaP9HV8CDwEHgIPgYfAQ+Ah8BB4CDwEHgIPgYfAQ+Ah8BB4CDwEHgIPgYfAQ+Ah8BD4Hwy88ZaENXruo22tyabAAPhZJYmCwylHrjS+M3aARLs7vm3dh8HHTskH1esWpwUfGA3NISyuWBJ8snQjtqNi5ZHvg9Cy7b8nxB1swjiV1UTxiKslKcvh0YncGC8nSWGpY3HwFGFFnhNJnEBVnUhHuQZaQKEhVvmchX1dpLEVYR5vFcl2TuDfWEbSu+H7UiUCjYsfXbBMq7+yYM/4CZNHLxobb7rbXiHQxdHo3MlCneGHwNMbBmEAhv8Ae+rwqdoCS74g65z7kNb5WBdpoiplANY93XREjq/Vb5U9FD2zOmBPpEBbYd5Q2YHwiQrPjy5Ld6LL3lrp660XXXKQTLaEwH+f/r3TiyRj+L+aLJAKY0pU2t2oyHCu2WVDKX1vVu+lzIUmFZ8jiGdrK5dfLvVQ+j8cp9xobei0756YEO/V5IiHe2M1ySJh0i4+ZC+qdR9ZW9k5SvbyKCwR1cxIDTjjfSM1QnQtwGu1zG4TvxNrid/NODMq4Mqy4rprgW/UBbK206M+q8iBYZndW7I+CYQK7ILa/EvliB2wirXkM5zSAJv0Uhj6U9BxXg7+JBffMfGuB5ch28mjyBU3oVD6ojwXLB16heJqzYCkqqszkM4MZTYjA+KGesUmhAfEjo+L6STG2WLrLWNB5VOQwoh2E/jo7D7vPcrm6Mj8BcA3rwogqo6yzAjMGzs+pa8OOiQGqWLDq2Qu1Adh4+ruj9Aikf7eWLKaBBBV1sF5Amk62ODbuLxu1OXfhnPhLqEfnJFs8HPggdD7WKA9yDyD029YsjCwHn2rtfjOl0GjFkuMlqrrBuMO76W90swg40+jNpqp/bZ4Zpch8l2hUY/iIkwlhK/UurOZ/pnOz2cZtLuJqtPBUCru7bJ7ym/Lm5bUQoYOH5k17ghqJ0MP7yZVBbxbKDO83j1OX7LKtPWg8WrDvWVPrLuudz5dP+aph1bP2n1B3zKa8gWGI/5ZT49PjO6vMQMjvbEU9VXf/qENgej6iGVOYAFH1QXjQtidPDTA2wu2zUp3AduCoQgj73E+fZPZg2ve1gklAnM3heOcBy3kU6Lq6ngQ10dwzcVdVhzSZfDfP5Rdi8Yp3HpdxkRgxWUhXW3aBue38fFwRwcTR682Bci/JlJIXPHFsJO2YGBl1j8meKddlUTlKdwG45Uk2HiA/SbZ8jgF1bp9nYtmj8fD1CTl1XURjgEWy6Wkub8HMOq9HEH2tPFVTk047hsq5J5raIJ0OpTta+vcCIeoEHIjlLxBqmyn5zFWjXpdY7cylb7lZEUmBnyF3ePeNraUb8qU5lJFznXUg1czmdNHzbBJBURxhNbGGEmVMruf1CHebp6wAs5viVgXOGgXDaP047A9N8/dkSsEItOGbU1g/eB4EZC5y6GyMi9wQu/oaG0LFEE7USeQuxIVCiXvBzN+HBLNUESoc5zTRqPKOFbUto2dvBvyjwGObQE5Q40LcHvLo9K2spjPjZdjR6dCdH1R3pI9ddSUlcGq3Ifz23E43wDHl5vUuY5/Ty770nb17zv/8wOC/xOnDP8SH++PfDZvb8aPxOaywDtp77z3Nvut7Qf+HVBLAwQUAAIACAAFedpYOp3ncEsAAABrAAAAGwAAAHVuaXZlcnNhbC91bml2ZXJzYWwucG5nLnhtbLOxr8jNUShLLSrOzM+zVTLUM1Cyt+PlsikoSi3LTC1XqACKAQUhQEmhEsg1QnDLM1NKMoBCBhYWCMGM1Mz0jBJbJQtDM7igPtBMAFBLAQIAABQAAgAIAKl+UE82YVgCRwMAAOEJAAAUAAAAAAAAAAEAAAAAAAAAAAB1bml2ZXJzYWwvcGxheWVyLnhtbFBLAQIAABQAAgAIAAR52li1N/SoHAUAAOETAAAdAAAAAAAAAAEAAAAAAHkDAAB1bml2ZXJzYWwvY29tbW9uX21lc3NhZ2VzLmxuZ1BLAQIAABQAAgAIAAR52lgVHmAbowAAAH8BAAAuAAAAAAAAAAEAAAAAANAIAAB1bml2ZXJzYWwvcGxheWJhY2tfYW5kX25hdmlnYXRpb25fc2V0dGluZ3MueG1sUEsBAgAAFAACAAgABHnaWHRJNR88BAAADBUAACcAAAAAAAAAAQAAAAAAvwkAAHVuaXZlcnNhbC9mbGFzaF9wdWJsaXNoaW5nX3NldHRpbmdzLnhtbFBLAQIAABQAAgAIAAR52lg3i4dqewMAAKwMAAAhAAAAAAAAAAEAAAAAAEAOAAB1bml2ZXJzYWwvZmxhc2hfc2tpbl9zZXR0aW5ncy54bWxQSwECAAAUAAIACAAEedpYpq9WIzYEAACWFAAAJgAAAAAAAAABAAAAAAD6EQAAdW5pdmVyc2FsL2h0bWxfcHVibGlzaGluZ19zZXR0aW5ncy54bWxQSwECAAAUAAIACAAEedpYJg9+6LABAABvBgAAHwAAAAAAAAABAAAAAAB0FgAAdW5pdmVyc2FsL2h0bWxfc2tpbl9zZXR0aW5ncy5qc1BLAQIAABQAAgAIAAR52lgVBpXkawAAAG8AAAAcAAAAAAAAAAEAAAAAAGEYAAB1bml2ZXJzYWwvbG9jYWxfc2V0dGluZ3MueG1sUEsBAgAAFAACAAgABXnaWPV0pn6tEQAAqzkAABcAAAAAAAAAAAAAAAAABhkAAHVuaXZlcnNhbC91bml2ZXJzYWwucG5nUEsBAgAAFAACAAgABXnaWDqd53BLAAAAawAAABsAAAAAAAAAAQAAAAAA6CoAAHVuaXZlcnNhbC91bml2ZXJzYWwucG5nLnhtbFBLBQYAAAAACgAKAAYDAABsKwAAAAA="/>
  <p:tag name="ISPRING_LMS_API_VERSION" val="SCORM 1.2"/>
  <p:tag name="ISPRING_ULTRA_SCORM_COURSE_ID" val="9C45D2EE-D282-4EE5-918A-D12664A0149B"/>
  <p:tag name="ISPRING_CMI5_LAUNCH_METHOD" val="any window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CLOUDFOLDERID" val="1"/>
  <p:tag name="ISPRINGONLINEFOLDERID" val="1"/>
  <p:tag name="ISPRING_OUTPUT_FOLDER" val="[[&quot;\u007F\uFFFD\uFFFD{A396230D-9A3A-426D-B380-67D82CDE4863}&quot;,&quot;C:\\Users\\pantelis\\Documents\\MHAPPS\\EL\\Greek\\Greek\\ETA 2&quot;]]"/>
  <p:tag name="ISPRING_PUBLISH_SETTINGS" val="{&quot;commonSettings&quot;:{&quot;webSettings&quot;:{&quot;useMobileViewer&quot;:&quot;T_FALSE&quot;},&quot;lmsSettings&quot;:{&quot;useMobileViewer&quot;:&quot;T_FALSE&quot;},&quot;cloudSettings&quot;:{&quot;useMobileViewer&quot;:&quot;T_FALSE&quot;},&quot;ispringLmsSettings&quot;:{&quot;useMobileViewer&quot;:&quot;T_FALSE&quot;},&quot;playerId&quot;:&quot;universal&quot;},&quot;advancedSettings&quot;:{&quot;enableTextAllocation&quot;:&quot;T_TRUE&quot;,&quot;viewingFromLocalDrive&quot;:&quot;T_TRUE&quot;,&quot;contentScale&quot;:75,&quot;contentScaleMode&quot;:&quot;FIT_TO_WINDOW&quot;},&quot;accessibilitySettings&quot;:{&quot;enabled&quot;:&quot;T_FALSE&quot;},&quot;compressionSettings&quot;:{&quot;imageSettings&quot;:{&quot;jpegQuality&quot;:70,&quot;optimizeImageForResolution&quot;:&quot;T_FALSE&quot;},&quot;audioQuality&quot;:70,&quot;videoQuality&quot;:65},&quot;protectionSettings&quot;:{&quot;watermarkEnabled&quot;:&quot;T_FALSE&quot;,&quot;watermarkPosition&quot;:&quot;MIDDLE_CENTER&quot;,&quot;openWatermarkUrl&quot;:&quot;T_FALSE&quot;,&quot;openWatermarkWebPageInNewWindow&quot;:&quot;T_FALSE&quot;,&quot;displayAfterEnabled&quot;:&quot;T_FALSE&quot;,&quot;displayUntilEnabled&quot;:&quot;T_FALSE&quot;,&quot;domainRestrictionEnabled&quot;:&quot;T_FALSE&quot;,&quot;enablePassword&quot;:&quot;T_FALSE&quot;},&quot;videoSettings&quot;:{&quot;videoCompressionSettings&quot;:{&quot;audioQuality&quot;:70,&quot;videoQuality&quot;:75},&quot;secondsOnEachSlide&quot;:5,&quot;hostingSettings&quot;:{}},&quot;ispringOnlineSettings&quot;:{&quot;onlineDestinationFolderId&quot;:&quot;1&quot;},&quot;cloudSettings&quot;:{&quot;onlineDestinationFolderId&quot;:&quot;1&quot;},&quot;wordSettings&quot;:{&quot;printCopies&quot;:1}}"/>
  <p:tag name="ISPRING_SCORM_RATE_SLIDES" val="0"/>
  <p:tag name="ISPRING_SCORM_RATE_QUIZZES" val="0"/>
  <p:tag name="ISPRING_SCORM_PASSING_SCORE" val="0.000000"/>
  <p:tag name="ISPRING_CURRENT_PLAYER_ID" val="universal"/>
  <p:tag name="ISPRING_PRESENTATION_TITLE" val="ΕΤΑ2 Self learning session"/>
  <p:tag name="ISPRING_FIRST_PUBLISH" val="1"/>
</p:tagLst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wrap="square" rtlCol="0">
        <a:spAutoFit/>
      </a:bodyPr>
      <a:lstStyle>
        <a:defPPr algn="l"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832</Words>
  <Application>Microsoft Office PowerPoint</Application>
  <PresentationFormat>Ευρεία οθόνη</PresentationFormat>
  <Paragraphs>125</Paragraphs>
  <Slides>15</Slides>
  <Notes>15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10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15</vt:i4>
      </vt:variant>
    </vt:vector>
  </HeadingPairs>
  <TitlesOfParts>
    <vt:vector size="26" baseType="lpstr">
      <vt:lpstr>Adobe Gothic Std B</vt:lpstr>
      <vt:lpstr>MS PGothic</vt:lpstr>
      <vt:lpstr>Abadi Extra Light</vt:lpstr>
      <vt:lpstr>Arial</vt:lpstr>
      <vt:lpstr>Calibri</vt:lpstr>
      <vt:lpstr>Calibri Light</vt:lpstr>
      <vt:lpstr>Gill Sans Nova</vt:lpstr>
      <vt:lpstr>Impact</vt:lpstr>
      <vt:lpstr>Roboto</vt:lpstr>
      <vt:lpstr>Wingdings</vt:lpstr>
      <vt:lpstr>Θέμα του Office</vt:lpstr>
      <vt:lpstr>Παρουσίαση του PowerPoint</vt:lpstr>
      <vt:lpstr>Εταίροι</vt:lpstr>
      <vt:lpstr>Συνεδρία αυτοδιδασκαλίας: Περιεχόμενο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ΕΤΑ2 Self learning session</dc:title>
  <dc:creator>pantelis bbalaouras</dc:creator>
  <cp:lastModifiedBy>pantelis</cp:lastModifiedBy>
  <cp:revision>928</cp:revision>
  <dcterms:created xsi:type="dcterms:W3CDTF">2020-06-02T13:31:56Z</dcterms:created>
  <dcterms:modified xsi:type="dcterms:W3CDTF">2024-06-26T12:08:32Z</dcterms:modified>
</cp:coreProperties>
</file>