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7" r:id="rId2"/>
    <p:sldId id="417" r:id="rId3"/>
    <p:sldId id="418" r:id="rId4"/>
    <p:sldId id="437" r:id="rId5"/>
    <p:sldId id="439" r:id="rId6"/>
    <p:sldId id="442" r:id="rId7"/>
    <p:sldId id="444" r:id="rId8"/>
    <p:sldId id="440" r:id="rId9"/>
    <p:sldId id="445" r:id="rId10"/>
    <p:sldId id="452" r:id="rId11"/>
    <p:sldId id="456" r:id="rId12"/>
    <p:sldId id="458" r:id="rId13"/>
    <p:sldId id="459" r:id="rId14"/>
    <p:sldId id="460" r:id="rId15"/>
    <p:sldId id="404" r:id="rId16"/>
  </p:sldIdLst>
  <p:sldSz cx="12192000" cy="6858000"/>
  <p:notesSz cx="6858000" cy="9144000"/>
  <p:custDataLst>
    <p:tags r:id="rId1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DE0E5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A10022-5FDC-4D79-859D-DF0FECB18ADA}" v="69" dt="2024-05-01T12:04:23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 autoAdjust="0"/>
    <p:restoredTop sz="86903" autoAdjust="0"/>
  </p:normalViewPr>
  <p:slideViewPr>
    <p:cSldViewPr snapToGrid="0">
      <p:cViewPr varScale="1">
        <p:scale>
          <a:sx n="90" d="100"/>
          <a:sy n="90" d="100"/>
        </p:scale>
        <p:origin x="25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6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5358F-2C12-40D3-A142-40CC932D99A4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EC327B3B-64E2-4867-8E05-4626CF7AA557}">
      <dgm:prSet phldrT="[Κείμενο]" custT="1"/>
      <dgm:spPr>
        <a:solidFill>
          <a:srgbClr val="C00000"/>
        </a:solidFill>
      </dgm:spPr>
      <dgm:t>
        <a:bodyPr/>
        <a:lstStyle/>
        <a:p>
          <a:r>
            <a: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el-GR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Κουίζ και </a:t>
          </a:r>
          <a:r>
            <a:rPr lang="el-GR" sz="21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αυτοαξιολόγηση</a:t>
          </a:r>
          <a:endParaRPr lang="el-GR" sz="2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29B433-28C4-4212-B73F-BBA2E55D71FD}" type="parTrans" cxnId="{013F4C26-68C0-4526-9DB3-5EB519553F3C}">
      <dgm:prSet/>
      <dgm:spPr/>
      <dgm:t>
        <a:bodyPr/>
        <a:lstStyle/>
        <a:p>
          <a:endParaRPr lang="el-G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EA5345-B843-40CC-AF3F-48429EEC6F62}" type="sibTrans" cxnId="{013F4C26-68C0-4526-9DB3-5EB519553F3C}">
      <dgm:prSet/>
      <dgm:spPr/>
      <dgm:t>
        <a:bodyPr/>
        <a:lstStyle/>
        <a:p>
          <a:endParaRPr lang="el-G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395D00-6435-47AF-BDD1-99EEEBD551EE}" type="pres">
      <dgm:prSet presAssocID="{C4D5358F-2C12-40D3-A142-40CC932D99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70C7429-9401-4802-AB33-313A76532508}" type="pres">
      <dgm:prSet presAssocID="{EC327B3B-64E2-4867-8E05-4626CF7AA557}" presName="parentText" presStyleLbl="node1" presStyleIdx="0" presStyleCnt="1" custScaleY="59573" custLinFactNeighborX="-3215" custLinFactNeighborY="-945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13F4C26-68C0-4526-9DB3-5EB519553F3C}" srcId="{C4D5358F-2C12-40D3-A142-40CC932D99A4}" destId="{EC327B3B-64E2-4867-8E05-4626CF7AA557}" srcOrd="0" destOrd="0" parTransId="{DF29B433-28C4-4212-B73F-BBA2E55D71FD}" sibTransId="{E3EA5345-B843-40CC-AF3F-48429EEC6F62}"/>
    <dgm:cxn modelId="{71170B66-801D-42B1-BD88-3067EF1E3D30}" type="presOf" srcId="{EC327B3B-64E2-4867-8E05-4626CF7AA557}" destId="{470C7429-9401-4802-AB33-313A76532508}" srcOrd="0" destOrd="0" presId="urn:microsoft.com/office/officeart/2005/8/layout/vList2"/>
    <dgm:cxn modelId="{7533573D-AE90-413F-8D5E-92E484CC53EE}" type="presOf" srcId="{C4D5358F-2C12-40D3-A142-40CC932D99A4}" destId="{1E395D00-6435-47AF-BDD1-99EEEBD551EE}" srcOrd="0" destOrd="0" presId="urn:microsoft.com/office/officeart/2005/8/layout/vList2"/>
    <dgm:cxn modelId="{D194C380-2F5A-4D83-B19D-EDEBF138C04E}" type="presParOf" srcId="{1E395D00-6435-47AF-BDD1-99EEEBD551EE}" destId="{470C7429-9401-4802-AB33-313A7653250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C7429-9401-4802-AB33-313A76532508}">
      <dsp:nvSpPr>
        <dsp:cNvPr id="0" name=""/>
        <dsp:cNvSpPr/>
      </dsp:nvSpPr>
      <dsp:spPr>
        <a:xfrm>
          <a:off x="0" y="747745"/>
          <a:ext cx="6251110" cy="724884"/>
        </a:xfrm>
        <a:prstGeom prst="roundRect">
          <a:avLst/>
        </a:prstGeom>
        <a:solidFill>
          <a:srgbClr val="C00000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el-GR" sz="21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Κουίζ και </a:t>
          </a:r>
          <a:r>
            <a:rPr lang="el-GR" sz="21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αυτοαξιολόγηση</a:t>
          </a:r>
          <a:endParaRPr lang="el-GR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386" y="783131"/>
        <a:ext cx="6180338" cy="654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2534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Right Answer:</a:t>
            </a:r>
            <a:r>
              <a:rPr lang="el-GR" baseline="0" dirty="0"/>
              <a:t> </a:t>
            </a:r>
            <a:r>
              <a:rPr lang="en-GB" baseline="0" dirty="0"/>
              <a:t>TRUE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4530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Correct</a:t>
            </a:r>
            <a:r>
              <a:rPr lang="en-GB" baseline="0" dirty="0"/>
              <a:t> answer: A and B and C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0493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Right Answer:</a:t>
            </a:r>
            <a:r>
              <a:rPr lang="el-GR" baseline="0" dirty="0"/>
              <a:t> </a:t>
            </a:r>
            <a:r>
              <a:rPr lang="en-GB" baseline="0" dirty="0"/>
              <a:t>TRUE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6950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Correct</a:t>
            </a:r>
            <a:r>
              <a:rPr lang="en-GB" baseline="0" dirty="0"/>
              <a:t> answer: B and D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2373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Right Answer:</a:t>
            </a:r>
            <a:r>
              <a:rPr lang="el-GR" baseline="0" dirty="0"/>
              <a:t> </a:t>
            </a:r>
            <a:r>
              <a:rPr lang="en-GB" baseline="0" dirty="0"/>
              <a:t>FALSE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3227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197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Corre</a:t>
            </a:r>
            <a:r>
              <a:rPr lang="en-GB" baseline="0" dirty="0"/>
              <a:t>ct answer: A and D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013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Correct</a:t>
            </a:r>
            <a:r>
              <a:rPr lang="en-GB" baseline="0" dirty="0"/>
              <a:t> answers: C and D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60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Right Answer: FALSE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3463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Correct</a:t>
            </a:r>
            <a:r>
              <a:rPr lang="en-GB" baseline="0" dirty="0"/>
              <a:t> answers: A and B and D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3311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Correct</a:t>
            </a:r>
            <a:r>
              <a:rPr lang="en-GB" baseline="0" dirty="0"/>
              <a:t> answer: B and D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240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Correct</a:t>
            </a:r>
            <a:r>
              <a:rPr lang="en-GB" baseline="0" dirty="0"/>
              <a:t> answer: B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030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xmlns="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532CAFD4-E5F6-DB64-4C00-8F6568C21D15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980" y="6374858"/>
            <a:ext cx="168402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Εικόνα 8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4" y="6487586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9AC18A60-AF1F-03C0-B0BE-E0F798ADD6AC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980" y="6374858"/>
            <a:ext cx="168402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4" y="6477426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19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B9911DEF-60F4-4A71-9614-3CF965F78B27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980" y="6374858"/>
            <a:ext cx="168402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Εικόνα 8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4" y="6487586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2B11A1E7-A92D-4ADD-A414-173299287A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2.</a:t>
            </a:r>
            <a:r>
              <a:rPr lang="el-GR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Πως να αναζητήσετε και να επιλέξετε εφαρμογές υγείας;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C00C87C3-CE4E-1EC5-DBC5-3032FA4CC6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2.</a:t>
            </a:r>
            <a:r>
              <a:rPr lang="el-GR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Πως να αναζητήσετε και να επιλέξετε εφαρμογές υγείας;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7F70BB0F-9C9F-5642-F9AA-96B52E4EF3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2.</a:t>
            </a:r>
            <a:r>
              <a:rPr lang="el-GR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Πως να αναζητήσετε και να επιλέξετε εφαρμογές υγείας;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s://www.oxfamitalia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84371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l-GR" sz="3400" b="1" dirty="0">
                <a:solidFill>
                  <a:srgbClr val="C00000"/>
                </a:solidFill>
                <a:effectLst/>
                <a:latin typeface="+mj-lt"/>
              </a:rPr>
              <a:t>Ενότητα 2 - Συνεδρία αυτοδιδασκαλίας (2.3)</a:t>
            </a:r>
            <a:br>
              <a:rPr lang="el-GR" sz="3400" b="1" dirty="0">
                <a:solidFill>
                  <a:srgbClr val="C00000"/>
                </a:solidFill>
                <a:effectLst/>
                <a:latin typeface="+mj-lt"/>
              </a:rPr>
            </a:br>
            <a:r>
              <a:rPr lang="el-GR" sz="3400" b="1" dirty="0">
                <a:solidFill>
                  <a:schemeClr val="tx1"/>
                </a:solidFill>
                <a:effectLst/>
                <a:latin typeface="+mj-lt"/>
              </a:rPr>
              <a:t>Πώς να αναζητήσετε και να επιλέξετε εφαρμογές υγείας;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353887" y="6271701"/>
            <a:ext cx="8364776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27" name="Ορθογώνιο 6">
            <a:extLst>
              <a:ext uri="{FF2B5EF4-FFF2-40B4-BE49-F238E27FC236}">
                <a16:creationId xmlns:a16="http://schemas.microsoft.com/office/drawing/2014/main" id="{52BA3253-2FE1-4A1C-A187-C823533C3003}"/>
              </a:ext>
            </a:extLst>
          </p:cNvPr>
          <p:cNvSpPr/>
          <p:nvPr/>
        </p:nvSpPr>
        <p:spPr>
          <a:xfrm>
            <a:off x="-835" y="489244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Ορθογώνιο 15">
            <a:extLst>
              <a:ext uri="{FF2B5EF4-FFF2-40B4-BE49-F238E27FC236}">
                <a16:creationId xmlns:a16="http://schemas.microsoft.com/office/drawing/2014/main" id="{E2D62582-C445-4009-AC95-BBAC912350A5}"/>
              </a:ext>
            </a:extLst>
          </p:cNvPr>
          <p:cNvSpPr/>
          <p:nvPr/>
        </p:nvSpPr>
        <p:spPr>
          <a:xfrm>
            <a:off x="-8163" y="1495460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4599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Θα πρέπει να είστε δύσπιστοι εάν τα μόνα δεδομένα σχετικά με την αποτελεσματικότητα μιας εφαρμογής προέρχονται από τον ίδιο τον προγραμματιστή.</a:t>
            </a:r>
            <a:endParaRPr lang="el-GR" b="1" i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76967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Ποιοι είναι οι κίνδυνοι από τη χρήση εφαρμογών υγείας χαμηλής ποιότητας;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Οι εφαρμογές ενδέχεται να παρέχουν κακές ή ακόμα και εσφαλμένες πληροφορίες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</a:t>
            </a:r>
            <a:r>
              <a:rPr lang="el-GR" dirty="0"/>
              <a:t>Οι εφαρμογές υγείας είναι γενικά ακίνδυνες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EDE7A-0913-479F-BB67-E02D145BE5E2}"/>
              </a:ext>
            </a:extLst>
          </p:cNvPr>
          <p:cNvSpPr txBox="1"/>
          <p:nvPr/>
        </p:nvSpPr>
        <p:spPr>
          <a:xfrm>
            <a:off x="2112607" y="1987414"/>
            <a:ext cx="2544543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b="1" i="1" dirty="0"/>
              <a:t>Τρεις απαντήσεις είναι σωστές!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53F1606-7CA3-397D-C6BF-162075F56CBA}"/>
              </a:ext>
            </a:extLst>
          </p:cNvPr>
          <p:cNvSpPr/>
          <p:nvPr/>
        </p:nvSpPr>
        <p:spPr>
          <a:xfrm>
            <a:off x="2105025" y="3727450"/>
            <a:ext cx="3505200" cy="10394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</a:t>
            </a:r>
            <a:r>
              <a:rPr lang="el-GR" dirty="0"/>
              <a:t>Μια παραπληροφόρηση εφαρμογών θα μπορούσε να οδηγήσει σε εσφαλμένη αξιολόγηση μιας ασθένειας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CAAE83D5-94E1-E69B-F4FC-8082A441E4B5}"/>
              </a:ext>
            </a:extLst>
          </p:cNvPr>
          <p:cNvSpPr/>
          <p:nvPr/>
        </p:nvSpPr>
        <p:spPr>
          <a:xfrm>
            <a:off x="2105025" y="248121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l-GR" dirty="0"/>
              <a:t>. Οι εφαρμογές ενδέχεται να περιέχουν ψευδείς ισχυρισμούς υγείας</a:t>
            </a:r>
          </a:p>
        </p:txBody>
      </p:sp>
    </p:spTree>
    <p:extLst>
      <p:ext uri="{BB962C8B-B14F-4D97-AF65-F5344CB8AC3E}">
        <p14:creationId xmlns:p14="http://schemas.microsoft.com/office/powerpoint/2010/main" val="241749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328863" y="1028700"/>
            <a:ext cx="7519676" cy="121982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 κακός σχεδιασμός εφαρμογών, όπως ένα άβολο περιβάλλον εργασίας χρήστη, μπορεί να οδηγήσει σε σπάνια χρήση και χαμηλότερη συμμόρφωση στη θεραπεία όταν χρησιμοποιείται συμπληρωματικά.</a:t>
            </a:r>
            <a:endParaRPr lang="en-US" sz="2000" b="1" dirty="0">
              <a:solidFill>
                <a:srgbClr val="203864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76CDE12-5511-424D-19B5-5EC439569320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7DCD47D7-0C88-2FEC-FD06-BC192015A4F3}"/>
              </a:ext>
            </a:extLst>
          </p:cNvPr>
          <p:cNvSpPr/>
          <p:nvPr/>
        </p:nvSpPr>
        <p:spPr>
          <a:xfrm>
            <a:off x="2105025" y="252412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92071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Τι άλλο πρέπει να προσέξετε πριν δεσμευτείτε σε μια εφαρμογή;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Μπορώ να δημιουργήσω λογαριασμό με το αγαπημένο μου όνομα χρήστη;</a:t>
            </a:r>
            <a:endParaRPr lang="en-US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</a:t>
            </a:r>
            <a:r>
              <a:rPr lang="el-GR" dirty="0"/>
              <a:t>Δεσμευτείτε μόνο σε εφαρμογές που υπόσχονται αποτελέσματα σε μέγιστο διάστημα 3 ημερών.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44F21-E427-4B8F-B9EF-32DFED7D2EDD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b="1" i="1" dirty="0"/>
              <a:t>Δύο απαντήσεις είναι σωστές!</a:t>
            </a:r>
            <a:endParaRPr lang="en-US" sz="1400" b="1" i="1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25F46EE-6CDA-8890-2C52-D9C9E385EB0C}"/>
              </a:ext>
            </a:extLst>
          </p:cNvPr>
          <p:cNvSpPr/>
          <p:nvPr/>
        </p:nvSpPr>
        <p:spPr>
          <a:xfrm>
            <a:off x="6134100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/>
              <a:t>Είναι η εφαρμογή βολική στη χρήση, ώστε να θέλετε να τη χρησιμοποιείτε τακτικά;</a:t>
            </a:r>
            <a:endParaRPr lang="en-US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0F4E5BB2-8B66-2676-A3B1-75DE3D29E88D}"/>
              </a:ext>
            </a:extLst>
          </p:cNvPr>
          <p:cNvSpPr/>
          <p:nvPr/>
        </p:nvSpPr>
        <p:spPr>
          <a:xfrm>
            <a:off x="6134100" y="24542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Απαιτεί η εφαρμογή αγορές εντός εφαρμογής για να είναι χρήσιμη;</a:t>
            </a:r>
          </a:p>
        </p:txBody>
      </p:sp>
    </p:spTree>
    <p:extLst>
      <p:ext uri="{BB962C8B-B14F-4D97-AF65-F5344CB8AC3E}">
        <p14:creationId xmlns:p14="http://schemas.microsoft.com/office/powerpoint/2010/main" val="236483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98373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Εάν τα δεδομένα σας διαρρεύσουν λόγω χαμηλών προτύπων προστασίας δεδομένων, είναι πολύ εύκολο να διαγράψετε ξανά τα δεδομένα από το Διαδίκτυο.</a:t>
            </a:r>
            <a:endParaRPr lang="en-US" sz="2000" b="1" dirty="0">
              <a:solidFill>
                <a:srgbClr val="203864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B18EBC2-C597-E149-F7FB-2325398F777F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8E6EDB1D-739B-CB3E-986A-C5618EE44AC4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89100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034783" cy="2283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l-GR" sz="2800" dirty="0">
                <a:solidFill>
                  <a:srgbClr val="C01E24"/>
                </a:solidFill>
                <a:latin typeface="+mj-lt"/>
              </a:rPr>
              <a:t>Συγχαρητήρια!</a:t>
            </a:r>
            <a:br>
              <a:rPr lang="el-GR" sz="2800" dirty="0">
                <a:solidFill>
                  <a:srgbClr val="C01E24"/>
                </a:solidFill>
                <a:latin typeface="+mj-lt"/>
              </a:rPr>
            </a:br>
            <a:r>
              <a:rPr lang="el-GR" sz="2800" dirty="0">
                <a:solidFill>
                  <a:srgbClr val="C01E24"/>
                </a:solidFill>
                <a:latin typeface="+mj-lt"/>
              </a:rPr>
              <a:t/>
            </a:r>
            <a:br>
              <a:rPr lang="el-GR" sz="2800" dirty="0">
                <a:solidFill>
                  <a:srgbClr val="C01E24"/>
                </a:solidFill>
                <a:latin typeface="+mj-lt"/>
              </a:rPr>
            </a:br>
            <a:r>
              <a:rPr lang="el-GR" sz="2800" dirty="0">
                <a:solidFill>
                  <a:srgbClr val="C01E24"/>
                </a:solidFill>
                <a:latin typeface="+mj-lt"/>
              </a:rPr>
              <a:t>Ολοκληρώσατε τη διδασκαλία αυτής της ενότητας!</a:t>
            </a:r>
            <a:endParaRPr lang="en-US" sz="2800" dirty="0">
              <a:solidFill>
                <a:srgbClr val="C01E24"/>
              </a:solidFill>
              <a:latin typeface="+mj-lt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252D5588-9D47-4372-A592-FC5F71ED3798}"/>
              </a:ext>
            </a:extLst>
          </p:cNvPr>
          <p:cNvSpPr/>
          <p:nvPr/>
        </p:nvSpPr>
        <p:spPr>
          <a:xfrm>
            <a:off x="4572000" y="6328066"/>
            <a:ext cx="7615911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l-GR" sz="9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lang="en-US" sz="9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" y="643132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 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de-DE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GELSENKIRCHEN, GERMANY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s-E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VALENCIA, SPAIN</a:t>
              </a:r>
            </a:p>
            <a:p>
              <a:pPr algn="ctr" fontAlgn="base"/>
              <a:r>
                <a:rPr lang="es-E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ATHENS, GREECE</a:t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s-E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VALENCIA, SPAIN</a:t>
              </a: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92961"/>
            <a:chOff x="4517932" y="3531206"/>
            <a:chExt cx="2543175" cy="159296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824413" y="4570169"/>
              <a:ext cx="203749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GmbH</a:t>
              </a:r>
            </a:p>
            <a:p>
              <a:pPr algn="ctr" fontAlgn="base"/>
              <a:r>
                <a:rPr lang="nn-NO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Bad Mergentheim, GERMANY</a:t>
              </a:r>
            </a:p>
            <a:p>
              <a:pPr algn="ctr" fontAlgn="base"/>
              <a:r>
                <a:rPr lang="nn-NO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n-U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AREZZO, ITALY</a:t>
              </a:r>
            </a:p>
            <a:p>
              <a:pPr algn="ctr" fontAlgn="base"/>
              <a:r>
                <a:rPr lang="en-U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ATHENS, GREECE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STRASBOURG, FRANCE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www.amsed.fr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2994706" y="54947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CYPRUS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Τίτλος 6">
            <a:extLst>
              <a:ext uri="{FF2B5EF4-FFF2-40B4-BE49-F238E27FC236}">
                <a16:creationId xmlns:a16="http://schemas.microsoft.com/office/drawing/2014/main" id="{E2D38E87-33DB-46E9-933D-FDECBD94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2198" y="345155"/>
            <a:ext cx="7393940" cy="3257339"/>
          </a:xfrm>
        </p:spPr>
        <p:txBody>
          <a:bodyPr anchor="b">
            <a:noAutofit/>
          </a:bodyPr>
          <a:lstStyle/>
          <a:p>
            <a:r>
              <a:rPr lang="el-GR" sz="4800" dirty="0"/>
              <a:t>Συνεδρία αυτοδιδασκαλίας:</a:t>
            </a:r>
            <a:br>
              <a:rPr lang="el-GR" sz="4800" dirty="0"/>
            </a:br>
            <a:r>
              <a:rPr lang="el-GR" sz="4800" dirty="0"/>
              <a:t>Περιεχόμενο</a:t>
            </a:r>
          </a:p>
        </p:txBody>
      </p:sp>
      <p:graphicFrame>
        <p:nvGraphicFramePr>
          <p:cNvPr id="6" name="Διάγραμμα 5">
            <a:extLst>
              <a:ext uri="{FF2B5EF4-FFF2-40B4-BE49-F238E27FC236}">
                <a16:creationId xmlns:a16="http://schemas.microsoft.com/office/drawing/2014/main" id="{654CCD75-E89A-4C6C-BF75-D840AD7262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5291420"/>
              </p:ext>
            </p:extLst>
          </p:nvPr>
        </p:nvGraphicFramePr>
        <p:xfrm>
          <a:off x="4796610" y="3176388"/>
          <a:ext cx="6251110" cy="245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34CD108A-15FC-97C2-8658-8995056236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8" name="Εικόνα 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C764441F-E3A0-6001-A655-5380700E75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32" y="772050"/>
            <a:ext cx="2807395" cy="5024450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3AE1B409-01AB-8B54-F592-C862F4DA856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Ποιες είναι μερικές σημαντικές ερωτήσεις που πρέπει να κάνετε σχετικά με τον προγραμματιστή μιας εφαρμογής υγείας;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Έχουν ένα καλό όνομα εταιρείας;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</a:t>
            </a:r>
            <a:r>
              <a:rPr lang="el-GR" dirty="0"/>
              <a:t>Έχουν ωραίο λογότυπο και γραφικά;</a:t>
            </a:r>
            <a:endParaRPr lang="el-GR" baseline="30000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</a:t>
            </a:r>
            <a:r>
              <a:rPr lang="el-GR" dirty="0"/>
              <a:t>Συμβουλεύτηκαν επαγγελματίες υγείας κατά τη διάρκεια της ανάπτυξης;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b="1" i="1" dirty="0"/>
              <a:t>Δύο απαντήσεις είναι σωστές!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17264997-BBDF-1A84-F3D3-701F3ED59250}"/>
              </a:ext>
            </a:extLst>
          </p:cNvPr>
          <p:cNvSpPr/>
          <p:nvPr/>
        </p:nvSpPr>
        <p:spPr>
          <a:xfrm>
            <a:off x="2105025" y="246096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Έχουν σχεδιάσει εφαρμογές υγείας στο παρελθόν;</a:t>
            </a:r>
          </a:p>
        </p:txBody>
      </p:sp>
    </p:spTree>
    <p:extLst>
      <p:ext uri="{BB962C8B-B14F-4D97-AF65-F5344CB8AC3E}">
        <p14:creationId xmlns:p14="http://schemas.microsoft.com/office/powerpoint/2010/main" val="399838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Όσον αφορά ζητήματα απορρήτου και ασφάλειας, θα πρέπει να ελέγξετε: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Οι ανησυχίες σχετικά με το απόρρητο δεν έχουν σημασία στην περίπτωση των εφαρμογών υγείας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10544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</a:t>
            </a:r>
            <a:r>
              <a:rPr lang="el-GR" dirty="0"/>
              <a:t>Εάν η εφαρμογή ζητήσει άδεια πρόσβασης σε άσχετες πληροφορίες που ενδέχεται να χρησιμοποιηθούν για διαφημίσεις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b="1" i="1" dirty="0"/>
              <a:t>Δύο απαντήσεις είναι σωστές!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5045F096-306F-A502-A0CD-F942A3196CC0}"/>
              </a:ext>
            </a:extLst>
          </p:cNvPr>
          <p:cNvSpPr/>
          <p:nvPr/>
        </p:nvSpPr>
        <p:spPr>
          <a:xfrm>
            <a:off x="2105025" y="3727449"/>
            <a:ext cx="3505200" cy="10544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</a:t>
            </a:r>
            <a:r>
              <a:rPr lang="el-GR" dirty="0"/>
              <a:t>Εάν υπάρχουν σαφείς οδηγίες σχετικά με το ποια δεδομένα θα αποθηκευτούν και πώς και αν τα μοιράζονται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404C7ADF-8A63-CE66-7BF4-7B2999D8822F}"/>
              </a:ext>
            </a:extLst>
          </p:cNvPr>
          <p:cNvSpPr/>
          <p:nvPr/>
        </p:nvSpPr>
        <p:spPr>
          <a:xfrm>
            <a:off x="2112607" y="247420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Εάν στην περιγραφή της εφαρμογής χρησιμοποιείται η λέξη απόρρητο</a:t>
            </a:r>
          </a:p>
        </p:txBody>
      </p:sp>
    </p:spTree>
    <p:extLst>
      <p:ext uri="{BB962C8B-B14F-4D97-AF65-F5344CB8AC3E}">
        <p14:creationId xmlns:p14="http://schemas.microsoft.com/office/powerpoint/2010/main" val="383397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Μόνο το χορηγούμενο περιεχόμενο μπορεί να είναι αξιόπιστο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20635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Ποιες είναι οι τεκμηριωμένες στρατηγικές που χρησιμοποιούνται από εφαρμογές υγείας;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49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Αυτό-παρακολούθηση</a:t>
            </a:r>
            <a:endParaRPr lang="en-US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</a:t>
            </a:r>
            <a:r>
              <a:rPr lang="el-GR" dirty="0"/>
              <a:t>Μια ποικιλία αγορών εντός εφαρμογής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</a:t>
            </a:r>
            <a:r>
              <a:rPr lang="el-GR" dirty="0"/>
              <a:t>Υποδείξεις ή ειδοποιήσεις </a:t>
            </a:r>
            <a:r>
              <a:rPr lang="en-US" dirty="0"/>
              <a:t>push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544543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b="1" i="1" dirty="0"/>
              <a:t>Τρεις απαντήσεις είναι σωστές!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45518AA-F061-EE6C-06B7-F594F1AC7F8C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Ρύθμιση στόχου</a:t>
            </a:r>
          </a:p>
        </p:txBody>
      </p:sp>
    </p:spTree>
    <p:extLst>
      <p:ext uri="{BB962C8B-B14F-4D97-AF65-F5344CB8AC3E}">
        <p14:creationId xmlns:p14="http://schemas.microsoft.com/office/powerpoint/2010/main" val="305392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Τι πρέπει να ελέγξετε για να μάθετε εάν μια εφαρμογή είναι αξιόπιστη;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Έχουν καλές και πειστικές διαφημίσεις για την εφαρμογή;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44F21-E427-4B8F-B9EF-32DFED7D2EDD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b="1" i="1" dirty="0"/>
              <a:t>Δύο απαντήσεις είναι σωστές!</a:t>
            </a:r>
            <a:endParaRPr lang="en-US" sz="1400" b="1" i="1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820AE4A-C0AE-8031-8456-F2AC0F597356}"/>
              </a:ext>
            </a:extLst>
          </p:cNvPr>
          <p:cNvSpPr/>
          <p:nvPr/>
        </p:nvSpPr>
        <p:spPr>
          <a:xfrm>
            <a:off x="6096000" y="374650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</a:t>
            </a:r>
            <a:r>
              <a:rPr lang="el-GR" dirty="0"/>
              <a:t>Δοκιμάζεται η εφαρμογή και κρίνεται επιτυχής από αξιόπιστο και ανεξάρτητο φορέα;</a:t>
            </a:r>
            <a:endParaRPr lang="en-US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40FAAD88-8716-A0B9-716A-49080BB8FEF3}"/>
              </a:ext>
            </a:extLst>
          </p:cNvPr>
          <p:cNvSpPr/>
          <p:nvPr/>
        </p:nvSpPr>
        <p:spPr>
          <a:xfrm>
            <a:off x="6096000" y="246117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Υπάρχουν αξιόπιστα νοσοκομεία ή οργανισμοί υγείας που υποστηρίζουν την εφαρμογή;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27DAFA60-08FF-E63C-EBDB-145DF7E796E3}"/>
              </a:ext>
            </a:extLst>
          </p:cNvPr>
          <p:cNvSpPr/>
          <p:nvPr/>
        </p:nvSpPr>
        <p:spPr>
          <a:xfrm>
            <a:off x="2105025" y="3746506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</a:t>
            </a:r>
            <a:r>
              <a:rPr lang="el-GR" dirty="0"/>
              <a:t>Ο ίδιος ο προγραμματιστής της εφαρμογής λέει καλά πράγματα για την εφαρμογή του;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5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Πού να αναζητήσετε εφαρμογές υγείας;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Ομάδες </a:t>
            </a:r>
            <a:r>
              <a:rPr lang="en-US" dirty="0"/>
              <a:t>WhatsApp/Telegram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Επίσημα καταστήματα εφαρμογών: </a:t>
            </a:r>
            <a:r>
              <a:rPr lang="en-US" dirty="0"/>
              <a:t>Apples App Store </a:t>
            </a:r>
            <a:r>
              <a:rPr lang="el-GR" dirty="0"/>
              <a:t>ή </a:t>
            </a:r>
            <a:r>
              <a:rPr lang="en-US" dirty="0"/>
              <a:t>Google Play Store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</a:t>
            </a:r>
            <a:r>
              <a:rPr lang="el-GR" dirty="0"/>
              <a:t>Μόνο σε μικρά </a:t>
            </a:r>
            <a:r>
              <a:rPr lang="en-US" dirty="0"/>
              <a:t>Blogsites </a:t>
            </a:r>
            <a:r>
              <a:rPr lang="el-GR" dirty="0"/>
              <a:t>στο Διαδίκτυο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</a:t>
            </a:r>
            <a:r>
              <a:rPr lang="el-GR" dirty="0"/>
              <a:t>«Σκοτεινό διαδίκτυο» (</a:t>
            </a:r>
            <a:r>
              <a:rPr lang="en-US" dirty="0"/>
              <a:t>Dark web)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EDE7A-0913-479F-BB67-E02D145BE5E2}"/>
              </a:ext>
            </a:extLst>
          </p:cNvPr>
          <p:cNvSpPr txBox="1"/>
          <p:nvPr/>
        </p:nvSpPr>
        <p:spPr>
          <a:xfrm>
            <a:off x="2112607" y="1987414"/>
            <a:ext cx="271176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b="1" i="1" dirty="0"/>
              <a:t>Μόνο μία απάντηση είναι σωστή!</a:t>
            </a:r>
          </a:p>
        </p:txBody>
      </p:sp>
    </p:spTree>
    <p:extLst>
      <p:ext uri="{BB962C8B-B14F-4D97-AF65-F5344CB8AC3E}">
        <p14:creationId xmlns:p14="http://schemas.microsoft.com/office/powerpoint/2010/main" val="30328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ΕΤΑ2 Self learning session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AEedp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AR52l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BHna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AR52l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AR52l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AR52l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AEedpYFQaV5GsAAABvAAAAHAAAAHVuaXZlcnNhbC9sb2NhbF9zZXR0aW5ncy54bWwNyrEKwkAMANC9XxEySB3Uugn2rpujCK0fENogB7mk9ELRv/e2N7x++GaBnbeSTANezx0C62xL0k/A9/Q43RCKky4kphxQDWGITS82k4zsXmOBVejH28S5wvlJuc4XqbOkAu1B/B6PeInNH1BLAwQUAAIACAAFedp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AFedpYOp3ncEsAAABrAAAAGwAAAHVuaXZlcnNhbC91bml2ZXJzYWwucG5nLnhtbLOxr8jNUShLLSrOzM+zVTLUM1Cyt+PlsikoSi3LTC1XqACKAQUhQEmhEsg1QnDLM1NKMoBCBhYWCMGM1Mz0jBJbJQtDM7igPtBMAFBLAQIAABQAAgAIAKl+UE82YVgCRwMAAOEJAAAUAAAAAAAAAAEAAAAAAAAAAAB1bml2ZXJzYWwvcGxheWVyLnhtbFBLAQIAABQAAgAIAAR52li1N/SoHAUAAOETAAAdAAAAAAAAAAEAAAAAAHkDAAB1bml2ZXJzYWwvY29tbW9uX21lc3NhZ2VzLmxuZ1BLAQIAABQAAgAIAAR52lgVHmAbowAAAH8BAAAuAAAAAAAAAAEAAAAAANAIAAB1bml2ZXJzYWwvcGxheWJhY2tfYW5kX25hdmlnYXRpb25fc2V0dGluZ3MueG1sUEsBAgAAFAACAAgABHnaWHRJNR88BAAADBUAACcAAAAAAAAAAQAAAAAAvwkAAHVuaXZlcnNhbC9mbGFzaF9wdWJsaXNoaW5nX3NldHRpbmdzLnhtbFBLAQIAABQAAgAIAAR52lg3i4dqewMAAKwMAAAhAAAAAAAAAAEAAAAAAEAOAAB1bml2ZXJzYWwvZmxhc2hfc2tpbl9zZXR0aW5ncy54bWxQSwECAAAUAAIACAAEedpYpq9WIzYEAACWFAAAJgAAAAAAAAABAAAAAAD6EQAAdW5pdmVyc2FsL2h0bWxfcHVibGlzaGluZ19zZXR0aW5ncy54bWxQSwECAAAUAAIACAAEedpYJg9+6LABAABvBgAAHwAAAAAAAAABAAAAAAB0FgAAdW5pdmVyc2FsL2h0bWxfc2tpbl9zZXR0aW5ncy5qc1BLAQIAABQAAgAIAAR52lgVBpXkawAAAG8AAAAcAAAAAAAAAAEAAAAAAGEYAAB1bml2ZXJzYWwvbG9jYWxfc2V0dGluZ3MueG1sUEsBAgAAFAACAAgABXnaWPV0pn6tEQAAqzkAABcAAAAAAAAAAAAAAAAABhkAAHVuaXZlcnNhbC91bml2ZXJzYWwucG5nUEsBAgAAFAACAAgABXnaWDqd53BLAAAAawAAABsAAAAAAAAAAQAAAAAA6CoAAHVuaXZlcnNhbC91bml2ZXJzYWwucG5nLnhtbFBLBQYAAAAACgAKAAYDAABsKwAAAAA="/>
  <p:tag name="ISPRING_LMS_API_VERSION" val="SCORM 1.2"/>
  <p:tag name="ISPRING_ULTRA_SCORM_COURSE_ID" val="9C45D2EE-D282-4EE5-918A-D12664A0149B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2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ΕΤΑ2 Self learning session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832</Words>
  <Application>Microsoft Office PowerPoint</Application>
  <PresentationFormat>Ευρεία οθόνη</PresentationFormat>
  <Paragraphs>125</Paragraphs>
  <Slides>15</Slides>
  <Notes>15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6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Wingdings</vt:lpstr>
      <vt:lpstr>Θέμα του Office</vt:lpstr>
      <vt:lpstr>Παρουσίαση του PowerPoint</vt:lpstr>
      <vt:lpstr>Εταίροι</vt:lpstr>
      <vt:lpstr>Συνεδρία αυτοδιδασκαλίας: Περιεχόμενο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ΕΤΑ2 Self learning session</dc:title>
  <dc:creator>pantelis bbalaouras</dc:creator>
  <cp:lastModifiedBy>pantelis</cp:lastModifiedBy>
  <cp:revision>928</cp:revision>
  <dcterms:created xsi:type="dcterms:W3CDTF">2020-06-02T13:31:56Z</dcterms:created>
  <dcterms:modified xsi:type="dcterms:W3CDTF">2024-06-26T12:08:32Z</dcterms:modified>
</cp:coreProperties>
</file>