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8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Noto Sans Symbols" panose="020B0604020202020204" charset="0"/>
      <p:regular r:id="rId34"/>
      <p:bold r:id="rId35"/>
    </p:embeddedFont>
    <p:embeddedFont>
      <p:font typeface="Calibri Light" panose="020F0302020204030204" pitchFamily="34" charset="0"/>
      <p:regular r:id="rId36"/>
      <p:italic r:id="rId37"/>
    </p:embeddedFont>
    <p:embeddedFont>
      <p:font typeface="Gill Sans" panose="020B0604020202020204" charset="0"/>
      <p:regular r:id="rId38"/>
      <p:bold r:id="rId39"/>
    </p:embeddedFont>
    <p:embeddedFont>
      <p:font typeface="Impact" panose="020B0806030902050204" pitchFamily="34" charset="0"/>
      <p:regular r:id="rId40"/>
    </p:embeddedFont>
    <p:embeddedFont>
      <p:font typeface="Roboto" panose="02000000000000000000" pitchFamily="2" charset="0"/>
      <p:regular r:id="rId41"/>
      <p:bold r:id="rId42"/>
      <p:italic r:id="rId43"/>
      <p:boldItalic r:id="rId44"/>
    </p:embeddedFont>
  </p:embeddedFontLst>
  <p:custDataLst>
    <p:tags r:id="rId4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2052">
          <p15:clr>
            <a:srgbClr val="747775"/>
          </p15:clr>
        </p15:guide>
        <p15:guide id="4" orient="horz" pos="2148">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j8E7kSWF8qIm3Isbo62P9lboOq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26" y="198"/>
      </p:cViewPr>
      <p:guideLst>
        <p:guide orient="horz" pos="2160"/>
        <p:guide pos="3840"/>
        <p:guide orient="horz" pos="2052"/>
        <p:guide orient="horz" pos="21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 name="Google Shape;5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b="1"/>
          </a:p>
        </p:txBody>
      </p:sp>
      <p:sp>
        <p:nvSpPr>
          <p:cNvPr id="183" name="Google Shape;18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b="1"/>
          </a:p>
        </p:txBody>
      </p:sp>
      <p:sp>
        <p:nvSpPr>
          <p:cNvPr id="214" name="Google Shape;21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348522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b="1"/>
          </a:p>
        </p:txBody>
      </p:sp>
      <p:sp>
        <p:nvSpPr>
          <p:cNvPr id="292" name="Google Shape;29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f204218ebb_0_6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g1f204218ebb_0_6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g1f204218ebb_0_6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31" name="Google Shape;331;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f204218ebb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1f204218ebb_0_1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g1f204218ebb_0_1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6"/>
        <p:cNvGrpSpPr/>
        <p:nvPr/>
      </p:nvGrpSpPr>
      <p:grpSpPr>
        <a:xfrm>
          <a:off x="0" y="0"/>
          <a:ext cx="0" cy="0"/>
          <a:chOff x="0" y="0"/>
          <a:chExt cx="0" cy="0"/>
        </a:xfrm>
      </p:grpSpPr>
      <p:sp>
        <p:nvSpPr>
          <p:cNvPr id="17" name="Google Shape;17;g1f204218ebb_0_33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g1f204218ebb_0_333"/>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19" name="Google Shape;19;g1f204218ebb_0_333"/>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20" name="Google Shape;20;g1f204218ebb_0_333"/>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21" name="Google Shape;21;g1f204218ebb_0_333"/>
          <p:cNvPicPr preferRelativeResize="0"/>
          <p:nvPr/>
        </p:nvPicPr>
        <p:blipFill rotWithShape="1">
          <a:blip r:embed="rId2">
            <a:alphaModFix/>
          </a:blip>
          <a:srcRect b="59833"/>
          <a:stretch/>
        </p:blipFill>
        <p:spPr>
          <a:xfrm>
            <a:off x="4903" y="6508739"/>
            <a:ext cx="12191695" cy="349261"/>
          </a:xfrm>
          <a:prstGeom prst="rect">
            <a:avLst/>
          </a:prstGeom>
          <a:noFill/>
          <a:ln>
            <a:noFill/>
          </a:ln>
        </p:spPr>
      </p:pic>
      <p:pic>
        <p:nvPicPr>
          <p:cNvPr id="22" name="Google Shape;22;g1f204218ebb_0_333"/>
          <p:cNvPicPr preferRelativeResize="0"/>
          <p:nvPr/>
        </p:nvPicPr>
        <p:blipFill rotWithShape="1">
          <a:blip r:embed="rId2">
            <a:alphaModFix/>
          </a:blip>
          <a:srcRect b="59833"/>
          <a:stretch/>
        </p:blipFill>
        <p:spPr>
          <a:xfrm rot="10800000">
            <a:off x="-8250" y="-4107"/>
            <a:ext cx="12191695" cy="349261"/>
          </a:xfrm>
          <a:prstGeom prst="rect">
            <a:avLst/>
          </a:prstGeom>
          <a:noFill/>
          <a:ln>
            <a:noFill/>
          </a:ln>
        </p:spPr>
      </p:pic>
      <p:pic>
        <p:nvPicPr>
          <p:cNvPr id="23" name="Google Shape;23;g1f204218ebb_0_333"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3" name="Εικόνα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487586"/>
            <a:ext cx="2085654" cy="391566"/>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24"/>
        <p:cNvGrpSpPr/>
        <p:nvPr/>
      </p:nvGrpSpPr>
      <p:grpSpPr>
        <a:xfrm>
          <a:off x="0" y="0"/>
          <a:ext cx="0" cy="0"/>
          <a:chOff x="0" y="0"/>
          <a:chExt cx="0" cy="0"/>
        </a:xfrm>
      </p:grpSpPr>
      <p:sp>
        <p:nvSpPr>
          <p:cNvPr id="25" name="Google Shape;25;g1f204218ebb_0_342"/>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509"/>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p:txBody>
      </p:sp>
      <p:sp>
        <p:nvSpPr>
          <p:cNvPr id="26" name="Google Shape;26;g1f204218ebb_0_342"/>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g1f204218ebb_0_342"/>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 name="Google Shape;28;g1f204218ebb_0_342"/>
          <p:cNvPicPr preferRelativeResize="0"/>
          <p:nvPr/>
        </p:nvPicPr>
        <p:blipFill rotWithShape="1">
          <a:blip r:embed="rId2">
            <a:alphaModFix/>
          </a:blip>
          <a:srcRect b="59833"/>
          <a:stretch/>
        </p:blipFill>
        <p:spPr>
          <a:xfrm>
            <a:off x="4903" y="6508739"/>
            <a:ext cx="12191695" cy="349261"/>
          </a:xfrm>
          <a:prstGeom prst="rect">
            <a:avLst/>
          </a:prstGeom>
          <a:noFill/>
          <a:ln>
            <a:noFill/>
          </a:ln>
        </p:spPr>
      </p:pic>
      <p:pic>
        <p:nvPicPr>
          <p:cNvPr id="29" name="Google Shape;29;g1f204218ebb_0_342"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7" name="Εικόνα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74" y="6487586"/>
            <a:ext cx="2085654" cy="391566"/>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30"/>
        <p:cNvGrpSpPr/>
        <p:nvPr/>
      </p:nvGrpSpPr>
      <p:grpSpPr>
        <a:xfrm>
          <a:off x="0" y="0"/>
          <a:ext cx="0" cy="0"/>
          <a:chOff x="0" y="0"/>
          <a:chExt cx="0" cy="0"/>
        </a:xfrm>
      </p:grpSpPr>
      <p:sp>
        <p:nvSpPr>
          <p:cNvPr id="31" name="Google Shape;31;g1f204218ebb_0_361"/>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g1f204218ebb_0_361"/>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g1f204218ebb_0_361"/>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 name="Google Shape;34;g1f204218ebb_0_361"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5" name="Google Shape;35;g1f204218ebb_0_361"/>
          <p:cNvSpPr txBox="1"/>
          <p:nvPr/>
        </p:nvSpPr>
        <p:spPr>
          <a:xfrm>
            <a:off x="0" y="81370"/>
            <a:ext cx="10085696" cy="535491"/>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1.1 </a:t>
            </a:r>
            <a:r>
              <a:rPr lang="en-US" sz="1800" b="0" i="0" u="none" strike="noStrike" cap="none">
                <a:solidFill>
                  <a:srgbClr val="7F7F7F"/>
                </a:solidFill>
                <a:latin typeface="Arial"/>
                <a:ea typeface="Arial"/>
                <a:cs typeface="Arial"/>
                <a:sym typeface="Arial"/>
              </a:rPr>
              <a:t> </a:t>
            </a:r>
            <a:r>
              <a:rPr lang="en-US" sz="1800" b="0" i="0" u="none" strike="noStrike" cap="none">
                <a:solidFill>
                  <a:srgbClr val="7F7F7F"/>
                </a:solidFill>
                <a:latin typeface="Calibri"/>
                <a:ea typeface="Calibri"/>
                <a:cs typeface="Calibri"/>
                <a:sym typeface="Calibri"/>
              </a:rPr>
              <a:t>Ευαισθητοποίηση σχετικά με τη σημασία της αυτοδιαχείρισης και των Εφαρμογών Υγείας </a:t>
            </a:r>
            <a:endParaRPr/>
          </a:p>
          <a:p>
            <a:pPr marL="0" marR="0" lvl="0" indent="0" algn="l" rtl="0">
              <a:lnSpc>
                <a:spcPct val="80000"/>
              </a:lnSpc>
              <a:spcBef>
                <a:spcPts val="0"/>
              </a:spcBef>
              <a:spcAft>
                <a:spcPts val="0"/>
              </a:spcAft>
              <a:buClr>
                <a:srgbClr val="000000"/>
              </a:buClr>
              <a:buSzPts val="1800"/>
              <a:buFont typeface="Arial"/>
              <a:buNone/>
            </a:pPr>
            <a:endParaRPr sz="1800" b="0" i="0" u="none" strike="noStrike" cap="none">
              <a:solidFill>
                <a:srgbClr val="7F7F7F"/>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Intro Unit">
  <p:cSld name="1_Intro Unit">
    <p:spTree>
      <p:nvGrpSpPr>
        <p:cNvPr id="1" name="Shape 36"/>
        <p:cNvGrpSpPr/>
        <p:nvPr/>
      </p:nvGrpSpPr>
      <p:grpSpPr>
        <a:xfrm>
          <a:off x="0" y="0"/>
          <a:ext cx="0" cy="0"/>
          <a:chOff x="0" y="0"/>
          <a:chExt cx="0" cy="0"/>
        </a:xfrm>
      </p:grpSpPr>
      <p:sp>
        <p:nvSpPr>
          <p:cNvPr id="37" name="Google Shape;37;p2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sz="3600" b="1">
                <a:solidFill>
                  <a:srgbClr val="20386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22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640"/>
              <a:buNone/>
              <a:defRPr sz="2000" b="1"/>
            </a:lvl2pPr>
            <a:lvl3pPr marL="1371600" lvl="2" indent="-228600" algn="l">
              <a:lnSpc>
                <a:spcPct val="100000"/>
              </a:lnSpc>
              <a:spcBef>
                <a:spcPts val="600"/>
              </a:spcBef>
              <a:spcAft>
                <a:spcPts val="0"/>
              </a:spcAft>
              <a:buSzPts val="2000"/>
              <a:buNone/>
              <a:defRPr sz="1800" b="1"/>
            </a:lvl3pPr>
            <a:lvl4pPr marL="1828800" lvl="3" indent="-228600" algn="l">
              <a:lnSpc>
                <a:spcPct val="100000"/>
              </a:lnSpc>
              <a:spcBef>
                <a:spcPts val="600"/>
              </a:spcBef>
              <a:spcAft>
                <a:spcPts val="0"/>
              </a:spcAft>
              <a:buSzPts val="2000"/>
              <a:buNone/>
              <a:defRPr sz="1600" b="1"/>
            </a:lvl4pPr>
            <a:lvl5pPr marL="2286000" lvl="4" indent="-228600" algn="l">
              <a:lnSpc>
                <a:spcPct val="100000"/>
              </a:lnSpc>
              <a:spcBef>
                <a:spcPts val="600"/>
              </a:spcBef>
              <a:spcAft>
                <a:spcPts val="0"/>
              </a:spcAft>
              <a:buSzPts val="2000"/>
              <a:buNone/>
              <a:defRPr sz="1600" b="1"/>
            </a:lvl5pPr>
            <a:lvl6pPr marL="2743200" lvl="5" indent="-228600" algn="l">
              <a:lnSpc>
                <a:spcPct val="90000"/>
              </a:lnSpc>
              <a:spcBef>
                <a:spcPts val="600"/>
              </a:spcBef>
              <a:spcAft>
                <a:spcPts val="0"/>
              </a:spcAft>
              <a:buSzPts val="1800"/>
              <a:buNone/>
              <a:defRPr sz="1600" b="1"/>
            </a:lvl6pPr>
            <a:lvl7pPr marL="3200400" lvl="6" indent="-228600" algn="l">
              <a:lnSpc>
                <a:spcPct val="90000"/>
              </a:lnSpc>
              <a:spcBef>
                <a:spcPts val="500"/>
              </a:spcBef>
              <a:spcAft>
                <a:spcPts val="0"/>
              </a:spcAft>
              <a:buSzPts val="1800"/>
              <a:buNone/>
              <a:defRPr sz="1600" b="1"/>
            </a:lvl7pPr>
            <a:lvl8pPr marL="3657600" lvl="7" indent="-228600" algn="l">
              <a:lnSpc>
                <a:spcPct val="90000"/>
              </a:lnSpc>
              <a:spcBef>
                <a:spcPts val="500"/>
              </a:spcBef>
              <a:spcAft>
                <a:spcPts val="0"/>
              </a:spcAft>
              <a:buSzPts val="1800"/>
              <a:buNone/>
              <a:defRPr sz="1600" b="1"/>
            </a:lvl8pPr>
            <a:lvl9pPr marL="4114800" lvl="8" indent="-228600" algn="l">
              <a:lnSpc>
                <a:spcPct val="90000"/>
              </a:lnSpc>
              <a:spcBef>
                <a:spcPts val="500"/>
              </a:spcBef>
              <a:spcAft>
                <a:spcPts val="0"/>
              </a:spcAft>
              <a:buSzPts val="1800"/>
              <a:buNone/>
              <a:defRPr sz="1600" b="1"/>
            </a:lvl9pPr>
          </a:lstStyle>
          <a:p>
            <a:endParaRPr/>
          </a:p>
        </p:txBody>
      </p:sp>
      <p:sp>
        <p:nvSpPr>
          <p:cNvPr id="39" name="Google Shape;39;p27"/>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Arial"/>
                <a:ea typeface="Arial"/>
                <a:cs typeface="Arial"/>
                <a:sym typeface="Arial"/>
              </a:defRPr>
            </a:lvl1pPr>
            <a:lvl2pPr marL="914400" lvl="1" indent="-396240" algn="l">
              <a:lnSpc>
                <a:spcPct val="150000"/>
              </a:lnSpc>
              <a:spcBef>
                <a:spcPts val="600"/>
              </a:spcBef>
              <a:spcAft>
                <a:spcPts val="0"/>
              </a:spcAft>
              <a:buClr>
                <a:srgbClr val="C01E24"/>
              </a:buClr>
              <a:buSzPts val="2640"/>
              <a:buChar char="▪"/>
              <a:defRPr>
                <a:latin typeface="Arial"/>
                <a:ea typeface="Arial"/>
                <a:cs typeface="Arial"/>
                <a:sym typeface="Arial"/>
              </a:defRPr>
            </a:lvl2pPr>
            <a:lvl3pPr marL="1371600" lvl="2" indent="-355600" algn="l">
              <a:lnSpc>
                <a:spcPct val="150000"/>
              </a:lnSpc>
              <a:spcBef>
                <a:spcPts val="600"/>
              </a:spcBef>
              <a:spcAft>
                <a:spcPts val="0"/>
              </a:spcAft>
              <a:buClr>
                <a:srgbClr val="C01E24"/>
              </a:buClr>
              <a:buSzPts val="2000"/>
              <a:buChar char="▪"/>
              <a:defRPr>
                <a:latin typeface="Arial"/>
                <a:ea typeface="Arial"/>
                <a:cs typeface="Arial"/>
                <a:sym typeface="Arial"/>
              </a:defRPr>
            </a:lvl3pPr>
            <a:lvl4pPr marL="1828800" lvl="3" indent="-355600" algn="l">
              <a:lnSpc>
                <a:spcPct val="150000"/>
              </a:lnSpc>
              <a:spcBef>
                <a:spcPts val="600"/>
              </a:spcBef>
              <a:spcAft>
                <a:spcPts val="0"/>
              </a:spcAft>
              <a:buClr>
                <a:srgbClr val="C01E24"/>
              </a:buClr>
              <a:buSzPts val="2000"/>
              <a:buChar char="▪"/>
              <a:defRPr>
                <a:latin typeface="Arial"/>
                <a:ea typeface="Arial"/>
                <a:cs typeface="Arial"/>
                <a:sym typeface="Arial"/>
              </a:defRPr>
            </a:lvl4pPr>
            <a:lvl5pPr marL="2286000" lvl="4" indent="-355600" algn="l">
              <a:lnSpc>
                <a:spcPct val="150000"/>
              </a:lnSpc>
              <a:spcBef>
                <a:spcPts val="600"/>
              </a:spcBef>
              <a:spcAft>
                <a:spcPts val="0"/>
              </a:spcAft>
              <a:buClr>
                <a:srgbClr val="C01E24"/>
              </a:buClr>
              <a:buSzPts val="2000"/>
              <a:buChar char="▪"/>
              <a:defRPr>
                <a:latin typeface="Arial"/>
                <a:ea typeface="Arial"/>
                <a:cs typeface="Arial"/>
                <a:sym typeface="Aria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40" name="Google Shape;40;p27"/>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41" name="Google Shape;41;p27"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7" name="Εικόνα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487586"/>
            <a:ext cx="2085654" cy="391566"/>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42"/>
        <p:cNvGrpSpPr/>
        <p:nvPr/>
      </p:nvGrpSpPr>
      <p:grpSpPr>
        <a:xfrm>
          <a:off x="0" y="0"/>
          <a:ext cx="0" cy="0"/>
          <a:chOff x="0" y="0"/>
          <a:chExt cx="0" cy="0"/>
        </a:xfrm>
      </p:grpSpPr>
      <p:sp>
        <p:nvSpPr>
          <p:cNvPr id="43" name="Google Shape;43;g1f204218ebb_0_356"/>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g1f204218ebb_0_356"/>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g1f204218ebb_0_356"/>
          <p:cNvSpPr txBox="1"/>
          <p:nvPr/>
        </p:nvSpPr>
        <p:spPr>
          <a:xfrm>
            <a:off x="-45949" y="41096"/>
            <a:ext cx="9407391" cy="535491"/>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1.1 </a:t>
            </a:r>
            <a:r>
              <a:rPr lang="en-US" sz="1800" b="0" i="0" u="none" strike="noStrike" cap="none">
                <a:solidFill>
                  <a:srgbClr val="7F7F7F"/>
                </a:solidFill>
                <a:latin typeface="Arial"/>
                <a:ea typeface="Arial"/>
                <a:cs typeface="Arial"/>
                <a:sym typeface="Arial"/>
              </a:rPr>
              <a:t> </a:t>
            </a:r>
            <a:r>
              <a:rPr lang="en-US" sz="1800" b="0" i="0" u="none" strike="noStrike" cap="none">
                <a:solidFill>
                  <a:srgbClr val="7F7F7F"/>
                </a:solidFill>
                <a:latin typeface="Calibri"/>
                <a:ea typeface="Calibri"/>
                <a:cs typeface="Calibri"/>
                <a:sym typeface="Calibri"/>
              </a:rPr>
              <a:t>Ευαισθητοποίηση σχετικά με τη σημασία της αυτοδιαχείρισης και των Εφαρμογών Υγείας </a:t>
            </a:r>
            <a:endParaRPr/>
          </a:p>
          <a:p>
            <a:pPr marL="0" marR="0" lvl="0" indent="0" algn="l" rtl="0">
              <a:lnSpc>
                <a:spcPct val="80000"/>
              </a:lnSpc>
              <a:spcBef>
                <a:spcPts val="0"/>
              </a:spcBef>
              <a:spcAft>
                <a:spcPts val="0"/>
              </a:spcAft>
              <a:buClr>
                <a:srgbClr val="000000"/>
              </a:buClr>
              <a:buSzPts val="1800"/>
              <a:buFont typeface="Arial"/>
              <a:buNone/>
            </a:pPr>
            <a:r>
              <a:rPr lang="en-US" sz="1800" b="0" i="0" u="none" strike="noStrike" cap="none">
                <a:solidFill>
                  <a:srgbClr val="7F7F7F"/>
                </a:solidFill>
                <a:latin typeface="Calibri"/>
                <a:ea typeface="Calibri"/>
                <a:cs typeface="Calibri"/>
                <a:sym typeface="Calibri"/>
              </a:rPr>
              <a:t> </a:t>
            </a:r>
            <a:endParaRPr sz="1800" b="0" i="0" u="none" strike="noStrike" cap="none">
              <a:solidFill>
                <a:srgbClr val="7F7F7F"/>
              </a:solidFill>
              <a:latin typeface="Calibri"/>
              <a:ea typeface="Calibri"/>
              <a:cs typeface="Calibri"/>
              <a:sym typeface="Calibri"/>
            </a:endParaRPr>
          </a:p>
        </p:txBody>
      </p:sp>
      <p:pic>
        <p:nvPicPr>
          <p:cNvPr id="46" name="Google Shape;46;g1f204218ebb_0_356"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47"/>
        <p:cNvGrpSpPr/>
        <p:nvPr/>
      </p:nvGrpSpPr>
      <p:grpSpPr>
        <a:xfrm>
          <a:off x="0" y="0"/>
          <a:ext cx="0" cy="0"/>
          <a:chOff x="0" y="0"/>
          <a:chExt cx="0" cy="0"/>
        </a:xfrm>
      </p:grpSpPr>
      <p:sp>
        <p:nvSpPr>
          <p:cNvPr id="48" name="Google Shape;48;g1f204218ebb_0_367"/>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g1f204218ebb_0_367"/>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g1f204218ebb_0_367"/>
          <p:cNvSpPr txBox="1"/>
          <p:nvPr/>
        </p:nvSpPr>
        <p:spPr>
          <a:xfrm>
            <a:off x="-1" y="81370"/>
            <a:ext cx="9307773" cy="535491"/>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1.1 </a:t>
            </a:r>
            <a:r>
              <a:rPr lang="en-US" sz="1800" b="0" i="0" u="none" strike="noStrike" cap="none">
                <a:solidFill>
                  <a:srgbClr val="7F7F7F"/>
                </a:solidFill>
                <a:latin typeface="Arial"/>
                <a:ea typeface="Arial"/>
                <a:cs typeface="Arial"/>
                <a:sym typeface="Arial"/>
              </a:rPr>
              <a:t> </a:t>
            </a:r>
            <a:r>
              <a:rPr lang="en-US" sz="1800" b="0" i="0" u="none" strike="noStrike" cap="none">
                <a:solidFill>
                  <a:srgbClr val="7F7F7F"/>
                </a:solidFill>
                <a:latin typeface="Calibri"/>
                <a:ea typeface="Calibri"/>
                <a:cs typeface="Calibri"/>
                <a:sym typeface="Calibri"/>
              </a:rPr>
              <a:t>Ευαισθητοποίηση σχετικά με τη σημασία της αυτοδιαχείρισης και των Εφαρμογών Υγείας </a:t>
            </a:r>
            <a:endParaRPr/>
          </a:p>
          <a:p>
            <a:pPr marL="0" marR="0" lvl="0" indent="0" algn="l" rtl="0">
              <a:lnSpc>
                <a:spcPct val="80000"/>
              </a:lnSpc>
              <a:spcBef>
                <a:spcPts val="0"/>
              </a:spcBef>
              <a:spcAft>
                <a:spcPts val="0"/>
              </a:spcAft>
              <a:buClr>
                <a:srgbClr val="000000"/>
              </a:buClr>
              <a:buSzPts val="1800"/>
              <a:buFont typeface="Arial"/>
              <a:buNone/>
            </a:pPr>
            <a:r>
              <a:rPr lang="en-US" sz="1800" b="0" i="0" u="none" strike="noStrike" cap="none">
                <a:solidFill>
                  <a:srgbClr val="7F7F7F"/>
                </a:solidFill>
                <a:latin typeface="Calibri"/>
                <a:ea typeface="Calibri"/>
                <a:cs typeface="Calibri"/>
                <a:sym typeface="Calibri"/>
              </a:rPr>
              <a:t>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1f204218ebb_0_3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g1f204218ebb_0_325"/>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g1f204218ebb_0_3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g1f204218ebb_0_3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g1f204218ebb_0_3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www.freepik.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pixabay.com/de/service/license-summary/" TargetMode="External"/><Relationship Id="rId4" Type="http://schemas.openxmlformats.org/officeDocument/2006/relationships/hyperlink" Target="https://pixabay.com/de/illustrations/kacheln-herz-kurve-verlauf-anzeige-214015/"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www.freepik.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pixabay.com/de/service/license-summary/" TargetMode="External"/><Relationship Id="rId4" Type="http://schemas.openxmlformats.org/officeDocument/2006/relationships/hyperlink" Target="https://pixabay.com/de/vectors/medizinisch-krankenschwester-arzt-545966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hyperlink" Target="https://pixabay.com/de/service/license-summary/" TargetMode="External"/><Relationship Id="rId4" Type="http://schemas.openxmlformats.org/officeDocument/2006/relationships/hyperlink" Target="https://pixabay.com/de/vectors/search/healthcar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https://www.pexels.com/de-de/lizenz/" TargetMode="External"/><Relationship Id="rId4" Type="http://schemas.openxmlformats.org/officeDocument/2006/relationships/hyperlink" Target="https://www.pexels.com/de-de/foto/person-halt-silber-android-smartphone-5061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png"/><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hyperlink" Target="http://www.freepik.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5" Type="http://schemas.openxmlformats.org/officeDocument/2006/relationships/hyperlink" Target="https://www.pexels.com/de-de/lizenz/" TargetMode="External"/><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hyperlink" Target="https://pixabay.com/service/license/" TargetMode="External"/><Relationship Id="rId4" Type="http://schemas.openxmlformats.org/officeDocument/2006/relationships/hyperlink" Target="https://pixabay.com/vectors/questions-man-head-success-lamp-2519654/"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8.jpg"/><Relationship Id="rId18" Type="http://schemas.openxmlformats.org/officeDocument/2006/relationships/hyperlink" Target="http://www.amsed.fr/" TargetMode="External"/><Relationship Id="rId3" Type="http://schemas.openxmlformats.org/officeDocument/2006/relationships/image" Target="../media/image13.jpg"/><Relationship Id="rId21" Type="http://schemas.openxmlformats.org/officeDocument/2006/relationships/image" Target="../media/image22.jpg"/><Relationship Id="rId7" Type="http://schemas.openxmlformats.org/officeDocument/2006/relationships/image" Target="../media/image15.jpg"/><Relationship Id="rId12" Type="http://schemas.openxmlformats.org/officeDocument/2006/relationships/hyperlink" Target="https://www.oxfamitalia.org/" TargetMode="External"/><Relationship Id="rId17"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19.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7.jpg"/><Relationship Id="rId5" Type="http://schemas.openxmlformats.org/officeDocument/2006/relationships/image" Target="../media/image14.jpg"/><Relationship Id="rId15" Type="http://schemas.openxmlformats.org/officeDocument/2006/relationships/hyperlink" Target="http://www.connexions.gr/" TargetMode="External"/><Relationship Id="rId10" Type="http://schemas.openxmlformats.org/officeDocument/2006/relationships/hyperlink" Target="https://www.media-k.eu/"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6.jpg"/><Relationship Id="rId14" Type="http://schemas.openxmlformats.org/officeDocument/2006/relationships/hyperlink" Target="http://www.uv.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pixabay.com/de/service/license-summary/" TargetMode="External"/><Relationship Id="rId5" Type="http://schemas.openxmlformats.org/officeDocument/2006/relationships/hyperlink" Target="https://pixabay.com/service/license/" TargetMode="External"/><Relationship Id="rId4" Type="http://schemas.openxmlformats.org/officeDocument/2006/relationships/hyperlink" Target="https://pixabay.com/de/photos/nat%C3%BCrliche-medizin-142664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14.xml"/><Relationship Id="rId4" Type="http://schemas.openxmlformats.org/officeDocument/2006/relationships/slide" Target="slide10.xml"/></Relationships>
</file>

<file path=ppt/slides/_rels/slide8.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
          <p:cNvSpPr txBox="1"/>
          <p:nvPr/>
        </p:nvSpPr>
        <p:spPr>
          <a:xfrm>
            <a:off x="3645160" y="3211606"/>
            <a:ext cx="8479084" cy="2015700"/>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rgbClr val="C00000"/>
              </a:buClr>
              <a:buSzPct val="108108"/>
              <a:buFont typeface="Calibri"/>
              <a:buNone/>
            </a:pPr>
            <a:r>
              <a:rPr lang="en-US" sz="3400" b="1" i="0" u="none" strike="noStrike" cap="none" dirty="0" err="1">
                <a:solidFill>
                  <a:srgbClr val="C00000"/>
                </a:solidFill>
                <a:latin typeface="Calibri"/>
                <a:ea typeface="Calibri"/>
                <a:cs typeface="Calibri"/>
                <a:sym typeface="Calibri"/>
              </a:rPr>
              <a:t>Ενότητ</a:t>
            </a:r>
            <a:r>
              <a:rPr lang="en-US" sz="3400" b="1" i="0" u="none" strike="noStrike" cap="none" dirty="0">
                <a:solidFill>
                  <a:srgbClr val="C00000"/>
                </a:solidFill>
                <a:latin typeface="Calibri"/>
                <a:ea typeface="Calibri"/>
                <a:cs typeface="Calibri"/>
                <a:sym typeface="Calibri"/>
              </a:rPr>
              <a:t>α 1 - Διδακτική συνεδρία </a:t>
            </a:r>
            <a:r>
              <a:rPr lang="en-US" sz="2400" b="1" i="0" u="none" strike="noStrike" cap="none" dirty="0">
                <a:solidFill>
                  <a:srgbClr val="C00000"/>
                </a:solidFill>
                <a:latin typeface="Calibri"/>
                <a:ea typeface="Calibri"/>
                <a:cs typeface="Calibri"/>
                <a:sym typeface="Calibri"/>
              </a:rPr>
              <a:t>(1.1)</a:t>
            </a:r>
            <a:r>
              <a:rPr lang="en-US" sz="3400" b="1" i="0" u="none" strike="noStrike" cap="none" dirty="0">
                <a:solidFill>
                  <a:schemeClr val="dk1"/>
                </a:solidFill>
                <a:latin typeface="Calibri"/>
                <a:ea typeface="Calibri"/>
                <a:cs typeface="Calibri"/>
                <a:sym typeface="Calibri"/>
              </a:rPr>
              <a:t/>
            </a:r>
            <a:br>
              <a:rPr lang="en-US" sz="3400" b="1" i="0" u="none" strike="noStrike" cap="none" dirty="0">
                <a:solidFill>
                  <a:schemeClr val="dk1"/>
                </a:solidFill>
                <a:latin typeface="Calibri"/>
                <a:ea typeface="Calibri"/>
                <a:cs typeface="Calibri"/>
                <a:sym typeface="Calibri"/>
              </a:rPr>
            </a:br>
            <a:r>
              <a:rPr lang="en-US" sz="4000" i="0" u="none" strike="noStrike" cap="none" dirty="0">
                <a:solidFill>
                  <a:schemeClr val="dk1"/>
                </a:solidFill>
                <a:latin typeface="Calibri"/>
                <a:ea typeface="Calibri"/>
                <a:cs typeface="Calibri"/>
                <a:sym typeface="Calibri"/>
              </a:rPr>
              <a:t>Ευαισθητοποίηση σχετικά με τη σημασία της αυτοδιαχείρισης και των Εφαρμογών Υγείας </a:t>
            </a:r>
            <a:endParaRPr dirty="0"/>
          </a:p>
          <a:p>
            <a:pPr marL="0" marR="0" lvl="0" indent="0" algn="l" rtl="0">
              <a:lnSpc>
                <a:spcPct val="90000"/>
              </a:lnSpc>
              <a:spcBef>
                <a:spcPts val="0"/>
              </a:spcBef>
              <a:spcAft>
                <a:spcPts val="0"/>
              </a:spcAft>
              <a:buClr>
                <a:srgbClr val="000000"/>
              </a:buClr>
              <a:buSzPct val="108108"/>
              <a:buFont typeface="Arial"/>
              <a:buNone/>
            </a:pPr>
            <a:endParaRPr sz="1400" b="0" i="0" u="none" strike="noStrike" cap="none" dirty="0">
              <a:solidFill>
                <a:srgbClr val="000000"/>
              </a:solidFill>
              <a:latin typeface="Calibri"/>
              <a:ea typeface="Calibri"/>
              <a:cs typeface="Calibri"/>
              <a:sym typeface="Calibri"/>
            </a:endParaRPr>
          </a:p>
        </p:txBody>
      </p:sp>
      <p:sp>
        <p:nvSpPr>
          <p:cNvPr id="56" name="Google Shape;56;p1"/>
          <p:cNvSpPr/>
          <p:nvPr/>
        </p:nvSpPr>
        <p:spPr>
          <a:xfrm>
            <a:off x="-2" y="443330"/>
            <a:ext cx="722400" cy="8682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1</a:t>
            </a:r>
            <a:endParaRPr sz="2400" b="1" i="0" u="none" strike="noStrike" cap="none">
              <a:solidFill>
                <a:schemeClr val="lt1"/>
              </a:solidFill>
              <a:latin typeface="Calibri"/>
              <a:ea typeface="Calibri"/>
              <a:cs typeface="Calibri"/>
              <a:sym typeface="Calibri"/>
            </a:endParaRPr>
          </a:p>
        </p:txBody>
      </p:sp>
      <p:sp>
        <p:nvSpPr>
          <p:cNvPr id="57" name="Google Shape;57;p1"/>
          <p:cNvSpPr/>
          <p:nvPr/>
        </p:nvSpPr>
        <p:spPr>
          <a:xfrm>
            <a:off x="2609" y="1279151"/>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58" name="Google Shape;58;p1"/>
          <p:cNvSpPr/>
          <p:nvPr/>
        </p:nvSpPr>
        <p:spPr>
          <a:xfrm>
            <a:off x="-56" y="2073918"/>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59" name="Google Shape;59;p1"/>
          <p:cNvSpPr/>
          <p:nvPr/>
        </p:nvSpPr>
        <p:spPr>
          <a:xfrm>
            <a:off x="-2" y="2942374"/>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60" name="Google Shape;60;p1"/>
          <p:cNvSpPr/>
          <p:nvPr/>
        </p:nvSpPr>
        <p:spPr>
          <a:xfrm>
            <a:off x="1655" y="3808337"/>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61" name="Google Shape;61;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3946677" y="1088081"/>
            <a:ext cx="6563498" cy="2084244"/>
          </a:xfrm>
          <a:prstGeom prst="rect">
            <a:avLst/>
          </a:prstGeom>
          <a:noFill/>
          <a:ln>
            <a:noFill/>
          </a:ln>
        </p:spPr>
      </p:pic>
      <p:sp>
        <p:nvSpPr>
          <p:cNvPr id="62" name="Google Shape;62;p1"/>
          <p:cNvSpPr txBox="1"/>
          <p:nvPr/>
        </p:nvSpPr>
        <p:spPr>
          <a:xfrm>
            <a:off x="4209093" y="2763744"/>
            <a:ext cx="60948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ABC7F1"/>
                </a:solidFill>
                <a:latin typeface="Calibri"/>
                <a:ea typeface="Calibri"/>
                <a:cs typeface="Calibri"/>
                <a:sym typeface="Calibri"/>
              </a:rPr>
              <a:t>https://apps4health.eu/</a:t>
            </a:r>
            <a:endParaRPr sz="1400" b="0" i="0" u="none" strike="noStrike" cap="none">
              <a:solidFill>
                <a:srgbClr val="000000"/>
              </a:solidFill>
              <a:latin typeface="Arial"/>
              <a:ea typeface="Arial"/>
              <a:cs typeface="Arial"/>
              <a:sym typeface="Arial"/>
            </a:endParaRPr>
          </a:p>
        </p:txBody>
      </p:sp>
      <p:pic>
        <p:nvPicPr>
          <p:cNvPr id="63" name="Google Shape;63;p1"/>
          <p:cNvPicPr preferRelativeResize="0"/>
          <p:nvPr/>
        </p:nvPicPr>
        <p:blipFill rotWithShape="1">
          <a:blip r:embed="rId4">
            <a:alphaModFix/>
          </a:blip>
          <a:srcRect/>
          <a:stretch/>
        </p:blipFill>
        <p:spPr>
          <a:xfrm>
            <a:off x="-8250" y="6031151"/>
            <a:ext cx="12191695" cy="869554"/>
          </a:xfrm>
          <a:prstGeom prst="rect">
            <a:avLst/>
          </a:prstGeom>
          <a:noFill/>
          <a:ln>
            <a:noFill/>
          </a:ln>
        </p:spPr>
      </p:pic>
      <p:pic>
        <p:nvPicPr>
          <p:cNvPr id="64" name="Google Shape;64;p1"/>
          <p:cNvPicPr preferRelativeResize="0"/>
          <p:nvPr/>
        </p:nvPicPr>
        <p:blipFill rotWithShape="1">
          <a:blip r:embed="rId5">
            <a:alphaModFix/>
          </a:blip>
          <a:srcRect/>
          <a:stretch/>
        </p:blipFill>
        <p:spPr>
          <a:xfrm>
            <a:off x="10718231" y="6316337"/>
            <a:ext cx="1406013" cy="492105"/>
          </a:xfrm>
          <a:prstGeom prst="rect">
            <a:avLst/>
          </a:prstGeom>
          <a:noFill/>
          <a:ln>
            <a:noFill/>
          </a:ln>
        </p:spPr>
      </p:pic>
      <p:pic>
        <p:nvPicPr>
          <p:cNvPr id="65" name="Google Shape;65;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66" name="Google Shape;66;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888851" y="1620324"/>
            <a:ext cx="1612800" cy="2886434"/>
          </a:xfrm>
          <a:prstGeom prst="rect">
            <a:avLst/>
          </a:prstGeom>
          <a:noFill/>
          <a:ln>
            <a:noFill/>
          </a:ln>
        </p:spPr>
      </p:pic>
      <p:sp>
        <p:nvSpPr>
          <p:cNvPr id="67" name="Google Shape;67;p1"/>
          <p:cNvSpPr/>
          <p:nvPr/>
        </p:nvSpPr>
        <p:spPr>
          <a:xfrm>
            <a:off x="728788" y="94360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68" name="Google Shape;68;p1"/>
          <p:cNvSpPr/>
          <p:nvPr/>
        </p:nvSpPr>
        <p:spPr>
          <a:xfrm>
            <a:off x="721550" y="178595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69" name="Google Shape;69;p1"/>
          <p:cNvSpPr/>
          <p:nvPr/>
        </p:nvSpPr>
        <p:spPr>
          <a:xfrm>
            <a:off x="728735" y="258692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70" name="Google Shape;70;p1"/>
          <p:cNvSpPr/>
          <p:nvPr/>
        </p:nvSpPr>
        <p:spPr>
          <a:xfrm>
            <a:off x="728788" y="346216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10</a:t>
            </a:r>
            <a:endParaRPr sz="2400" b="0" i="0" u="none" strike="noStrike" cap="none">
              <a:solidFill>
                <a:srgbClr val="F2F2F2"/>
              </a:solidFill>
              <a:latin typeface="Calibri"/>
              <a:ea typeface="Calibri"/>
              <a:cs typeface="Calibri"/>
              <a:sym typeface="Calibri"/>
            </a:endParaRPr>
          </a:p>
        </p:txBody>
      </p:sp>
      <p:sp>
        <p:nvSpPr>
          <p:cNvPr id="71" name="Google Shape;71;p1"/>
          <p:cNvSpPr/>
          <p:nvPr/>
        </p:nvSpPr>
        <p:spPr>
          <a:xfrm>
            <a:off x="730425" y="4334893"/>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Noto Sans Symbols"/>
                <a:ea typeface="Noto Sans Symbols"/>
                <a:cs typeface="Noto Sans Symbols"/>
                <a:sym typeface="Noto Sans Symbols"/>
              </a:rPr>
              <a:t>11</a:t>
            </a:r>
            <a:endParaRPr sz="2400" b="0" i="0" u="none" strike="noStrike" cap="none">
              <a:solidFill>
                <a:srgbClr val="F2F2F2"/>
              </a:solidFill>
              <a:latin typeface="Noto Sans Symbols"/>
              <a:ea typeface="Noto Sans Symbols"/>
              <a:cs typeface="Noto Sans Symbols"/>
              <a:sym typeface="Noto Sans Symbols"/>
            </a:endParaRPr>
          </a:p>
        </p:txBody>
      </p:sp>
      <p:sp>
        <p:nvSpPr>
          <p:cNvPr id="72" name="Google Shape;72;p1"/>
          <p:cNvSpPr/>
          <p:nvPr/>
        </p:nvSpPr>
        <p:spPr>
          <a:xfrm>
            <a:off x="510" y="4675144"/>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rgbClr val="F2F2F2"/>
                </a:solidFill>
                <a:latin typeface="Calibri"/>
                <a:ea typeface="Calibri"/>
                <a:cs typeface="Calibri"/>
                <a:sym typeface="Calibri"/>
              </a:rPr>
              <a:t>6</a:t>
            </a:r>
            <a:endParaRPr sz="2400" b="0" i="0" u="none" strike="noStrike" cap="none">
              <a:solidFill>
                <a:srgbClr val="F2F2F2"/>
              </a:solidFill>
              <a:latin typeface="Calibri"/>
              <a:ea typeface="Calibri"/>
              <a:cs typeface="Calibri"/>
              <a:sym typeface="Calibri"/>
            </a:endParaRPr>
          </a:p>
        </p:txBody>
      </p:sp>
      <p:sp>
        <p:nvSpPr>
          <p:cNvPr id="73" name="Google Shape;73;p1"/>
          <p:cNvSpPr/>
          <p:nvPr/>
        </p:nvSpPr>
        <p:spPr>
          <a:xfrm>
            <a:off x="2020928" y="6414599"/>
            <a:ext cx="8490857" cy="446357"/>
          </a:xfrm>
          <a:prstGeom prst="rect">
            <a:avLst/>
          </a:prstGeom>
          <a:noFill/>
          <a:ln>
            <a:noFill/>
          </a:ln>
        </p:spPr>
        <p:txBody>
          <a:bodyPr spcFirstLastPara="1" wrap="square" lIns="91425" tIns="45700" rIns="91425" bIns="45700" anchor="ctr" anchorCtr="0">
            <a:normAutofit/>
          </a:bodyPr>
          <a:lstStyle/>
          <a:p>
            <a:pPr marL="0" marR="0" lvl="0" indent="0" algn="l" rtl="0">
              <a:lnSpc>
                <a:spcPct val="80000"/>
              </a:lnSpc>
              <a:spcBef>
                <a:spcPts val="0"/>
              </a:spcBef>
              <a:spcAft>
                <a:spcPts val="0"/>
              </a:spcAft>
              <a:buNone/>
            </a:pPr>
            <a:r>
              <a:rPr lang="en-US" sz="925" b="0" i="0" u="none" strike="noStrike" cap="none">
                <a:solidFill>
                  <a:srgbClr val="DDEAF6"/>
                </a:solidFill>
                <a:latin typeface="Arial"/>
                <a:ea typeface="Arial"/>
                <a:cs typeface="Arial"/>
                <a:sym typeface="Arial"/>
              </a:rPr>
              <a:t>Με τη χρηματοδότηση της Ευρωπαϊκής Ένωσης. Ωστόσο, οι απόψεις και οι γνώμες που εκφράζονται είναι αποκλειστικά των δημιουργών και δεν αντανακλούν κατ' ανάγκη τις απόψεις και τις γνώμες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 αυτές.</a:t>
            </a:r>
            <a:endParaRPr sz="925" b="0" i="0" u="none" strike="noStrike" cap="none">
              <a:solidFill>
                <a:srgbClr val="DDEAF6"/>
              </a:solidFill>
              <a:latin typeface="Arial"/>
              <a:ea typeface="Arial"/>
              <a:cs typeface="Arial"/>
              <a:sym typeface="Arial"/>
            </a:endParaRPr>
          </a:p>
        </p:txBody>
      </p:sp>
      <p:pic>
        <p:nvPicPr>
          <p:cNvPr id="2" name="Εικόνα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514599"/>
            <a:ext cx="1961727" cy="3683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10" descr="Ambition abstract concept"/>
          <p:cNvPicPr preferRelativeResize="0"/>
          <p:nvPr/>
        </p:nvPicPr>
        <p:blipFill rotWithShape="1">
          <a:blip r:embed="rId3">
            <a:alphaModFix/>
          </a:blip>
          <a:srcRect/>
          <a:stretch/>
        </p:blipFill>
        <p:spPr>
          <a:xfrm>
            <a:off x="6674938" y="1079999"/>
            <a:ext cx="5517062" cy="5517062"/>
          </a:xfrm>
          <a:prstGeom prst="rect">
            <a:avLst/>
          </a:prstGeom>
          <a:noFill/>
          <a:ln>
            <a:noFill/>
          </a:ln>
        </p:spPr>
      </p:pic>
      <p:sp>
        <p:nvSpPr>
          <p:cNvPr id="186" name="Google Shape;186;p10"/>
          <p:cNvSpPr txBox="1">
            <a:spLocks noGrp="1"/>
          </p:cNvSpPr>
          <p:nvPr>
            <p:ph type="title"/>
          </p:nvPr>
        </p:nvSpPr>
        <p:spPr>
          <a:xfrm>
            <a:off x="419878" y="1080000"/>
            <a:ext cx="10653722" cy="89317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244444"/>
              <a:buNone/>
            </a:pPr>
            <a:r>
              <a:rPr lang="en-US" sz="2000">
                <a:solidFill>
                  <a:srgbClr val="C01E24"/>
                </a:solidFill>
              </a:rPr>
              <a:t>1.1.1</a:t>
            </a:r>
            <a:r>
              <a:rPr lang="en-US"/>
              <a:t/>
            </a:r>
            <a:br>
              <a:rPr lang="en-US"/>
            </a:br>
            <a:r>
              <a:rPr lang="en-US">
                <a:solidFill>
                  <a:srgbClr val="C01E24"/>
                </a:solidFill>
              </a:rPr>
              <a:t>Εισαγωγή στην αυτοδιαχείριση της υγείας για τους μετανάστες</a:t>
            </a:r>
            <a:endParaRPr>
              <a:solidFill>
                <a:srgbClr val="C01E24"/>
              </a:solidFill>
            </a:endParaRPr>
          </a:p>
        </p:txBody>
      </p:sp>
      <p:sp>
        <p:nvSpPr>
          <p:cNvPr id="187" name="Google Shape;187;p10"/>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600"/>
              </a:spcBef>
              <a:spcAft>
                <a:spcPts val="0"/>
              </a:spcAft>
              <a:buSzPts val="2200"/>
              <a:buNone/>
            </a:pPr>
            <a:r>
              <a:rPr lang="en-US" sz="2200">
                <a:solidFill>
                  <a:srgbClr val="203864"/>
                </a:solidFill>
              </a:rPr>
              <a:t>Στόχοι</a:t>
            </a:r>
            <a:endParaRPr sz="2200">
              <a:solidFill>
                <a:srgbClr val="203864"/>
              </a:solidFill>
            </a:endParaRPr>
          </a:p>
        </p:txBody>
      </p:sp>
      <p:sp>
        <p:nvSpPr>
          <p:cNvPr id="188" name="Google Shape;188;p10"/>
          <p:cNvSpPr txBox="1">
            <a:spLocks noGrp="1"/>
          </p:cNvSpPr>
          <p:nvPr>
            <p:ph type="body" idx="2"/>
          </p:nvPr>
        </p:nvSpPr>
        <p:spPr>
          <a:xfrm>
            <a:off x="673239" y="2849843"/>
            <a:ext cx="5866709" cy="3470112"/>
          </a:xfrm>
          <a:prstGeom prst="rect">
            <a:avLst/>
          </a:prstGeom>
          <a:noFill/>
          <a:ln>
            <a:noFill/>
          </a:ln>
        </p:spPr>
        <p:txBody>
          <a:bodyPr spcFirstLastPara="1" wrap="square" lIns="91425" tIns="45700" rIns="91425" bIns="45700" anchor="t" anchorCtr="0">
            <a:normAutofit/>
          </a:bodyPr>
          <a:lstStyle/>
          <a:p>
            <a:pPr marL="457200" lvl="0" indent="-368300" algn="l" rtl="0">
              <a:lnSpc>
                <a:spcPct val="150000"/>
              </a:lnSpc>
              <a:spcBef>
                <a:spcPts val="600"/>
              </a:spcBef>
              <a:spcAft>
                <a:spcPts val="0"/>
              </a:spcAft>
              <a:buSzPts val="2200"/>
              <a:buFont typeface="Noto Sans Symbols"/>
              <a:buChar char="▪"/>
            </a:pPr>
            <a:r>
              <a:rPr lang="en-US" sz="2400">
                <a:latin typeface="Calibri"/>
                <a:ea typeface="Calibri"/>
                <a:cs typeface="Calibri"/>
                <a:sym typeface="Calibri"/>
              </a:rPr>
              <a:t>Ενημέρωση σχετικά με τη σημασία της αυτοδιαχείρισης της υγείας και για το πώς μπορεί να βοηθήσει στην πρόληψη ή τη διαχείριση ορισμένων προβλημάτων υγείας.</a:t>
            </a:r>
            <a:endParaRPr sz="2000">
              <a:latin typeface="Calibri"/>
              <a:ea typeface="Calibri"/>
              <a:cs typeface="Calibri"/>
              <a:sym typeface="Calibri"/>
            </a:endParaRPr>
          </a:p>
        </p:txBody>
      </p:sp>
      <p:sp>
        <p:nvSpPr>
          <p:cNvPr id="189" name="Google Shape;189;p10"/>
          <p:cNvSpPr txBox="1"/>
          <p:nvPr/>
        </p:nvSpPr>
        <p:spPr>
          <a:xfrm>
            <a:off x="6000589" y="6199679"/>
            <a:ext cx="609958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Σχεδιασμένο από Freepik</a:t>
            </a:r>
            <a:endParaRPr sz="12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1"/>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Αυτοδιαχείριση της υγείας για μετανάστες</a:t>
            </a:r>
            <a:endParaRPr/>
          </a:p>
        </p:txBody>
      </p:sp>
      <p:sp>
        <p:nvSpPr>
          <p:cNvPr id="196" name="Google Shape;196;p11"/>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lnSpcReduction="10000"/>
          </a:bodyPr>
          <a:lstStyle/>
          <a:p>
            <a:pPr marL="457200" lvl="0" indent="-381000" algn="l" rtl="0">
              <a:lnSpc>
                <a:spcPct val="100000"/>
              </a:lnSpc>
              <a:spcBef>
                <a:spcPts val="600"/>
              </a:spcBef>
              <a:spcAft>
                <a:spcPts val="0"/>
              </a:spcAft>
              <a:buSzPts val="2400"/>
              <a:buFont typeface="Noto Sans Symbols"/>
              <a:buChar char="▪"/>
            </a:pPr>
            <a:r>
              <a:rPr lang="en-US"/>
              <a:t>Όλοι οι άνθρωποι μπορούν να παρακολουθούν την κατάσταση της υγείας τους, να προσαρμόζουν τον τρόπο ζωής τους, ακόμη και να έρχονται σε επαφή με τους γιατρούς και τους νοσηλευτές τους, μέσα από τη λήψη αλλά και την παροχή ανατροφοδότησης. </a:t>
            </a:r>
            <a:endParaRPr/>
          </a:p>
          <a:p>
            <a:pPr marL="457200" lvl="0" indent="-381000" algn="l" rtl="0">
              <a:lnSpc>
                <a:spcPct val="100000"/>
              </a:lnSpc>
              <a:spcBef>
                <a:spcPts val="600"/>
              </a:spcBef>
              <a:spcAft>
                <a:spcPts val="0"/>
              </a:spcAft>
              <a:buSzPts val="2400"/>
              <a:buFont typeface="Noto Sans Symbols"/>
              <a:buChar char="▪"/>
            </a:pPr>
            <a:r>
              <a:rPr lang="en-US"/>
              <a:t>Οι εφαρμογές υγείας στηρίζουν την ευημερία, την ενδυνάμωση και την αυτο-επιβεβαίωση των μεταναστών. Πιο συγκεκριμένα, μπορούν να βελτιώσουν την κατάσταση της υγείας τους και την ένταξή τους στη χώρα υποδοχής.</a:t>
            </a:r>
            <a:endParaRPr/>
          </a:p>
        </p:txBody>
      </p:sp>
      <p:pic>
        <p:nvPicPr>
          <p:cNvPr id="197" name="Google Shape;197;p11" descr="Kacheln, Herz, Kurve, Verlauf, Anzeige"/>
          <p:cNvPicPr preferRelativeResize="0"/>
          <p:nvPr/>
        </p:nvPicPr>
        <p:blipFill rotWithShape="1">
          <a:blip r:embed="rId3">
            <a:alphaModFix/>
          </a:blip>
          <a:srcRect/>
          <a:stretch/>
        </p:blipFill>
        <p:spPr>
          <a:xfrm>
            <a:off x="8053075" y="1790992"/>
            <a:ext cx="3424820" cy="3424820"/>
          </a:xfrm>
          <a:prstGeom prst="rect">
            <a:avLst/>
          </a:prstGeom>
          <a:noFill/>
          <a:ln>
            <a:noFill/>
          </a:ln>
        </p:spPr>
      </p:pic>
      <p:sp>
        <p:nvSpPr>
          <p:cNvPr id="198" name="Google Shape;198;p11"/>
          <p:cNvSpPr/>
          <p:nvPr/>
        </p:nvSpPr>
        <p:spPr>
          <a:xfrm>
            <a:off x="3214638" y="6045384"/>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Πηγή </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Palabay license</a:t>
            </a:r>
            <a:endParaRPr sz="1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a:solidFill>
                  <a:srgbClr val="203864"/>
                </a:solidFill>
              </a:rPr>
              <a:t>Τι είναι το πρόγραμμα Mig Health; (1)</a:t>
            </a:r>
            <a:endParaRPr/>
          </a:p>
        </p:txBody>
      </p:sp>
      <p:sp>
        <p:nvSpPr>
          <p:cNvPr id="204" name="Google Shape;204;p12"/>
          <p:cNvSpPr txBox="1">
            <a:spLocks noGrp="1"/>
          </p:cNvSpPr>
          <p:nvPr>
            <p:ph type="body" idx="1"/>
          </p:nvPr>
        </p:nvSpPr>
        <p:spPr>
          <a:xfrm>
            <a:off x="557998" y="1799999"/>
            <a:ext cx="9717217" cy="48660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600"/>
              </a:spcBef>
              <a:spcAft>
                <a:spcPts val="0"/>
              </a:spcAft>
              <a:buSzPts val="2400"/>
              <a:buChar char="▪"/>
            </a:pPr>
            <a:r>
              <a:rPr lang="en-US"/>
              <a:t>Στόχος του MIG-HEALTH APPS είναι να ενισχύσει τις ικανότητες των μεταναστών όσον αφορά τη χρήση εφαρμογών υγείας. </a:t>
            </a:r>
            <a:endParaRPr/>
          </a:p>
          <a:p>
            <a:pPr marL="457200" lvl="0" indent="-381000" algn="l" rtl="0">
              <a:lnSpc>
                <a:spcPct val="100000"/>
              </a:lnSpc>
              <a:spcBef>
                <a:spcPts val="600"/>
              </a:spcBef>
              <a:spcAft>
                <a:spcPts val="0"/>
              </a:spcAft>
              <a:buSzPts val="2400"/>
              <a:buChar char="▪"/>
            </a:pPr>
            <a:r>
              <a:rPr lang="en-US"/>
              <a:t>Για τον σκοπό αυτό, μια κοινοπραξία εννέα ευρωπαϊκών ιδρυμάτων ανέπτυξε μια Μεθοδολογία Βιωματικής Εκπαίδευσης που βασίζεται σε μια προσέγγιση "μάθησης μέσω της πράξης", κατά την οποία οι εκπαιδευόμενοι/ες εμπλέκονται σε καταστάσεις αυτοδιαχείρισης.  </a:t>
            </a:r>
            <a:endParaRPr/>
          </a:p>
          <a:p>
            <a:pPr marL="457200" lvl="0" indent="-381000" algn="l" rtl="0">
              <a:lnSpc>
                <a:spcPct val="100000"/>
              </a:lnSpc>
              <a:spcBef>
                <a:spcPts val="600"/>
              </a:spcBef>
              <a:spcAft>
                <a:spcPts val="0"/>
              </a:spcAft>
              <a:buSzPts val="2400"/>
              <a:buChar char="▪"/>
            </a:pPr>
            <a:r>
              <a:rPr lang="en-US"/>
              <a:t>Μέσα από το πρόγραμμα, εφαρμόζουν πραγματικές εφαρμογές υγείας στις δικές τους συνθήκες προκειμένου να εξοικειωθούν με τις διαδικασίες και τις τεχνολογίες σε ένα υποστηριζόμενο εκπαιδευτικό περιβάλλον.</a:t>
            </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3"/>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a:solidFill>
                  <a:srgbClr val="203864"/>
                </a:solidFill>
              </a:rPr>
              <a:t>Τι είναι το πρόγραμμα Mig Health; (2)</a:t>
            </a:r>
            <a:endParaRPr/>
          </a:p>
        </p:txBody>
      </p:sp>
      <p:sp>
        <p:nvSpPr>
          <p:cNvPr id="210" name="Google Shape;210;p13"/>
          <p:cNvSpPr txBox="1">
            <a:spLocks noGrp="1"/>
          </p:cNvSpPr>
          <p:nvPr>
            <p:ph type="body" idx="1"/>
          </p:nvPr>
        </p:nvSpPr>
        <p:spPr>
          <a:xfrm>
            <a:off x="557998" y="1799999"/>
            <a:ext cx="7831857" cy="4866000"/>
          </a:xfrm>
          <a:prstGeom prst="rect">
            <a:avLst/>
          </a:prstGeom>
          <a:noFill/>
          <a:ln>
            <a:noFill/>
          </a:ln>
        </p:spPr>
        <p:txBody>
          <a:bodyPr spcFirstLastPara="1" wrap="square" lIns="91425" tIns="45700" rIns="91425" bIns="45700" anchor="t" anchorCtr="0">
            <a:normAutofit/>
          </a:bodyPr>
          <a:lstStyle/>
          <a:p>
            <a:pPr marL="0" lvl="0" indent="0" algn="just" rtl="0">
              <a:lnSpc>
                <a:spcPct val="150000"/>
              </a:lnSpc>
              <a:spcBef>
                <a:spcPts val="600"/>
              </a:spcBef>
              <a:spcAft>
                <a:spcPts val="0"/>
              </a:spcAft>
              <a:buSzPts val="2400"/>
              <a:buNone/>
            </a:pPr>
            <a:r>
              <a:rPr lang="en-US" sz="2400"/>
              <a:t>Ένα σύνολο </a:t>
            </a:r>
            <a:r>
              <a:rPr lang="en-US" sz="2400" b="1"/>
              <a:t>εκπαιδευτικών υλικών </a:t>
            </a:r>
            <a:r>
              <a:rPr lang="en-US" sz="2400"/>
              <a:t>που προωθεί την υιοθέτηση εφαρμογών υγείας από τους μετανάστες: </a:t>
            </a:r>
            <a:endParaRPr sz="2400"/>
          </a:p>
          <a:p>
            <a:pPr marL="800100" lvl="1" indent="-342900" algn="just" rtl="0">
              <a:lnSpc>
                <a:spcPct val="150000"/>
              </a:lnSpc>
              <a:spcBef>
                <a:spcPts val="600"/>
              </a:spcBef>
              <a:spcAft>
                <a:spcPts val="0"/>
              </a:spcAft>
              <a:buSzPts val="2160"/>
              <a:buFont typeface="Noto Sans Symbols"/>
              <a:buChar char="✔"/>
            </a:pPr>
            <a:r>
              <a:rPr lang="en-US"/>
              <a:t>μια </a:t>
            </a:r>
            <a:r>
              <a:rPr lang="en-US" b="1"/>
              <a:t>πλατφόρμα τηλεκπαίδευσης </a:t>
            </a:r>
            <a:r>
              <a:rPr lang="en-US"/>
              <a:t>και</a:t>
            </a:r>
            <a:endParaRPr/>
          </a:p>
          <a:p>
            <a:pPr marL="800100" lvl="1" indent="-342900" algn="just" rtl="0">
              <a:lnSpc>
                <a:spcPct val="150000"/>
              </a:lnSpc>
              <a:spcBef>
                <a:spcPts val="600"/>
              </a:spcBef>
              <a:spcAft>
                <a:spcPts val="0"/>
              </a:spcAft>
              <a:buSzPts val="2160"/>
              <a:buFont typeface="Noto Sans Symbols"/>
              <a:buChar char="✔"/>
            </a:pPr>
            <a:r>
              <a:rPr lang="en-US"/>
              <a:t>ένα </a:t>
            </a:r>
            <a:r>
              <a:rPr lang="en-US" b="1"/>
              <a:t>εργαλείο εκμάθησης των εφαρμογών υγείας</a:t>
            </a:r>
            <a:endParaRPr b="1"/>
          </a:p>
          <a:p>
            <a:pPr marL="457200" lvl="0" indent="-228600" algn="l" rtl="0">
              <a:lnSpc>
                <a:spcPct val="100000"/>
              </a:lnSpc>
              <a:spcBef>
                <a:spcPts val="600"/>
              </a:spcBef>
              <a:spcAft>
                <a:spcPts val="0"/>
              </a:spcAft>
              <a:buSzPts val="2400"/>
              <a:buNone/>
            </a:pP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4"/>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2000">
                <a:solidFill>
                  <a:srgbClr val="C01E24"/>
                </a:solidFill>
              </a:rPr>
              <a:t>1.1.2</a:t>
            </a:r>
            <a:r>
              <a:rPr lang="en-US"/>
              <a:t/>
            </a:r>
            <a:br>
              <a:rPr lang="en-US"/>
            </a:br>
            <a:r>
              <a:rPr lang="en-US">
                <a:solidFill>
                  <a:srgbClr val="C01E24"/>
                </a:solidFill>
              </a:rPr>
              <a:t>Βασικές έννοιες των Εφαρμογών Υγείας</a:t>
            </a:r>
            <a:endParaRPr/>
          </a:p>
        </p:txBody>
      </p:sp>
      <p:sp>
        <p:nvSpPr>
          <p:cNvPr id="217" name="Google Shape;217;p14"/>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600"/>
              </a:spcBef>
              <a:spcAft>
                <a:spcPts val="0"/>
              </a:spcAft>
              <a:buSzPts val="2200"/>
              <a:buNone/>
            </a:pPr>
            <a:r>
              <a:rPr lang="en-US" sz="2200">
                <a:solidFill>
                  <a:srgbClr val="203864"/>
                </a:solidFill>
              </a:rPr>
              <a:t>Στόχοι</a:t>
            </a:r>
            <a:endParaRPr sz="2200">
              <a:solidFill>
                <a:srgbClr val="203864"/>
              </a:solidFill>
            </a:endParaRPr>
          </a:p>
        </p:txBody>
      </p:sp>
      <p:sp>
        <p:nvSpPr>
          <p:cNvPr id="218" name="Google Shape;218;p14"/>
          <p:cNvSpPr txBox="1">
            <a:spLocks noGrp="1"/>
          </p:cNvSpPr>
          <p:nvPr>
            <p:ph type="body" idx="2"/>
          </p:nvPr>
        </p:nvSpPr>
        <p:spPr>
          <a:xfrm>
            <a:off x="673239" y="2849843"/>
            <a:ext cx="5866709" cy="3470112"/>
          </a:xfrm>
          <a:prstGeom prst="rect">
            <a:avLst/>
          </a:prstGeom>
          <a:noFill/>
          <a:ln>
            <a:noFill/>
          </a:ln>
        </p:spPr>
        <p:txBody>
          <a:bodyPr spcFirstLastPara="1" wrap="square" lIns="91425" tIns="45700" rIns="91425" bIns="45700" anchor="t" anchorCtr="0">
            <a:normAutofit/>
          </a:bodyPr>
          <a:lstStyle/>
          <a:p>
            <a:pPr marL="457200" lvl="0" indent="-368300" algn="l" rtl="0">
              <a:lnSpc>
                <a:spcPct val="150000"/>
              </a:lnSpc>
              <a:spcBef>
                <a:spcPts val="600"/>
              </a:spcBef>
              <a:spcAft>
                <a:spcPts val="0"/>
              </a:spcAft>
              <a:buSzPts val="2200"/>
              <a:buFont typeface="Noto Sans Symbols"/>
              <a:buChar char="▪"/>
            </a:pPr>
            <a:r>
              <a:rPr lang="en-US" sz="2400">
                <a:latin typeface="Calibri"/>
                <a:ea typeface="Calibri"/>
                <a:cs typeface="Calibri"/>
                <a:sym typeface="Calibri"/>
              </a:rPr>
              <a:t>Εντοπισμός και κατηγοριοποίηση των εφαρμογών υγείας.</a:t>
            </a:r>
            <a:endParaRPr/>
          </a:p>
          <a:p>
            <a:pPr marL="457200" lvl="0" indent="-368300" algn="l" rtl="0">
              <a:lnSpc>
                <a:spcPct val="150000"/>
              </a:lnSpc>
              <a:spcBef>
                <a:spcPts val="600"/>
              </a:spcBef>
              <a:spcAft>
                <a:spcPts val="0"/>
              </a:spcAft>
              <a:buSzPts val="2200"/>
              <a:buFont typeface="Noto Sans Symbols"/>
              <a:buChar char="▪"/>
            </a:pPr>
            <a:r>
              <a:rPr lang="en-US" sz="2400">
                <a:latin typeface="Calibri"/>
                <a:ea typeface="Calibri"/>
                <a:cs typeface="Calibri"/>
                <a:sym typeface="Calibri"/>
              </a:rPr>
              <a:t>Εντοπισμός εφαρμογών υγείας που μπορούν να είναι χρήσιμες.</a:t>
            </a:r>
            <a:endParaRPr sz="2400">
              <a:latin typeface="Calibri"/>
              <a:ea typeface="Calibri"/>
              <a:cs typeface="Calibri"/>
              <a:sym typeface="Calibri"/>
            </a:endParaRPr>
          </a:p>
        </p:txBody>
      </p:sp>
      <p:pic>
        <p:nvPicPr>
          <p:cNvPr id="219" name="Google Shape;219;p14" descr="Ambition abstract concept"/>
          <p:cNvPicPr preferRelativeResize="0"/>
          <p:nvPr/>
        </p:nvPicPr>
        <p:blipFill rotWithShape="1">
          <a:blip r:embed="rId3">
            <a:alphaModFix/>
          </a:blip>
          <a:srcRect/>
          <a:stretch/>
        </p:blipFill>
        <p:spPr>
          <a:xfrm>
            <a:off x="7624591" y="2001094"/>
            <a:ext cx="4475584" cy="4475584"/>
          </a:xfrm>
          <a:prstGeom prst="rect">
            <a:avLst/>
          </a:prstGeom>
          <a:noFill/>
          <a:ln>
            <a:noFill/>
          </a:ln>
        </p:spPr>
      </p:pic>
      <p:sp>
        <p:nvSpPr>
          <p:cNvPr id="220" name="Google Shape;220;p14"/>
          <p:cNvSpPr txBox="1"/>
          <p:nvPr/>
        </p:nvSpPr>
        <p:spPr>
          <a:xfrm>
            <a:off x="6000589" y="6199679"/>
            <a:ext cx="609958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Σχεδιασμένο από Freepik</a:t>
            </a:r>
            <a:endParaRPr sz="12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5"/>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a:latin typeface="Arial"/>
                <a:ea typeface="Arial"/>
                <a:cs typeface="Arial"/>
                <a:sym typeface="Arial"/>
              </a:rPr>
              <a:t>Τι είναι μια Εφαρμογή Υγείας; (1)</a:t>
            </a:r>
            <a:endParaRPr/>
          </a:p>
        </p:txBody>
      </p:sp>
      <p:sp>
        <p:nvSpPr>
          <p:cNvPr id="227" name="Google Shape;227;p15"/>
          <p:cNvSpPr txBox="1">
            <a:spLocks noGrp="1"/>
          </p:cNvSpPr>
          <p:nvPr>
            <p:ph type="body" idx="1"/>
          </p:nvPr>
        </p:nvSpPr>
        <p:spPr>
          <a:xfrm>
            <a:off x="557999" y="1799999"/>
            <a:ext cx="7219114" cy="48660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600"/>
              </a:spcBef>
              <a:spcAft>
                <a:spcPts val="0"/>
              </a:spcAft>
              <a:buSzPts val="2400"/>
              <a:buFont typeface="Noto Sans Symbols"/>
              <a:buChar char="▪"/>
            </a:pPr>
            <a:r>
              <a:rPr lang="en-US" sz="2000"/>
              <a:t>Η χρήση εφαρμογών υγείας έχει αυξηθεί τα τελευταία χρόνια και μπορεί να αποτελέσει χρήσιμο πόρο για τη βελτίωση της ευημερίας των μεταναστών.</a:t>
            </a:r>
            <a:endParaRPr/>
          </a:p>
          <a:p>
            <a:pPr marL="457200" lvl="0" indent="-228600" algn="l" rtl="0">
              <a:lnSpc>
                <a:spcPct val="100000"/>
              </a:lnSpc>
              <a:spcBef>
                <a:spcPts val="600"/>
              </a:spcBef>
              <a:spcAft>
                <a:spcPts val="0"/>
              </a:spcAft>
              <a:buSzPts val="2400"/>
              <a:buFont typeface="Noto Sans Symbols"/>
              <a:buNone/>
            </a:pPr>
            <a:endParaRPr sz="2000"/>
          </a:p>
          <a:p>
            <a:pPr marL="457200" lvl="0" indent="-381000" algn="l" rtl="0">
              <a:lnSpc>
                <a:spcPct val="100000"/>
              </a:lnSpc>
              <a:spcBef>
                <a:spcPts val="600"/>
              </a:spcBef>
              <a:spcAft>
                <a:spcPts val="0"/>
              </a:spcAft>
              <a:buSzPts val="2400"/>
              <a:buFont typeface="Noto Sans Symbols"/>
              <a:buChar char="▪"/>
            </a:pPr>
            <a:r>
              <a:rPr lang="en-US" sz="2000"/>
              <a:t>Υπάρχουν περισσότερες από 160.000 εφαρμογές υγείας για κινητά τηλέφωνα που διατίθενται σε καταστήματα παροχής εφαρμογών (καταστήματα εφαρμογών), οι περισσότερες από τις οποίες απευθύνονται σε άτομα που αποσκοπούν στη διαχείριση ή την πρόληψη χρόνιων ασθενειών. </a:t>
            </a:r>
            <a:endParaRPr/>
          </a:p>
          <a:p>
            <a:pPr marL="457200" lvl="0" indent="-228600" algn="l" rtl="0">
              <a:lnSpc>
                <a:spcPct val="100000"/>
              </a:lnSpc>
              <a:spcBef>
                <a:spcPts val="600"/>
              </a:spcBef>
              <a:spcAft>
                <a:spcPts val="0"/>
              </a:spcAft>
              <a:buSzPts val="2400"/>
              <a:buFont typeface="Noto Sans Symbols"/>
              <a:buNone/>
            </a:pPr>
            <a:endParaRPr sz="2000"/>
          </a:p>
          <a:p>
            <a:pPr marL="457200" lvl="0" indent="-381000" algn="l" rtl="0">
              <a:lnSpc>
                <a:spcPct val="100000"/>
              </a:lnSpc>
              <a:spcBef>
                <a:spcPts val="600"/>
              </a:spcBef>
              <a:spcAft>
                <a:spcPts val="0"/>
              </a:spcAft>
              <a:buSzPts val="2400"/>
              <a:buFont typeface="Noto Sans Symbols"/>
              <a:buChar char="▪"/>
            </a:pPr>
            <a:r>
              <a:rPr lang="en-US" sz="2000"/>
              <a:t>Οι εφαρμογές πρόκειται να αποτελέσουν σημαντική πηγή καθοδήγησης για την υγεία.</a:t>
            </a:r>
            <a:endParaRPr sz="2000"/>
          </a:p>
        </p:txBody>
      </p:sp>
      <p:pic>
        <p:nvPicPr>
          <p:cNvPr id="228" name="Google Shape;228;p15" descr="Medizinisch, Krankenschwester, Arzt"/>
          <p:cNvPicPr preferRelativeResize="0"/>
          <p:nvPr/>
        </p:nvPicPr>
        <p:blipFill rotWithShape="1">
          <a:blip r:embed="rId3">
            <a:alphaModFix/>
          </a:blip>
          <a:srcRect/>
          <a:stretch/>
        </p:blipFill>
        <p:spPr>
          <a:xfrm>
            <a:off x="8643258" y="2086752"/>
            <a:ext cx="3304874" cy="3294198"/>
          </a:xfrm>
          <a:prstGeom prst="rect">
            <a:avLst/>
          </a:prstGeom>
          <a:noFill/>
          <a:ln>
            <a:noFill/>
          </a:ln>
        </p:spPr>
      </p:pic>
      <p:sp>
        <p:nvSpPr>
          <p:cNvPr id="229" name="Google Shape;229;p15"/>
          <p:cNvSpPr/>
          <p:nvPr/>
        </p:nvSpPr>
        <p:spPr>
          <a:xfrm>
            <a:off x="3419912" y="6527499"/>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Πηγή </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Pixabay </a:t>
            </a:r>
            <a:r>
              <a:rPr lang="en-US" sz="1200" b="0" i="0" u="sng" strike="noStrike" cap="none">
                <a:solidFill>
                  <a:schemeClr val="dk1"/>
                </a:solidFill>
                <a:latin typeface="Calibri"/>
                <a:ea typeface="Calibri"/>
                <a:cs typeface="Calibri"/>
                <a:sym typeface="Calibri"/>
              </a:rPr>
              <a:t>license+</a:t>
            </a:r>
            <a:endParaRPr sz="1200" b="0" i="0" u="none" strike="noStrike" cap="none">
              <a:solidFill>
                <a:schemeClr val="dk1"/>
              </a:solidFill>
              <a:latin typeface="Calibri"/>
              <a:ea typeface="Calibri"/>
              <a:cs typeface="Calibri"/>
              <a:sym typeface="Calibri"/>
            </a:endParaRPr>
          </a:p>
        </p:txBody>
      </p:sp>
      <p:sp>
        <p:nvSpPr>
          <p:cNvPr id="230" name="Google Shape;230;p15"/>
          <p:cNvSpPr/>
          <p:nvPr/>
        </p:nvSpPr>
        <p:spPr>
          <a:xfrm>
            <a:off x="9217741" y="-3933"/>
            <a:ext cx="2972923"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1.1.2 Κύριες έννοιες για τις εφαρμογές υγείας</a:t>
            </a: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6"/>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latin typeface="Arial"/>
                <a:ea typeface="Arial"/>
                <a:cs typeface="Arial"/>
                <a:sym typeface="Arial"/>
              </a:rPr>
              <a:t>Τι είναι μια Εφαρμογή Υγείας; </a:t>
            </a:r>
            <a:r>
              <a:rPr lang="en-US" sz="2800">
                <a:latin typeface="Arial"/>
                <a:ea typeface="Arial"/>
                <a:cs typeface="Arial"/>
                <a:sym typeface="Arial"/>
              </a:rPr>
              <a:t>(2)</a:t>
            </a:r>
            <a:endParaRPr/>
          </a:p>
        </p:txBody>
      </p:sp>
      <p:sp>
        <p:nvSpPr>
          <p:cNvPr id="236" name="Google Shape;236;p16"/>
          <p:cNvSpPr txBox="1">
            <a:spLocks noGrp="1"/>
          </p:cNvSpPr>
          <p:nvPr>
            <p:ph type="body" idx="1"/>
          </p:nvPr>
        </p:nvSpPr>
        <p:spPr>
          <a:xfrm>
            <a:off x="557999" y="1799999"/>
            <a:ext cx="7867544" cy="4866000"/>
          </a:xfrm>
          <a:prstGeom prst="rect">
            <a:avLst/>
          </a:prstGeom>
          <a:noFill/>
          <a:ln>
            <a:noFill/>
          </a:ln>
        </p:spPr>
        <p:txBody>
          <a:bodyPr spcFirstLastPara="1" wrap="square" lIns="91425" tIns="45700" rIns="91425" bIns="45700" anchor="t" anchorCtr="0">
            <a:normAutofit fontScale="85000" lnSpcReduction="20000"/>
          </a:bodyPr>
          <a:lstStyle/>
          <a:p>
            <a:pPr marL="228600" lvl="0" indent="-215900" algn="l" rtl="0">
              <a:lnSpc>
                <a:spcPct val="150000"/>
              </a:lnSpc>
              <a:spcBef>
                <a:spcPts val="600"/>
              </a:spcBef>
              <a:spcAft>
                <a:spcPts val="0"/>
              </a:spcAft>
              <a:buSzPct val="107843"/>
              <a:buChar char="▪"/>
            </a:pPr>
            <a:r>
              <a:rPr lang="en-US"/>
              <a:t>Οι εφαρμογές υγείας μπορούν να προωθήσουν την υγεία και την πρωτογενή πρόληψη ασθενειών και να βοηθήσουν τα άτομα με χρόνιες ασθένειες να διαχειριστούν τα ιατρικά τους προβλήματα ή να βελτιώσουν τη συμμόρφωση τους ως προς τη θεραπευτική αγωγή . Επιπλέον, οι εφαρμογές προσφέρουν την ευκαιρία να ενισχυθεί η αυτονομία των ασθενών. </a:t>
            </a:r>
            <a:endParaRPr/>
          </a:p>
          <a:p>
            <a:pPr marL="228600" lvl="0" indent="-215900" algn="l" rtl="0">
              <a:lnSpc>
                <a:spcPct val="150000"/>
              </a:lnSpc>
              <a:spcBef>
                <a:spcPts val="600"/>
              </a:spcBef>
              <a:spcAft>
                <a:spcPts val="0"/>
              </a:spcAft>
              <a:buSzPct val="107843"/>
              <a:buChar char="▪"/>
            </a:pPr>
            <a:r>
              <a:rPr lang="en-US"/>
              <a:t>Οι εφαρμογές δεν συμβάλλουν μόνο στη βελτίωση ή την παρακολούθηση της υγείας, αλλά μπορούν και να διαδραματίσουν σημαντικό ρόλο στον τομέα της οικονομίας της υγείας, καθώς συμβάλλουν στην εξοικονόμηση δαπανών και αυξάνουν τη χρηστική αξία των συστημάτων υγειονομικής περίθαλψης.</a:t>
            </a:r>
            <a:endParaRPr/>
          </a:p>
        </p:txBody>
      </p:sp>
      <p:sp>
        <p:nvSpPr>
          <p:cNvPr id="237" name="Google Shape;237;p16"/>
          <p:cNvSpPr/>
          <p:nvPr/>
        </p:nvSpPr>
        <p:spPr>
          <a:xfrm>
            <a:off x="9285647" y="-3933"/>
            <a:ext cx="2905018" cy="666138"/>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1.1.2 Κύριες έννοιες για τις εφαρμογές υγείας</a:t>
            </a:r>
            <a:endParaRPr sz="1800" b="0" i="0" u="none" strike="noStrike" cap="none">
              <a:solidFill>
                <a:schemeClr val="lt1"/>
              </a:solidFill>
              <a:latin typeface="Calibri"/>
              <a:ea typeface="Calibri"/>
              <a:cs typeface="Calibri"/>
              <a:sym typeface="Calibri"/>
            </a:endParaRPr>
          </a:p>
        </p:txBody>
      </p:sp>
      <p:pic>
        <p:nvPicPr>
          <p:cNvPr id="238" name="Google Shape;238;p16" descr="Medizinisch, Die Gesundheit, Arzt"/>
          <p:cNvPicPr preferRelativeResize="0"/>
          <p:nvPr/>
        </p:nvPicPr>
        <p:blipFill rotWithShape="1">
          <a:blip r:embed="rId3">
            <a:alphaModFix/>
          </a:blip>
          <a:srcRect/>
          <a:stretch/>
        </p:blipFill>
        <p:spPr>
          <a:xfrm>
            <a:off x="8919856" y="2102895"/>
            <a:ext cx="2905017" cy="2984286"/>
          </a:xfrm>
          <a:prstGeom prst="rect">
            <a:avLst/>
          </a:prstGeom>
          <a:noFill/>
          <a:ln>
            <a:noFill/>
          </a:ln>
        </p:spPr>
      </p:pic>
      <p:sp>
        <p:nvSpPr>
          <p:cNvPr id="239" name="Google Shape;239;p16"/>
          <p:cNvSpPr/>
          <p:nvPr/>
        </p:nvSpPr>
        <p:spPr>
          <a:xfrm>
            <a:off x="3418577" y="6503899"/>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Πηγή </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Palabay license</a:t>
            </a:r>
            <a:endParaRPr sz="1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7"/>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a:latin typeface="Arial"/>
                <a:ea typeface="Arial"/>
                <a:cs typeface="Arial"/>
                <a:sym typeface="Arial"/>
              </a:rPr>
              <a:t>Τι προσφέρει το πρόγραμμα Mig-Health (1)</a:t>
            </a:r>
            <a:endParaRPr/>
          </a:p>
        </p:txBody>
      </p:sp>
      <p:sp>
        <p:nvSpPr>
          <p:cNvPr id="245" name="Google Shape;245;p17"/>
          <p:cNvSpPr txBox="1">
            <a:spLocks noGrp="1"/>
          </p:cNvSpPr>
          <p:nvPr>
            <p:ph type="body" idx="1"/>
          </p:nvPr>
        </p:nvSpPr>
        <p:spPr>
          <a:xfrm>
            <a:off x="557998" y="1799999"/>
            <a:ext cx="6800745" cy="4866000"/>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en-US"/>
              <a:t>Το πρόγραμμα κατάρτισης αποτελείται από ένα σύνολο "Δραστηριοτήτων Βιωματικής Εκπαίδευσης", οι οποίες χωρίζονται στις ακόλουθες ενότητες:</a:t>
            </a:r>
            <a:endParaRPr sz="2400"/>
          </a:p>
          <a:p>
            <a:pPr marL="990600" lvl="1" indent="-457200" algn="l" rtl="0">
              <a:lnSpc>
                <a:spcPct val="100000"/>
              </a:lnSpc>
              <a:spcBef>
                <a:spcPts val="600"/>
              </a:spcBef>
              <a:spcAft>
                <a:spcPts val="0"/>
              </a:spcAft>
              <a:buSzPts val="2160"/>
              <a:buFont typeface="Arial"/>
              <a:buAutoNum type="arabicPeriod"/>
            </a:pPr>
            <a:r>
              <a:rPr lang="en-US" sz="2400"/>
              <a:t>Διδακτική Συνεδρία</a:t>
            </a:r>
            <a:endParaRPr/>
          </a:p>
          <a:p>
            <a:pPr marL="990600" lvl="1" indent="-457200" algn="l" rtl="0">
              <a:lnSpc>
                <a:spcPct val="100000"/>
              </a:lnSpc>
              <a:spcBef>
                <a:spcPts val="600"/>
              </a:spcBef>
              <a:spcAft>
                <a:spcPts val="0"/>
              </a:spcAft>
              <a:buSzPts val="2160"/>
              <a:buFont typeface="Arial"/>
              <a:buAutoNum type="arabicPeriod"/>
            </a:pPr>
            <a:r>
              <a:rPr lang="en-US" sz="2400"/>
              <a:t>Συνεδρία βιωματικής κατάρτισης</a:t>
            </a:r>
            <a:endParaRPr sz="2400"/>
          </a:p>
          <a:p>
            <a:pPr marL="990600" lvl="1" indent="-457200" algn="l" rtl="0">
              <a:lnSpc>
                <a:spcPct val="100000"/>
              </a:lnSpc>
              <a:spcBef>
                <a:spcPts val="600"/>
              </a:spcBef>
              <a:spcAft>
                <a:spcPts val="0"/>
              </a:spcAft>
              <a:buSzPts val="2160"/>
              <a:buFont typeface="Arial"/>
              <a:buAutoNum type="arabicPeriod"/>
            </a:pPr>
            <a:r>
              <a:rPr lang="en-US" sz="2400"/>
              <a:t>Συνεδρία αυτοδιδασκαλίας</a:t>
            </a:r>
            <a:endParaRPr sz="2400"/>
          </a:p>
          <a:p>
            <a:pPr marL="990600" lvl="1" indent="-457200" algn="l" rtl="0">
              <a:lnSpc>
                <a:spcPct val="100000"/>
              </a:lnSpc>
              <a:spcBef>
                <a:spcPts val="600"/>
              </a:spcBef>
              <a:spcAft>
                <a:spcPts val="0"/>
              </a:spcAft>
              <a:buSzPts val="2160"/>
              <a:buFont typeface="Arial"/>
              <a:buAutoNum type="arabicPeriod"/>
            </a:pPr>
            <a:r>
              <a:rPr lang="en-US" sz="2400"/>
              <a:t>Συνεδρία λήξης</a:t>
            </a:r>
            <a:endParaRPr sz="2400"/>
          </a:p>
          <a:p>
            <a:pPr marL="457200" lvl="0" indent="-228600" algn="l" rtl="0">
              <a:lnSpc>
                <a:spcPct val="100000"/>
              </a:lnSpc>
              <a:spcBef>
                <a:spcPts val="600"/>
              </a:spcBef>
              <a:spcAft>
                <a:spcPts val="0"/>
              </a:spcAft>
              <a:buSzPts val="2400"/>
              <a:buNone/>
            </a:pPr>
            <a:endParaRPr/>
          </a:p>
        </p:txBody>
      </p:sp>
      <p:pic>
        <p:nvPicPr>
          <p:cNvPr id="246" name="Google Shape;246;p17" descr="Kostenlos Person Hält Silber Android Smartphone Stock-Foto"/>
          <p:cNvPicPr preferRelativeResize="0"/>
          <p:nvPr/>
        </p:nvPicPr>
        <p:blipFill rotWithShape="1">
          <a:blip r:embed="rId3">
            <a:alphaModFix/>
          </a:blip>
          <a:srcRect/>
          <a:stretch/>
        </p:blipFill>
        <p:spPr>
          <a:xfrm>
            <a:off x="7903927" y="1905109"/>
            <a:ext cx="3990161" cy="2657447"/>
          </a:xfrm>
          <a:prstGeom prst="rect">
            <a:avLst/>
          </a:prstGeom>
          <a:noFill/>
          <a:ln>
            <a:noFill/>
          </a:ln>
        </p:spPr>
      </p:pic>
      <p:sp>
        <p:nvSpPr>
          <p:cNvPr id="247" name="Google Shape;247;p17"/>
          <p:cNvSpPr/>
          <p:nvPr/>
        </p:nvSpPr>
        <p:spPr>
          <a:xfrm>
            <a:off x="3122000" y="6527499"/>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Πηγή </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Pexels license</a:t>
            </a:r>
            <a:endParaRPr sz="1200" b="0" i="0" u="none" strike="noStrike" cap="none">
              <a:solidFill>
                <a:schemeClr val="dk1"/>
              </a:solidFill>
              <a:latin typeface="Calibri"/>
              <a:ea typeface="Calibri"/>
              <a:cs typeface="Calibri"/>
              <a:sym typeface="Calibri"/>
            </a:endParaRPr>
          </a:p>
        </p:txBody>
      </p:sp>
      <p:sp>
        <p:nvSpPr>
          <p:cNvPr id="7" name="Google Shape;237;p16"/>
          <p:cNvSpPr/>
          <p:nvPr/>
        </p:nvSpPr>
        <p:spPr>
          <a:xfrm>
            <a:off x="9285647" y="-3933"/>
            <a:ext cx="2905018" cy="666138"/>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1.1.2 Κύριες έννοιες για τις εφαρμογές υγείας</a:t>
            </a: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8"/>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a:latin typeface="Arial"/>
                <a:ea typeface="Arial"/>
                <a:cs typeface="Arial"/>
                <a:sym typeface="Arial"/>
              </a:rPr>
              <a:t>Τι προσφέρει το πρόγραμμα Mig-Health App (2)</a:t>
            </a:r>
            <a:endParaRPr/>
          </a:p>
        </p:txBody>
      </p:sp>
      <p:sp>
        <p:nvSpPr>
          <p:cNvPr id="254" name="Google Shape;254;p18"/>
          <p:cNvSpPr txBox="1">
            <a:spLocks noGrp="1"/>
          </p:cNvSpPr>
          <p:nvPr>
            <p:ph type="body" idx="1"/>
          </p:nvPr>
        </p:nvSpPr>
        <p:spPr>
          <a:xfrm>
            <a:off x="557998" y="1799999"/>
            <a:ext cx="6800745" cy="4866000"/>
          </a:xfrm>
          <a:prstGeom prst="rect">
            <a:avLst/>
          </a:prstGeom>
          <a:noFill/>
          <a:ln>
            <a:noFill/>
          </a:ln>
        </p:spPr>
        <p:txBody>
          <a:bodyPr spcFirstLastPara="1" wrap="square" lIns="91425" tIns="45700" rIns="91425" bIns="45700" anchor="t" anchorCtr="0">
            <a:normAutofit fontScale="77500" lnSpcReduction="20000"/>
          </a:bodyPr>
          <a:lstStyle/>
          <a:p>
            <a:pPr marL="76200" lvl="0" indent="0" algn="just" rtl="0">
              <a:lnSpc>
                <a:spcPct val="150000"/>
              </a:lnSpc>
              <a:spcBef>
                <a:spcPts val="0"/>
              </a:spcBef>
              <a:spcAft>
                <a:spcPts val="0"/>
              </a:spcAft>
              <a:buClr>
                <a:schemeClr val="dk1"/>
              </a:buClr>
              <a:buSzPct val="93841"/>
              <a:buNone/>
            </a:pPr>
            <a:r>
              <a:rPr lang="en-US" sz="3300" b="1"/>
              <a:t>1. Διδακτική Συνεδρία</a:t>
            </a:r>
            <a:endParaRPr sz="3300">
              <a:latin typeface="Arial"/>
              <a:ea typeface="Arial"/>
              <a:cs typeface="Arial"/>
              <a:sym typeface="Arial"/>
            </a:endParaRPr>
          </a:p>
          <a:p>
            <a:pPr marL="0" lvl="0" indent="0" algn="just" rtl="0">
              <a:lnSpc>
                <a:spcPct val="150000"/>
              </a:lnSpc>
              <a:spcBef>
                <a:spcPts val="1200"/>
              </a:spcBef>
              <a:spcAft>
                <a:spcPts val="0"/>
              </a:spcAft>
              <a:buSzPct val="129032"/>
              <a:buNone/>
            </a:pPr>
            <a:r>
              <a:rPr lang="en-US"/>
              <a:t>Συνεδρία κατά την οποία ο/η εκπαιδευτής/τρια εισάγει τους/τις εκπαιδευόμενους/ες στο κύριο περιεχόμενο που σχετίζεται με το θέμα της βιωματικής δραστηριότητας. Αυτό μπορεί να γίνει είτε "πρόσωπο με πρόσωπο" είτε μέσω διαδικτυακών εργαλείων. Η συνεδρία περιλαμβάνει τις ακόλουθες δυναμικές ομάδες:</a:t>
            </a:r>
            <a:endParaRPr/>
          </a:p>
          <a:p>
            <a:pPr marL="342900" lvl="0" indent="-342900" algn="just" rtl="0">
              <a:lnSpc>
                <a:spcPct val="150000"/>
              </a:lnSpc>
              <a:spcBef>
                <a:spcPts val="1200"/>
              </a:spcBef>
              <a:spcAft>
                <a:spcPts val="0"/>
              </a:spcAft>
              <a:buSzPct val="129032"/>
              <a:buFont typeface="Noto Sans Symbols"/>
              <a:buChar char="▪"/>
            </a:pPr>
            <a:r>
              <a:rPr lang="en-US"/>
              <a:t>Δυναμική ομάδα: Γιατί αυτός ο τομέας της υγείας είναι συναφής, καθώς και βέλτιστες πρακτικές</a:t>
            </a:r>
            <a:endParaRPr/>
          </a:p>
          <a:p>
            <a:pPr marL="342900" lvl="0" indent="-342900" algn="just" rtl="0">
              <a:lnSpc>
                <a:spcPct val="150000"/>
              </a:lnSpc>
              <a:spcBef>
                <a:spcPts val="1200"/>
              </a:spcBef>
              <a:spcAft>
                <a:spcPts val="0"/>
              </a:spcAft>
              <a:buSzPct val="129032"/>
              <a:buFont typeface="Noto Sans Symbols"/>
              <a:buChar char="▪"/>
            </a:pPr>
            <a:r>
              <a:rPr lang="en-US"/>
              <a:t>Δυναμική ομάδα: Πώς οι εφαρμογές υγείας μπορούν να υποστηρίξουν την αυτοδιαχείριση σε αυτόν τον τομέα της υγειονομικής περίθαλψης.</a:t>
            </a:r>
            <a:endParaRPr/>
          </a:p>
        </p:txBody>
      </p:sp>
      <p:pic>
        <p:nvPicPr>
          <p:cNvPr id="256" name="Google Shape;256;p18"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a:off x="10099222" y="2048565"/>
            <a:ext cx="1875453" cy="3355415"/>
          </a:xfrm>
          <a:prstGeom prst="rect">
            <a:avLst/>
          </a:prstGeom>
          <a:noFill/>
          <a:ln>
            <a:noFill/>
          </a:ln>
        </p:spPr>
      </p:pic>
      <p:sp>
        <p:nvSpPr>
          <p:cNvPr id="6" name="Google Shape;237;p16"/>
          <p:cNvSpPr/>
          <p:nvPr/>
        </p:nvSpPr>
        <p:spPr>
          <a:xfrm>
            <a:off x="9285647" y="-3933"/>
            <a:ext cx="2905018" cy="666138"/>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1.1.2 Κύριες έννοιες για τις εφαρμογές υγείας</a:t>
            </a: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9"/>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a:latin typeface="Arial"/>
                <a:ea typeface="Arial"/>
                <a:cs typeface="Arial"/>
                <a:sym typeface="Arial"/>
              </a:rPr>
              <a:t>Τι προσφέρει το πρόγραμμα Mig-Health App (3)</a:t>
            </a:r>
            <a:endParaRPr/>
          </a:p>
        </p:txBody>
      </p:sp>
      <p:sp>
        <p:nvSpPr>
          <p:cNvPr id="262" name="Google Shape;262;p19"/>
          <p:cNvSpPr txBox="1">
            <a:spLocks noGrp="1"/>
          </p:cNvSpPr>
          <p:nvPr>
            <p:ph type="body" idx="1"/>
          </p:nvPr>
        </p:nvSpPr>
        <p:spPr>
          <a:xfrm>
            <a:off x="557998" y="1799999"/>
            <a:ext cx="6800745" cy="4866000"/>
          </a:xfrm>
          <a:prstGeom prst="rect">
            <a:avLst/>
          </a:prstGeom>
          <a:noFill/>
          <a:ln>
            <a:noFill/>
          </a:ln>
        </p:spPr>
        <p:txBody>
          <a:bodyPr spcFirstLastPara="1" wrap="square" lIns="91425" tIns="45700" rIns="91425" bIns="45700" anchor="t" anchorCtr="0">
            <a:normAutofit/>
          </a:bodyPr>
          <a:lstStyle/>
          <a:p>
            <a:pPr marL="76200" lvl="0" indent="0" algn="just" rtl="0">
              <a:lnSpc>
                <a:spcPct val="150000"/>
              </a:lnSpc>
              <a:spcBef>
                <a:spcPts val="0"/>
              </a:spcBef>
              <a:spcAft>
                <a:spcPts val="0"/>
              </a:spcAft>
              <a:buClr>
                <a:schemeClr val="dk1"/>
              </a:buClr>
              <a:buSzPts val="2400"/>
              <a:buNone/>
            </a:pPr>
            <a:r>
              <a:rPr lang="en-US" sz="2800" b="1"/>
              <a:t>2</a:t>
            </a:r>
            <a:r>
              <a:rPr lang="en-US" sz="3300" b="1"/>
              <a:t>. </a:t>
            </a:r>
            <a:r>
              <a:rPr lang="en-US" sz="2800" b="1"/>
              <a:t>Συνεδρία Βιωματικής Κατάρτισης</a:t>
            </a:r>
            <a:endParaRPr sz="2800">
              <a:latin typeface="Arial"/>
              <a:ea typeface="Arial"/>
              <a:cs typeface="Arial"/>
              <a:sym typeface="Arial"/>
            </a:endParaRPr>
          </a:p>
          <a:p>
            <a:pPr marL="0" lvl="0" indent="0" algn="l" rtl="0">
              <a:lnSpc>
                <a:spcPct val="150000"/>
              </a:lnSpc>
              <a:spcBef>
                <a:spcPts val="1200"/>
              </a:spcBef>
              <a:spcAft>
                <a:spcPts val="0"/>
              </a:spcAft>
              <a:buSzPts val="2400"/>
              <a:buNone/>
            </a:pPr>
            <a:r>
              <a:rPr lang="en-US"/>
              <a:t>Οι εκπαιδευόμενοι/ες θα κληθούν να επιλέξουν, τουλάχιστον, μία Εφαρμογή Υγείας σε συναφή τομέα υγείας. Στη συνέχεια θα λάβουν υποστήριξη από τον/την εκπαιδευτή/τρια κατά τη διαδικασία δοκιμής και εφαρμογής της Εφαρμογής Υγείας στη δική τους κατάσταση υγείας/ζωής.</a:t>
            </a:r>
            <a:endParaRPr/>
          </a:p>
        </p:txBody>
      </p:sp>
      <p:pic>
        <p:nvPicPr>
          <p:cNvPr id="264" name="Google Shape;264;p19"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a:off x="10099222" y="2048565"/>
            <a:ext cx="1875453" cy="3355415"/>
          </a:xfrm>
          <a:prstGeom prst="rect">
            <a:avLst/>
          </a:prstGeom>
          <a:noFill/>
          <a:ln>
            <a:noFill/>
          </a:ln>
        </p:spPr>
      </p:pic>
      <p:sp>
        <p:nvSpPr>
          <p:cNvPr id="6" name="Google Shape;237;p16"/>
          <p:cNvSpPr/>
          <p:nvPr/>
        </p:nvSpPr>
        <p:spPr>
          <a:xfrm>
            <a:off x="9285647" y="-3933"/>
            <a:ext cx="2905018" cy="666138"/>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1.1.2 Κύριες έννοιες για τις εφαρμογές υγείας</a:t>
            </a: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rotWithShape="1">
          <a:blip r:embed="rId3">
            <a:extLst>
              <a:ext uri="{28A0092B-C50C-407E-A947-70E740481C1C}">
                <a14:useLocalDpi xmlns:a14="http://schemas.microsoft.com/office/drawing/2010/main" val="0"/>
              </a:ext>
            </a:extLst>
          </a:blip>
          <a:srcRect l="10556" t="10000" r="9444" b="9814"/>
          <a:stretch/>
        </p:blipFill>
        <p:spPr>
          <a:xfrm>
            <a:off x="7694368" y="1791344"/>
            <a:ext cx="4257664" cy="4267520"/>
          </a:xfrm>
          <a:prstGeom prst="rect">
            <a:avLst/>
          </a:prstGeom>
        </p:spPr>
      </p:pic>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4">
            <a:extLst>
              <a:ext uri="{28A0092B-C50C-407E-A947-70E740481C1C}">
                <a14:useLocalDpi xmlns:a14="http://schemas.microsoft.com/office/drawing/2010/main" val="0"/>
              </a:ext>
            </a:extLst>
          </a:blip>
          <a:srcRect l="19107"/>
          <a:stretch/>
        </p:blipFill>
        <p:spPr>
          <a:xfrm>
            <a:off x="1488562" y="374456"/>
            <a:ext cx="6563496" cy="2084244"/>
          </a:xfrm>
          <a:prstGeom prst="rect">
            <a:avLst/>
          </a:prstGeom>
        </p:spPr>
      </p:pic>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5"/>
          <a:stretch>
            <a:fillRect/>
          </a:stretch>
        </p:blipFill>
        <p:spPr>
          <a:xfrm>
            <a:off x="305" y="5991103"/>
            <a:ext cx="12191695" cy="869554"/>
          </a:xfrm>
          <a:prstGeom prst="rect">
            <a:avLst/>
          </a:prstGeom>
        </p:spPr>
      </p:pic>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5"/>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684" y="803957"/>
            <a:ext cx="860604" cy="1540240"/>
          </a:xfrm>
          <a:prstGeom prst="rect">
            <a:avLst/>
          </a:prstGeom>
        </p:spPr>
      </p:pic>
      <p:sp>
        <p:nvSpPr>
          <p:cNvPr id="8" name="Google Shape;120;p1"/>
          <p:cNvSpPr txBox="1"/>
          <p:nvPr/>
        </p:nvSpPr>
        <p:spPr>
          <a:xfrm>
            <a:off x="296684" y="2984211"/>
            <a:ext cx="7615416" cy="2800140"/>
          </a:xfrm>
          <a:prstGeom prst="rect">
            <a:avLst/>
          </a:prstGeom>
          <a:noFill/>
          <a:ln>
            <a:noFill/>
          </a:ln>
        </p:spPr>
        <p:txBody>
          <a:bodyPr spcFirstLastPara="1" wrap="square" lIns="91425" tIns="45700" rIns="91425" bIns="45700" anchor="ctr" anchorCtr="0">
            <a:normAutofit/>
          </a:bodyPr>
          <a:lstStyle/>
          <a:p>
            <a:pPr>
              <a:lnSpc>
                <a:spcPct val="90000"/>
              </a:lnSpc>
              <a:buClr>
                <a:srgbClr val="C00000"/>
              </a:buClr>
              <a:buSzPts val="3400"/>
            </a:pPr>
            <a:r>
              <a:rPr lang="en-US" sz="7200" dirty="0" smtClean="0">
                <a:solidFill>
                  <a:srgbClr val="C00000"/>
                </a:solidFill>
                <a:latin typeface="Calibri Light" panose="020F0302020204030204" pitchFamily="34" charset="0"/>
                <a:ea typeface="Calibri"/>
                <a:cs typeface="Calibri Light" panose="020F0302020204030204" pitchFamily="34" charset="0"/>
                <a:sym typeface="Calibri"/>
              </a:rPr>
              <a:t>1</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el-GR" sz="4000" dirty="0">
                <a:solidFill>
                  <a:schemeClr val="dk1"/>
                </a:solidFill>
                <a:latin typeface="Calibri"/>
                <a:ea typeface="Calibri"/>
                <a:cs typeface="Calibri"/>
                <a:sym typeface="Calibri"/>
              </a:rPr>
              <a:t>Ευαισθητοποίηση σχετικά με τη σημασία της αυτοδιαχείρισης και των Εφαρμογών Υγείας </a:t>
            </a:r>
            <a:endParaRPr lang="el-GR" sz="4000" dirty="0"/>
          </a:p>
          <a:p>
            <a:pPr marL="0" lvl="0" indent="0" algn="l" rtl="0">
              <a:lnSpc>
                <a:spcPct val="90000"/>
              </a:lnSpc>
              <a:spcBef>
                <a:spcPts val="0"/>
              </a:spcBef>
              <a:spcAft>
                <a:spcPts val="0"/>
              </a:spcAft>
              <a:buClr>
                <a:srgbClr val="C00000"/>
              </a:buClr>
              <a:buSzPts val="3400"/>
              <a:buFont typeface="Calibri"/>
              <a:buNone/>
            </a:pPr>
            <a:endParaRPr sz="3400" b="1" dirty="0">
              <a:solidFill>
                <a:schemeClr val="dk1"/>
              </a:solidFill>
              <a:latin typeface="Calibri Light" panose="020F0302020204030204" pitchFamily="34" charset="0"/>
              <a:ea typeface="Calibri"/>
              <a:cs typeface="Calibri Light" panose="020F0302020204030204" pitchFamily="34" charset="0"/>
              <a:sym typeface="Calibri"/>
            </a:endParaRPr>
          </a:p>
          <a:p>
            <a:pPr marL="0" marR="0" lvl="0" indent="0" algn="l" rtl="0">
              <a:lnSpc>
                <a:spcPct val="90000"/>
              </a:lnSpc>
              <a:spcBef>
                <a:spcPts val="0"/>
              </a:spcBef>
              <a:spcAft>
                <a:spcPts val="0"/>
              </a:spcAft>
              <a:buClr>
                <a:srgbClr val="000000"/>
              </a:buClr>
              <a:buSzPts val="1400"/>
              <a:buFont typeface="Arial"/>
              <a:buNone/>
            </a:pPr>
            <a:endParaRPr sz="1400" i="0" u="none" strike="noStrike" cap="none" dirty="0">
              <a:solidFill>
                <a:srgbClr val="000000"/>
              </a:solidFill>
              <a:latin typeface="Calibri Light" panose="020F0302020204030204" pitchFamily="34" charset="0"/>
              <a:cs typeface="Calibri Light" panose="020F0302020204030204" pitchFamily="34" charset="0"/>
              <a:sym typeface="Arial"/>
            </a:endParaRPr>
          </a:p>
        </p:txBody>
      </p:sp>
    </p:spTree>
    <p:extLst>
      <p:ext uri="{BB962C8B-B14F-4D97-AF65-F5344CB8AC3E}">
        <p14:creationId xmlns:p14="http://schemas.microsoft.com/office/powerpoint/2010/main" val="325825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0"/>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a:latin typeface="Arial"/>
                <a:ea typeface="Arial"/>
                <a:cs typeface="Arial"/>
                <a:sym typeface="Arial"/>
              </a:rPr>
              <a:t>Τι προσφέρει το πρόγραμμα Mig-Health App (4)</a:t>
            </a:r>
            <a:endParaRPr/>
          </a:p>
        </p:txBody>
      </p:sp>
      <p:sp>
        <p:nvSpPr>
          <p:cNvPr id="270" name="Google Shape;270;p20"/>
          <p:cNvSpPr txBox="1">
            <a:spLocks noGrp="1"/>
          </p:cNvSpPr>
          <p:nvPr>
            <p:ph type="body" idx="1"/>
          </p:nvPr>
        </p:nvSpPr>
        <p:spPr>
          <a:xfrm>
            <a:off x="557998" y="1799999"/>
            <a:ext cx="6800745" cy="4866000"/>
          </a:xfrm>
          <a:prstGeom prst="rect">
            <a:avLst/>
          </a:prstGeom>
          <a:noFill/>
          <a:ln>
            <a:noFill/>
          </a:ln>
        </p:spPr>
        <p:txBody>
          <a:bodyPr spcFirstLastPara="1" wrap="square" lIns="91425" tIns="45700" rIns="91425" bIns="45700" anchor="t" anchorCtr="0">
            <a:normAutofit/>
          </a:bodyPr>
          <a:lstStyle/>
          <a:p>
            <a:pPr marL="76200" lvl="0" indent="0" algn="l" rtl="0">
              <a:lnSpc>
                <a:spcPct val="150000"/>
              </a:lnSpc>
              <a:spcBef>
                <a:spcPts val="0"/>
              </a:spcBef>
              <a:spcAft>
                <a:spcPts val="0"/>
              </a:spcAft>
              <a:buClr>
                <a:schemeClr val="dk1"/>
              </a:buClr>
              <a:buSzPts val="2400"/>
              <a:buNone/>
            </a:pPr>
            <a:r>
              <a:rPr lang="en-US" sz="2800" b="1"/>
              <a:t>3</a:t>
            </a:r>
            <a:r>
              <a:rPr lang="en-US" sz="3300" b="1"/>
              <a:t>. </a:t>
            </a:r>
            <a:r>
              <a:rPr lang="en-US" sz="2800" b="1"/>
              <a:t>Συνεδρία αυτοδιδασκαλίας</a:t>
            </a:r>
            <a:endParaRPr/>
          </a:p>
          <a:p>
            <a:pPr marL="0" lvl="0" indent="0" algn="just" rtl="0">
              <a:lnSpc>
                <a:spcPct val="150000"/>
              </a:lnSpc>
              <a:spcBef>
                <a:spcPts val="1200"/>
              </a:spcBef>
              <a:spcAft>
                <a:spcPts val="0"/>
              </a:spcAft>
              <a:buSzPts val="2400"/>
              <a:buNone/>
            </a:pPr>
            <a:r>
              <a:rPr lang="en-US"/>
              <a:t>Οι εκπαιδευόμενοι/ες θα κληθούν να ολοκληρώσουν και να αξιολογήσουν τις γνώσεις τους µέσα από συµπληρωµατικά αναγνώσµατα και πρακτικές δραστηριότητες. Οι ασκήσεις αυτές θα υλοποιηθούν µε την υποστήριξη διαδικτυακών εκπαιδευτικών εργαλείων και των εκπαιδευτών/τριών.</a:t>
            </a:r>
            <a:endParaRPr/>
          </a:p>
        </p:txBody>
      </p:sp>
      <p:pic>
        <p:nvPicPr>
          <p:cNvPr id="272" name="Google Shape;272;p20"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a:off x="10099222" y="2048565"/>
            <a:ext cx="1875453" cy="3355415"/>
          </a:xfrm>
          <a:prstGeom prst="rect">
            <a:avLst/>
          </a:prstGeom>
          <a:noFill/>
          <a:ln>
            <a:noFill/>
          </a:ln>
        </p:spPr>
      </p:pic>
      <p:sp>
        <p:nvSpPr>
          <p:cNvPr id="6" name="Google Shape;237;p16"/>
          <p:cNvSpPr/>
          <p:nvPr/>
        </p:nvSpPr>
        <p:spPr>
          <a:xfrm>
            <a:off x="9285647" y="-3933"/>
            <a:ext cx="2905018" cy="666138"/>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1.1.2 Κύριες έννοιες για τις εφαρμογές υγείας</a:t>
            </a: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1"/>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dirty="0" err="1">
                <a:latin typeface="Arial"/>
                <a:ea typeface="Arial"/>
                <a:cs typeface="Arial"/>
                <a:sym typeface="Arial"/>
              </a:rPr>
              <a:t>Τι</a:t>
            </a:r>
            <a:r>
              <a:rPr lang="en-US" sz="2800" dirty="0">
                <a:latin typeface="Arial"/>
                <a:ea typeface="Arial"/>
                <a:cs typeface="Arial"/>
                <a:sym typeface="Arial"/>
              </a:rPr>
              <a:t> π</a:t>
            </a:r>
            <a:r>
              <a:rPr lang="en-US" sz="2800" dirty="0" err="1">
                <a:latin typeface="Arial"/>
                <a:ea typeface="Arial"/>
                <a:cs typeface="Arial"/>
                <a:sym typeface="Arial"/>
              </a:rPr>
              <a:t>ροσφέρει</a:t>
            </a:r>
            <a:r>
              <a:rPr lang="en-US" sz="2800" dirty="0">
                <a:latin typeface="Arial"/>
                <a:ea typeface="Arial"/>
                <a:cs typeface="Arial"/>
                <a:sym typeface="Arial"/>
              </a:rPr>
              <a:t> </a:t>
            </a:r>
            <a:r>
              <a:rPr lang="en-US" sz="2800" dirty="0" err="1">
                <a:latin typeface="Arial"/>
                <a:ea typeface="Arial"/>
                <a:cs typeface="Arial"/>
                <a:sym typeface="Arial"/>
              </a:rPr>
              <a:t>το</a:t>
            </a:r>
            <a:r>
              <a:rPr lang="en-US" sz="2800" dirty="0">
                <a:latin typeface="Arial"/>
                <a:ea typeface="Arial"/>
                <a:cs typeface="Arial"/>
                <a:sym typeface="Arial"/>
              </a:rPr>
              <a:t> π</a:t>
            </a:r>
            <a:r>
              <a:rPr lang="en-US" sz="2800" dirty="0" err="1">
                <a:latin typeface="Arial"/>
                <a:ea typeface="Arial"/>
                <a:cs typeface="Arial"/>
                <a:sym typeface="Arial"/>
              </a:rPr>
              <a:t>ρόγρ</a:t>
            </a:r>
            <a:r>
              <a:rPr lang="en-US" sz="2800" dirty="0">
                <a:latin typeface="Arial"/>
                <a:ea typeface="Arial"/>
                <a:cs typeface="Arial"/>
                <a:sym typeface="Arial"/>
              </a:rPr>
              <a:t>αμμα Mig-Health App (5)</a:t>
            </a:r>
            <a:endParaRPr dirty="0"/>
          </a:p>
        </p:txBody>
      </p:sp>
      <p:sp>
        <p:nvSpPr>
          <p:cNvPr id="278" name="Google Shape;278;p21"/>
          <p:cNvSpPr txBox="1">
            <a:spLocks noGrp="1"/>
          </p:cNvSpPr>
          <p:nvPr>
            <p:ph type="body" idx="1"/>
          </p:nvPr>
        </p:nvSpPr>
        <p:spPr>
          <a:xfrm>
            <a:off x="557998" y="1799999"/>
            <a:ext cx="6800745" cy="4866000"/>
          </a:xfrm>
          <a:prstGeom prst="rect">
            <a:avLst/>
          </a:prstGeom>
          <a:noFill/>
          <a:ln>
            <a:noFill/>
          </a:ln>
        </p:spPr>
        <p:txBody>
          <a:bodyPr spcFirstLastPara="1" wrap="square" lIns="91425" tIns="45700" rIns="91425" bIns="45700" anchor="t" anchorCtr="0">
            <a:normAutofit/>
          </a:bodyPr>
          <a:lstStyle/>
          <a:p>
            <a:pPr marL="76200" lvl="0" indent="0" algn="l" rtl="0">
              <a:lnSpc>
                <a:spcPct val="150000"/>
              </a:lnSpc>
              <a:spcBef>
                <a:spcPts val="0"/>
              </a:spcBef>
              <a:spcAft>
                <a:spcPts val="0"/>
              </a:spcAft>
              <a:buClr>
                <a:schemeClr val="dk1"/>
              </a:buClr>
              <a:buSzPts val="2400"/>
              <a:buNone/>
            </a:pPr>
            <a:r>
              <a:rPr lang="en-US" sz="2800" b="1"/>
              <a:t>4</a:t>
            </a:r>
            <a:r>
              <a:rPr lang="en-US" sz="3300" b="1"/>
              <a:t>. </a:t>
            </a:r>
            <a:r>
              <a:rPr lang="en-US" sz="2800" b="1"/>
              <a:t>Λήξη</a:t>
            </a:r>
            <a:endParaRPr sz="2400">
              <a:latin typeface="Arial"/>
              <a:ea typeface="Arial"/>
              <a:cs typeface="Arial"/>
              <a:sym typeface="Arial"/>
            </a:endParaRPr>
          </a:p>
          <a:p>
            <a:pPr marL="0" lvl="0" indent="0" algn="just" rtl="0">
              <a:lnSpc>
                <a:spcPct val="150000"/>
              </a:lnSpc>
              <a:spcBef>
                <a:spcPts val="1200"/>
              </a:spcBef>
              <a:spcAft>
                <a:spcPts val="0"/>
              </a:spcAft>
              <a:buSzPts val="2400"/>
              <a:buFont typeface="Noto Sans Symbols"/>
              <a:buNone/>
            </a:pPr>
            <a:r>
              <a:rPr lang="en-US"/>
              <a:t>Σε αυτή τη συνεδρία, οι εκπαιδευόμενοι/ες θα κληθούν να μοιραστούν τις εμπειρίες τους από τη χρήση των εφαρμογών υγείας. </a:t>
            </a:r>
            <a:endParaRPr/>
          </a:p>
        </p:txBody>
      </p:sp>
      <p:pic>
        <p:nvPicPr>
          <p:cNvPr id="280" name="Google Shape;280;p21"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a:off x="10099222" y="2048565"/>
            <a:ext cx="1875453" cy="3355415"/>
          </a:xfrm>
          <a:prstGeom prst="rect">
            <a:avLst/>
          </a:prstGeom>
          <a:noFill/>
          <a:ln>
            <a:noFill/>
          </a:ln>
        </p:spPr>
      </p:pic>
      <p:sp>
        <p:nvSpPr>
          <p:cNvPr id="6" name="Google Shape;237;p16"/>
          <p:cNvSpPr/>
          <p:nvPr/>
        </p:nvSpPr>
        <p:spPr>
          <a:xfrm>
            <a:off x="9285647" y="-3933"/>
            <a:ext cx="2905018" cy="666138"/>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1.1.2 Κύριες έννοιες για τις εφαρμογές υγείας</a:t>
            </a: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2"/>
          <p:cNvSpPr txBox="1">
            <a:spLocks noGrp="1"/>
          </p:cNvSpPr>
          <p:nvPr>
            <p:ph type="title"/>
          </p:nvPr>
        </p:nvSpPr>
        <p:spPr>
          <a:xfrm>
            <a:off x="500179" y="510932"/>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a:latin typeface="Arial"/>
                <a:ea typeface="Arial"/>
                <a:cs typeface="Arial"/>
                <a:sym typeface="Arial"/>
              </a:rPr>
              <a:t>Τι προσφέρει το </a:t>
            </a:r>
            <a:r>
              <a:rPr lang="en-US">
                <a:latin typeface="Arial"/>
                <a:ea typeface="Arial"/>
                <a:cs typeface="Arial"/>
                <a:sym typeface="Arial"/>
              </a:rPr>
              <a:t>πρόγραμμα Mig-Health App </a:t>
            </a:r>
            <a:endParaRPr/>
          </a:p>
        </p:txBody>
      </p:sp>
      <p:sp>
        <p:nvSpPr>
          <p:cNvPr id="286" name="Google Shape;286;p22"/>
          <p:cNvSpPr txBox="1">
            <a:spLocks noGrp="1"/>
          </p:cNvSpPr>
          <p:nvPr>
            <p:ph type="body" idx="1"/>
          </p:nvPr>
        </p:nvSpPr>
        <p:spPr>
          <a:xfrm>
            <a:off x="557999" y="1799999"/>
            <a:ext cx="3905144" cy="4866000"/>
          </a:xfrm>
          <a:prstGeom prst="rect">
            <a:avLst/>
          </a:prstGeom>
          <a:noFill/>
          <a:ln>
            <a:noFill/>
          </a:ln>
        </p:spPr>
        <p:txBody>
          <a:bodyPr spcFirstLastPara="1" wrap="square" lIns="91425" tIns="45700" rIns="91425" bIns="45700" anchor="t" anchorCtr="0">
            <a:normAutofit lnSpcReduction="10000"/>
          </a:bodyPr>
          <a:lstStyle/>
          <a:p>
            <a:pPr marL="457200" lvl="0" indent="-381000" algn="l" rtl="0">
              <a:lnSpc>
                <a:spcPct val="100000"/>
              </a:lnSpc>
              <a:spcBef>
                <a:spcPts val="600"/>
              </a:spcBef>
              <a:spcAft>
                <a:spcPts val="0"/>
              </a:spcAft>
              <a:buSzPts val="2400"/>
              <a:buFont typeface="Noto Sans Symbols"/>
              <a:buChar char="▪"/>
            </a:pPr>
            <a:r>
              <a:rPr lang="en-US"/>
              <a:t>Το περιεχόμενο του προγράμματος αποτελείται από 11 διαφορετικά θέματα τα οποία είναι ταξινομημένα σε </a:t>
            </a:r>
            <a:r>
              <a:rPr lang="en-US" b="1"/>
              <a:t>Δραστηριότητες Βιωματικής Εκπαίδευσης </a:t>
            </a:r>
            <a:r>
              <a:rPr lang="en-US"/>
              <a:t>(ΔΒΕ).</a:t>
            </a:r>
            <a:endParaRPr/>
          </a:p>
          <a:p>
            <a:pPr marL="457200" lvl="0" indent="-381000" algn="l" rtl="0">
              <a:lnSpc>
                <a:spcPct val="100000"/>
              </a:lnSpc>
              <a:spcBef>
                <a:spcPts val="600"/>
              </a:spcBef>
              <a:spcAft>
                <a:spcPts val="0"/>
              </a:spcAft>
              <a:buSzPts val="2400"/>
              <a:buFont typeface="Noto Sans Symbols"/>
              <a:buChar char="▪"/>
            </a:pPr>
            <a:r>
              <a:rPr lang="en-US"/>
              <a:t>Οι χρήστες/τριες μπορούν να περιηγηθούν σε μία ή και σε όλες, ανάλογα με το ενδιαφέρον τους.</a:t>
            </a:r>
            <a:endParaRPr/>
          </a:p>
        </p:txBody>
      </p:sp>
      <p:sp>
        <p:nvSpPr>
          <p:cNvPr id="287" name="Google Shape;287;p22"/>
          <p:cNvSpPr txBox="1"/>
          <p:nvPr/>
        </p:nvSpPr>
        <p:spPr>
          <a:xfrm>
            <a:off x="4463143" y="1116032"/>
            <a:ext cx="7584313" cy="5632271"/>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C00000"/>
              </a:buClr>
              <a:buSzPts val="2400"/>
              <a:buFont typeface="Noto Sans Symbols"/>
              <a:buChar char="▪"/>
            </a:pPr>
            <a:r>
              <a:rPr lang="en-US" sz="2400" b="1" i="0" u="none" strike="noStrike" cap="none">
                <a:solidFill>
                  <a:schemeClr val="dk1"/>
                </a:solidFill>
                <a:latin typeface="Calibri"/>
                <a:ea typeface="Calibri"/>
                <a:cs typeface="Calibri"/>
                <a:sym typeface="Calibri"/>
              </a:rPr>
              <a:t>ETA1. </a:t>
            </a:r>
            <a:r>
              <a:rPr lang="en-US" sz="2400" b="0" i="0" u="none" strike="noStrike" cap="none">
                <a:solidFill>
                  <a:schemeClr val="dk1"/>
                </a:solidFill>
                <a:latin typeface="Calibri"/>
                <a:ea typeface="Calibri"/>
                <a:cs typeface="Calibri"/>
                <a:sym typeface="Calibri"/>
              </a:rPr>
              <a:t>Ευαισθητοποίηση σχετικά με τη σημασία της αυτοδιαχείρισης και των Εφαρμογών Υγείας</a:t>
            </a: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C00000"/>
              </a:buClr>
              <a:buSzPts val="2400"/>
              <a:buFont typeface="Noto Sans Symbols"/>
              <a:buChar char="▪"/>
            </a:pPr>
            <a:r>
              <a:rPr lang="en-US" sz="2400" b="1" i="0" u="none" strike="noStrike" cap="none">
                <a:solidFill>
                  <a:schemeClr val="dk1"/>
                </a:solidFill>
                <a:latin typeface="Calibri"/>
                <a:ea typeface="Calibri"/>
                <a:cs typeface="Calibri"/>
                <a:sym typeface="Calibri"/>
              </a:rPr>
              <a:t>ETA2. </a:t>
            </a:r>
            <a:r>
              <a:rPr lang="en-US" sz="2400" b="0" i="0" u="none" strike="noStrike" cap="none">
                <a:solidFill>
                  <a:schemeClr val="dk1"/>
                </a:solidFill>
                <a:latin typeface="Calibri"/>
                <a:ea typeface="Calibri"/>
                <a:cs typeface="Calibri"/>
                <a:sym typeface="Calibri"/>
              </a:rPr>
              <a:t>Τρόποι αναζήτησης και επιλογής Εφαρμογών Υγείας </a:t>
            </a: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C00000"/>
              </a:buClr>
              <a:buSzPts val="2400"/>
              <a:buFont typeface="Noto Sans Symbols"/>
              <a:buChar char="▪"/>
            </a:pPr>
            <a:r>
              <a:rPr lang="en-US" sz="2400" b="1" i="0" u="none" strike="noStrike" cap="none">
                <a:solidFill>
                  <a:schemeClr val="dk1"/>
                </a:solidFill>
                <a:latin typeface="Calibri"/>
                <a:ea typeface="Calibri"/>
                <a:cs typeface="Calibri"/>
                <a:sym typeface="Calibri"/>
              </a:rPr>
              <a:t>ETA3. </a:t>
            </a:r>
            <a:r>
              <a:rPr lang="en-US" sz="2400" b="0" i="0" u="none" strike="noStrike" cap="none">
                <a:solidFill>
                  <a:schemeClr val="dk1"/>
                </a:solidFill>
                <a:latin typeface="Calibri"/>
                <a:ea typeface="Calibri"/>
                <a:cs typeface="Calibri"/>
                <a:sym typeface="Calibri"/>
              </a:rPr>
              <a:t>Εφαρμογές Υγείας για Σωματική Δραστηριότητα</a:t>
            </a: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C00000"/>
              </a:buClr>
              <a:buSzPts val="2400"/>
              <a:buFont typeface="Noto Sans Symbols"/>
              <a:buChar char="▪"/>
            </a:pPr>
            <a:r>
              <a:rPr lang="en-US" sz="2400" b="1" i="0" u="none" strike="noStrike" cap="none">
                <a:solidFill>
                  <a:schemeClr val="dk1"/>
                </a:solidFill>
                <a:latin typeface="Calibri"/>
                <a:ea typeface="Calibri"/>
                <a:cs typeface="Calibri"/>
                <a:sym typeface="Calibri"/>
              </a:rPr>
              <a:t>ETA4. </a:t>
            </a:r>
            <a:r>
              <a:rPr lang="en-US" sz="2400" b="0" i="0" u="none" strike="noStrike" cap="none">
                <a:solidFill>
                  <a:schemeClr val="dk1"/>
                </a:solidFill>
                <a:latin typeface="Calibri"/>
                <a:ea typeface="Calibri"/>
                <a:cs typeface="Calibri"/>
                <a:sym typeface="Calibri"/>
              </a:rPr>
              <a:t>Εφαρμογές Υγείας για Προγράμματα Ξεκούρασης</a:t>
            </a: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C00000"/>
              </a:buClr>
              <a:buSzPts val="2400"/>
              <a:buFont typeface="Noto Sans Symbols"/>
              <a:buChar char="▪"/>
            </a:pPr>
            <a:r>
              <a:rPr lang="en-US" sz="2400" b="1" i="0" u="none" strike="noStrike" cap="none">
                <a:solidFill>
                  <a:schemeClr val="dk1"/>
                </a:solidFill>
                <a:latin typeface="Calibri"/>
                <a:ea typeface="Calibri"/>
                <a:cs typeface="Calibri"/>
                <a:sym typeface="Calibri"/>
              </a:rPr>
              <a:t>ETA5. </a:t>
            </a:r>
            <a:r>
              <a:rPr lang="en-US" sz="2400" b="0" i="0" u="none" strike="noStrike" cap="none">
                <a:solidFill>
                  <a:schemeClr val="dk1"/>
                </a:solidFill>
                <a:latin typeface="Calibri"/>
                <a:ea typeface="Calibri"/>
                <a:cs typeface="Calibri"/>
                <a:sym typeface="Calibri"/>
              </a:rPr>
              <a:t>Εφαρμογές Υγείας για Χρήση Ουσιών</a:t>
            </a: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C00000"/>
              </a:buClr>
              <a:buSzPts val="2400"/>
              <a:buFont typeface="Noto Sans Symbols"/>
              <a:buChar char="▪"/>
            </a:pPr>
            <a:r>
              <a:rPr lang="en-US" sz="2400" b="1" i="0" u="none" strike="noStrike" cap="none">
                <a:solidFill>
                  <a:schemeClr val="dk1"/>
                </a:solidFill>
                <a:latin typeface="Calibri"/>
                <a:ea typeface="Calibri"/>
                <a:cs typeface="Calibri"/>
                <a:sym typeface="Calibri"/>
              </a:rPr>
              <a:t>ETA6. </a:t>
            </a:r>
            <a:r>
              <a:rPr lang="en-US" sz="2400" b="0" i="0" u="none" strike="noStrike" cap="none">
                <a:solidFill>
                  <a:schemeClr val="dk1"/>
                </a:solidFill>
                <a:latin typeface="Calibri"/>
                <a:ea typeface="Calibri"/>
                <a:cs typeface="Calibri"/>
                <a:sym typeface="Calibri"/>
              </a:rPr>
              <a:t>Εφαρμογές Υγείας για τη Διατροφή</a:t>
            </a: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C00000"/>
              </a:buClr>
              <a:buSzPts val="2400"/>
              <a:buFont typeface="Noto Sans Symbols"/>
              <a:buChar char="▪"/>
            </a:pPr>
            <a:r>
              <a:rPr lang="en-US" sz="2400" b="1" i="0" u="none" strike="noStrike" cap="none">
                <a:solidFill>
                  <a:schemeClr val="dk1"/>
                </a:solidFill>
                <a:latin typeface="Calibri"/>
                <a:ea typeface="Calibri"/>
                <a:cs typeface="Calibri"/>
                <a:sym typeface="Calibri"/>
              </a:rPr>
              <a:t>ETA7. </a:t>
            </a:r>
            <a:r>
              <a:rPr lang="en-US" sz="2400" b="0" i="0" u="none" strike="noStrike" cap="none">
                <a:solidFill>
                  <a:schemeClr val="dk1"/>
                </a:solidFill>
                <a:latin typeface="Calibri"/>
                <a:ea typeface="Calibri"/>
                <a:cs typeface="Calibri"/>
                <a:sym typeface="Calibri"/>
              </a:rPr>
              <a:t>Εφαρμογές Υγείας για την Υγεία των Γυναικών</a:t>
            </a: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C00000"/>
              </a:buClr>
              <a:buSzPts val="2400"/>
              <a:buFont typeface="Noto Sans Symbols"/>
              <a:buChar char="▪"/>
            </a:pPr>
            <a:r>
              <a:rPr lang="en-US" sz="2400" b="1" i="0" u="none" strike="noStrike" cap="none">
                <a:solidFill>
                  <a:schemeClr val="dk1"/>
                </a:solidFill>
                <a:latin typeface="Calibri"/>
                <a:ea typeface="Calibri"/>
                <a:cs typeface="Calibri"/>
                <a:sym typeface="Calibri"/>
              </a:rPr>
              <a:t>ETA8. </a:t>
            </a:r>
            <a:r>
              <a:rPr lang="en-US" sz="2400" b="0" i="0" u="none" strike="noStrike" cap="none">
                <a:solidFill>
                  <a:schemeClr val="dk1"/>
                </a:solidFill>
                <a:latin typeface="Calibri"/>
                <a:ea typeface="Calibri"/>
                <a:cs typeface="Calibri"/>
                <a:sym typeface="Calibri"/>
              </a:rPr>
              <a:t>Εφαρμογές Υγείας για την Παιδική φροντίδα</a:t>
            </a: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C00000"/>
              </a:buClr>
              <a:buSzPts val="2400"/>
              <a:buFont typeface="Noto Sans Symbols"/>
              <a:buChar char="▪"/>
            </a:pPr>
            <a:r>
              <a:rPr lang="en-US" sz="2400" b="1" i="0" u="none" strike="noStrike" cap="none">
                <a:solidFill>
                  <a:schemeClr val="dk1"/>
                </a:solidFill>
                <a:latin typeface="Calibri"/>
                <a:ea typeface="Calibri"/>
                <a:cs typeface="Calibri"/>
                <a:sym typeface="Calibri"/>
              </a:rPr>
              <a:t>ETA9. </a:t>
            </a:r>
            <a:r>
              <a:rPr lang="en-US" sz="2400" b="0" i="0" u="none" strike="noStrike" cap="none">
                <a:solidFill>
                  <a:schemeClr val="dk1"/>
                </a:solidFill>
                <a:latin typeface="Calibri"/>
                <a:ea typeface="Calibri"/>
                <a:cs typeface="Calibri"/>
                <a:sym typeface="Calibri"/>
              </a:rPr>
              <a:t>Εφαρμογές Υγείας για τους Ηλικιωμένους</a:t>
            </a: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C00000"/>
              </a:buClr>
              <a:buSzPts val="2400"/>
              <a:buFont typeface="Noto Sans Symbols"/>
              <a:buChar char="▪"/>
            </a:pPr>
            <a:r>
              <a:rPr lang="en-US" sz="2400" b="1" i="0" u="none" strike="noStrike" cap="none">
                <a:solidFill>
                  <a:schemeClr val="dk1"/>
                </a:solidFill>
                <a:latin typeface="Calibri"/>
                <a:ea typeface="Calibri"/>
                <a:cs typeface="Calibri"/>
                <a:sym typeface="Calibri"/>
              </a:rPr>
              <a:t>ETA10. </a:t>
            </a:r>
            <a:r>
              <a:rPr lang="en-US" sz="2400" b="0" i="0" u="none" strike="noStrike" cap="none">
                <a:solidFill>
                  <a:schemeClr val="dk1"/>
                </a:solidFill>
                <a:latin typeface="Calibri"/>
                <a:ea typeface="Calibri"/>
                <a:cs typeface="Calibri"/>
                <a:sym typeface="Calibri"/>
              </a:rPr>
              <a:t>Εφαρμογές Υγείας για Προβλήματα Ψυχικής Υγείας</a:t>
            </a: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C00000"/>
              </a:buClr>
              <a:buSzPts val="2400"/>
              <a:buFont typeface="Noto Sans Symbols"/>
              <a:buChar char="▪"/>
            </a:pPr>
            <a:r>
              <a:rPr lang="en-US" sz="2400" b="1" i="0" u="none" strike="noStrike" cap="none">
                <a:solidFill>
                  <a:schemeClr val="dk1"/>
                </a:solidFill>
                <a:latin typeface="Calibri"/>
                <a:ea typeface="Calibri"/>
                <a:cs typeface="Calibri"/>
                <a:sym typeface="Calibri"/>
              </a:rPr>
              <a:t>ETA11. </a:t>
            </a:r>
            <a:r>
              <a:rPr lang="en-US" sz="2400" b="0" i="0" u="none" strike="noStrike" cap="none">
                <a:solidFill>
                  <a:schemeClr val="dk1"/>
                </a:solidFill>
                <a:latin typeface="Calibri"/>
                <a:ea typeface="Calibri"/>
                <a:cs typeface="Calibri"/>
                <a:sym typeface="Calibri"/>
              </a:rPr>
              <a:t>Εφαρμογές Υγείας για Υπηρεσίες Υγειονομικής Περίθαλψης</a:t>
            </a:r>
            <a:endParaRPr sz="1400" b="0" i="0" u="none" strike="noStrike" cap="none">
              <a:solidFill>
                <a:srgbClr val="000000"/>
              </a:solidFill>
              <a:latin typeface="Arial"/>
              <a:ea typeface="Arial"/>
              <a:cs typeface="Arial"/>
              <a:sym typeface="Arial"/>
            </a:endParaRPr>
          </a:p>
        </p:txBody>
      </p:sp>
      <p:sp>
        <p:nvSpPr>
          <p:cNvPr id="6" name="Google Shape;237;p16"/>
          <p:cNvSpPr/>
          <p:nvPr/>
        </p:nvSpPr>
        <p:spPr>
          <a:xfrm>
            <a:off x="9285647" y="-3933"/>
            <a:ext cx="2905018" cy="666138"/>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1.1.2 Κύριες έννοιες για τις εφαρμογές υγείας</a:t>
            </a: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3"/>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2000">
                <a:solidFill>
                  <a:srgbClr val="C01E24"/>
                </a:solidFill>
              </a:rPr>
              <a:t>1.1.3</a:t>
            </a:r>
            <a:r>
              <a:rPr lang="en-US"/>
              <a:t/>
            </a:r>
            <a:br>
              <a:rPr lang="en-US"/>
            </a:br>
            <a:r>
              <a:rPr lang="en-US">
                <a:solidFill>
                  <a:srgbClr val="C01E24"/>
                </a:solidFill>
              </a:rPr>
              <a:t>Πλοήγηση στις Εφαρμογές Υγείας</a:t>
            </a:r>
            <a:endParaRPr/>
          </a:p>
        </p:txBody>
      </p:sp>
      <p:sp>
        <p:nvSpPr>
          <p:cNvPr id="295" name="Google Shape;295;p23"/>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600"/>
              </a:spcBef>
              <a:spcAft>
                <a:spcPts val="0"/>
              </a:spcAft>
              <a:buSzPts val="2200"/>
              <a:buNone/>
            </a:pPr>
            <a:r>
              <a:rPr lang="en-US" sz="2200">
                <a:solidFill>
                  <a:srgbClr val="203864"/>
                </a:solidFill>
              </a:rPr>
              <a:t>Στόχοι</a:t>
            </a:r>
            <a:endParaRPr sz="2200">
              <a:solidFill>
                <a:srgbClr val="203864"/>
              </a:solidFill>
            </a:endParaRPr>
          </a:p>
        </p:txBody>
      </p:sp>
      <p:sp>
        <p:nvSpPr>
          <p:cNvPr id="296" name="Google Shape;296;p23"/>
          <p:cNvSpPr txBox="1">
            <a:spLocks noGrp="1"/>
          </p:cNvSpPr>
          <p:nvPr>
            <p:ph type="body" idx="2"/>
          </p:nvPr>
        </p:nvSpPr>
        <p:spPr>
          <a:xfrm>
            <a:off x="673239" y="2849843"/>
            <a:ext cx="5866709" cy="3470112"/>
          </a:xfrm>
          <a:prstGeom prst="rect">
            <a:avLst/>
          </a:prstGeom>
          <a:noFill/>
          <a:ln>
            <a:noFill/>
          </a:ln>
        </p:spPr>
        <p:txBody>
          <a:bodyPr spcFirstLastPara="1" wrap="square" lIns="91425" tIns="45700" rIns="91425" bIns="45700" anchor="t" anchorCtr="0">
            <a:normAutofit/>
          </a:bodyPr>
          <a:lstStyle/>
          <a:p>
            <a:pPr marL="457200" lvl="0" indent="-368300" algn="l" rtl="0">
              <a:lnSpc>
                <a:spcPct val="150000"/>
              </a:lnSpc>
              <a:spcBef>
                <a:spcPts val="600"/>
              </a:spcBef>
              <a:spcAft>
                <a:spcPts val="0"/>
              </a:spcAft>
              <a:buSzPts val="2200"/>
              <a:buFont typeface="Noto Sans Symbols"/>
              <a:buChar char="▪"/>
            </a:pPr>
            <a:r>
              <a:rPr lang="en-US" sz="2400">
                <a:latin typeface="Calibri"/>
                <a:ea typeface="Calibri"/>
                <a:cs typeface="Calibri"/>
                <a:sym typeface="Calibri"/>
              </a:rPr>
              <a:t>Έλεγχος των διαφόρων εφαρμογών υγείας.</a:t>
            </a:r>
            <a:endParaRPr sz="2400">
              <a:latin typeface="Calibri"/>
              <a:ea typeface="Calibri"/>
              <a:cs typeface="Calibri"/>
              <a:sym typeface="Calibri"/>
            </a:endParaRPr>
          </a:p>
          <a:p>
            <a:pPr marL="457200" lvl="0" indent="-368300" algn="l" rtl="0">
              <a:lnSpc>
                <a:spcPct val="150000"/>
              </a:lnSpc>
              <a:spcBef>
                <a:spcPts val="600"/>
              </a:spcBef>
              <a:spcAft>
                <a:spcPts val="0"/>
              </a:spcAft>
              <a:buSzPts val="2200"/>
              <a:buFont typeface="Noto Sans Symbols"/>
              <a:buChar char="▪"/>
            </a:pPr>
            <a:r>
              <a:rPr lang="en-US" sz="2400">
                <a:latin typeface="Calibri"/>
                <a:ea typeface="Calibri"/>
                <a:cs typeface="Calibri"/>
                <a:sym typeface="Calibri"/>
              </a:rPr>
              <a:t>Πλοήγηση στις εφαρμογές, εξερεύνηση των βασικών λειτουργιών και ρυθμίσεων.</a:t>
            </a:r>
            <a:endParaRPr sz="2400">
              <a:latin typeface="Calibri"/>
              <a:ea typeface="Calibri"/>
              <a:cs typeface="Calibri"/>
              <a:sym typeface="Calibri"/>
            </a:endParaRPr>
          </a:p>
        </p:txBody>
      </p:sp>
      <p:pic>
        <p:nvPicPr>
          <p:cNvPr id="297" name="Google Shape;297;p23" descr="Ambition abstract concept"/>
          <p:cNvPicPr preferRelativeResize="0"/>
          <p:nvPr/>
        </p:nvPicPr>
        <p:blipFill rotWithShape="1">
          <a:blip r:embed="rId3">
            <a:alphaModFix/>
          </a:blip>
          <a:srcRect/>
          <a:stretch/>
        </p:blipFill>
        <p:spPr>
          <a:xfrm>
            <a:off x="7227796" y="1973177"/>
            <a:ext cx="4964204" cy="4623883"/>
          </a:xfrm>
          <a:prstGeom prst="rect">
            <a:avLst/>
          </a:prstGeom>
          <a:noFill/>
          <a:ln>
            <a:noFill/>
          </a:ln>
        </p:spPr>
      </p:pic>
      <p:sp>
        <p:nvSpPr>
          <p:cNvPr id="298" name="Google Shape;298;p23"/>
          <p:cNvSpPr txBox="1"/>
          <p:nvPr/>
        </p:nvSpPr>
        <p:spPr>
          <a:xfrm>
            <a:off x="6000589" y="6199679"/>
            <a:ext cx="609958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Σχεδιασμένο από Freepik</a:t>
            </a:r>
            <a:endParaRPr sz="12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24" descr="Effective coworking. colleagues togetherness, workers collaboration, teamwork regulation. workflow efficiency increase. team members arranging mechanism."/>
          <p:cNvPicPr preferRelativeResize="0"/>
          <p:nvPr/>
        </p:nvPicPr>
        <p:blipFill rotWithShape="1">
          <a:blip r:embed="rId3">
            <a:alphaModFix/>
          </a:blip>
          <a:srcRect/>
          <a:stretch/>
        </p:blipFill>
        <p:spPr>
          <a:xfrm>
            <a:off x="6642233" y="761126"/>
            <a:ext cx="5627914" cy="5627914"/>
          </a:xfrm>
          <a:prstGeom prst="rect">
            <a:avLst/>
          </a:prstGeom>
          <a:noFill/>
          <a:ln>
            <a:noFill/>
          </a:ln>
        </p:spPr>
      </p:pic>
      <p:sp>
        <p:nvSpPr>
          <p:cNvPr id="305" name="Google Shape;305;p24"/>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800"/>
              <a:buFont typeface="Calibri"/>
              <a:buNone/>
            </a:pPr>
            <a:r>
              <a:rPr lang="en-US" sz="4000">
                <a:solidFill>
                  <a:srgbClr val="4B4CF8"/>
                </a:solidFill>
              </a:rPr>
              <a:t>Δραστηριότητα</a:t>
            </a:r>
            <a:endParaRPr sz="4400">
              <a:solidFill>
                <a:srgbClr val="4B4CF8"/>
              </a:solidFill>
            </a:endParaRPr>
          </a:p>
        </p:txBody>
      </p:sp>
      <p:sp>
        <p:nvSpPr>
          <p:cNvPr id="306" name="Google Shape;306;p24"/>
          <p:cNvSpPr txBox="1">
            <a:spLocks noGrp="1"/>
          </p:cNvSpPr>
          <p:nvPr>
            <p:ph type="body" idx="1"/>
          </p:nvPr>
        </p:nvSpPr>
        <p:spPr>
          <a:xfrm>
            <a:off x="557999" y="1799999"/>
            <a:ext cx="6257580" cy="48660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600"/>
              </a:spcBef>
              <a:spcAft>
                <a:spcPts val="0"/>
              </a:spcAft>
              <a:buSzPts val="2400"/>
              <a:buChar char="▪"/>
            </a:pPr>
            <a:r>
              <a:rPr lang="en-US" sz="2400"/>
              <a:t>Οι συμμετέχοντες/ουσες θα χωριστούν σε μικρές ομάδες και θα μπουν στην πλατφόρμα Mig-Health Apps, Θα περιηγηθούν στις ΔΒΕ και θα αποφασίσουν αν κάποια από τις προσφερόμενες εφαρμογές μπορεί να τους φανεί χρήσιμη. </a:t>
            </a:r>
            <a:endParaRPr/>
          </a:p>
        </p:txBody>
      </p:sp>
      <p:pic>
        <p:nvPicPr>
          <p:cNvPr id="307" name="Google Shape;307;p24" descr="Kostenlos Person Hält Silber Android Smartphone Stock-Foto"/>
          <p:cNvPicPr preferRelativeResize="0"/>
          <p:nvPr/>
        </p:nvPicPr>
        <p:blipFill rotWithShape="1">
          <a:blip r:embed="rId4">
            <a:alphaModFix/>
          </a:blip>
          <a:srcRect/>
          <a:stretch/>
        </p:blipFill>
        <p:spPr>
          <a:xfrm>
            <a:off x="1093473" y="4591654"/>
            <a:ext cx="3672884" cy="2074345"/>
          </a:xfrm>
          <a:prstGeom prst="rect">
            <a:avLst/>
          </a:prstGeom>
          <a:noFill/>
          <a:ln>
            <a:noFill/>
          </a:ln>
        </p:spPr>
      </p:pic>
      <p:sp>
        <p:nvSpPr>
          <p:cNvPr id="308" name="Google Shape;308;p24"/>
          <p:cNvSpPr/>
          <p:nvPr/>
        </p:nvSpPr>
        <p:spPr>
          <a:xfrm>
            <a:off x="5429590" y="6389040"/>
            <a:ext cx="1643742" cy="27695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Πηγή | </a:t>
            </a:r>
            <a:r>
              <a:rPr lang="en-US"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Pexels license</a:t>
            </a:r>
            <a:endParaRPr sz="1200" b="0" i="0" u="none" strike="noStrike" cap="none">
              <a:solidFill>
                <a:schemeClr val="dk1"/>
              </a:solidFill>
              <a:latin typeface="Calibri"/>
              <a:ea typeface="Calibri"/>
              <a:cs typeface="Calibri"/>
              <a:sym typeface="Calibri"/>
            </a:endParaRPr>
          </a:p>
        </p:txBody>
      </p:sp>
      <p:sp>
        <p:nvSpPr>
          <p:cNvPr id="309" name="Google Shape;309;p24"/>
          <p:cNvSpPr txBox="1"/>
          <p:nvPr/>
        </p:nvSpPr>
        <p:spPr>
          <a:xfrm>
            <a:off x="8828690" y="6488668"/>
            <a:ext cx="323455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Εικόνα από vectorjuice στο Freepik</a:t>
            </a:r>
            <a:endParaRPr sz="1200" b="0" i="0" u="none" strike="noStrike" cap="none">
              <a:solidFill>
                <a:srgbClr val="000000"/>
              </a:solidFill>
              <a:latin typeface="Arial"/>
              <a:ea typeface="Arial"/>
              <a:cs typeface="Arial"/>
              <a:sym typeface="Arial"/>
            </a:endParaRPr>
          </a:p>
        </p:txBody>
      </p:sp>
      <p:sp>
        <p:nvSpPr>
          <p:cNvPr id="310" name="Google Shape;310;p24"/>
          <p:cNvSpPr/>
          <p:nvPr/>
        </p:nvSpPr>
        <p:spPr>
          <a:xfrm>
            <a:off x="9976207" y="-3934"/>
            <a:ext cx="2214458" cy="665431"/>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1.1.3 Πλοήγηση στις εφαρμογές υγείας</a:t>
            </a: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5"/>
          <p:cNvSpPr txBox="1">
            <a:spLocks noGrp="1"/>
          </p:cNvSpPr>
          <p:nvPr>
            <p:ph type="title"/>
          </p:nvPr>
        </p:nvSpPr>
        <p:spPr>
          <a:xfrm>
            <a:off x="390049" y="789852"/>
            <a:ext cx="10515600" cy="89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en-US"/>
              <a:t/>
            </a:r>
            <a:br>
              <a:rPr lang="en-US"/>
            </a:br>
            <a:r>
              <a:rPr lang="en-US"/>
              <a:t>Συζήτηση</a:t>
            </a:r>
            <a:endParaRPr>
              <a:solidFill>
                <a:srgbClr val="C01E24"/>
              </a:solidFill>
            </a:endParaRPr>
          </a:p>
        </p:txBody>
      </p:sp>
      <p:sp>
        <p:nvSpPr>
          <p:cNvPr id="317" name="Google Shape;317;p25"/>
          <p:cNvSpPr txBo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p>
            <a:pPr marL="457200" marR="0" lvl="0" indent="-381000" algn="l" rtl="0">
              <a:lnSpc>
                <a:spcPct val="100000"/>
              </a:lnSpc>
              <a:spcBef>
                <a:spcPts val="600"/>
              </a:spcBef>
              <a:spcAft>
                <a:spcPts val="0"/>
              </a:spcAft>
              <a:buClr>
                <a:srgbClr val="C01E24"/>
              </a:buClr>
              <a:buSzPts val="2400"/>
              <a:buFont typeface="Noto Sans Symbols"/>
              <a:buChar char="▪"/>
            </a:pPr>
            <a:r>
              <a:rPr lang="en-US" sz="3200" b="0" i="1" u="none" strike="noStrike" cap="none">
                <a:solidFill>
                  <a:schemeClr val="dk1"/>
                </a:solidFill>
                <a:latin typeface="Calibri"/>
                <a:ea typeface="Calibri"/>
                <a:cs typeface="Calibri"/>
                <a:sym typeface="Calibri"/>
              </a:rPr>
              <a:t>Ερωτήσεις;</a:t>
            </a:r>
            <a:endParaRPr sz="3200" b="0" i="1" u="none" strike="noStrike" cap="none">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rgbClr val="C01E24"/>
              </a:buClr>
              <a:buSzPts val="2400"/>
              <a:buFont typeface="Noto Sans Symbols"/>
              <a:buNone/>
            </a:pPr>
            <a:endParaRPr sz="3200" b="0" i="1" u="none" strike="noStrike" cap="none">
              <a:solidFill>
                <a:schemeClr val="dk1"/>
              </a:solidFill>
              <a:latin typeface="Calibri"/>
              <a:ea typeface="Calibri"/>
              <a:cs typeface="Calibri"/>
              <a:sym typeface="Calibri"/>
            </a:endParaRPr>
          </a:p>
          <a:p>
            <a:pPr marL="457200" marR="0" lvl="0" indent="-381000" algn="l" rtl="0">
              <a:lnSpc>
                <a:spcPct val="100000"/>
              </a:lnSpc>
              <a:spcBef>
                <a:spcPts val="600"/>
              </a:spcBef>
              <a:spcAft>
                <a:spcPts val="0"/>
              </a:spcAft>
              <a:buClr>
                <a:srgbClr val="C01E24"/>
              </a:buClr>
              <a:buSzPts val="2400"/>
              <a:buFont typeface="Noto Sans Symbols"/>
              <a:buChar char="▪"/>
            </a:pPr>
            <a:r>
              <a:rPr lang="en-US" sz="3200" b="0" i="1" u="none" strike="noStrike" cap="none">
                <a:solidFill>
                  <a:schemeClr val="dk1"/>
                </a:solidFill>
                <a:latin typeface="Calibri"/>
                <a:ea typeface="Calibri"/>
                <a:cs typeface="Calibri"/>
                <a:sym typeface="Calibri"/>
              </a:rPr>
              <a:t>Διευκρινίσεις;</a:t>
            </a:r>
            <a:endParaRPr sz="3200" b="0" i="1" u="none" strike="noStrike" cap="none">
              <a:solidFill>
                <a:schemeClr val="dk1"/>
              </a:solidFill>
              <a:latin typeface="Calibri"/>
              <a:ea typeface="Calibri"/>
              <a:cs typeface="Calibri"/>
              <a:sym typeface="Calibri"/>
            </a:endParaRPr>
          </a:p>
          <a:p>
            <a:pPr marL="457200" marR="0" lvl="0" indent="-228600" algn="l" rtl="0">
              <a:lnSpc>
                <a:spcPct val="100000"/>
              </a:lnSpc>
              <a:spcBef>
                <a:spcPts val="600"/>
              </a:spcBef>
              <a:spcAft>
                <a:spcPts val="0"/>
              </a:spcAft>
              <a:buClr>
                <a:srgbClr val="C01E24"/>
              </a:buClr>
              <a:buSzPts val="2400"/>
              <a:buFont typeface="Noto Sans Symbols"/>
              <a:buNone/>
            </a:pPr>
            <a:endParaRPr sz="3200" b="0" i="1" u="none" strike="noStrike" cap="none">
              <a:solidFill>
                <a:schemeClr val="dk1"/>
              </a:solidFill>
              <a:latin typeface="Calibri"/>
              <a:ea typeface="Calibri"/>
              <a:cs typeface="Calibri"/>
              <a:sym typeface="Calibri"/>
            </a:endParaRPr>
          </a:p>
          <a:p>
            <a:pPr marL="457200" marR="0" lvl="0" indent="-381000" algn="l" rtl="0">
              <a:lnSpc>
                <a:spcPct val="100000"/>
              </a:lnSpc>
              <a:spcBef>
                <a:spcPts val="600"/>
              </a:spcBef>
              <a:spcAft>
                <a:spcPts val="0"/>
              </a:spcAft>
              <a:buClr>
                <a:srgbClr val="C01E24"/>
              </a:buClr>
              <a:buSzPts val="2400"/>
              <a:buFont typeface="Noto Sans Symbols"/>
              <a:buChar char="▪"/>
            </a:pPr>
            <a:r>
              <a:rPr lang="en-US" sz="3200" b="0" i="1" u="none" strike="noStrike" cap="none">
                <a:solidFill>
                  <a:schemeClr val="dk1"/>
                </a:solidFill>
                <a:latin typeface="Calibri"/>
                <a:ea typeface="Calibri"/>
                <a:cs typeface="Calibri"/>
                <a:sym typeface="Calibri"/>
              </a:rPr>
              <a:t>Σχόλια;</a:t>
            </a:r>
            <a:endParaRPr sz="3200" b="0" i="1" u="none" strike="noStrike" cap="none">
              <a:solidFill>
                <a:schemeClr val="dk1"/>
              </a:solidFill>
              <a:latin typeface="Calibri"/>
              <a:ea typeface="Calibri"/>
              <a:cs typeface="Calibri"/>
              <a:sym typeface="Calibri"/>
            </a:endParaRPr>
          </a:p>
          <a:p>
            <a:pPr marL="457200" marR="0" lvl="0" indent="-228600" algn="l" rtl="0">
              <a:lnSpc>
                <a:spcPct val="100000"/>
              </a:lnSpc>
              <a:spcBef>
                <a:spcPts val="600"/>
              </a:spcBef>
              <a:spcAft>
                <a:spcPts val="0"/>
              </a:spcAft>
              <a:buClr>
                <a:srgbClr val="C01E24"/>
              </a:buClr>
              <a:buSzPts val="2400"/>
              <a:buFont typeface="Noto Sans Symbols"/>
              <a:buNone/>
            </a:pPr>
            <a:endParaRPr sz="2400" b="0" i="0" u="none" strike="noStrike" cap="none">
              <a:solidFill>
                <a:schemeClr val="dk1"/>
              </a:solidFill>
              <a:latin typeface="Calibri"/>
              <a:ea typeface="Calibri"/>
              <a:cs typeface="Calibri"/>
              <a:sym typeface="Calibri"/>
            </a:endParaRPr>
          </a:p>
        </p:txBody>
      </p:sp>
      <p:pic>
        <p:nvPicPr>
          <p:cNvPr id="318" name="Google Shape;318;p25" descr="Free questions man head vector"/>
          <p:cNvPicPr preferRelativeResize="0"/>
          <p:nvPr/>
        </p:nvPicPr>
        <p:blipFill rotWithShape="1">
          <a:blip r:embed="rId3">
            <a:alphaModFix/>
          </a:blip>
          <a:srcRect/>
          <a:stretch/>
        </p:blipFill>
        <p:spPr>
          <a:xfrm>
            <a:off x="7024431" y="1592312"/>
            <a:ext cx="4509286" cy="4509286"/>
          </a:xfrm>
          <a:prstGeom prst="rect">
            <a:avLst/>
          </a:prstGeom>
          <a:noFill/>
          <a:ln>
            <a:noFill/>
          </a:ln>
        </p:spPr>
      </p:pic>
      <p:sp>
        <p:nvSpPr>
          <p:cNvPr id="319" name="Google Shape;319;p25"/>
          <p:cNvSpPr/>
          <p:nvPr/>
        </p:nvSpPr>
        <p:spPr>
          <a:xfrm>
            <a:off x="9205974" y="6262562"/>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Πηγή </a:t>
            </a:r>
            <a:r>
              <a:rPr lang="en-US" sz="1200" b="0" i="0" u="none" strike="noStrike" cap="none">
                <a:solidFill>
                  <a:srgbClr val="000000"/>
                </a:solidFill>
                <a:latin typeface="Arial"/>
                <a:ea typeface="Arial"/>
                <a:cs typeface="Arial"/>
                <a:sym typeface="Arial"/>
              </a:rPr>
              <a:t>| </a:t>
            </a:r>
            <a:r>
              <a:rPr lang="en-US" sz="12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Pixabay license</a:t>
            </a:r>
            <a:endParaRPr sz="1200" b="0" i="0" u="none" strike="noStrike" cap="none">
              <a:solidFill>
                <a:srgbClr val="000000"/>
              </a:solidFill>
              <a:latin typeface="Arial"/>
              <a:ea typeface="Arial"/>
              <a:cs typeface="Arial"/>
              <a:sym typeface="Arial"/>
            </a:endParaRPr>
          </a:p>
        </p:txBody>
      </p:sp>
      <p:sp>
        <p:nvSpPr>
          <p:cNvPr id="7" name="Google Shape;310;p24"/>
          <p:cNvSpPr/>
          <p:nvPr/>
        </p:nvSpPr>
        <p:spPr>
          <a:xfrm>
            <a:off x="9976207" y="-3934"/>
            <a:ext cx="2214458" cy="665431"/>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1.1.3 Πλοήγηση στις εφαρμογές υγείας</a:t>
            </a: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1f204218ebb_0_619"/>
          <p:cNvSpPr txBox="1"/>
          <p:nvPr/>
        </p:nvSpPr>
        <p:spPr>
          <a:xfrm>
            <a:off x="326571" y="2387827"/>
            <a:ext cx="11625943" cy="3042589"/>
          </a:xfrm>
          <a:prstGeom prst="rect">
            <a:avLst/>
          </a:prstGeom>
          <a:noFill/>
          <a:ln>
            <a:noFill/>
          </a:ln>
        </p:spPr>
        <p:txBody>
          <a:bodyPr spcFirstLastPara="1" wrap="square" lIns="91425" tIns="45700" rIns="91425" bIns="45700" anchor="t" anchorCtr="0">
            <a:normAutofit/>
          </a:bodyPr>
          <a:lstStyle/>
          <a:p>
            <a:pPr marL="228600" marR="0" lvl="0" indent="-190500" algn="l" rtl="0">
              <a:lnSpc>
                <a:spcPct val="100000"/>
              </a:lnSpc>
              <a:spcBef>
                <a:spcPts val="1200"/>
              </a:spcBef>
              <a:spcAft>
                <a:spcPts val="0"/>
              </a:spcAft>
              <a:buClr>
                <a:srgbClr val="C01E24"/>
              </a:buClr>
              <a:buSzPts val="1800"/>
              <a:buFont typeface="Noto Sans Symbols"/>
              <a:buChar char="▪"/>
            </a:pPr>
            <a:r>
              <a:rPr lang="en-US" sz="1800" b="0" i="0" u="none" strike="noStrike" cap="none">
                <a:solidFill>
                  <a:srgbClr val="000000"/>
                </a:solidFill>
                <a:latin typeface="Calibri"/>
                <a:ea typeface="Calibri"/>
                <a:cs typeface="Calibri"/>
                <a:sym typeface="Calibri"/>
              </a:rPr>
              <a:t>Kampmeijer, R., Pavlova, M., Tambor, M., Golinowska, S., &amp; Groot, W. (2016). Η χρήση εργαλείων ηλεκτρονικής υγείας και m-health στην προαγωγή της υγείας και την πρωτογενή πρόληψη μεταξύ των ηλικιωμένων ενηλίκων: συστηματική βιβλιογραφική ανασκόπηση. </a:t>
            </a:r>
            <a:r>
              <a:rPr lang="en-US" sz="1800" b="0" i="1" u="none" strike="noStrike" cap="none">
                <a:solidFill>
                  <a:srgbClr val="000000"/>
                </a:solidFill>
                <a:latin typeface="Calibri"/>
                <a:ea typeface="Calibri"/>
                <a:cs typeface="Calibri"/>
                <a:sym typeface="Calibri"/>
              </a:rPr>
              <a:t>BMC health services research</a:t>
            </a:r>
            <a:r>
              <a:rPr lang="en-US" sz="1800" b="0" i="0" u="none" strike="noStrike" cap="none">
                <a:solidFill>
                  <a:srgbClr val="000000"/>
                </a:solidFill>
                <a:latin typeface="Calibri"/>
                <a:ea typeface="Calibri"/>
                <a:cs typeface="Calibri"/>
                <a:sym typeface="Calibri"/>
              </a:rPr>
              <a:t>, </a:t>
            </a:r>
            <a:r>
              <a:rPr lang="en-US" sz="1800" b="0" i="1" u="none" strike="noStrike" cap="none">
                <a:solidFill>
                  <a:srgbClr val="000000"/>
                </a:solidFill>
                <a:latin typeface="Calibri"/>
                <a:ea typeface="Calibri"/>
                <a:cs typeface="Calibri"/>
                <a:sym typeface="Calibri"/>
              </a:rPr>
              <a:t>16</a:t>
            </a:r>
            <a:r>
              <a:rPr lang="en-US" sz="1800" b="0" i="0" u="none" strike="noStrike" cap="none">
                <a:solidFill>
                  <a:srgbClr val="000000"/>
                </a:solidFill>
                <a:latin typeface="Calibri"/>
                <a:ea typeface="Calibri"/>
                <a:cs typeface="Calibri"/>
                <a:sym typeface="Calibri"/>
              </a:rPr>
              <a:t>, 467-479.</a:t>
            </a:r>
            <a:endParaRPr/>
          </a:p>
          <a:p>
            <a:pPr marL="228600" marR="0" lvl="0" indent="-190500" algn="l" rtl="0">
              <a:lnSpc>
                <a:spcPct val="100000"/>
              </a:lnSpc>
              <a:spcBef>
                <a:spcPts val="1200"/>
              </a:spcBef>
              <a:spcAft>
                <a:spcPts val="0"/>
              </a:spcAft>
              <a:buClr>
                <a:srgbClr val="C01E24"/>
              </a:buClr>
              <a:buSzPts val="1800"/>
              <a:buFont typeface="Noto Sans Symbols"/>
              <a:buChar char="▪"/>
            </a:pPr>
            <a:r>
              <a:rPr lang="en-US" sz="1800" b="0" i="0" u="none" strike="noStrike" cap="none">
                <a:solidFill>
                  <a:srgbClr val="000000"/>
                </a:solidFill>
                <a:latin typeface="Calibri"/>
                <a:ea typeface="Calibri"/>
                <a:cs typeface="Calibri"/>
                <a:sym typeface="Calibri"/>
              </a:rPr>
              <a:t>Biswas, M., Tania, M. H., Kaiser, M. S., Kabir, R., Mahmud, M., &amp; Kemal, A. A. (2021). ACCU3RATE: Κλίμακα αξιολόγησης εφαρμογών υγείας για κινητά τηλέφωνα με βάση τις αξιολογήσεις των χρηστών. </a:t>
            </a:r>
            <a:r>
              <a:rPr lang="en-US" sz="1800" b="0" i="1" u="none" strike="noStrike" cap="none">
                <a:solidFill>
                  <a:srgbClr val="000000"/>
                </a:solidFill>
                <a:latin typeface="Calibri"/>
                <a:ea typeface="Calibri"/>
                <a:cs typeface="Calibri"/>
                <a:sym typeface="Calibri"/>
              </a:rPr>
              <a:t>PloS one</a:t>
            </a:r>
            <a:r>
              <a:rPr lang="en-US" sz="1800" b="0" i="0" u="none" strike="noStrike" cap="none">
                <a:solidFill>
                  <a:srgbClr val="000000"/>
                </a:solidFill>
                <a:latin typeface="Calibri"/>
                <a:ea typeface="Calibri"/>
                <a:cs typeface="Calibri"/>
                <a:sym typeface="Calibri"/>
              </a:rPr>
              <a:t>, </a:t>
            </a:r>
            <a:r>
              <a:rPr lang="en-US" sz="1800" b="0" i="1" u="none" strike="noStrike" cap="none">
                <a:solidFill>
                  <a:srgbClr val="000000"/>
                </a:solidFill>
                <a:latin typeface="Calibri"/>
                <a:ea typeface="Calibri"/>
                <a:cs typeface="Calibri"/>
                <a:sym typeface="Calibri"/>
              </a:rPr>
              <a:t>16</a:t>
            </a:r>
            <a:r>
              <a:rPr lang="en-US" sz="1800" b="0" i="0" u="none" strike="noStrike" cap="none">
                <a:solidFill>
                  <a:srgbClr val="000000"/>
                </a:solidFill>
                <a:latin typeface="Calibri"/>
                <a:ea typeface="Calibri"/>
                <a:cs typeface="Calibri"/>
                <a:sym typeface="Calibri"/>
              </a:rPr>
              <a:t>(12), e0258050.</a:t>
            </a:r>
            <a:endParaRPr/>
          </a:p>
          <a:p>
            <a:pPr marL="228600" marR="0" lvl="0" indent="-190500" algn="l" rtl="0">
              <a:lnSpc>
                <a:spcPct val="100000"/>
              </a:lnSpc>
              <a:spcBef>
                <a:spcPts val="1200"/>
              </a:spcBef>
              <a:spcAft>
                <a:spcPts val="0"/>
              </a:spcAft>
              <a:buClr>
                <a:srgbClr val="C01E24"/>
              </a:buClr>
              <a:buSzPts val="1800"/>
              <a:buFont typeface="Noto Sans Symbols"/>
              <a:buChar char="▪"/>
            </a:pPr>
            <a:r>
              <a:rPr lang="en-US" sz="1800" b="0" i="0" u="none" strike="noStrike" cap="none">
                <a:solidFill>
                  <a:srgbClr val="000000"/>
                </a:solidFill>
                <a:latin typeface="Calibri"/>
                <a:ea typeface="Calibri"/>
                <a:cs typeface="Calibri"/>
                <a:sym typeface="Calibri"/>
              </a:rPr>
              <a:t>Ahmed, I., Ahmad, N. S., Ali, S., Ali, S., George, A., Danish, H. S., &amp; Darzi, A. (2018). Εφαρμογές συμμόρφωσης με τη φαρμακευτική αγωγή: ανασκόπηση και ανάλυση περιεχομένου. </a:t>
            </a:r>
            <a:r>
              <a:rPr lang="en-US" sz="1800" b="0" i="1" u="none" strike="noStrike" cap="none">
                <a:solidFill>
                  <a:srgbClr val="000000"/>
                </a:solidFill>
                <a:latin typeface="Calibri"/>
                <a:ea typeface="Calibri"/>
                <a:cs typeface="Calibri"/>
                <a:sym typeface="Calibri"/>
              </a:rPr>
              <a:t>JMIR mHealth and uHealth</a:t>
            </a:r>
            <a:r>
              <a:rPr lang="en-US" sz="1800" b="0" i="0" u="none" strike="noStrike" cap="none">
                <a:solidFill>
                  <a:srgbClr val="000000"/>
                </a:solidFill>
                <a:latin typeface="Calibri"/>
                <a:ea typeface="Calibri"/>
                <a:cs typeface="Calibri"/>
                <a:sym typeface="Calibri"/>
              </a:rPr>
              <a:t>, </a:t>
            </a:r>
            <a:r>
              <a:rPr lang="en-US" sz="1800" b="0" i="1" u="none" strike="noStrike" cap="none">
                <a:solidFill>
                  <a:srgbClr val="000000"/>
                </a:solidFill>
                <a:latin typeface="Calibri"/>
                <a:ea typeface="Calibri"/>
                <a:cs typeface="Calibri"/>
                <a:sym typeface="Calibri"/>
              </a:rPr>
              <a:t>6</a:t>
            </a:r>
            <a:r>
              <a:rPr lang="en-US" sz="1800" b="0" i="0" u="none" strike="noStrike" cap="none">
                <a:solidFill>
                  <a:srgbClr val="000000"/>
                </a:solidFill>
                <a:latin typeface="Calibri"/>
                <a:ea typeface="Calibri"/>
                <a:cs typeface="Calibri"/>
                <a:sym typeface="Calibri"/>
              </a:rPr>
              <a:t>(3), e6432.</a:t>
            </a:r>
            <a:endParaRPr sz="1800" b="0" i="0" u="none" strike="noStrike" cap="none">
              <a:solidFill>
                <a:srgbClr val="000000"/>
              </a:solidFill>
              <a:latin typeface="Calibri"/>
              <a:ea typeface="Calibri"/>
              <a:cs typeface="Calibri"/>
              <a:sym typeface="Calibri"/>
            </a:endParaRPr>
          </a:p>
        </p:txBody>
      </p:sp>
      <p:sp>
        <p:nvSpPr>
          <p:cNvPr id="327" name="Google Shape;327;g1f204218ebb_0_619"/>
          <p:cNvSpPr txBox="1"/>
          <p:nvPr/>
        </p:nvSpPr>
        <p:spPr>
          <a:xfrm>
            <a:off x="436161" y="1071626"/>
            <a:ext cx="11059800" cy="6051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3600"/>
              <a:buFont typeface="Calibri"/>
              <a:buNone/>
            </a:pPr>
            <a:r>
              <a:rPr lang="en-US" sz="3600" b="1" i="0" u="none" strike="noStrike" cap="none">
                <a:solidFill>
                  <a:srgbClr val="C01E24"/>
                </a:solidFill>
                <a:latin typeface="Calibri"/>
                <a:ea typeface="Calibri"/>
                <a:cs typeface="Calibri"/>
                <a:sym typeface="Calibri"/>
              </a:rPr>
              <a:t>Παραπομπές και περαιτέρω αναγνώσματα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332"/>
        <p:cNvGrpSpPr/>
        <p:nvPr/>
      </p:nvGrpSpPr>
      <p:grpSpPr>
        <a:xfrm>
          <a:off x="0" y="0"/>
          <a:ext cx="0" cy="0"/>
          <a:chOff x="0" y="0"/>
          <a:chExt cx="0" cy="0"/>
        </a:xfrm>
      </p:grpSpPr>
      <p:sp>
        <p:nvSpPr>
          <p:cNvPr id="333" name="Google Shape;333;p26"/>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4" name="Google Shape;334;p26"/>
          <p:cNvSpPr/>
          <p:nvPr/>
        </p:nvSpPr>
        <p:spPr>
          <a:xfrm flipH="1">
            <a:off x="-1490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35" name="Google Shape;335;p26"/>
          <p:cNvPicPr preferRelativeResize="0"/>
          <p:nvPr/>
        </p:nvPicPr>
        <p:blipFill rotWithShape="1">
          <a:blip r:embed="rId3">
            <a:alphaModFix/>
          </a:blip>
          <a:srcRect/>
          <a:stretch/>
        </p:blipFill>
        <p:spPr>
          <a:xfrm>
            <a:off x="340474" y="3421563"/>
            <a:ext cx="2323213" cy="2323213"/>
          </a:xfrm>
          <a:prstGeom prst="rect">
            <a:avLst/>
          </a:prstGeom>
          <a:noFill/>
          <a:ln>
            <a:noFill/>
          </a:ln>
        </p:spPr>
      </p:pic>
      <p:pic>
        <p:nvPicPr>
          <p:cNvPr id="336" name="Google Shape;336;p26"/>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337" name="Google Shape;337;p26"/>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l" rtl="0">
              <a:lnSpc>
                <a:spcPct val="90000"/>
              </a:lnSpc>
              <a:spcBef>
                <a:spcPts val="0"/>
              </a:spcBef>
              <a:spcAft>
                <a:spcPts val="0"/>
              </a:spcAft>
              <a:buClr>
                <a:srgbClr val="C01E24"/>
              </a:buClr>
              <a:buSzPct val="108108"/>
              <a:buFont typeface="Calibri"/>
              <a:buNone/>
            </a:pPr>
            <a:r>
              <a:rPr lang="en-US" sz="2800" b="0" i="0" u="none" strike="noStrike" cap="none">
                <a:solidFill>
                  <a:srgbClr val="C01E24"/>
                </a:solidFill>
                <a:latin typeface="Calibri"/>
                <a:ea typeface="Calibri"/>
                <a:cs typeface="Calibri"/>
                <a:sym typeface="Calibri"/>
              </a:rPr>
              <a:t>Συγχαρητήρια!</a:t>
            </a:r>
            <a:endParaRPr/>
          </a:p>
          <a:p>
            <a:pPr marL="0" marR="0" lvl="0" indent="0" algn="l" rtl="0">
              <a:lnSpc>
                <a:spcPct val="90000"/>
              </a:lnSpc>
              <a:spcBef>
                <a:spcPts val="0"/>
              </a:spcBef>
              <a:spcAft>
                <a:spcPts val="0"/>
              </a:spcAft>
              <a:buClr>
                <a:srgbClr val="C01E24"/>
              </a:buClr>
              <a:buSzPct val="108108"/>
              <a:buFont typeface="Calibri"/>
              <a:buNone/>
            </a:pPr>
            <a:r>
              <a:rPr lang="en-US" sz="2800" b="0" i="0" u="none" strike="noStrike" cap="none">
                <a:solidFill>
                  <a:srgbClr val="C01E24"/>
                </a:solidFill>
                <a:latin typeface="Calibri"/>
                <a:ea typeface="Calibri"/>
                <a:cs typeface="Calibri"/>
                <a:sym typeface="Calibri"/>
              </a:rPr>
              <a:t/>
            </a:r>
            <a:br>
              <a:rPr lang="en-US" sz="2800" b="0" i="0" u="none" strike="noStrike" cap="none">
                <a:solidFill>
                  <a:srgbClr val="C01E24"/>
                </a:solidFill>
                <a:latin typeface="Calibri"/>
                <a:ea typeface="Calibri"/>
                <a:cs typeface="Calibri"/>
                <a:sym typeface="Calibri"/>
              </a:rPr>
            </a:br>
            <a:r>
              <a:rPr lang="en-US" sz="2800" b="0" i="0" u="none" strike="noStrike" cap="none">
                <a:solidFill>
                  <a:srgbClr val="C01E24"/>
                </a:solidFill>
                <a:latin typeface="Calibri"/>
                <a:ea typeface="Calibri"/>
                <a:cs typeface="Calibri"/>
                <a:sym typeface="Calibri"/>
              </a:rPr>
              <a:t>Ολοκληρώσατε τη διδασκαλία αυτής της ενότητας!</a:t>
            </a:r>
            <a:endParaRPr sz="1400" b="0" i="0" u="none" strike="noStrike" cap="none">
              <a:solidFill>
                <a:srgbClr val="000000"/>
              </a:solidFill>
              <a:latin typeface="Arial"/>
              <a:ea typeface="Arial"/>
              <a:cs typeface="Arial"/>
              <a:sym typeface="Arial"/>
            </a:endParaRPr>
          </a:p>
        </p:txBody>
      </p:sp>
      <p:pic>
        <p:nvPicPr>
          <p:cNvPr id="338" name="Google Shape;338;p26"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sp>
        <p:nvSpPr>
          <p:cNvPr id="340" name="Google Shape;340;p26"/>
          <p:cNvSpPr txBox="1"/>
          <p:nvPr/>
        </p:nvSpPr>
        <p:spPr>
          <a:xfrm>
            <a:off x="3544478" y="6343596"/>
            <a:ext cx="8647522" cy="526106"/>
          </a:xfrm>
          <a:prstGeom prst="rect">
            <a:avLst/>
          </a:prstGeom>
          <a:noFill/>
          <a:ln>
            <a:noFill/>
          </a:ln>
        </p:spPr>
        <p:txBody>
          <a:bodyPr spcFirstLastPara="1" wrap="square" lIns="91425" tIns="45700" rIns="91425" bIns="45700" anchor="t" anchorCtr="0">
            <a:spAutoFit/>
          </a:bodyPr>
          <a:lstStyle/>
          <a:p>
            <a:pPr marL="457200" marR="0" lvl="1" indent="0" algn="l" rtl="0">
              <a:lnSpc>
                <a:spcPct val="107000"/>
              </a:lnSpc>
              <a:spcBef>
                <a:spcPts val="0"/>
              </a:spcBef>
              <a:spcAft>
                <a:spcPts val="0"/>
              </a:spcAft>
              <a:buNone/>
            </a:pPr>
            <a:r>
              <a:rPr lang="en-US" sz="900" b="0" i="0" u="none" strike="noStrike" cap="none">
                <a:solidFill>
                  <a:srgbClr val="DDEAF6"/>
                </a:solidFill>
                <a:latin typeface="Arial"/>
                <a:ea typeface="Arial"/>
                <a:cs typeface="Arial"/>
                <a:sym typeface="Arial"/>
              </a:rPr>
              <a:t>Με τη συγχρηματοδότηση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sz="900" b="0" i="0" u="none" strike="noStrike" cap="none">
              <a:solidFill>
                <a:srgbClr val="DDEAF6"/>
              </a:solidFill>
              <a:latin typeface="Arial"/>
              <a:ea typeface="Arial"/>
              <a:cs typeface="Arial"/>
              <a:sym typeface="Arial"/>
            </a:endParaRPr>
          </a:p>
        </p:txBody>
      </p:sp>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27" y="6431328"/>
            <a:ext cx="2085654" cy="39156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Εταίροι</a:t>
            </a:r>
            <a:endParaRPr sz="4800" b="1">
              <a:solidFill>
                <a:srgbClr val="203864"/>
              </a:solidFill>
              <a:latin typeface="Calibri"/>
              <a:ea typeface="Calibri"/>
              <a:cs typeface="Calibri"/>
              <a:sym typeface="Calibri"/>
            </a:endParaRPr>
          </a:p>
        </p:txBody>
      </p:sp>
      <p:grpSp>
        <p:nvGrpSpPr>
          <p:cNvPr id="81" name="Google Shape;81;p2"/>
          <p:cNvGrpSpPr/>
          <p:nvPr/>
        </p:nvGrpSpPr>
        <p:grpSpPr>
          <a:xfrm>
            <a:off x="6606686" y="1812884"/>
            <a:ext cx="6096000" cy="1677637"/>
            <a:chOff x="-1066801" y="1523553"/>
            <a:chExt cx="6096000" cy="1677637"/>
          </a:xfrm>
        </p:grpSpPr>
        <p:pic>
          <p:nvPicPr>
            <p:cNvPr id="82" name="Google Shape;82;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83" name="Google Shape;83;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 </a:t>
              </a:r>
              <a:r>
                <a:rPr lang="en-US" sz="1050" b="0" i="0" u="none" strike="noStrike" cap="none">
                  <a:solidFill>
                    <a:srgbClr val="203864"/>
                  </a:solidFill>
                  <a:latin typeface="Roboto"/>
                  <a:ea typeface="Roboto"/>
                  <a:cs typeface="Roboto"/>
                  <a:sym typeface="Roboto"/>
                </a:rPr>
                <a:t>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414042"/>
                  </a:solidFill>
                  <a:latin typeface="Roboto"/>
                  <a:ea typeface="Roboto"/>
                  <a:cs typeface="Roboto"/>
                  <a:sym typeface="Roboto"/>
                </a:rPr>
                <a:t>GELSENKIRCHEN, ΓΕΡΜΑΝΊΑ</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84" name="Google Shape;84;p2"/>
          <p:cNvGrpSpPr/>
          <p:nvPr/>
        </p:nvGrpSpPr>
        <p:grpSpPr>
          <a:xfrm>
            <a:off x="3483817" y="4504058"/>
            <a:ext cx="6629400" cy="1738414"/>
            <a:chOff x="2579204" y="1882706"/>
            <a:chExt cx="6629400" cy="1738414"/>
          </a:xfrm>
        </p:grpSpPr>
        <p:pic>
          <p:nvPicPr>
            <p:cNvPr id="85" name="Google Shape;85;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86" name="Google Shape;86;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ΒΑΛΈΝΘΙΑ, ΙΣΠΑΝΊΑ</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87" name="Google Shape;87;p2"/>
          <p:cNvGrpSpPr/>
          <p:nvPr/>
        </p:nvGrpSpPr>
        <p:grpSpPr>
          <a:xfrm>
            <a:off x="3020318" y="1776505"/>
            <a:ext cx="6634368" cy="1584248"/>
            <a:chOff x="6639106" y="2919412"/>
            <a:chExt cx="6634368" cy="1584248"/>
          </a:xfrm>
        </p:grpSpPr>
        <p:pic>
          <p:nvPicPr>
            <p:cNvPr id="88" name="Google Shape;88;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89" name="Google Shape;89;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PROLIPSIS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666666"/>
                  </a:solidFill>
                  <a:latin typeface="Roboto"/>
                  <a:ea typeface="Roboto"/>
                  <a:cs typeface="Roboto"/>
                  <a:sym typeface="Roboto"/>
                </a:rPr>
                <a:t>ΑΘΗΝΑ, ΕΛΛΑΔΑ</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90" name="Google Shape;90;p2"/>
          <p:cNvGrpSpPr/>
          <p:nvPr/>
        </p:nvGrpSpPr>
        <p:grpSpPr>
          <a:xfrm>
            <a:off x="2776075" y="4478327"/>
            <a:ext cx="2543175" cy="1592961"/>
            <a:chOff x="4517932" y="3531206"/>
            <a:chExt cx="2543175" cy="1592961"/>
          </a:xfrm>
        </p:grpSpPr>
        <p:pic>
          <p:nvPicPr>
            <p:cNvPr id="91" name="Google Shape;91;p2"/>
            <p:cNvPicPr preferRelativeResize="0"/>
            <p:nvPr/>
          </p:nvPicPr>
          <p:blipFill rotWithShape="1">
            <a:blip r:embed="rId9">
              <a:alphaModFix/>
            </a:blip>
            <a:srcRect/>
            <a:stretch/>
          </p:blipFill>
          <p:spPr>
            <a:xfrm>
              <a:off x="4517932" y="3531206"/>
              <a:ext cx="2543175" cy="1020916"/>
            </a:xfrm>
            <a:prstGeom prst="rect">
              <a:avLst/>
            </a:prstGeom>
            <a:noFill/>
            <a:ln>
              <a:noFill/>
            </a:ln>
          </p:spPr>
        </p:pic>
        <p:sp>
          <p:nvSpPr>
            <p:cNvPr id="92" name="Google Shape;92;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media k GmbH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Bad Mergentheim, ΓΕΡΜΑΝΙΑ</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93" name="Google Shape;93;p2"/>
          <p:cNvGrpSpPr/>
          <p:nvPr/>
        </p:nvGrpSpPr>
        <p:grpSpPr>
          <a:xfrm>
            <a:off x="2859813" y="1422238"/>
            <a:ext cx="1973150" cy="2726448"/>
            <a:chOff x="9320178" y="2976204"/>
            <a:chExt cx="1973150" cy="2726448"/>
          </a:xfrm>
        </p:grpSpPr>
        <p:pic>
          <p:nvPicPr>
            <p:cNvPr id="94" name="Google Shape;94;p2"/>
            <p:cNvPicPr preferRelativeResize="0"/>
            <p:nvPr/>
          </p:nvPicPr>
          <p:blipFill rotWithShape="1">
            <a:blip r:embed="rId11">
              <a:alphaModFix/>
            </a:blip>
            <a:srcRect/>
            <a:stretch/>
          </p:blipFill>
          <p:spPr>
            <a:xfrm>
              <a:off x="9320178" y="2976204"/>
              <a:ext cx="1962150" cy="2152650"/>
            </a:xfrm>
            <a:prstGeom prst="rect">
              <a:avLst/>
            </a:prstGeom>
            <a:noFill/>
            <a:ln>
              <a:noFill/>
            </a:ln>
          </p:spPr>
        </p:pic>
        <p:sp>
          <p:nvSpPr>
            <p:cNvPr id="95" name="Google Shape;95;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OXFAM ITALIA INTERCULTURA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AREZZO, ΙΤΑΛΙΑ</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www.oxfamitalia.org/</a:t>
              </a:r>
              <a:endParaRPr sz="1000" b="0" i="0" u="none" strike="noStrike" cap="none">
                <a:solidFill>
                  <a:srgbClr val="414042"/>
                </a:solidFill>
                <a:latin typeface="Roboto"/>
                <a:ea typeface="Roboto"/>
                <a:cs typeface="Roboto"/>
                <a:sym typeface="Roboto"/>
              </a:endParaRPr>
            </a:p>
          </p:txBody>
        </p:sp>
      </p:grpSp>
      <p:grpSp>
        <p:nvGrpSpPr>
          <p:cNvPr id="96" name="Google Shape;96;p2"/>
          <p:cNvGrpSpPr/>
          <p:nvPr/>
        </p:nvGrpSpPr>
        <p:grpSpPr>
          <a:xfrm>
            <a:off x="-1974174" y="1729933"/>
            <a:ext cx="6952500" cy="1601717"/>
            <a:chOff x="-1240501" y="3160643"/>
            <a:chExt cx="6952500" cy="1601717"/>
          </a:xfrm>
        </p:grpSpPr>
        <p:pic>
          <p:nvPicPr>
            <p:cNvPr id="97" name="Google Shape;97;p2"/>
            <p:cNvPicPr preferRelativeResize="0"/>
            <p:nvPr/>
          </p:nvPicPr>
          <p:blipFill rotWithShape="1">
            <a:blip r:embed="rId13">
              <a:alphaModFix/>
            </a:blip>
            <a:srcRect/>
            <a:stretch/>
          </p:blipFill>
          <p:spPr>
            <a:xfrm>
              <a:off x="964123" y="3160643"/>
              <a:ext cx="2543175" cy="1038225"/>
            </a:xfrm>
            <a:prstGeom prst="rect">
              <a:avLst/>
            </a:prstGeom>
            <a:noFill/>
            <a:ln>
              <a:noFill/>
            </a:ln>
          </p:spPr>
        </p:pic>
        <p:sp>
          <p:nvSpPr>
            <p:cNvPr id="98" name="Google Shape;98;p2"/>
            <p:cNvSpPr txBox="1"/>
            <p:nvPr/>
          </p:nvSpPr>
          <p:spPr>
            <a:xfrm>
              <a:off x="-1240501" y="4208260"/>
              <a:ext cx="69525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UNIVERSITAT DE VALENCIA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ΒΑΛΈΝΘΙΑ, ΙΣΠΑΝΊΑ</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www.uv.es</a:t>
              </a:r>
              <a:endParaRPr sz="1000" b="0" i="0" u="none" strike="noStrike" cap="none">
                <a:solidFill>
                  <a:srgbClr val="414042"/>
                </a:solidFill>
                <a:latin typeface="Roboto"/>
                <a:ea typeface="Roboto"/>
                <a:cs typeface="Roboto"/>
                <a:sym typeface="Roboto"/>
              </a:endParaRPr>
            </a:p>
          </p:txBody>
        </p:sp>
      </p:grpSp>
      <p:sp>
        <p:nvSpPr>
          <p:cNvPr id="99" name="Google Shape;99;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CONNEXIONS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ΑΘΗΝΑ, ΕΛΛΑΔΑ</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www.connexions.gr </a:t>
            </a:r>
            <a:endParaRPr sz="1100" b="0" i="0" u="none" strike="noStrike" cap="none">
              <a:solidFill>
                <a:srgbClr val="414042"/>
              </a:solidFill>
              <a:latin typeface="Roboto"/>
              <a:ea typeface="Roboto"/>
              <a:cs typeface="Roboto"/>
              <a:sym typeface="Roboto"/>
            </a:endParaRPr>
          </a:p>
        </p:txBody>
      </p:sp>
      <p:pic>
        <p:nvPicPr>
          <p:cNvPr id="100" name="Google Shape;100;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01" name="Google Shape;101;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02" name="Google Shape;102;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AMSED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ΣΤΡΑΣΒΟΎΡΓΟ, ΓΑΛΛΊΑ</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www.amsed.fr </a:t>
            </a:r>
            <a:endParaRPr sz="1100" b="0" i="0" u="none" strike="noStrike" cap="none">
              <a:solidFill>
                <a:srgbClr val="414042"/>
              </a:solidFill>
              <a:latin typeface="Roboto"/>
              <a:ea typeface="Roboto"/>
              <a:cs typeface="Roboto"/>
              <a:sym typeface="Roboto"/>
            </a:endParaRPr>
          </a:p>
        </p:txBody>
      </p:sp>
      <p:sp>
        <p:nvSpPr>
          <p:cNvPr id="103" name="Google Shape;103;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RESET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ΚΥΠΡΟΣ</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www.resetcy.com  </a:t>
            </a:r>
            <a:endParaRPr sz="1100" b="0" i="0" u="none" strike="noStrike" cap="none">
              <a:solidFill>
                <a:srgbClr val="414042"/>
              </a:solidFill>
              <a:latin typeface="Roboto"/>
              <a:ea typeface="Roboto"/>
              <a:cs typeface="Roboto"/>
              <a:sym typeface="Roboto"/>
            </a:endParaRPr>
          </a:p>
        </p:txBody>
      </p:sp>
      <p:pic>
        <p:nvPicPr>
          <p:cNvPr id="104" name="Google Shape;104;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105" name="Google Shape;105;p2" descr="A close up of a logo&#10;&#10;Description automatically generated"/>
          <p:cNvPicPr preferRelativeResize="0"/>
          <p:nvPr/>
        </p:nvPicPr>
        <p:blipFill rotWithShape="1">
          <a:blip r:embed="rId21">
            <a:alphaModFix/>
          </a:blip>
          <a:srcRect/>
          <a:stretch/>
        </p:blipFill>
        <p:spPr>
          <a:xfrm>
            <a:off x="190950" y="1608951"/>
            <a:ext cx="2687300" cy="1097063"/>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title"/>
          </p:nvPr>
        </p:nvSpPr>
        <p:spPr>
          <a:xfrm>
            <a:off x="146400" y="3528024"/>
            <a:ext cx="12045600" cy="165046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03864"/>
              </a:buClr>
              <a:buSzPts val="2200"/>
              <a:buNone/>
            </a:pPr>
            <a:r>
              <a:rPr lang="en-US" sz="4800">
                <a:solidFill>
                  <a:srgbClr val="203864"/>
                </a:solidFill>
              </a:rPr>
              <a:t>Ας γνωριστούμε καλύτερα…</a:t>
            </a:r>
            <a:endParaRPr sz="4800">
              <a:solidFill>
                <a:srgbClr val="203864"/>
              </a:solidFill>
            </a:endParaRPr>
          </a:p>
        </p:txBody>
      </p:sp>
      <p:sp>
        <p:nvSpPr>
          <p:cNvPr id="113" name="Google Shape;113;p3"/>
          <p:cNvSpPr/>
          <p:nvPr/>
        </p:nvSpPr>
        <p:spPr>
          <a:xfrm>
            <a:off x="117332" y="438863"/>
            <a:ext cx="4092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114" name="Google Shape;114;p3"/>
          <p:cNvSpPr txBox="1"/>
          <p:nvPr/>
        </p:nvSpPr>
        <p:spPr>
          <a:xfrm>
            <a:off x="831357" y="578363"/>
            <a:ext cx="8349965" cy="570657"/>
          </a:xfrm>
          <a:prstGeom prst="rect">
            <a:avLst/>
          </a:prstGeom>
          <a:solidFill>
            <a:srgbClr val="DDE0E5"/>
          </a:solid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Ευαισθητοποίηση σχετικά με τη σημασία της αυτοδιαχείρισης και των Εφαρμογών Υγείας </a:t>
            </a:r>
            <a:endParaRPr/>
          </a:p>
        </p:txBody>
      </p:sp>
      <p:sp>
        <p:nvSpPr>
          <p:cNvPr id="115" name="Google Shape;115;p3"/>
          <p:cNvSpPr/>
          <p:nvPr/>
        </p:nvSpPr>
        <p:spPr>
          <a:xfrm>
            <a:off x="269731" y="591263"/>
            <a:ext cx="633648"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10</a:t>
            </a:r>
            <a:endParaRPr sz="2200" b="1" i="0" u="none" strike="noStrike" cap="none">
              <a:solidFill>
                <a:schemeClr val="lt1"/>
              </a:solidFill>
              <a:latin typeface="Gill Sans"/>
              <a:ea typeface="Gill Sans"/>
              <a:cs typeface="Gill Sans"/>
              <a:sym typeface="Gill Sans"/>
            </a:endParaRPr>
          </a:p>
        </p:txBody>
      </p:sp>
      <p:sp>
        <p:nvSpPr>
          <p:cNvPr id="116" name="Google Shape;116;p3"/>
          <p:cNvSpPr/>
          <p:nvPr/>
        </p:nvSpPr>
        <p:spPr>
          <a:xfrm>
            <a:off x="64294" y="577307"/>
            <a:ext cx="786047" cy="582599"/>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3"/>
          <p:cNvSpPr/>
          <p:nvPr/>
        </p:nvSpPr>
        <p:spPr>
          <a:xfrm>
            <a:off x="157075" y="663790"/>
            <a:ext cx="660608" cy="430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dirty="0">
                <a:solidFill>
                  <a:schemeClr val="lt1"/>
                </a:solidFill>
                <a:latin typeface="+mn-lt"/>
                <a:ea typeface="Gill Sans"/>
                <a:cs typeface="Gill Sans"/>
                <a:sym typeface="Gill Sans"/>
              </a:rPr>
              <a:t>1 </a:t>
            </a:r>
            <a:endParaRPr sz="2200" b="1" i="0" u="none" strike="noStrike" cap="none" dirty="0">
              <a:solidFill>
                <a:schemeClr val="lt1"/>
              </a:solidFill>
              <a:latin typeface="+mn-lt"/>
              <a:ea typeface="Gill Sans"/>
              <a:cs typeface="Gill Sans"/>
              <a:sym typeface="Gill San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8"/>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03864"/>
              </a:buClr>
              <a:buSzPct val="111111"/>
              <a:buFont typeface="Calibri"/>
              <a:buNone/>
            </a:pPr>
            <a:r>
              <a:rPr lang="en-US"/>
              <a:t>Ποιοι και ποιες είστε; </a:t>
            </a:r>
            <a:br>
              <a:rPr lang="en-US"/>
            </a:br>
            <a:endParaRPr/>
          </a:p>
        </p:txBody>
      </p:sp>
      <p:sp>
        <p:nvSpPr>
          <p:cNvPr id="124" name="Google Shape;124;p8"/>
          <p:cNvSpPr txBox="1">
            <a:spLocks noGrp="1"/>
          </p:cNvSpPr>
          <p:nvPr>
            <p:ph type="body" idx="1"/>
          </p:nvPr>
        </p:nvSpPr>
        <p:spPr>
          <a:xfrm>
            <a:off x="557998" y="1800000"/>
            <a:ext cx="5767387" cy="4893300"/>
          </a:xfrm>
          <a:prstGeom prst="rect">
            <a:avLst/>
          </a:prstGeom>
          <a:noFill/>
          <a:ln>
            <a:noFill/>
          </a:ln>
        </p:spPr>
        <p:txBody>
          <a:bodyPr spcFirstLastPara="1" wrap="square" lIns="91425" tIns="45700" rIns="91425" bIns="45700" anchor="t" anchorCtr="0">
            <a:normAutofit/>
          </a:bodyPr>
          <a:lstStyle/>
          <a:p>
            <a:pPr marL="114300" lvl="0" indent="0" algn="l" rtl="0">
              <a:lnSpc>
                <a:spcPct val="150000"/>
              </a:lnSpc>
              <a:spcBef>
                <a:spcPts val="600"/>
              </a:spcBef>
              <a:spcAft>
                <a:spcPts val="0"/>
              </a:spcAft>
              <a:buSzPts val="1800"/>
              <a:buNone/>
            </a:pPr>
            <a:r>
              <a:rPr lang="en-US"/>
              <a:t>Δείτε έναν παγκόσμιο χάρτη. </a:t>
            </a:r>
            <a:endParaRPr/>
          </a:p>
          <a:p>
            <a:pPr marL="114300" lvl="0" indent="0" algn="l" rtl="0">
              <a:lnSpc>
                <a:spcPct val="150000"/>
              </a:lnSpc>
              <a:spcBef>
                <a:spcPts val="600"/>
              </a:spcBef>
              <a:spcAft>
                <a:spcPts val="0"/>
              </a:spcAft>
              <a:buSzPts val="1800"/>
              <a:buNone/>
            </a:pPr>
            <a:r>
              <a:rPr lang="en-US"/>
              <a:t>Δείξτε από πού είστε!</a:t>
            </a:r>
            <a:endParaRPr/>
          </a:p>
          <a:p>
            <a:pPr marL="114300" lvl="0" indent="0" algn="l" rtl="0">
              <a:lnSpc>
                <a:spcPct val="150000"/>
              </a:lnSpc>
              <a:spcBef>
                <a:spcPts val="600"/>
              </a:spcBef>
              <a:spcAft>
                <a:spcPts val="0"/>
              </a:spcAft>
              <a:buSzPts val="1800"/>
              <a:buNone/>
            </a:pPr>
            <a:r>
              <a:rPr lang="en-US"/>
              <a:t>Ποια είναι τα θέματα σχετικά με την υγεία που αντιμετωπίζατε? </a:t>
            </a:r>
            <a:endParaRPr/>
          </a:p>
          <a:p>
            <a:pPr marL="114300" lvl="0" indent="0" algn="l" rtl="0">
              <a:lnSpc>
                <a:spcPct val="150000"/>
              </a:lnSpc>
              <a:spcBef>
                <a:spcPts val="600"/>
              </a:spcBef>
              <a:spcAft>
                <a:spcPts val="0"/>
              </a:spcAft>
              <a:buSzPts val="1800"/>
              <a:buNone/>
            </a:pPr>
            <a:r>
              <a:rPr lang="en-US"/>
              <a:t>Αν θέλετε μοιραστείτε μια σύντομη προσωπική ιστορία. </a:t>
            </a:r>
            <a:endParaRPr/>
          </a:p>
        </p:txBody>
      </p:sp>
      <p:pic>
        <p:nvPicPr>
          <p:cNvPr id="125" name="Google Shape;125;p8" descr="Migration, Integration, Migranten"/>
          <p:cNvPicPr preferRelativeResize="0"/>
          <p:nvPr/>
        </p:nvPicPr>
        <p:blipFill rotWithShape="1">
          <a:blip r:embed="rId3">
            <a:alphaModFix/>
          </a:blip>
          <a:srcRect/>
          <a:stretch/>
        </p:blipFill>
        <p:spPr>
          <a:xfrm>
            <a:off x="7181971" y="1989665"/>
            <a:ext cx="4711230" cy="2650067"/>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9"/>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p>
            <a:pPr marL="88900" lvl="0" indent="0" algn="l" rtl="0">
              <a:lnSpc>
                <a:spcPct val="90000"/>
              </a:lnSpc>
              <a:spcBef>
                <a:spcPts val="0"/>
              </a:spcBef>
              <a:spcAft>
                <a:spcPts val="0"/>
              </a:spcAft>
              <a:buSzPts val="2800"/>
              <a:buNone/>
            </a:pPr>
            <a:r>
              <a:rPr lang="en-US" sz="2800">
                <a:solidFill>
                  <a:srgbClr val="203864"/>
                </a:solidFill>
              </a:rPr>
              <a:t>Τι γνωρίζουμε για την υγεία?</a:t>
            </a:r>
            <a:endParaRPr sz="2800">
              <a:solidFill>
                <a:srgbClr val="203864"/>
              </a:solidFill>
            </a:endParaRPr>
          </a:p>
        </p:txBody>
      </p:sp>
      <p:sp>
        <p:nvSpPr>
          <p:cNvPr id="131" name="Google Shape;131;p9"/>
          <p:cNvSpPr txBox="1">
            <a:spLocks noGrp="1"/>
          </p:cNvSpPr>
          <p:nvPr>
            <p:ph type="body" idx="1"/>
          </p:nvPr>
        </p:nvSpPr>
        <p:spPr>
          <a:xfrm>
            <a:off x="557998" y="1800000"/>
            <a:ext cx="5995201" cy="489330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600"/>
              </a:spcBef>
              <a:spcAft>
                <a:spcPts val="0"/>
              </a:spcAft>
              <a:buSzPts val="1800"/>
              <a:buFont typeface="Noto Sans Symbols"/>
              <a:buChar char="▪"/>
            </a:pPr>
            <a:r>
              <a:rPr lang="en-US" sz="2400">
                <a:solidFill>
                  <a:srgbClr val="17181C"/>
                </a:solidFill>
              </a:rPr>
              <a:t>Ποια σπιτική θεραπεία χρησιμοποιείται για τους πονοκεφάλους στη χώρα καταγωγής σας;</a:t>
            </a:r>
            <a:endParaRPr/>
          </a:p>
          <a:p>
            <a:pPr marL="457200" lvl="0" indent="-342900" algn="l" rtl="0">
              <a:lnSpc>
                <a:spcPct val="100000"/>
              </a:lnSpc>
              <a:spcBef>
                <a:spcPts val="600"/>
              </a:spcBef>
              <a:spcAft>
                <a:spcPts val="0"/>
              </a:spcAft>
              <a:buSzPts val="1800"/>
              <a:buFont typeface="Noto Sans Symbols"/>
              <a:buChar char="▪"/>
            </a:pPr>
            <a:r>
              <a:rPr lang="en-US" sz="2400">
                <a:solidFill>
                  <a:srgbClr val="17181C"/>
                </a:solidFill>
              </a:rPr>
              <a:t>Τι έκανε η μητέρα/ο πατέρας σας όταν ήσασταν παιδί και είχατε φαγούρα από τσίμπημα κουνουπιού;</a:t>
            </a:r>
            <a:endParaRPr/>
          </a:p>
          <a:p>
            <a:pPr marL="457200" lvl="0" indent="-342900" algn="l" rtl="0">
              <a:lnSpc>
                <a:spcPct val="100000"/>
              </a:lnSpc>
              <a:spcBef>
                <a:spcPts val="600"/>
              </a:spcBef>
              <a:spcAft>
                <a:spcPts val="0"/>
              </a:spcAft>
              <a:buSzPts val="1800"/>
              <a:buFont typeface="Noto Sans Symbols"/>
              <a:buChar char="▪"/>
            </a:pPr>
            <a:r>
              <a:rPr lang="en-US" sz="2400">
                <a:solidFill>
                  <a:srgbClr val="17181C"/>
                </a:solidFill>
              </a:rPr>
              <a:t>Ποια τρόφιμα θεωρείτε ιδιαίτερα υγιεινά και θρεπτικά;</a:t>
            </a:r>
            <a:endParaRPr sz="2400">
              <a:solidFill>
                <a:srgbClr val="17181C"/>
              </a:solidFill>
            </a:endParaRPr>
          </a:p>
        </p:txBody>
      </p:sp>
      <p:pic>
        <p:nvPicPr>
          <p:cNvPr id="132" name="Google Shape;132;p9" descr="Natürliche Medizin"/>
          <p:cNvPicPr preferRelativeResize="0"/>
          <p:nvPr/>
        </p:nvPicPr>
        <p:blipFill rotWithShape="1">
          <a:blip r:embed="rId3">
            <a:alphaModFix/>
          </a:blip>
          <a:srcRect/>
          <a:stretch/>
        </p:blipFill>
        <p:spPr>
          <a:xfrm>
            <a:off x="6960637" y="1865047"/>
            <a:ext cx="5121296" cy="3743438"/>
          </a:xfrm>
          <a:prstGeom prst="rect">
            <a:avLst/>
          </a:prstGeom>
          <a:noFill/>
          <a:ln>
            <a:noFill/>
          </a:ln>
        </p:spPr>
      </p:pic>
      <p:sp>
        <p:nvSpPr>
          <p:cNvPr id="133" name="Google Shape;133;p9"/>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Πηγή </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Pixabay </a:t>
            </a:r>
            <a:r>
              <a:rPr lang="en-US" sz="1200" b="0"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license</a:t>
            </a:r>
            <a:endParaRPr sz="1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1f204218ebb_0_18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Gill Sans"/>
              <a:buNone/>
            </a:pPr>
            <a:r>
              <a:rPr lang="en-US" sz="5400" dirty="0" err="1"/>
              <a:t>Διδ</a:t>
            </a:r>
            <a:r>
              <a:rPr lang="en-US" sz="5400" dirty="0"/>
              <a:t>ακτική Συνεδρία: Περιεχόμενα</a:t>
            </a:r>
            <a:endParaRPr sz="5400" dirty="0"/>
          </a:p>
        </p:txBody>
      </p:sp>
      <p:pic>
        <p:nvPicPr>
          <p:cNvPr id="140" name="Google Shape;140;g1f204218ebb_0_186"/>
          <p:cNvPicPr preferRelativeResize="0"/>
          <p:nvPr/>
        </p:nvPicPr>
        <p:blipFill rotWithShape="1">
          <a:blip r:embed="rId3">
            <a:alphaModFix/>
          </a:blip>
          <a:srcRect b="59833"/>
          <a:stretch/>
        </p:blipFill>
        <p:spPr>
          <a:xfrm rot="10800000">
            <a:off x="-8250" y="-4107"/>
            <a:ext cx="12191695" cy="349261"/>
          </a:xfrm>
          <a:prstGeom prst="rect">
            <a:avLst/>
          </a:prstGeom>
          <a:noFill/>
          <a:ln>
            <a:noFill/>
          </a:ln>
        </p:spPr>
      </p:pic>
      <p:sp>
        <p:nvSpPr>
          <p:cNvPr id="141" name="Google Shape;141;g1f204218ebb_0_186"/>
          <p:cNvSpPr txBox="1"/>
          <p:nvPr/>
        </p:nvSpPr>
        <p:spPr>
          <a:xfrm>
            <a:off x="1512002" y="2196650"/>
            <a:ext cx="6379594" cy="461624"/>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1. </a:t>
            </a:r>
            <a:r>
              <a:rPr lang="en-US" sz="2400" b="0" i="0" u="sng" strike="noStrike" cap="none" dirty="0" err="1">
                <a:solidFill>
                  <a:srgbClr val="000000"/>
                </a:solidFill>
                <a:latin typeface="Calibri"/>
                <a:ea typeface="Calibri"/>
                <a:cs typeface="Calibri"/>
                <a:sym typeface="Calibri"/>
                <a:hlinkClick r:id="rId4" action="ppaction://hlinksldjump"/>
              </a:rPr>
              <a:t>Εισ</a:t>
            </a:r>
            <a:r>
              <a:rPr lang="en-US" sz="2400" b="0" i="0" u="sng" strike="noStrike" cap="none" dirty="0">
                <a:solidFill>
                  <a:srgbClr val="000000"/>
                </a:solidFill>
                <a:latin typeface="Calibri"/>
                <a:ea typeface="Calibri"/>
                <a:cs typeface="Calibri"/>
                <a:sym typeface="Calibri"/>
                <a:hlinkClick r:id="rId4" action="ppaction://hlinksldjump"/>
              </a:rPr>
              <a:t>αγωγή στην αυτοδιαχείριση για μετανάστες</a:t>
            </a:r>
            <a:endParaRPr sz="2400" b="0" i="0" u="sng" strike="noStrike" cap="none" dirty="0">
              <a:solidFill>
                <a:schemeClr val="dk1"/>
              </a:solidFill>
              <a:latin typeface="Calibri"/>
              <a:ea typeface="Calibri"/>
              <a:cs typeface="Calibri"/>
              <a:sym typeface="Calibri"/>
            </a:endParaRPr>
          </a:p>
        </p:txBody>
      </p:sp>
      <p:sp>
        <p:nvSpPr>
          <p:cNvPr id="142" name="Google Shape;142;g1f204218ebb_0_186"/>
          <p:cNvSpPr txBox="1"/>
          <p:nvPr/>
        </p:nvSpPr>
        <p:spPr>
          <a:xfrm>
            <a:off x="1512002" y="2851268"/>
            <a:ext cx="6379594" cy="461624"/>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2. </a:t>
            </a:r>
            <a:r>
              <a:rPr lang="en-US" sz="2400" b="0" i="0" u="sng" strike="noStrike" cap="none" dirty="0">
                <a:solidFill>
                  <a:schemeClr val="dk1"/>
                </a:solidFill>
                <a:latin typeface="Calibri"/>
                <a:ea typeface="Calibri"/>
                <a:cs typeface="Calibri"/>
                <a:sym typeface="Calibri"/>
                <a:hlinkClick r:id="rId5" action="ppaction://hlinksldjump"/>
              </a:rPr>
              <a:t>Βα</a:t>
            </a:r>
            <a:r>
              <a:rPr lang="en-US" sz="2400" b="0" i="0" u="sng" strike="noStrike" cap="none" dirty="0" err="1">
                <a:solidFill>
                  <a:schemeClr val="dk1"/>
                </a:solidFill>
                <a:latin typeface="Calibri"/>
                <a:ea typeface="Calibri"/>
                <a:cs typeface="Calibri"/>
                <a:sym typeface="Calibri"/>
                <a:hlinkClick r:id="rId5" action="ppaction://hlinksldjump"/>
              </a:rPr>
              <a:t>σικές</a:t>
            </a:r>
            <a:r>
              <a:rPr lang="en-US" sz="2400" b="0" i="0" u="sng" strike="noStrike" cap="none" dirty="0">
                <a:solidFill>
                  <a:schemeClr val="dk1"/>
                </a:solidFill>
                <a:latin typeface="Calibri"/>
                <a:ea typeface="Calibri"/>
                <a:cs typeface="Calibri"/>
                <a:sym typeface="Calibri"/>
                <a:hlinkClick r:id="rId5" action="ppaction://hlinksldjump"/>
              </a:rPr>
              <a:t> </a:t>
            </a:r>
            <a:r>
              <a:rPr lang="en-US" sz="2400" b="0" i="0" u="sng" strike="noStrike" cap="none" dirty="0" err="1">
                <a:solidFill>
                  <a:schemeClr val="dk1"/>
                </a:solidFill>
                <a:latin typeface="Calibri"/>
                <a:ea typeface="Calibri"/>
                <a:cs typeface="Calibri"/>
                <a:sym typeface="Calibri"/>
                <a:hlinkClick r:id="rId5" action="ppaction://hlinksldjump"/>
              </a:rPr>
              <a:t>έννοιες</a:t>
            </a:r>
            <a:r>
              <a:rPr lang="en-US" sz="2400" b="0" i="0" u="sng" strike="noStrike" cap="none" dirty="0">
                <a:solidFill>
                  <a:schemeClr val="dk1"/>
                </a:solidFill>
                <a:latin typeface="Calibri"/>
                <a:ea typeface="Calibri"/>
                <a:cs typeface="Calibri"/>
                <a:sym typeface="Calibri"/>
                <a:hlinkClick r:id="rId5" action="ppaction://hlinksldjump"/>
              </a:rPr>
              <a:t> </a:t>
            </a:r>
            <a:r>
              <a:rPr lang="en-US" sz="2400" b="0" i="0" u="sng" strike="noStrike" cap="none" dirty="0" err="1">
                <a:solidFill>
                  <a:schemeClr val="dk1"/>
                </a:solidFill>
                <a:latin typeface="Calibri"/>
                <a:ea typeface="Calibri"/>
                <a:cs typeface="Calibri"/>
                <a:sym typeface="Calibri"/>
                <a:hlinkClick r:id="rId5" action="ppaction://hlinksldjump"/>
              </a:rPr>
              <a:t>γι</a:t>
            </a:r>
            <a:r>
              <a:rPr lang="en-US" sz="2400" b="0" i="0" u="sng" strike="noStrike" cap="none" dirty="0">
                <a:solidFill>
                  <a:schemeClr val="dk1"/>
                </a:solidFill>
                <a:latin typeface="Calibri"/>
                <a:ea typeface="Calibri"/>
                <a:cs typeface="Calibri"/>
                <a:sym typeface="Calibri"/>
                <a:hlinkClick r:id="rId5" action="ppaction://hlinksldjump"/>
              </a:rPr>
              <a:t>α τις Εφαρμογές Υγείας</a:t>
            </a:r>
            <a:endParaRPr sz="2400" b="0" i="0" u="none" strike="noStrike" cap="none" dirty="0">
              <a:solidFill>
                <a:schemeClr val="dk1"/>
              </a:solidFill>
              <a:latin typeface="Calibri"/>
              <a:ea typeface="Calibri"/>
              <a:cs typeface="Calibri"/>
              <a:sym typeface="Calibri"/>
            </a:endParaRPr>
          </a:p>
        </p:txBody>
      </p:sp>
      <p:sp>
        <p:nvSpPr>
          <p:cNvPr id="143" name="Google Shape;143;g1f204218ebb_0_186"/>
          <p:cNvSpPr txBox="1"/>
          <p:nvPr/>
        </p:nvSpPr>
        <p:spPr>
          <a:xfrm>
            <a:off x="1488396" y="3505963"/>
            <a:ext cx="64032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3. </a:t>
            </a:r>
            <a:r>
              <a:rPr lang="en-US" sz="2400" b="0" i="0" u="sng" strike="noStrike" cap="none" dirty="0" err="1">
                <a:solidFill>
                  <a:schemeClr val="dk1"/>
                </a:solidFill>
                <a:latin typeface="Calibri"/>
                <a:ea typeface="Calibri"/>
                <a:cs typeface="Calibri"/>
                <a:sym typeface="Calibri"/>
                <a:hlinkClick r:id="rId6" action="ppaction://hlinksldjump"/>
              </a:rPr>
              <a:t>Πλοήγηση</a:t>
            </a:r>
            <a:r>
              <a:rPr lang="en-US" sz="2400" b="0" i="0" u="sng" strike="noStrike" cap="none" dirty="0">
                <a:solidFill>
                  <a:schemeClr val="dk1"/>
                </a:solidFill>
                <a:latin typeface="Calibri"/>
                <a:ea typeface="Calibri"/>
                <a:cs typeface="Calibri"/>
                <a:sym typeface="Calibri"/>
                <a:hlinkClick r:id="rId6" action="ppaction://hlinksldjump"/>
              </a:rPr>
              <a:t> </a:t>
            </a:r>
            <a:r>
              <a:rPr lang="en-US" sz="2400" b="0" i="0" u="sng" strike="noStrike" cap="none" dirty="0" err="1">
                <a:solidFill>
                  <a:schemeClr val="dk1"/>
                </a:solidFill>
                <a:latin typeface="Calibri"/>
                <a:ea typeface="Calibri"/>
                <a:cs typeface="Calibri"/>
                <a:sym typeface="Calibri"/>
                <a:hlinkClick r:id="rId6" action="ppaction://hlinksldjump"/>
              </a:rPr>
              <a:t>στις</a:t>
            </a:r>
            <a:r>
              <a:rPr lang="en-US" sz="2400" b="0" i="0" u="sng" strike="noStrike" cap="none" dirty="0">
                <a:solidFill>
                  <a:schemeClr val="dk1"/>
                </a:solidFill>
                <a:latin typeface="Calibri"/>
                <a:ea typeface="Calibri"/>
                <a:cs typeface="Calibri"/>
                <a:sym typeface="Calibri"/>
                <a:hlinkClick r:id="rId6" action="ppaction://hlinksldjump"/>
              </a:rPr>
              <a:t> </a:t>
            </a:r>
            <a:r>
              <a:rPr lang="en-US" sz="2400" b="0" i="0" u="sng" strike="noStrike" cap="none" dirty="0" err="1">
                <a:solidFill>
                  <a:schemeClr val="dk1"/>
                </a:solidFill>
                <a:latin typeface="Calibri"/>
                <a:ea typeface="Calibri"/>
                <a:cs typeface="Calibri"/>
                <a:sym typeface="Calibri"/>
                <a:hlinkClick r:id="rId6" action="ppaction://hlinksldjump"/>
              </a:rPr>
              <a:t>Εφ</a:t>
            </a:r>
            <a:r>
              <a:rPr lang="en-US" sz="2400" b="0" i="0" u="sng" strike="noStrike" cap="none" dirty="0">
                <a:solidFill>
                  <a:schemeClr val="dk1"/>
                </a:solidFill>
                <a:latin typeface="Calibri"/>
                <a:ea typeface="Calibri"/>
                <a:cs typeface="Calibri"/>
                <a:sym typeface="Calibri"/>
                <a:hlinkClick r:id="rId6" action="ppaction://hlinksldjump"/>
              </a:rPr>
              <a:t>αρμογές Υγείας</a:t>
            </a:r>
            <a:endParaRPr sz="2400" b="0" i="0" u="sng"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None/>
            </a:pPr>
            <a:r>
              <a:rPr lang="en-US" sz="3200">
                <a:solidFill>
                  <a:srgbClr val="203864"/>
                </a:solidFill>
              </a:rPr>
              <a:t>Για ποια θέματα θα μιλήσουμε...</a:t>
            </a:r>
            <a:endParaRPr sz="3200">
              <a:solidFill>
                <a:srgbClr val="203864"/>
              </a:solidFill>
            </a:endParaRPr>
          </a:p>
        </p:txBody>
      </p:sp>
      <p:sp>
        <p:nvSpPr>
          <p:cNvPr id="151" name="Google Shape;151;p4"/>
          <p:cNvSpPr txBox="1">
            <a:spLocks noGrp="1"/>
          </p:cNvSpPr>
          <p:nvPr>
            <p:ph type="body" idx="1"/>
          </p:nvPr>
        </p:nvSpPr>
        <p:spPr>
          <a:xfrm>
            <a:off x="558000" y="2523104"/>
            <a:ext cx="7872900" cy="3787500"/>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2200"/>
              <a:buChar char="✔"/>
            </a:pPr>
            <a:r>
              <a:rPr lang="en-US" sz="2400" dirty="0" err="1"/>
              <a:t>Εισ</a:t>
            </a:r>
            <a:r>
              <a:rPr lang="en-US" sz="2400" dirty="0"/>
              <a:t>αγωγή στην αυτοδιαχείριση της υγείας </a:t>
            </a:r>
            <a:endParaRPr sz="2400" dirty="0"/>
          </a:p>
          <a:p>
            <a:pPr marL="228600" lvl="0" indent="-228600" algn="l" rtl="0">
              <a:lnSpc>
                <a:spcPct val="150000"/>
              </a:lnSpc>
              <a:spcBef>
                <a:spcPts val="0"/>
              </a:spcBef>
              <a:spcAft>
                <a:spcPts val="0"/>
              </a:spcAft>
              <a:buSzPts val="2200"/>
              <a:buChar char="✔"/>
            </a:pPr>
            <a:r>
              <a:rPr lang="en-US" sz="2400" dirty="0" err="1"/>
              <a:t>Τι</a:t>
            </a:r>
            <a:r>
              <a:rPr lang="en-US" sz="2400" dirty="0"/>
              <a:t> </a:t>
            </a:r>
            <a:r>
              <a:rPr lang="en-US" sz="2400" dirty="0" err="1"/>
              <a:t>είν</a:t>
            </a:r>
            <a:r>
              <a:rPr lang="en-US" sz="2400" dirty="0"/>
              <a:t>αι το πρόγραμμα Mig Health Apps,</a:t>
            </a:r>
            <a:endParaRPr sz="2400" dirty="0"/>
          </a:p>
          <a:p>
            <a:pPr marL="228600" lvl="0" indent="-228600" algn="l" rtl="0">
              <a:lnSpc>
                <a:spcPct val="150000"/>
              </a:lnSpc>
              <a:spcBef>
                <a:spcPts val="0"/>
              </a:spcBef>
              <a:spcAft>
                <a:spcPts val="0"/>
              </a:spcAft>
              <a:buSzPts val="2200"/>
              <a:buChar char="✔"/>
            </a:pPr>
            <a:r>
              <a:rPr lang="en-US" sz="2400" dirty="0"/>
              <a:t>Βα</a:t>
            </a:r>
            <a:r>
              <a:rPr lang="en-US" sz="2400" dirty="0" err="1"/>
              <a:t>σικές</a:t>
            </a:r>
            <a:r>
              <a:rPr lang="en-US" sz="2400" dirty="0"/>
              <a:t> </a:t>
            </a:r>
            <a:r>
              <a:rPr lang="en-US" sz="2400" dirty="0" err="1"/>
              <a:t>έννοιες</a:t>
            </a:r>
            <a:r>
              <a:rPr lang="en-US" sz="2400" dirty="0"/>
              <a:t> </a:t>
            </a:r>
            <a:r>
              <a:rPr lang="en-US" sz="2400" dirty="0" err="1"/>
              <a:t>σχετικά</a:t>
            </a:r>
            <a:r>
              <a:rPr lang="en-US" sz="2400" dirty="0"/>
              <a:t> </a:t>
            </a:r>
            <a:r>
              <a:rPr lang="en-US" sz="2400" dirty="0" err="1"/>
              <a:t>με</a:t>
            </a:r>
            <a:r>
              <a:rPr lang="en-US" sz="2400" dirty="0"/>
              <a:t> </a:t>
            </a:r>
            <a:r>
              <a:rPr lang="en-US" sz="2400" dirty="0" err="1"/>
              <a:t>τις</a:t>
            </a:r>
            <a:r>
              <a:rPr lang="en-US" sz="2400" dirty="0"/>
              <a:t> </a:t>
            </a:r>
            <a:r>
              <a:rPr lang="en-US" sz="2400" dirty="0" err="1"/>
              <a:t>Εφ</a:t>
            </a:r>
            <a:r>
              <a:rPr lang="en-US" sz="2400" dirty="0"/>
              <a:t>αρμογές Υγείας και το πρόγραμμα Mig-Health Apps</a:t>
            </a:r>
            <a:endParaRPr sz="2400" dirty="0"/>
          </a:p>
          <a:p>
            <a:pPr marL="228600" lvl="0" indent="-228600" algn="l" rtl="0">
              <a:lnSpc>
                <a:spcPct val="150000"/>
              </a:lnSpc>
              <a:spcBef>
                <a:spcPts val="0"/>
              </a:spcBef>
              <a:spcAft>
                <a:spcPts val="0"/>
              </a:spcAft>
              <a:buSzPts val="2200"/>
              <a:buChar char="✔"/>
            </a:pPr>
            <a:r>
              <a:rPr lang="en-US" sz="2400" dirty="0" err="1"/>
              <a:t>Πλοήγηση</a:t>
            </a:r>
            <a:r>
              <a:rPr lang="en-US" sz="2400" dirty="0"/>
              <a:t> </a:t>
            </a:r>
            <a:r>
              <a:rPr lang="en-US" sz="2400" dirty="0" err="1"/>
              <a:t>στις</a:t>
            </a:r>
            <a:r>
              <a:rPr lang="en-US" sz="2400" dirty="0"/>
              <a:t> </a:t>
            </a:r>
            <a:r>
              <a:rPr lang="en-US" sz="2400" dirty="0" err="1"/>
              <a:t>Εφ</a:t>
            </a:r>
            <a:r>
              <a:rPr lang="en-US" sz="2400" dirty="0"/>
              <a:t>αρμογές Υγείας </a:t>
            </a:r>
            <a:endParaRPr sz="2400" dirty="0"/>
          </a:p>
        </p:txBody>
      </p:sp>
      <p:sp>
        <p:nvSpPr>
          <p:cNvPr id="152" name="Google Shape;152;p4"/>
          <p:cNvSpPr/>
          <p:nvPr/>
        </p:nvSpPr>
        <p:spPr>
          <a:xfrm>
            <a:off x="411107" y="438863"/>
            <a:ext cx="4092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153" name="Google Shape;153;p4"/>
          <p:cNvSpPr/>
          <p:nvPr/>
        </p:nvSpPr>
        <p:spPr>
          <a:xfrm>
            <a:off x="563507" y="591263"/>
            <a:ext cx="4092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154" name="Google Shape;154;p4"/>
          <p:cNvSpPr/>
          <p:nvPr/>
        </p:nvSpPr>
        <p:spPr>
          <a:xfrm>
            <a:off x="117332" y="438863"/>
            <a:ext cx="4092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155" name="Google Shape;155;p4"/>
          <p:cNvSpPr txBox="1"/>
          <p:nvPr/>
        </p:nvSpPr>
        <p:spPr>
          <a:xfrm>
            <a:off x="831357" y="578363"/>
            <a:ext cx="8349965" cy="570657"/>
          </a:xfrm>
          <a:prstGeom prst="rect">
            <a:avLst/>
          </a:prstGeom>
          <a:solidFill>
            <a:srgbClr val="DDE0E5"/>
          </a:solid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Ευαισθητοποίηση σχετικά με τη σημασία της αυτοδιαχείρισης και των Εφαρμογών Υγείας </a:t>
            </a:r>
            <a:endParaRPr/>
          </a:p>
        </p:txBody>
      </p:sp>
      <p:sp>
        <p:nvSpPr>
          <p:cNvPr id="156" name="Google Shape;156;p4"/>
          <p:cNvSpPr/>
          <p:nvPr/>
        </p:nvSpPr>
        <p:spPr>
          <a:xfrm>
            <a:off x="269731" y="591263"/>
            <a:ext cx="633648"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10</a:t>
            </a:r>
            <a:endParaRPr sz="2200" b="1" i="0" u="none" strike="noStrike" cap="none">
              <a:solidFill>
                <a:schemeClr val="lt1"/>
              </a:solidFill>
              <a:latin typeface="Gill Sans"/>
              <a:ea typeface="Gill Sans"/>
              <a:cs typeface="Gill Sans"/>
              <a:sym typeface="Gill Sans"/>
            </a:endParaRPr>
          </a:p>
        </p:txBody>
      </p:sp>
      <p:sp>
        <p:nvSpPr>
          <p:cNvPr id="157" name="Google Shape;157;p4"/>
          <p:cNvSpPr/>
          <p:nvPr/>
        </p:nvSpPr>
        <p:spPr>
          <a:xfrm>
            <a:off x="64294" y="577307"/>
            <a:ext cx="786047" cy="582599"/>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4"/>
          <p:cNvSpPr/>
          <p:nvPr/>
        </p:nvSpPr>
        <p:spPr>
          <a:xfrm>
            <a:off x="157075" y="663790"/>
            <a:ext cx="660608" cy="430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dirty="0">
                <a:solidFill>
                  <a:schemeClr val="lt1"/>
                </a:solidFill>
                <a:latin typeface="+mn-lt"/>
                <a:ea typeface="Gill Sans"/>
                <a:cs typeface="Gill Sans"/>
                <a:sym typeface="Gill Sans"/>
              </a:rPr>
              <a:t>1</a:t>
            </a:r>
            <a:r>
              <a:rPr lang="en-US" sz="2200" b="1" i="0" u="none" strike="noStrike" cap="none" dirty="0">
                <a:solidFill>
                  <a:schemeClr val="lt1"/>
                </a:solidFill>
                <a:latin typeface="Gill Sans"/>
                <a:ea typeface="Gill Sans"/>
                <a:cs typeface="Gill Sans"/>
                <a:sym typeface="Gill Sans"/>
              </a:rPr>
              <a:t> </a:t>
            </a:r>
            <a:endParaRPr sz="2200" b="1" i="0" u="none" strike="noStrike" cap="none" dirty="0">
              <a:solidFill>
                <a:schemeClr val="lt1"/>
              </a:solidFill>
              <a:latin typeface="Gill Sans"/>
              <a:ea typeface="Gill Sans"/>
              <a:cs typeface="Gill Sans"/>
              <a:sym typeface="Gill Sans"/>
            </a:endParaRPr>
          </a:p>
        </p:txBody>
      </p:sp>
      <p:sp>
        <p:nvSpPr>
          <p:cNvPr id="159" name="Google Shape;159;p4"/>
          <p:cNvSpPr txBox="1"/>
          <p:nvPr/>
        </p:nvSpPr>
        <p:spPr>
          <a:xfrm>
            <a:off x="8312134" y="6156715"/>
            <a:ext cx="387986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Πηγή: από nuraghies στο Freepik</a:t>
            </a:r>
            <a:endParaRPr sz="1200" b="0" i="0" u="none" strike="noStrike" cap="none">
              <a:solidFill>
                <a:srgbClr val="000000"/>
              </a:solidFill>
              <a:latin typeface="Arial"/>
              <a:ea typeface="Arial"/>
              <a:cs typeface="Arial"/>
              <a:sym typeface="Arial"/>
            </a:endParaRPr>
          </a:p>
        </p:txBody>
      </p:sp>
      <p:pic>
        <p:nvPicPr>
          <p:cNvPr id="160" name="Google Shape;160;p4"/>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5"/>
          <p:cNvSpPr txBox="1">
            <a:spLocks noGrp="1"/>
          </p:cNvSpPr>
          <p:nvPr>
            <p:ph type="title"/>
          </p:nvPr>
        </p:nvSpPr>
        <p:spPr>
          <a:xfrm>
            <a:off x="536509" y="1352412"/>
            <a:ext cx="10515600" cy="61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800" b="1">
                <a:solidFill>
                  <a:srgbClr val="203864"/>
                </a:solidFill>
              </a:rPr>
              <a:t>Ικανότητες</a:t>
            </a:r>
            <a:endParaRPr sz="2800">
              <a:solidFill>
                <a:srgbClr val="203864"/>
              </a:solidFill>
            </a:endParaRPr>
          </a:p>
        </p:txBody>
      </p:sp>
      <p:sp>
        <p:nvSpPr>
          <p:cNvPr id="168" name="Google Shape;168;p5"/>
          <p:cNvSpPr txBox="1">
            <a:spLocks noGrp="1"/>
          </p:cNvSpPr>
          <p:nvPr>
            <p:ph type="body" idx="1"/>
          </p:nvPr>
        </p:nvSpPr>
        <p:spPr>
          <a:xfrm>
            <a:off x="269726" y="2228493"/>
            <a:ext cx="7038273" cy="4099500"/>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rgbClr val="C01E24"/>
              </a:buClr>
              <a:buSzPts val="2200"/>
              <a:buChar char="✔"/>
            </a:pPr>
            <a:r>
              <a:rPr lang="en-US" dirty="0"/>
              <a:t> Να </a:t>
            </a:r>
            <a:r>
              <a:rPr lang="en-US" dirty="0" err="1"/>
              <a:t>εντο</a:t>
            </a:r>
            <a:r>
              <a:rPr lang="en-US" dirty="0"/>
              <a:t>πιστούν οι πιο συναφείς τομείς υγείας .</a:t>
            </a:r>
            <a:endParaRPr dirty="0"/>
          </a:p>
          <a:p>
            <a:pPr marL="228600" lvl="0" indent="-228600" algn="l" rtl="0">
              <a:lnSpc>
                <a:spcPct val="150000"/>
              </a:lnSpc>
              <a:spcBef>
                <a:spcPts val="0"/>
              </a:spcBef>
              <a:spcAft>
                <a:spcPts val="0"/>
              </a:spcAft>
              <a:buClr>
                <a:srgbClr val="C01E24"/>
              </a:buClr>
              <a:buSzPts val="2200"/>
              <a:buChar char="✔"/>
            </a:pPr>
            <a:r>
              <a:rPr lang="en-US" dirty="0"/>
              <a:t> Να π</a:t>
            </a:r>
            <a:r>
              <a:rPr lang="en-US" dirty="0" err="1"/>
              <a:t>ροσδιοριστούν</a:t>
            </a:r>
            <a:r>
              <a:rPr lang="en-US" dirty="0"/>
              <a:t> </a:t>
            </a:r>
            <a:r>
              <a:rPr lang="en-US" dirty="0" err="1"/>
              <a:t>οι</a:t>
            </a:r>
            <a:r>
              <a:rPr lang="en-US" dirty="0"/>
              <a:t> </a:t>
            </a:r>
            <a:r>
              <a:rPr lang="en-US" dirty="0" err="1"/>
              <a:t>κύριοι</a:t>
            </a:r>
            <a:r>
              <a:rPr lang="en-US" dirty="0"/>
              <a:t> </a:t>
            </a:r>
            <a:r>
              <a:rPr lang="en-US" dirty="0" err="1"/>
              <a:t>τομείς</a:t>
            </a:r>
            <a:r>
              <a:rPr lang="en-US" dirty="0"/>
              <a:t> </a:t>
            </a:r>
            <a:r>
              <a:rPr lang="en-US" dirty="0" err="1"/>
              <a:t>στους</a:t>
            </a:r>
            <a:r>
              <a:rPr lang="en-US" dirty="0"/>
              <a:t> οπ</a:t>
            </a:r>
            <a:r>
              <a:rPr lang="en-US" dirty="0" err="1"/>
              <a:t>οίους</a:t>
            </a:r>
            <a:r>
              <a:rPr lang="en-US" dirty="0"/>
              <a:t> μπ</a:t>
            </a:r>
            <a:r>
              <a:rPr lang="en-US" dirty="0" err="1"/>
              <a:t>ορεί</a:t>
            </a:r>
            <a:r>
              <a:rPr lang="en-US" dirty="0"/>
              <a:t> να </a:t>
            </a:r>
            <a:r>
              <a:rPr lang="en-US" dirty="0" err="1"/>
              <a:t>ενισχυθεί</a:t>
            </a:r>
            <a:r>
              <a:rPr lang="en-US" dirty="0"/>
              <a:t> η α</a:t>
            </a:r>
            <a:r>
              <a:rPr lang="en-US" dirty="0" err="1"/>
              <a:t>υτοδι</a:t>
            </a:r>
            <a:r>
              <a:rPr lang="en-US" dirty="0"/>
              <a:t>αχείριση της υγείας των εκπαιδευομένων.</a:t>
            </a:r>
            <a:endParaRPr dirty="0"/>
          </a:p>
          <a:p>
            <a:pPr marL="228600" lvl="0" indent="-228600" algn="l" rtl="0">
              <a:lnSpc>
                <a:spcPct val="150000"/>
              </a:lnSpc>
              <a:spcBef>
                <a:spcPts val="0"/>
              </a:spcBef>
              <a:spcAft>
                <a:spcPts val="0"/>
              </a:spcAft>
              <a:buClr>
                <a:srgbClr val="C01E24"/>
              </a:buClr>
              <a:buSzPts val="2200"/>
              <a:buChar char="✔"/>
            </a:pPr>
            <a:r>
              <a:rPr lang="en-US" dirty="0"/>
              <a:t> Να ανα</a:t>
            </a:r>
            <a:r>
              <a:rPr lang="en-US" dirty="0" err="1"/>
              <a:t>γνωριστούν</a:t>
            </a:r>
            <a:r>
              <a:rPr lang="en-US" dirty="0"/>
              <a:t> </a:t>
            </a:r>
            <a:r>
              <a:rPr lang="en-US" dirty="0" err="1"/>
              <a:t>οι</a:t>
            </a:r>
            <a:r>
              <a:rPr lang="en-US" dirty="0"/>
              <a:t> </a:t>
            </a:r>
            <a:r>
              <a:rPr lang="en-US" dirty="0" err="1"/>
              <a:t>τρό</a:t>
            </a:r>
            <a:r>
              <a:rPr lang="en-US" dirty="0"/>
              <a:t>ποι με τους οποίους οι εφαρμογές υγείας μπορούν να αποδειχτούν χρήσιμες.</a:t>
            </a:r>
            <a:endParaRPr dirty="0"/>
          </a:p>
        </p:txBody>
      </p:sp>
      <p:sp>
        <p:nvSpPr>
          <p:cNvPr id="169" name="Google Shape;169;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170" name="Google Shape;170;p5"/>
          <p:cNvSpPr/>
          <p:nvPr/>
        </p:nvSpPr>
        <p:spPr>
          <a:xfrm>
            <a:off x="269732" y="591263"/>
            <a:ext cx="40908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171" name="Google Shape;171;p5"/>
          <p:cNvSpPr/>
          <p:nvPr/>
        </p:nvSpPr>
        <p:spPr>
          <a:xfrm>
            <a:off x="589670" y="382695"/>
            <a:ext cx="660608"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172" name="Google Shape;172;p5"/>
          <p:cNvSpPr/>
          <p:nvPr/>
        </p:nvSpPr>
        <p:spPr>
          <a:xfrm>
            <a:off x="117332" y="438863"/>
            <a:ext cx="4092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 </a:t>
            </a:r>
            <a:endParaRPr sz="2200" b="1" i="0" u="none" strike="noStrike" cap="none">
              <a:solidFill>
                <a:schemeClr val="lt1"/>
              </a:solidFill>
              <a:latin typeface="Gill Sans"/>
              <a:ea typeface="Gill Sans"/>
              <a:cs typeface="Gill Sans"/>
              <a:sym typeface="Gill Sans"/>
            </a:endParaRPr>
          </a:p>
        </p:txBody>
      </p:sp>
      <p:sp>
        <p:nvSpPr>
          <p:cNvPr id="173" name="Google Shape;173;p5"/>
          <p:cNvSpPr txBox="1"/>
          <p:nvPr/>
        </p:nvSpPr>
        <p:spPr>
          <a:xfrm>
            <a:off x="831357" y="578363"/>
            <a:ext cx="8349965" cy="570657"/>
          </a:xfrm>
          <a:prstGeom prst="rect">
            <a:avLst/>
          </a:prstGeom>
          <a:solidFill>
            <a:srgbClr val="DDE0E5"/>
          </a:solid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Ευαισθητοποίηση σχετικά με τη σημασία της αυτοδιαχείρισης και των Εφαρμογών Υγείας </a:t>
            </a:r>
            <a:endParaRPr/>
          </a:p>
        </p:txBody>
      </p:sp>
      <p:sp>
        <p:nvSpPr>
          <p:cNvPr id="174" name="Google Shape;174;p5"/>
          <p:cNvSpPr/>
          <p:nvPr/>
        </p:nvSpPr>
        <p:spPr>
          <a:xfrm>
            <a:off x="269731" y="591263"/>
            <a:ext cx="633648"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Gill Sans"/>
                <a:ea typeface="Gill Sans"/>
                <a:cs typeface="Gill Sans"/>
                <a:sym typeface="Gill Sans"/>
              </a:rPr>
              <a:t>10</a:t>
            </a:r>
            <a:endParaRPr sz="2200" b="1" i="0" u="none" strike="noStrike" cap="none">
              <a:solidFill>
                <a:schemeClr val="lt1"/>
              </a:solidFill>
              <a:latin typeface="Gill Sans"/>
              <a:ea typeface="Gill Sans"/>
              <a:cs typeface="Gill Sans"/>
              <a:sym typeface="Gill Sans"/>
            </a:endParaRPr>
          </a:p>
        </p:txBody>
      </p:sp>
      <p:sp>
        <p:nvSpPr>
          <p:cNvPr id="175" name="Google Shape;175;p5"/>
          <p:cNvSpPr/>
          <p:nvPr/>
        </p:nvSpPr>
        <p:spPr>
          <a:xfrm>
            <a:off x="64294" y="577307"/>
            <a:ext cx="786047" cy="582599"/>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6" name="Google Shape;176;p5"/>
          <p:cNvSpPr/>
          <p:nvPr/>
        </p:nvSpPr>
        <p:spPr>
          <a:xfrm>
            <a:off x="157075" y="663790"/>
            <a:ext cx="660608" cy="430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dirty="0">
                <a:solidFill>
                  <a:schemeClr val="lt1"/>
                </a:solidFill>
                <a:latin typeface="+mn-lt"/>
                <a:ea typeface="Gill Sans"/>
                <a:cs typeface="Gill Sans"/>
                <a:sym typeface="Gill Sans"/>
              </a:rPr>
              <a:t>1</a:t>
            </a:r>
            <a:r>
              <a:rPr lang="en-US" sz="2200" b="1" i="0" u="none" strike="noStrike" cap="none" dirty="0">
                <a:solidFill>
                  <a:schemeClr val="lt1"/>
                </a:solidFill>
                <a:latin typeface="Gill Sans"/>
                <a:ea typeface="Gill Sans"/>
                <a:cs typeface="Gill Sans"/>
                <a:sym typeface="Gill Sans"/>
              </a:rPr>
              <a:t> </a:t>
            </a:r>
            <a:endParaRPr sz="2200" b="1" i="0" u="none" strike="noStrike" cap="none" dirty="0">
              <a:solidFill>
                <a:schemeClr val="lt1"/>
              </a:solidFill>
              <a:latin typeface="Gill Sans"/>
              <a:ea typeface="Gill Sans"/>
              <a:cs typeface="Gill Sans"/>
              <a:sym typeface="Gill Sans"/>
            </a:endParaRPr>
          </a:p>
        </p:txBody>
      </p:sp>
      <p:sp>
        <p:nvSpPr>
          <p:cNvPr id="177" name="Google Shape;177;p5"/>
          <p:cNvSpPr/>
          <p:nvPr/>
        </p:nvSpPr>
        <p:spPr>
          <a:xfrm>
            <a:off x="3419912" y="6129356"/>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Εικόνα από vectorjuice στο Freepik</a:t>
            </a:r>
            <a:endParaRPr sz="1200" b="0" i="0" u="none" strike="noStrike" cap="none">
              <a:solidFill>
                <a:srgbClr val="000000"/>
              </a:solidFill>
              <a:latin typeface="Arial"/>
              <a:ea typeface="Arial"/>
              <a:cs typeface="Arial"/>
              <a:sym typeface="Arial"/>
            </a:endParaRPr>
          </a:p>
        </p:txBody>
      </p:sp>
      <p:pic>
        <p:nvPicPr>
          <p:cNvPr id="178" name="Google Shape;178;p5"/>
          <p:cNvPicPr preferRelativeResize="0"/>
          <p:nvPr/>
        </p:nvPicPr>
        <p:blipFill rotWithShape="1">
          <a:blip r:embed="rId4">
            <a:alphaModFix/>
          </a:blip>
          <a:srcRect l="9128" t="16689" r="8040" b="16682"/>
          <a:stretch/>
        </p:blipFill>
        <p:spPr>
          <a:xfrm>
            <a:off x="7308000" y="2217090"/>
            <a:ext cx="4884000" cy="3845310"/>
          </a:xfrm>
          <a:prstGeom prst="rect">
            <a:avLst/>
          </a:prstGeom>
          <a:noFill/>
          <a:ln>
            <a:noFill/>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1 1 Teaching session ΙΖ"/>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DdNp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AN02l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A3Ta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AN02l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AN02l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AN02l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DdNpYFQaV5GsAAABvAAAAHAAAAHVuaXZlcnNhbC9sb2NhbF9zZXR0aW5ncy54bWwNyrEKwkAMANC9XxEySB3Uugn2rpujCK0fENogB7mk9ELRv/e2N7x++GaBnbeSTANezx0C62xL0k/A9/Q43RCKky4kphxQDWGITS82k4zsXmOBVejH28S5wvlJuc4XqbOkAu1B/B6PeInNH1BLAwQUAAIACAAEdNpY9XSmfq0RAACrOQAAFwAAAHVuaXZlcnNhbC91bml2ZXJzYWwucG5n7VsLWJJn37e31dbK/NauzV4r2LXa9r3rLXNm5gFYa9OsNXdqVobUXFlaoENBEXhWLX13EFat2XTC3s4HgU4GgkCLJZUan5ZgcspQUREQER7OfA+KqXvffd91fYfr+65deOn13MD9//3/9+9/uP8Pj/dX77+XGv5s1LNhYWHhaeve/jAsbAY2LGz658/MhN4ZHvrwV+gyDf9h6lth7HsL+6EXT+Ws2bgmLOwyfbZnxwzo9az8dVvwYWFzJYG/aVLcuc/CwhLeTHt7zcfFWUZ1K51VitZafMS4jQ3/drw4+/6vC0ZuLvj02z3rN248ebzx+PaGoQOd2zNpUV8j3n5HebDnVNnzb9Fm1K069f60pTl5ET8/XvNyoo2bIOsvPysOL6XYiRGxV7M43TVbYg1b8nbZLT/uQlI2WyMgk6Ef3kdzuKMD4rddLwauj2gxqj8FBqqYsszA9YukxvzZgUG+dD52WmBgmi9ZFrjeWJTNmzEKkv37IJHhXGAkFViSdgT6HXkkeKAQ2euqOeSepfG4BktjC8bXg1nPH5bLDthid3j37kYnj0omf1ZpggMgESBae6KBkiTNOr5JLiuzxZ7YMarzGehj9pVjIy1bUYujRg39Ir/fd3lB7pK/5I2ZeaDrk7bC8FFL31yhWl/FDgqWZabdjxuz95f8pXv4ZaMmvzQf+8pGxYpR3U9JWKf6g6DbecdWoiWjBPzLHO6RM/+/wb/s77K3nkyNh/sdUlwWxdZeXYmhbmmbvqfmvkGVpXeYVLKg6hUIlWj47lI60yrzDcqwIlc7Zz3pJRaeVKM0LNTWuLcEzTpTrizaqcGOHB5ZsXWyPGR6YdrYMPO/MGafjSZ3zY43l2rdWCoUHiMsqkcKeHoPwj2P7A70pIknZRQTPl7rFmpLrTVaZ42S2ldO3e3m4SfmwKiG9cq4ZvZ+eyRgiYSLARV3prqo3cg3nwVcZ8VdBYIx0rg38pciPPLN7payhwsJGIgeY0zqZBit36v1O3bOG16vxOddolRdxIaPCW4n8Y6dCtL9bgTX8LUoGnA2HTG9z/QO5uB83em+z0ox9pVSFp5MNOUEXXcchoUjSNcWlS6huF0SlEdSTQc8unjApwdEQqDunrqo2fXjJYF/9yJuEnh1Ah2AmGgYk+p+DVVi7YoAHL0g4Ae5INC/AcN39qWiXI7jKO99lBqGv3bPoq5nBsNiB4mHloGNC3Dr+NnCkbYN8WLXRbGr+Cd0hgYGB4x1CizS8UsEUoSrozW5Zb+1VnGMIric2sblFm0y4rxynNpzM9pzkzvoNQN+nY4ou/obVd6DKMdBY8fifuy1e62RWcVdLKpRQTX2EqG8xVFNeqqpN4fam6MZQJhLZC2RYscto46op8qfxCrBW3BS7DOIfyiUuZpzkHjr8yjL8/EoezbKzisqpQySVYnSKQL2bLi7wx8/so4Pp7juM0XOw3DnYSlLKciWJ4imkAh33k7F+h6btSKXJV3l6d0gplh9ER5Xi9jdA6bxy1lWYo3UQM7S26Kwit/IRlP61sabS8wcVYMb4c9qm55bo+AAULhGiz3D9skp5BsGHO3GvsX9PlAZ7aeNIjxaBUGIh3BawSLyErVfvokbDDFovqkRlhbx2ijhN5ZBqc1fEhzzWF32VF9/0sgNpZeokBjaMzBqxpMkxOJ5FK9NYXuz1HIrkutX24ZII32t9knJ2P52mdKwh6hhTpSQ5/+M5ZxVlwAT1WPjZzwhg6D31j8pHHGHu+ykzhpQHwIKAf0fABUukxijRWAGVuPfj9FqiCYF1YrCoZDtrkS54qrAXHI9ySx7suVd/Kqzy16pAeE4X18ss3QgZgT0u/0851GZ2B7OonO4Le/zkX6TLj2XQtPhe43oJpNOW2tVHJUViDheBrNuqvIHc7h5hR4UlNm90T6fH8sgfEFu2/wwi8JP0amlzI9pddqBAeVO0IKTOw13zDYycyy/p8Wqck/s4nnTxd4uKS76zy8xCwf588D5HyiMcRdELi3SIu+oN2WaOTQpMAxQB3o5Yle7VFYPwycrWk0xBmOMiu22FsB9HHiJwVFUmmBKEjFOqo+JBBy9Y5vUygLpdBbXibMcplMHWXqtd8HGuqk0MHrisLLp3fGGNGmvVGHUeePY7DV49EOBBsMCFQUGe+Jypr5vD+woV7FCkKKIS+HQmeXKuJc4MfZitlrfok+6q7+tvFg0SGrmCxl4Cs3my6Usa3nhdvp9UwNqolF5ld/SRQi/YDC+znkXwchWI9m9aNZzRYjeYmjTEtMQANm2kn5HmbcandHce7mJJGCzEQBDJ9oL2roLSkrraAiRPu4Bsl/UPzVaWtGCx3Zyc8EMI/91W/GPB4qaE1fRm0Tt2cN2y7wZ0uyMpgKVZd4zW2ClC4k+h2WhfszWAgwSHCju/9s/oMGxdLlU8Td+SktR6SJB0vLSNggpap+Mc1SwUGpkaxBcN4mmX63N6gHrkzmVKau5U/l8FWpyigyk8weSe/vIgyadPlv+c8m3VQYjxuP117DdGfrK+atdu+hbZGIkg6tQNNASYGJTJg1UUKQvXDI4CRkSk4hBpvXwhonHtHrSj2VFh4YKtBaLvnUqn6Qfugjo81Vre7E3khPhArfDebyotOKnVOfWawa7q8OZ+/A1xC6KZ/UqHEduGIBJmZwbaCmMmVfkI6fqOTlqpClTMmhx2HyJuxBmvrDxEdlHVhUKrL5tT7rIqr4tZZlqTqjyhID+8ECq3vyL5cok3y2xygd1TXkT4jdH8t0M0DdMGDxc6M/UgxNpGOgiT/uHhwlD/+yTOgWsfuAT0hcsK6lGOymvoNug9hwUKI2P9rlwWCk8DeQUITlWElFkzg1qtEL3YWjif/ueMD9TYsR5GnF9+7luM9tQGwThJqhEPpeB9LPQ8fgbpd/EvzeZusydT/TmvixhXZlM9CdbJmrD7fyLtZPZ3CSfqE1vqF6fwv2xSQVyDvduSN1/rK6wRWLM4wgJ1q/SPRq7CF250H93KWcviqqYpBedqGJbhtFm18NqrthbDgdlGosMh7SdT99Hb5F/V5K8q46RTVTtI5A3CtyEHot24LJ/KMnXatcRhRNmfBCr8nUnAQOsi+lQy6Ex0RBbJSYiBQRVDSNt5bAIRrTIsV+KI0o1u2RvqKgXL+LCuenbRy2FJQZ2IXnl+uIqC36RleJ3MPeaM1lrQLXZp6BnnjRZLHEOEXgIQ/JY4ubCs80uR4FnwOHIRd8RpLQ3AEJABSRrW4+K7HF3YdKFMqbWwEdxorIwYIGHXyMxOg0lVUu/F6MnNytFPPTiHi7/MSG80vC1Mq6KYc6c3qekPnoajpJFpSiM2f+KXqznnyAKxYkzO+IYbLlU3idgJJmbpLXQvq8l+Yt9OpE6XyC6l2xy8KF2x9FAIQMl7xTM5Rq0ORUNUrwRqUefn3DFyF8lRv7nhRXf5X2nUjNZBfjw03mPth0cjLkGW2woUBVsGuALaQgk9VqZxtouMCTQCoooiLw3Eaam/UXh5/I+VqsrWdny/FJfMYzJVeiRjV0ns3kIXwUBVN+aFCjGfMHMO3G1vX2ulSwp67B1foriXD2Ww02V8vgLVhOz82hCg8hTNezAEbT1ugvKODsset93Ur3R40mVKkS0TP97ho6/0oUbJpFVBfUHywQpLQ0k2xG5jr4DX3G85NDe67QEdjNi6+IBZ26H7Y2nSm4ZjzY+tOrvuhkPYhrYSylWR4MwRUkWKjfN5eo54PLJHVwhD5GijPue/cHwbgq54oIghkghhzOlbsNxXc9cuZFcoSpSxcjZS/GyjCtsuR41swNqtdi6Cx1xZ9gc/WqCGjlTbtVvlQkXYBV4GEZi8UjBemisv1eJ2wz2tN80iHRujKzS/yKRNaknOy0xRqEU20tMvJeLQP41vbTWslLaFPcnvTfhc7bF7nCQGDZLEQBjZrSyl2Ks9QpjQxRBfU9aw/keXcP0F3s7yWyrla1PpKEw+wW0FnM2mGBeP5GYJ3Kcus9Ixf+7RaNqPlZrYzOFzl9fo+JKtQKtlwPnCtKJnH/MxQUawHIrQkUe+IhJMtiXchqG5ZQypXvTpL6sDfLtFjda60VoV9yGSYwDRpy/Syox8XFCAIZVSOWXBImNWeqaSatoyXdHiHVwYZyITWddts//VGufjiq2aiKp/RY3R2jvjJ/DNXjNbqm/m7WDqF6l0bAmS294pbZrlRZVprQaocgw1OVjSP1rcWquBmW6rz43qXZVQwmDQx8WaNjyF7hlSsFks6+XKxumLjlJxVZcRGhQEVwD/dgisCcfkqtMXQ1hXpxyd+UfXOT3sCqTN5v1+QLfioekWV/aLtvKmz/nobPNpEE+zhYgg31DmD0lAz6J4IY2lD+0OqiZGeiyDzdF4/wCQ+J4y7YvnHuEffaP9HV8CDwEHgIPgYfAQ+Ah8BB4CDwEHgIPgYfAQ+Ah8BB4CDwEHgIPgYfAQ+Ah8BD4Hwy88ZaENXruo22tyabAAPhZJYmCwylHrjS+M3aARLs7vm3dh8HHTskH1esWpwUfGA3NISyuWBJ8snQjtqNi5ZHvg9Cy7b8nxB1swjiV1UTxiKslKcvh0YncGC8nSWGpY3HwFGFFnhNJnEBVnUhHuQZaQKEhVvmchX1dpLEVYR5vFcl2TuDfWEbSu+H7UiUCjYsfXbBMq7+yYM/4CZNHLxobb7rbXiHQxdHo3MlCneGHwNMbBmEAhv8Ae+rwqdoCS74g65z7kNb5WBdpoiplANY93XREjq/Vb5U9FD2zOmBPpEBbYd5Q2YHwiQrPjy5Ld6LL3lrp660XXXKQTLaEwH+f/r3TiyRj+L+aLJAKY0pU2t2oyHCu2WVDKX1vVu+lzIUmFZ8jiGdrK5dfLvVQ+j8cp9xobei0756YEO/V5IiHe2M1ySJh0i4+ZC+qdR9ZW9k5SvbyKCwR1cxIDTjjfSM1QnQtwGu1zG4TvxNrid/NODMq4Mqy4rprgW/UBbK206M+q8iBYZndW7I+CYQK7ILa/EvliB2wirXkM5zSAJv0Uhj6U9BxXg7+JBffMfGuB5ch28mjyBU3oVD6ojwXLB16heJqzYCkqqszkM4MZTYjA+KGesUmhAfEjo+L6STG2WLrLWNB5VOQwoh2E/jo7D7vPcrm6Mj8BcA3rwogqo6yzAjMGzs+pa8OOiQGqWLDq2Qu1Adh4+ruj9Aikf7eWLKaBBBV1sF5Amk62ODbuLxu1OXfhnPhLqEfnJFs8HPggdD7WKA9yDyD029YsjCwHn2rtfjOl0GjFkuMlqrrBuMO76W90swg40+jNpqp/bZ4Zpch8l2hUY/iIkwlhK/UurOZ/pnOz2cZtLuJqtPBUCru7bJ7ym/Lm5bUQoYOH5k17ghqJ0MP7yZVBbxbKDO83j1OX7LKtPWg8WrDvWVPrLuudz5dP+aph1bP2n1B3zKa8gWGI/5ZT49PjO6vMQMjvbEU9VXf/qENgej6iGVOYAFH1QXjQtidPDTA2wu2zUp3AduCoQgj73E+fZPZg2ve1gklAnM3heOcBy3kU6Lq6ngQ10dwzcVdVhzSZfDfP5Rdi8Yp3HpdxkRgxWUhXW3aBue38fFwRwcTR682Bci/JlJIXPHFsJO2YGBl1j8meKddlUTlKdwG45Uk2HiA/SbZ8jgF1bp9nYtmj8fD1CTl1XURjgEWy6Wkub8HMOq9HEH2tPFVTk047hsq5J5raIJ0OpTta+vcCIeoEHIjlLxBqmyn5zFWjXpdY7cylb7lZEUmBnyF3ePeNraUb8qU5lJFznXUg1czmdNHzbBJBURxhNbGGEmVMruf1CHebp6wAs5viVgXOGgXDaP047A9N8/dkSsEItOGbU1g/eB4EZC5y6GyMi9wQu/oaG0LFEE7USeQuxIVCiXvBzN+HBLNUESoc5zTRqPKOFbUto2dvBvyjwGObQE5Q40LcHvLo9K2spjPjZdjR6dCdH1R3pI9ddSUlcGq3Ifz23E43wDHl5vUuY5/Ty770nb17zv/8wOC/xOnDP8SH++PfDZvb8aPxOaywDtp77z3Nvut7Qf+HVBLAwQUAAIACAAEdNpYOp3ncEsAAABrAAAAGwAAAHVuaXZlcnNhbC91bml2ZXJzYWwucG5nLnhtbLOxr8jNUShLLSrOzM+zVTLUM1Cyt+PlsikoSi3LTC1XqACKAQUhQEmhEsg1QnDLM1NKMoBCBhYWCMGM1Mz0jBJbJQtDM7igPtBMAFBLAQIAABQAAgAIAKl+UE82YVgCRwMAAOEJAAAUAAAAAAAAAAEAAAAAAAAAAAB1bml2ZXJzYWwvcGxheWVyLnhtbFBLAQIAABQAAgAIAAN02li1N/SoHAUAAOETAAAdAAAAAAAAAAEAAAAAAHkDAAB1bml2ZXJzYWwvY29tbW9uX21lc3NhZ2VzLmxuZ1BLAQIAABQAAgAIAAN02lgVHmAbowAAAH8BAAAuAAAAAAAAAAEAAAAAANAIAAB1bml2ZXJzYWwvcGxheWJhY2tfYW5kX25hdmlnYXRpb25fc2V0dGluZ3MueG1sUEsBAgAAFAACAAgAA3TaWHRJNR88BAAADBUAACcAAAAAAAAAAQAAAAAAvwkAAHVuaXZlcnNhbC9mbGFzaF9wdWJsaXNoaW5nX3NldHRpbmdzLnhtbFBLAQIAABQAAgAIAAN02lg3i4dqewMAAKwMAAAhAAAAAAAAAAEAAAAAAEAOAAB1bml2ZXJzYWwvZmxhc2hfc2tpbl9zZXR0aW5ncy54bWxQSwECAAAUAAIACAADdNpYpq9WIzYEAACWFAAAJgAAAAAAAAABAAAAAAD6EQAAdW5pdmVyc2FsL2h0bWxfcHVibGlzaGluZ19zZXR0aW5ncy54bWxQSwECAAAUAAIACAADdNpYJg9+6LABAABvBgAAHwAAAAAAAAABAAAAAAB0FgAAdW5pdmVyc2FsL2h0bWxfc2tpbl9zZXR0aW5ncy5qc1BLAQIAABQAAgAIAAN02lgVBpXkawAAAG8AAAAcAAAAAAAAAAEAAAAAAGEYAAB1bml2ZXJzYWwvbG9jYWxfc2V0dGluZ3MueG1sUEsBAgAAFAACAAgABHTaWPV0pn6tEQAAqzkAABcAAAAAAAAAAAAAAAAABhkAAHVuaXZlcnNhbC91bml2ZXJzYWwucG5nUEsBAgAAFAACAAgABHTaWDqd53BLAAAAawAAABsAAAAAAAAAAQAAAAAA6CoAAHVuaXZlcnNhbC91bml2ZXJzYWwucG5nLnhtbFBLBQYAAAAACgAKAAYDAABsKwAAAAA="/>
  <p:tag name="ISPRING_LMS_API_VERSION" val="SCORM 1.2"/>
  <p:tag name="ISPRING_ULTRA_SCORM_COURCE_TITLE" val="ETA 1 1 Teaching session "/>
  <p:tag name="ISPRING_ULTRA_SCORM_COURSE_ID" val="03F62601-20A5-41C4-AD60-8A6975D02DDE"/>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L\\Greek\\Greek\\ETA 1&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1 1 Teaching session "/>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1702</Words>
  <Application>Microsoft Office PowerPoint</Application>
  <PresentationFormat>Ευρεία οθόνη</PresentationFormat>
  <Paragraphs>197</Paragraphs>
  <Slides>27</Slides>
  <Notes>27</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27</vt:i4>
      </vt:variant>
    </vt:vector>
  </HeadingPairs>
  <TitlesOfParts>
    <vt:vector size="35" baseType="lpstr">
      <vt:lpstr>Calibri</vt:lpstr>
      <vt:lpstr>Noto Sans Symbols</vt:lpstr>
      <vt:lpstr>Calibri Light</vt:lpstr>
      <vt:lpstr>Gill Sans</vt:lpstr>
      <vt:lpstr>Arial</vt:lpstr>
      <vt:lpstr>Impact</vt:lpstr>
      <vt:lpstr>Roboto</vt:lpstr>
      <vt:lpstr>Θέμα του Office</vt:lpstr>
      <vt:lpstr>Παρουσίαση του PowerPoint</vt:lpstr>
      <vt:lpstr>Παρουσίαση του PowerPoint</vt:lpstr>
      <vt:lpstr>Εταίροι</vt:lpstr>
      <vt:lpstr>Ας γνωριστούμε καλύτερα…</vt:lpstr>
      <vt:lpstr>Ποιοι και ποιες είστε;  </vt:lpstr>
      <vt:lpstr>Τι γνωρίζουμε για την υγεία?</vt:lpstr>
      <vt:lpstr>Διδακτική Συνεδρία: Περιεχόμενα</vt:lpstr>
      <vt:lpstr>Για ποια θέματα θα μιλήσουμε...</vt:lpstr>
      <vt:lpstr>Ικανότητες</vt:lpstr>
      <vt:lpstr>1.1.1 Εισαγωγή στην αυτοδιαχείριση της υγείας για τους μετανάστες</vt:lpstr>
      <vt:lpstr>Αυτοδιαχείριση της υγείας για μετανάστες</vt:lpstr>
      <vt:lpstr>Τι είναι το πρόγραμμα Mig Health; (1)</vt:lpstr>
      <vt:lpstr>Τι είναι το πρόγραμμα Mig Health; (2)</vt:lpstr>
      <vt:lpstr>1.1.2 Βασικές έννοιες των Εφαρμογών Υγείας</vt:lpstr>
      <vt:lpstr>Τι είναι μια Εφαρμογή Υγείας; (1)</vt:lpstr>
      <vt:lpstr>Τι είναι μια Εφαρμογή Υγείας; (2)</vt:lpstr>
      <vt:lpstr>Τι προσφέρει το πρόγραμμα Mig-Health (1)</vt:lpstr>
      <vt:lpstr>Τι προσφέρει το πρόγραμμα Mig-Health App (2)</vt:lpstr>
      <vt:lpstr>Τι προσφέρει το πρόγραμμα Mig-Health App (3)</vt:lpstr>
      <vt:lpstr>Τι προσφέρει το πρόγραμμα Mig-Health App (4)</vt:lpstr>
      <vt:lpstr>Τι προσφέρει το πρόγραμμα Mig-Health App (5)</vt:lpstr>
      <vt:lpstr>Τι προσφέρει το πρόγραμμα Mig-Health App </vt:lpstr>
      <vt:lpstr>1.1.3 Πλοήγηση στις Εφαρμογές Υγείας</vt:lpstr>
      <vt:lpstr>Δραστηριότητα</vt:lpstr>
      <vt:lpstr> Συζήτηση</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1 1 Teaching session </dc:title>
  <dc:creator>pantelis bbalaouras</dc:creator>
  <cp:lastModifiedBy>pantelis</cp:lastModifiedBy>
  <cp:revision>14</cp:revision>
  <dcterms:created xsi:type="dcterms:W3CDTF">2020-06-02T13:31:56Z</dcterms:created>
  <dcterms:modified xsi:type="dcterms:W3CDTF">2024-07-04T15:38:39Z</dcterms:modified>
</cp:coreProperties>
</file>