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457" r:id="rId5"/>
    <p:sldId id="458" r:id="rId6"/>
    <p:sldId id="437" r:id="rId7"/>
    <p:sldId id="459" r:id="rId8"/>
    <p:sldId id="404" r:id="rId9"/>
  </p:sldIdLst>
  <p:sldSz cx="12192000" cy="6858000"/>
  <p:notesSz cx="6858000" cy="9144000"/>
  <p:custDataLst>
    <p:tags r:id="rId1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F8F8F8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A2726-2F40-B655-301D-02C5BB41825A}" v="11" dt="2024-08-08T08:26:13.012"/>
    <p1510:client id="{F4897F48-ED2F-4C54-A6C9-80FD663753D6}" v="14" dt="2024-08-08T08:27:19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497" autoAdjust="0"/>
  </p:normalViewPr>
  <p:slideViewPr>
    <p:cSldViewPr snapToGrid="0">
      <p:cViewPr varScale="1">
        <p:scale>
          <a:sx n="97" d="100"/>
          <a:sy n="97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8/9/2024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8/9/2024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269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9401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18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1028" name="Picture 4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1DF3F1F6-9B35-E6BF-9B7A-140A0BBC4A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5006"/>
            <a:ext cx="1974079" cy="43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6" name="Picture 4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C24AA7F1-BE4F-B62A-1FCA-886CD1E5D7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5006"/>
            <a:ext cx="1974079" cy="43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Picture 4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58BD8002-F4E9-8734-2221-7A73C4F517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5006"/>
            <a:ext cx="1974079" cy="43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FC102936-A56C-5A73-FCC2-811B232C42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3335383" cy="31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Apps für </a:t>
            </a:r>
            <a:r>
              <a:rPr lang="en-US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Gesundheitsdienste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EFCDE73C-59C4-D805-92A9-F4CA52B3EE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3335383" cy="31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Apps für </a:t>
            </a:r>
            <a:r>
              <a:rPr lang="en-US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Gesundheitsdienste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302F30FD-5A71-F150-38B2-B53EA3F6D8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6548582" cy="31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Apps für </a:t>
            </a:r>
            <a:r>
              <a:rPr lang="en-US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Gesundheitsdienstleistungen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8/9/2024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eg"/><Relationship Id="rId7" Type="http://schemas.openxmlformats.org/officeDocument/2006/relationships/image" Target="../media/image13.jpeg"/><Relationship Id="rId12" Type="http://schemas.openxmlformats.org/officeDocument/2006/relationships/hyperlink" Target="https://www.oxfamitalia.org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s://www.media-k.eu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://www.uv.e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Modul 11  - </a:t>
            </a:r>
            <a:r>
              <a:rPr lang="en-US" sz="3400" b="1" dirty="0" err="1">
                <a:solidFill>
                  <a:srgbClr val="C00000"/>
                </a:solidFill>
                <a:effectLst/>
                <a:latin typeface="+mj-lt"/>
              </a:rPr>
              <a:t>Abschlusssitzung</a:t>
            </a:r>
            <a:r>
              <a:rPr lang="en-US" sz="3400" b="1" dirty="0">
                <a:solidFill>
                  <a:srgbClr val="C00000"/>
                </a:solidFill>
                <a:effectLst/>
                <a:latin typeface="+mj-lt"/>
              </a:rPr>
              <a:t>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(11.4)</a:t>
            </a:r>
          </a:p>
          <a:p>
            <a:pPr>
              <a:spcAft>
                <a:spcPts val="600"/>
              </a:spcAft>
            </a:pPr>
            <a:r>
              <a:rPr lang="en-US" sz="3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Apps für </a:t>
            </a:r>
            <a:r>
              <a:rPr lang="en-US" sz="34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Gesundheitsdienstleistungen</a:t>
            </a:r>
            <a:endParaRPr lang="en-US" sz="3400" b="1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37665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Von der Europäischen 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Union</a:t>
            </a: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 finanziert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. Die geäußerten Ansichten und Meinungen </a:t>
            </a: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entsprechen 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jedoch ausschließlich </a:t>
            </a: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denen des Autors bzw. 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der </a:t>
            </a: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Autoren 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und spiegeln nicht </a:t>
            </a:r>
            <a:r>
              <a:rPr lang="de-DE" sz="1000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zwingend </a:t>
            </a:r>
            <a:r>
              <a:rPr lang="de-DE" sz="1000" b="0" strike="noStrike" spc="-1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die der Europäischen Union oder der Europäischen Exekutivagentur für Bildung und Kultur (EACEA) wider. Weder die Europäische Union noch die EACEA können dafür verantwortlich gemacht werden.</a:t>
            </a:r>
            <a:endParaRPr lang="de-DE" sz="1000" spc="-1">
              <a:solidFill>
                <a:schemeClr val="accent5">
                  <a:lumMod val="20000"/>
                  <a:lumOff val="80000"/>
                </a:schemeClr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1"/>
              </a:spcAft>
            </a:pPr>
            <a:endParaRPr lang="de-DE" sz="1000" spc="-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2" name="Grafik 1" descr="Ein Bild, das Text, Schrift, Screenshot, Grafiken enthält.&#10;&#10;Beschreibung automatisch generiert.">
            <a:extLst>
              <a:ext uri="{FF2B5EF4-FFF2-40B4-BE49-F238E27FC236}">
                <a16:creationId xmlns:a16="http://schemas.microsoft.com/office/drawing/2014/main" id="{6918EC10-ECC7-0F5E-29B5-36B1204FDC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992" y="6423522"/>
            <a:ext cx="19335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44;p2">
            <a:extLst>
              <a:ext uri="{FF2B5EF4-FFF2-40B4-BE49-F238E27FC236}">
                <a16:creationId xmlns:a16="http://schemas.microsoft.com/office/drawing/2014/main" id="{F28B15D5-0FA5-E0D1-C64A-4D433A1490C0}"/>
              </a:ext>
            </a:extLst>
          </p:cNvPr>
          <p:cNvSpPr/>
          <p:nvPr/>
        </p:nvSpPr>
        <p:spPr>
          <a:xfrm>
            <a:off x="1321320" y="494100"/>
            <a:ext cx="10514880" cy="13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de-DE" sz="4800" b="1" strike="noStrike" spc="-1">
                <a:solidFill>
                  <a:srgbClr val="203864"/>
                </a:solidFill>
                <a:latin typeface="Calibri"/>
                <a:ea typeface="Calibri"/>
              </a:rPr>
              <a:t>Partner</a:t>
            </a:r>
            <a:endParaRPr lang="de-DE" sz="4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5" name="Google Shape;145;p2">
            <a:extLst>
              <a:ext uri="{FF2B5EF4-FFF2-40B4-BE49-F238E27FC236}">
                <a16:creationId xmlns:a16="http://schemas.microsoft.com/office/drawing/2014/main" id="{666E315B-D8BF-4B60-820D-4582509958B4}"/>
              </a:ext>
            </a:extLst>
          </p:cNvPr>
          <p:cNvGrpSpPr/>
          <p:nvPr/>
        </p:nvGrpSpPr>
        <p:grpSpPr>
          <a:xfrm>
            <a:off x="7089960" y="1942020"/>
            <a:ext cx="6095160" cy="1667880"/>
            <a:chOff x="6606720" y="1812960"/>
            <a:chExt cx="6095160" cy="1667880"/>
          </a:xfrm>
        </p:grpSpPr>
        <p:pic>
          <p:nvPicPr>
            <p:cNvPr id="30" name="Google Shape;146;p2">
              <a:extLst>
                <a:ext uri="{FF2B5EF4-FFF2-40B4-BE49-F238E27FC236}">
                  <a16:creationId xmlns:a16="http://schemas.microsoft.com/office/drawing/2014/main" id="{C2BAA9AC-2273-131A-C5DD-DFF2A1BCF228}"/>
                </a:ext>
              </a:extLst>
            </p:cNvPr>
            <p:cNvPicPr/>
            <p:nvPr/>
          </p:nvPicPr>
          <p:blipFill>
            <a:blip r:embed="rId3"/>
            <a:stretch/>
          </p:blipFill>
          <p:spPr>
            <a:xfrm>
              <a:off x="8930160" y="1812960"/>
              <a:ext cx="1448280" cy="996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1" name="Google Shape;147;p2">
              <a:extLst>
                <a:ext uri="{FF2B5EF4-FFF2-40B4-BE49-F238E27FC236}">
                  <a16:creationId xmlns:a16="http://schemas.microsoft.com/office/drawing/2014/main" id="{3C123F59-1A60-46A8-D71A-453BD3CE19BF}"/>
                </a:ext>
              </a:extLst>
            </p:cNvPr>
            <p:cNvSpPr/>
            <p:nvPr/>
          </p:nvSpPr>
          <p:spPr>
            <a:xfrm>
              <a:off x="6606720" y="2751840"/>
              <a:ext cx="6095160" cy="729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WESTFALISCHE </a:t>
              </a: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HOCHSCHULE</a:t>
              </a: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 GELSENKIRCHEN,</a:t>
              </a:r>
              <a:r>
                <a:rPr sz="1050"/>
                <a:t/>
              </a:r>
              <a:br>
                <a:rPr sz="1050"/>
              </a:br>
              <a:r>
                <a:rPr lang="en-US" sz="105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BOCHOLT, RECKLINGHAUSEN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GELSENKIRCHEN, DEUTSCHLAND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5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4"/>
                </a:rPr>
                <a:t>www.w-hs.de</a:t>
              </a:r>
              <a:endParaRPr lang="de-DE" sz="105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2" name="Google Shape;148;p2">
            <a:extLst>
              <a:ext uri="{FF2B5EF4-FFF2-40B4-BE49-F238E27FC236}">
                <a16:creationId xmlns:a16="http://schemas.microsoft.com/office/drawing/2014/main" id="{2E9551F2-617C-ECA5-4CA0-48DC23996BA0}"/>
              </a:ext>
            </a:extLst>
          </p:cNvPr>
          <p:cNvGrpSpPr/>
          <p:nvPr/>
        </p:nvGrpSpPr>
        <p:grpSpPr>
          <a:xfrm>
            <a:off x="3966960" y="4633020"/>
            <a:ext cx="6628680" cy="1730880"/>
            <a:chOff x="3483720" y="4503960"/>
            <a:chExt cx="6628680" cy="1730880"/>
          </a:xfrm>
        </p:grpSpPr>
        <p:pic>
          <p:nvPicPr>
            <p:cNvPr id="33" name="Google Shape;149;p2">
              <a:extLst>
                <a:ext uri="{FF2B5EF4-FFF2-40B4-BE49-F238E27FC236}">
                  <a16:creationId xmlns:a16="http://schemas.microsoft.com/office/drawing/2014/main" id="{0088479E-3F10-0DF6-4EE7-FF00AD873825}"/>
                </a:ext>
              </a:extLst>
            </p:cNvPr>
            <p:cNvPicPr/>
            <p:nvPr/>
          </p:nvPicPr>
          <p:blipFill>
            <a:blip r:embed="rId5"/>
            <a:stretch/>
          </p:blipFill>
          <p:spPr>
            <a:xfrm>
              <a:off x="5531760" y="4503960"/>
              <a:ext cx="2532960" cy="1046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4" name="Google Shape;150;p2">
              <a:extLst>
                <a:ext uri="{FF2B5EF4-FFF2-40B4-BE49-F238E27FC236}">
                  <a16:creationId xmlns:a16="http://schemas.microsoft.com/office/drawing/2014/main" id="{4D68C886-17FD-85F3-68B3-F44EBAB37D83}"/>
                </a:ext>
              </a:extLst>
            </p:cNvPr>
            <p:cNvSpPr/>
            <p:nvPr/>
          </p:nvSpPr>
          <p:spPr>
            <a:xfrm>
              <a:off x="3483720" y="5534640"/>
              <a:ext cx="66286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COORDINA ORGANIZACIÓN DE EMPRESAS Y</a:t>
              </a:r>
              <a:r>
                <a:rPr sz="1000"/>
                <a:t/>
              </a:r>
              <a:br>
                <a:rPr sz="1000"/>
              </a:b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RECURSOS HUMANOS, S.L.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VALENCIA, SPANIEN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6"/>
                </a:rPr>
                <a:t>coordina-oerh.com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5" name="Google Shape;151;p2">
            <a:extLst>
              <a:ext uri="{FF2B5EF4-FFF2-40B4-BE49-F238E27FC236}">
                <a16:creationId xmlns:a16="http://schemas.microsoft.com/office/drawing/2014/main" id="{8DC25973-9228-8E3E-987D-0511CDC441B5}"/>
              </a:ext>
            </a:extLst>
          </p:cNvPr>
          <p:cNvGrpSpPr/>
          <p:nvPr/>
        </p:nvGrpSpPr>
        <p:grpSpPr>
          <a:xfrm>
            <a:off x="3503640" y="1905660"/>
            <a:ext cx="6633720" cy="1577880"/>
            <a:chOff x="3020400" y="1776600"/>
            <a:chExt cx="6633720" cy="1577880"/>
          </a:xfrm>
        </p:grpSpPr>
        <p:pic>
          <p:nvPicPr>
            <p:cNvPr id="36" name="Google Shape;152;p2">
              <a:extLst>
                <a:ext uri="{FF2B5EF4-FFF2-40B4-BE49-F238E27FC236}">
                  <a16:creationId xmlns:a16="http://schemas.microsoft.com/office/drawing/2014/main" id="{AC521AA5-9978-6DC1-7CF9-E6C745BC0BDB}"/>
                </a:ext>
              </a:extLst>
            </p:cNvPr>
            <p:cNvPicPr/>
            <p:nvPr/>
          </p:nvPicPr>
          <p:blipFill>
            <a:blip r:embed="rId7"/>
            <a:stretch/>
          </p:blipFill>
          <p:spPr>
            <a:xfrm>
              <a:off x="5065920" y="1776600"/>
              <a:ext cx="2542320" cy="1046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7" name="Google Shape;153;p2">
              <a:extLst>
                <a:ext uri="{FF2B5EF4-FFF2-40B4-BE49-F238E27FC236}">
                  <a16:creationId xmlns:a16="http://schemas.microsoft.com/office/drawing/2014/main" id="{D2CE1C21-CFAE-B033-F273-D24EBD488932}"/>
                </a:ext>
              </a:extLst>
            </p:cNvPr>
            <p:cNvSpPr/>
            <p:nvPr/>
          </p:nvSpPr>
          <p:spPr>
            <a:xfrm>
              <a:off x="3020400" y="2806920"/>
              <a:ext cx="6633720" cy="54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PROLIPSIS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666666"/>
                  </a:solidFill>
                  <a:latin typeface="Roboto"/>
                  <a:ea typeface="Roboto"/>
                </a:rPr>
                <a:t>ATHEN, GRIECHENLAND</a:t>
              </a:r>
              <a:r>
                <a:rPr sz="1000"/>
                <a:t/>
              </a:r>
              <a:br>
                <a:rPr sz="1000"/>
              </a:b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8"/>
                </a:rPr>
                <a:t>www.prolepsis.gr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8" name="Google Shape;154;p2">
            <a:extLst>
              <a:ext uri="{FF2B5EF4-FFF2-40B4-BE49-F238E27FC236}">
                <a16:creationId xmlns:a16="http://schemas.microsoft.com/office/drawing/2014/main" id="{5A395C7F-C3AE-0F34-7CED-CB68DCA58183}"/>
              </a:ext>
            </a:extLst>
          </p:cNvPr>
          <p:cNvGrpSpPr/>
          <p:nvPr/>
        </p:nvGrpSpPr>
        <p:grpSpPr>
          <a:xfrm>
            <a:off x="3259200" y="4607460"/>
            <a:ext cx="2542320" cy="1739160"/>
            <a:chOff x="2775960" y="4478400"/>
            <a:chExt cx="2542320" cy="1739160"/>
          </a:xfrm>
        </p:grpSpPr>
        <p:pic>
          <p:nvPicPr>
            <p:cNvPr id="39" name="Google Shape;155;p2">
              <a:extLst>
                <a:ext uri="{FF2B5EF4-FFF2-40B4-BE49-F238E27FC236}">
                  <a16:creationId xmlns:a16="http://schemas.microsoft.com/office/drawing/2014/main" id="{A13754E1-AC5E-E844-D12D-897658741AF7}"/>
                </a:ext>
              </a:extLst>
            </p:cNvPr>
            <p:cNvPicPr/>
            <p:nvPr/>
          </p:nvPicPr>
          <p:blipFill>
            <a:blip r:embed="rId9"/>
            <a:stretch/>
          </p:blipFill>
          <p:spPr>
            <a:xfrm>
              <a:off x="2775960" y="4478400"/>
              <a:ext cx="2542320" cy="10202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0" name="Google Shape;156;p2">
              <a:extLst>
                <a:ext uri="{FF2B5EF4-FFF2-40B4-BE49-F238E27FC236}">
                  <a16:creationId xmlns:a16="http://schemas.microsoft.com/office/drawing/2014/main" id="{DD17DD7D-4816-716E-270A-5A80B97AECCB}"/>
                </a:ext>
              </a:extLst>
            </p:cNvPr>
            <p:cNvSpPr/>
            <p:nvPr/>
          </p:nvSpPr>
          <p:spPr>
            <a:xfrm>
              <a:off x="3082680" y="5517360"/>
              <a:ext cx="20368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media k GmbH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Bad Mergentheim, DEUTSCHLAND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0"/>
                </a:rPr>
                <a:t>www.media-k.eu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1" name="Google Shape;157;p2">
            <a:extLst>
              <a:ext uri="{FF2B5EF4-FFF2-40B4-BE49-F238E27FC236}">
                <a16:creationId xmlns:a16="http://schemas.microsoft.com/office/drawing/2014/main" id="{43EE76C7-E4AB-B60F-BFE2-7ECDAA74F336}"/>
              </a:ext>
            </a:extLst>
          </p:cNvPr>
          <p:cNvGrpSpPr/>
          <p:nvPr/>
        </p:nvGrpSpPr>
        <p:grpSpPr>
          <a:xfrm>
            <a:off x="3343080" y="1551420"/>
            <a:ext cx="1972080" cy="2872440"/>
            <a:chOff x="2859840" y="1422360"/>
            <a:chExt cx="1972080" cy="2872440"/>
          </a:xfrm>
        </p:grpSpPr>
        <p:pic>
          <p:nvPicPr>
            <p:cNvPr id="42" name="Google Shape;158;p2">
              <a:extLst>
                <a:ext uri="{FF2B5EF4-FFF2-40B4-BE49-F238E27FC236}">
                  <a16:creationId xmlns:a16="http://schemas.microsoft.com/office/drawing/2014/main" id="{FB5470AE-1CF2-CB05-7209-CC353AB28551}"/>
                </a:ext>
              </a:extLst>
            </p:cNvPr>
            <p:cNvPicPr/>
            <p:nvPr/>
          </p:nvPicPr>
          <p:blipFill>
            <a:blip r:embed="rId11"/>
            <a:stretch/>
          </p:blipFill>
          <p:spPr>
            <a:xfrm>
              <a:off x="2859840" y="1422360"/>
              <a:ext cx="1961280" cy="21520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3" name="Google Shape;159;p2">
              <a:extLst>
                <a:ext uri="{FF2B5EF4-FFF2-40B4-BE49-F238E27FC236}">
                  <a16:creationId xmlns:a16="http://schemas.microsoft.com/office/drawing/2014/main" id="{355B8A03-F101-0802-DB87-098A0BE2B639}"/>
                </a:ext>
              </a:extLst>
            </p:cNvPr>
            <p:cNvSpPr/>
            <p:nvPr/>
          </p:nvSpPr>
          <p:spPr>
            <a:xfrm>
              <a:off x="2870640" y="3594600"/>
              <a:ext cx="1961280" cy="70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OXFAM ITALIA INTERCULTURA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AREZZO, ITALIEN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2"/>
                </a:rPr>
                <a:t>www.oxfamitalia.org/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4" name="Google Shape;160;p2">
            <a:extLst>
              <a:ext uri="{FF2B5EF4-FFF2-40B4-BE49-F238E27FC236}">
                <a16:creationId xmlns:a16="http://schemas.microsoft.com/office/drawing/2014/main" id="{C5BD6167-15D1-BDCB-8429-58DB80E1838D}"/>
              </a:ext>
            </a:extLst>
          </p:cNvPr>
          <p:cNvGrpSpPr/>
          <p:nvPr/>
        </p:nvGrpSpPr>
        <p:grpSpPr>
          <a:xfrm>
            <a:off x="-1491000" y="1858860"/>
            <a:ext cx="6951960" cy="1595160"/>
            <a:chOff x="-1974240" y="1729800"/>
            <a:chExt cx="6951960" cy="1595160"/>
          </a:xfrm>
        </p:grpSpPr>
        <p:pic>
          <p:nvPicPr>
            <p:cNvPr id="45" name="Google Shape;161;p2">
              <a:extLst>
                <a:ext uri="{FF2B5EF4-FFF2-40B4-BE49-F238E27FC236}">
                  <a16:creationId xmlns:a16="http://schemas.microsoft.com/office/drawing/2014/main" id="{672B7BA8-C4C9-9BCB-B3DC-5E5A2EBB41F3}"/>
                </a:ext>
              </a:extLst>
            </p:cNvPr>
            <p:cNvPicPr/>
            <p:nvPr/>
          </p:nvPicPr>
          <p:blipFill>
            <a:blip r:embed="rId13"/>
            <a:stretch/>
          </p:blipFill>
          <p:spPr>
            <a:xfrm>
              <a:off x="230400" y="1729800"/>
              <a:ext cx="2542320" cy="10375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6" name="Google Shape;162;p2">
              <a:extLst>
                <a:ext uri="{FF2B5EF4-FFF2-40B4-BE49-F238E27FC236}">
                  <a16:creationId xmlns:a16="http://schemas.microsoft.com/office/drawing/2014/main" id="{BD3BD614-2F43-C9A4-B671-09AE793B10C2}"/>
                </a:ext>
              </a:extLst>
            </p:cNvPr>
            <p:cNvSpPr/>
            <p:nvPr/>
          </p:nvSpPr>
          <p:spPr>
            <a:xfrm>
              <a:off x="-1974240" y="2777400"/>
              <a:ext cx="6951960" cy="54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203864"/>
                  </a:solidFill>
                  <a:latin typeface="Roboto"/>
                  <a:ea typeface="Roboto"/>
                </a:rPr>
                <a:t>UNIVERSITAT DE VALENCIA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strike="noStrike" spc="-1">
                  <a:solidFill>
                    <a:srgbClr val="414042"/>
                  </a:solidFill>
                  <a:latin typeface="Roboto"/>
                  <a:ea typeface="Roboto"/>
                </a:rPr>
                <a:t>VALENCIA, SPANIEN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000" b="0" u="sng" strike="noStrike" spc="-1">
                  <a:solidFill>
                    <a:srgbClr val="0563C1"/>
                  </a:solidFill>
                  <a:uFillTx/>
                  <a:latin typeface="Roboto"/>
                  <a:ea typeface="Roboto"/>
                  <a:hlinkClick r:id="rId14"/>
                </a:rPr>
                <a:t>www.uv.es</a:t>
              </a:r>
              <a:endParaRPr lang="de-DE" sz="1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7" name="Google Shape;163;p2">
            <a:extLst>
              <a:ext uri="{FF2B5EF4-FFF2-40B4-BE49-F238E27FC236}">
                <a16:creationId xmlns:a16="http://schemas.microsoft.com/office/drawing/2014/main" id="{6614DE0B-C00B-A89E-8618-DF50BE2ED1C2}"/>
              </a:ext>
            </a:extLst>
          </p:cNvPr>
          <p:cNvSpPr/>
          <p:nvPr/>
        </p:nvSpPr>
        <p:spPr>
          <a:xfrm>
            <a:off x="6144960" y="390906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CONNEXIONS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ATHEN, GRIECHENLAND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5"/>
              </a:rPr>
              <a:t>www.connexions.gr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Google Shape;164;p2">
            <a:extLst>
              <a:ext uri="{FF2B5EF4-FFF2-40B4-BE49-F238E27FC236}">
                <a16:creationId xmlns:a16="http://schemas.microsoft.com/office/drawing/2014/main" id="{173D2DEE-5BDF-8A04-A302-8FF1F9A792D8}"/>
              </a:ext>
            </a:extLst>
          </p:cNvPr>
          <p:cNvPicPr/>
          <p:nvPr/>
        </p:nvPicPr>
        <p:blipFill>
          <a:blip r:embed="rId16"/>
          <a:stretch/>
        </p:blipFill>
        <p:spPr>
          <a:xfrm>
            <a:off x="1072200" y="4238820"/>
            <a:ext cx="2082240" cy="1321920"/>
          </a:xfrm>
          <a:prstGeom prst="rect">
            <a:avLst/>
          </a:prstGeom>
          <a:ln w="0">
            <a:noFill/>
          </a:ln>
        </p:spPr>
      </p:pic>
      <p:pic>
        <p:nvPicPr>
          <p:cNvPr id="49" name="Google Shape;165;p2">
            <a:extLst>
              <a:ext uri="{FF2B5EF4-FFF2-40B4-BE49-F238E27FC236}">
                <a16:creationId xmlns:a16="http://schemas.microsoft.com/office/drawing/2014/main" id="{D527B94D-8827-23E8-9909-00A7B8D2DCE3}"/>
              </a:ext>
            </a:extLst>
          </p:cNvPr>
          <p:cNvPicPr/>
          <p:nvPr/>
        </p:nvPicPr>
        <p:blipFill>
          <a:blip r:embed="rId17"/>
          <a:stretch/>
        </p:blipFill>
        <p:spPr>
          <a:xfrm>
            <a:off x="9249600" y="4648860"/>
            <a:ext cx="2158200" cy="885240"/>
          </a:xfrm>
          <a:prstGeom prst="rect">
            <a:avLst/>
          </a:prstGeom>
          <a:ln w="0">
            <a:noFill/>
          </a:ln>
        </p:spPr>
      </p:pic>
      <p:sp>
        <p:nvSpPr>
          <p:cNvPr id="50" name="Google Shape;166;p2">
            <a:extLst>
              <a:ext uri="{FF2B5EF4-FFF2-40B4-BE49-F238E27FC236}">
                <a16:creationId xmlns:a16="http://schemas.microsoft.com/office/drawing/2014/main" id="{352D0045-2234-3D10-D1BF-D513868FD693}"/>
              </a:ext>
            </a:extLst>
          </p:cNvPr>
          <p:cNvSpPr/>
          <p:nvPr/>
        </p:nvSpPr>
        <p:spPr>
          <a:xfrm>
            <a:off x="6145680" y="568062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AMSED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STRAßBURG, FRANKREICH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8"/>
              </a:rPr>
              <a:t>www.amsed.fr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Google Shape;167;p2">
            <a:extLst>
              <a:ext uri="{FF2B5EF4-FFF2-40B4-BE49-F238E27FC236}">
                <a16:creationId xmlns:a16="http://schemas.microsoft.com/office/drawing/2014/main" id="{6EBDDF77-72A5-59B4-E975-A99E75D23A52}"/>
              </a:ext>
            </a:extLst>
          </p:cNvPr>
          <p:cNvSpPr/>
          <p:nvPr/>
        </p:nvSpPr>
        <p:spPr>
          <a:xfrm>
            <a:off x="-2511600" y="5623740"/>
            <a:ext cx="855792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203864"/>
                </a:solidFill>
                <a:latin typeface="Roboto"/>
                <a:ea typeface="Roboto"/>
              </a:rPr>
              <a:t>RESET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strike="noStrike" spc="-1">
                <a:solidFill>
                  <a:srgbClr val="414042"/>
                </a:solidFill>
                <a:latin typeface="Roboto"/>
                <a:ea typeface="Roboto"/>
              </a:rPr>
              <a:t>ZYPERN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de-DE" sz="1100" b="0" u="sng" strike="noStrike" spc="-1">
                <a:solidFill>
                  <a:srgbClr val="0563C1"/>
                </a:solidFill>
                <a:uFillTx/>
                <a:latin typeface="Roboto"/>
                <a:ea typeface="Roboto"/>
                <a:hlinkClick r:id="rId19"/>
              </a:rPr>
              <a:t>www.resetcy.com</a:t>
            </a:r>
            <a:r>
              <a:rPr lang="de-DE" sz="1100" b="0" strike="noStrike" spc="-1">
                <a:solidFill>
                  <a:srgbClr val="D71920"/>
                </a:solidFill>
                <a:latin typeface="Roboto"/>
                <a:ea typeface="Roboto"/>
              </a:rPr>
              <a:t>  </a:t>
            </a:r>
            <a:endParaRPr lang="de-DE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Google Shape;168;p2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7F6D726D-AA63-B9F6-B3BA-8013D719E487}"/>
              </a:ext>
            </a:extLst>
          </p:cNvPr>
          <p:cNvPicPr/>
          <p:nvPr/>
        </p:nvPicPr>
        <p:blipFill>
          <a:blip r:embed="rId20"/>
          <a:stretch/>
        </p:blipFill>
        <p:spPr>
          <a:xfrm>
            <a:off x="6820680" y="3738420"/>
            <a:ext cx="2686680" cy="811800"/>
          </a:xfrm>
          <a:prstGeom prst="rect">
            <a:avLst/>
          </a:prstGeom>
          <a:ln w="0">
            <a:noFill/>
          </a:ln>
        </p:spPr>
      </p:pic>
      <p:pic>
        <p:nvPicPr>
          <p:cNvPr id="53" name="Google Shape;169;p2" descr="A close up of a logo&#10;&#10;Description automatically generated">
            <a:extLst>
              <a:ext uri="{FF2B5EF4-FFF2-40B4-BE49-F238E27FC236}">
                <a16:creationId xmlns:a16="http://schemas.microsoft.com/office/drawing/2014/main" id="{D0B15C8A-6BDF-E8C1-2579-3836DAEAD566}"/>
              </a:ext>
            </a:extLst>
          </p:cNvPr>
          <p:cNvPicPr/>
          <p:nvPr/>
        </p:nvPicPr>
        <p:blipFill>
          <a:blip r:embed="rId21"/>
          <a:stretch/>
        </p:blipFill>
        <p:spPr>
          <a:xfrm>
            <a:off x="674040" y="1737900"/>
            <a:ext cx="2686680" cy="10962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Prüfen Sie das Ergebnis des Selbststudiums</a:t>
            </a:r>
            <a:endParaRPr lang="el-GR" sz="32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808163"/>
            <a:ext cx="11059693" cy="45929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Diese Sitzung kann persönlich oder online organisiert werden. Die Lernenden werden gebeten, ihren Plan für die Nutzung von Gesundheitsdienstleistungs-Apps in Bezug auf ihre eigene Person oder 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eine:n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Freund:in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oder Verwandte zu präsentieren. Sie werden gefragt, mit welchen Herausforderungen sie konfrontiert waren - falls es welche gab - und wie sie diese gemeistert haben.</a:t>
            </a:r>
            <a:endParaRPr lang="en-GB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Das Ergebnis wird sein </a:t>
            </a:r>
            <a:endParaRPr lang="de-DE" sz="1800" dirty="0">
              <a:effectLst/>
              <a:ea typeface="MyriadPro-Regular"/>
            </a:endParaRP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eine Sammlung von Beispielen von Apps für Gesundheitsdienste in ihrem Ankunftsland (basierend auf der Identifizierung von Gesundheits-Apps),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eine Prioritätenliste von Gesundheitsdienstleistungen, die die Lernenden als besonders nützlich für sich selbst/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eine:n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Freund:in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eine:n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de-DE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Verwandte:n</a:t>
            </a:r>
            <a:r>
              <a:rPr lang="de-D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ansehen (basierend auf dem Plan zur Nutzung von Gesundheitsdienstleistungs-Apps).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de-DE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Ressourcen:</a:t>
            </a:r>
            <a:endParaRPr lang="de-DE" sz="1800" dirty="0">
              <a:effectLst/>
              <a:ea typeface="MyriadPro-Regular"/>
            </a:endParaRPr>
          </a:p>
          <a:p>
            <a:pPr>
              <a:lnSpc>
                <a:spcPct val="110000"/>
              </a:lnSpc>
            </a:pPr>
            <a:r>
              <a:rPr lang="de-DE" sz="1800" dirty="0">
                <a:effectLst/>
                <a:ea typeface="MyriadPro-Regular"/>
              </a:rPr>
              <a:t>Ausgefüllte Vorlagen von 11.2.1 und 11.2.2 (WORD-Dokumente)</a:t>
            </a: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de-DE" sz="1800" dirty="0">
              <a:effectLst/>
              <a:latin typeface="Arial" panose="020B0604020202020204" pitchFamily="34" charset="0"/>
              <a:ea typeface="Myriad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BFB4E500-EA74-9A31-DA88-73301A22DB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7401292" y="515757"/>
            <a:ext cx="4216400" cy="324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Feedback </a:t>
            </a:r>
            <a:r>
              <a:rPr lang="en-US" sz="3200" dirty="0" err="1"/>
              <a:t>geben</a:t>
            </a:r>
            <a:r>
              <a:rPr lang="en-US" sz="3200" dirty="0"/>
              <a:t> und </a:t>
            </a:r>
            <a:r>
              <a:rPr lang="en-US" sz="3200" dirty="0" err="1"/>
              <a:t>diskutieren</a:t>
            </a:r>
            <a:r>
              <a:rPr lang="en-US" sz="3200" dirty="0"/>
              <a:t> </a:t>
            </a:r>
            <a:endParaRPr lang="el-GR" sz="32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188029"/>
            <a:ext cx="11059693" cy="421303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sz="2400" i="1" dirty="0"/>
              <a:t>Welche App war am </a:t>
            </a:r>
            <a:r>
              <a:rPr lang="de-DE" sz="2400" b="1" i="1" dirty="0"/>
              <a:t>interessantesten</a:t>
            </a:r>
            <a:r>
              <a:rPr lang="de-DE" sz="2400" i="1" dirty="0"/>
              <a:t>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sz="2400" i="1" dirty="0"/>
              <a:t>Welche App war am </a:t>
            </a:r>
            <a:r>
              <a:rPr lang="de-DE" sz="2400" b="1" i="1" dirty="0"/>
              <a:t>schwierigsten</a:t>
            </a:r>
            <a:r>
              <a:rPr lang="de-DE" sz="2400" i="1" dirty="0"/>
              <a:t> zu finden?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sz="2400" i="1" dirty="0"/>
              <a:t>Auf welche </a:t>
            </a:r>
            <a:r>
              <a:rPr lang="de-DE" sz="2400" b="1" i="1" dirty="0"/>
              <a:t>Hindernisse</a:t>
            </a:r>
            <a:r>
              <a:rPr lang="de-DE" sz="2400" i="1" dirty="0"/>
              <a:t> sind Sie bei der Navigation in der App gestoßen, wenn überhaupt?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sz="2400" i="1" dirty="0"/>
              <a:t>Welche Funktionen der App </a:t>
            </a:r>
            <a:r>
              <a:rPr lang="de-DE" sz="2400" b="1" i="1" dirty="0"/>
              <a:t>erleichterten</a:t>
            </a:r>
            <a:r>
              <a:rPr lang="de-DE" sz="2400" i="1" dirty="0"/>
              <a:t> und welche </a:t>
            </a:r>
            <a:r>
              <a:rPr lang="de-DE" sz="2400" b="1" i="1" dirty="0"/>
              <a:t>erschwerten</a:t>
            </a:r>
            <a:r>
              <a:rPr lang="de-DE" sz="2400" i="1" dirty="0"/>
              <a:t> die Navigation und das Gesamterlebnis?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sz="2400" i="1" dirty="0"/>
              <a:t>Abschließend beglückwünscht der Trainer / die Trainerin die Lernenden zu ihrer Lernerfahrung und ihrem Ergebnis.</a:t>
            </a:r>
            <a:endParaRPr lang="en-US" sz="24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7829AF-43E3-E836-F7E0-476A2DCD8B9F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 err="1">
                <a:hlinkClick r:id="rId4"/>
              </a:rPr>
              <a:t>Entworfen</a:t>
            </a:r>
            <a:r>
              <a:rPr lang="en-US" sz="1200" dirty="0">
                <a:hlinkClick r:id="rId4"/>
              </a:rPr>
              <a:t> von </a:t>
            </a:r>
            <a:r>
              <a:rPr lang="en-US" sz="1200" dirty="0" err="1">
                <a:hlinkClick r:id="rId4"/>
              </a:rPr>
              <a:t>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7964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de-DE" sz="2800" dirty="0">
                <a:solidFill>
                  <a:srgbClr val="C01E24"/>
                </a:solidFill>
                <a:latin typeface="+mj-lt"/>
              </a:rPr>
              <a:t>Glückwunsch!</a:t>
            </a:r>
          </a:p>
          <a:p>
            <a:pPr algn="l">
              <a:spcAft>
                <a:spcPts val="600"/>
              </a:spcAft>
            </a:pPr>
            <a:r>
              <a:rPr lang="de-DE" sz="2800" dirty="0">
                <a:solidFill>
                  <a:srgbClr val="C01E24"/>
                </a:solidFill>
                <a:latin typeface="+mj-lt"/>
              </a:rPr>
              <a:t>Sie haben dieses Modul abgeschlossen!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7682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Von der Europäischen 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Union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 finanziert. Die geäußerten Ansichten und Meinungen entsprechen jedoch ausschließlich denen des Autors bzw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der Autoren und spiegeln nicht zwingend die der Europäischen 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Union 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oder der Europäischen Exekutivagentur für Bildung und Kultur 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(EACEA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) wider. Weder die Europäische 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Union 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noch die 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EACEA </a:t>
            </a:r>
            <a:r>
              <a:rPr lang="de-DE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/>
                <a:ea typeface="Calibri"/>
                <a:cs typeface="Calibri"/>
              </a:rPr>
              <a:t>können dafür verantwortlich gemacht werden</a:t>
            </a:r>
            <a:r>
              <a:rPr lang="de-DE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Calibri"/>
                <a:ea typeface="Calibri"/>
                <a:cs typeface="Calibri"/>
              </a:rPr>
              <a:t>.</a:t>
            </a:r>
            <a:endParaRPr lang="de-DE" sz="1000" dirty="0">
              <a:solidFill>
                <a:schemeClr val="accent5">
                  <a:lumMod val="20000"/>
                  <a:lumOff val="80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5" name="Grafik 4" descr="Ein Bild, das Text, Screenshot, Schrift, Grafiken enthält.&#10;&#10;Beschreibung automatisch generiert.">
            <a:extLst>
              <a:ext uri="{FF2B5EF4-FFF2-40B4-BE49-F238E27FC236}">
                <a16:creationId xmlns:a16="http://schemas.microsoft.com/office/drawing/2014/main" id="{F5B53850-2172-1098-E8DD-01D8E9D03A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811" y="6423178"/>
            <a:ext cx="193357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11 4 Apps for Healthcare Services CLOSURE SESSION_DE_checked by Kari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DrChZ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EOsKFk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Q6woWX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EOsKFk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EOsKFm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EOsKFk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BDrChZFQaV5GsAAABvAAAAHAAAAHVuaXZlcnNhbC9sb2NhbF9zZXR0aW5ncy54bWwNyrEKwkAMANC9XxEySB3Uugn2rpujCK0fENogB7mk9ELRv/e2N7x++GaBnbeSTANezx0C62xL0k/A9/Q43RCKky4kphxQDWGITS82k4zsXmOBVejH28S5wvlJuc4XqbOkAu1B/B6PeInNH1BLAwQUAAIACABErChZwhuumWgSAAD3TQAAFwAAAHVuaXZlcnNhbC91bml2ZXJzYWwucG5n7Zx7WFNXtsBxbHV81TrO1KKVtNXqtbXGikghkLQWsegoU20FH0nEF9W0oMYkQB6n33QKVq2paMUHIXdERQskWI0B8qpSjUpNqjwigeSoKRwgnESIJJycJGcOIViwnf/m3u+7t4cPPrJ39m/ttddae+21+Q758m8rl04YO3VsWFjYhKT3E1aFhY1qDAt75rM/jsJ7WIbsI/ivEexVSxeHyQwvdeCNZ9LfXfFuWNgF8Thf2rN4e8zO99eyw8Keq+n/GaHPPLclLGzFgaSEdz/MYnRZwFIYebcNQZzV2x8tnqTuOHvlpEP7KHHqoX9+Gh7e5Rg36RP1X8ft2vanT1+SjN2xZ1bsC5EvJtxaWc/9+stzk0pOHe57I2Hkwwja6DUXvmtbf/P8bPE3sxUMcha7kWFXmZpKvqVyLpC0qC+aHBb8+t60JXVk8NVnpo3/C68eFeUqQMwPFsxMyu//7ph2l9+rBFAlGfCbAH/PGbKwo1Ue6JTPjM+GsGchbAyETTjviSsbEdQWhTUiwOsMOJwMbd81MkPEpt9l8wLgzgDp0PyBMfOd+BAzfUe+dh2ETRpTMzU4s8tq95TItYfmJXleG88Kdv0YWZa0o2CQMlbMOk+/WjEqOE1czYnT3CfoeFa++fcDyePLhA62lI/Ul1B7exrXZ2rUSNvJfOrLkkihwR1jS0nHtP9ImxB0ZzacBh+W+n4u9fjqaP66AjKA1P77kS1Nu3tXZCeRDhjCdbHoMD/kkMMbg42sdblRSc7XQmom11bM6tCEIvT+9vDGmZqCEBX3Jr4eT35IfMnW1MNFJWTBg3FkWu9qWm+PBkQ1zscjaY9GkklYn54s190K2aFuQVmS8U46DW0qcPYddGYhRzORo7Vau0pr73FFRA5Y4dGl8ay7o3XsEnO4wfCZ20YL2ORUrYY7Ssk2mbPhPFF7nvahS7Zg2OjIs0LFgy5RFt9erpwnr9r6i9qnJ4pARAIinfp3rOB5973wegYkixpcZGl8WdKqQTep3RVcx17k4RTdf20/R/PV0ARI/+y1JgdfYn/KcKyJLCnaAs3ThZM7ppmcPoNTLehcLc1B9uv69teakqGuIpYBmyxj6Dgy1VMg8HgpsAe5nZUEVoo8PMDTmiJqTWGI7EqRvaeXhrloAKJgoooUk++m1HezNUr567khv/bxGXLSVPtkad8PtUbfj0b1VKNBwlJCoAiFC8SAzyZnUCR2BxPoKuwuvQgwhy3yQJV3m/p05ieQ7BLTd40pQC6Q0AvypmTscbKuOtAp/PWEOn+zTtiv8zRJpPeOWPRYInKnA+7WaJEtmiHCF/S4NQ/oywM7akiBR7VSf5OULgo0NOnIaQOu2Mjgp6LBsI4GXNH52pvez2l9nxeQfFdIAiTgxAIpEj1Upf8NM+sCdl0AQxNxfQ+KnB6Rs5WvhfgMTgSTzjb0PT1FA9PfUKDzoUzQW1/CFD2YrPP11JHQqgKsezaw7G50GuQrYgsMrhhTeiol3dfZBQ7bfQ8LRB2tNSTESCZ5H2EzO0bWx5ik2NUpDKvAdbt2uBndhzGXcYNoNeNuNKDztWHbQ0GXrchTkFASdTcyITsJ9ElUjYP7phy3fS9uQ1Lhb++kXtEEFugCRVLqfbqfbxotV1pz7D1DVHT6X2qkYojRPtI8LVO9C3HSSWqqp8pIL/Kjf8qNCspsC2+sv1HhjqNLUD3RR/T9nvra1+YqSNgNQIR0iP0trSyxv4vsyywwKmOZeiRHxkDzujpbaEd/OaTPJnZUuCfTenVqX4AkcCv034JeOWaqJWG0TGAJhLhYC7ZIQKwT4dl9EUrQFej+SN/gYpbr5VAgPoK5HPuRmZkCBS48OWtzo6KW5Soix/p1eNqoZQb8QLSc8rym+dgRq4aTqCmFwHL0LZhl0XA3xGMNOb4cB1YmlodO4PvCbamri7ekokwASWH4vYxRp3gqd8tN7rQqgy0yR9PLpPoNL3IYFJI0Q4qpME86I9BWyxT1FkHsDCfH3sk2yJVpsFqEZet6AF8nxSTV62FFs4lt71xZVSqH3HyL1SkQ8B2+HMz4MAWATWA2VgoklssM/s1DCpQdj3t901nikXdS7BaZBgjEaYWC6/LItyUUm0Ff4uqucsRRTRadsdyEFKL69LcpxffCxxld4hpzeJ8hlcuXl4KegD/DotP7bXVVboEhW2B1+SIgWx2yLp/SxygpZWOpQ6qjqRopjqoN8hKUospw7ooAHbkUySG7wADb1kNeNmxzlQxMdS+WV2hh8guZRst2sc4IK1CZtgi1O0hSg0JJc4XftcIK7tMeWafaDHefaJ7+MSSTNYvT4kyFLKdc5WQJDX5bs3ijWujoqKTz0EliDy5a5ehGmvlxVKqEZYRaGCrAWQcv3XxZFesRDymbzt/xVnDtcUCiLDIWP7nMpXYHX2msAgSJCr2uBMbFcTzNm1OYRjg+giR1YIV6Wr1YJPhV+N3Ga7PpXNGfbf4oZYRckxPoPhH5tiWxxGXvj50SqLfOJv6bureBCqmx7ECgGzlhjFIaafLpSrGRpaTcMKB0ywpub2+LTr9LxXbswaA4Wm5PSxqPD7t9tISnLeHNyVWwS0z+n/ZEzbfkqN2diJ6Fh9ZiSzWm+slgc7XYLNuc7hgIaVZ4xMmQk6OiY1mjm6vcbr4kAtCtFzON2QI+PD4d14EkZRnQIn16mQrAUCOLx3GQlr84EMjH0vE4lqen1kWnPK3BgrL4ZKKP6CP6fqPPCVWcnZgBekC/pwCz9l6xD00X/fVp3wxadvDm4JO4hEM3nCmikdqt02WHas5fvWkVoWzHusPUzyRsocHTUAXMHVI1U/wP0rH21q+k6Be1mYbl3jZ7IcSWyQ3oR0/OhMAr+OXQ+J+8BlvlaTAEBKDeEc5OUFV0cagR3IgRYJB+smbZvqoFnDmG4ef+WZRo/99ttx/PUyjxW2prnTRwu9YkyyGbgJ7DUrVApBm6N3LkeEVQIPp5KX4Bx+/IOlGDDtECaM9xo6Ctx4waftqDFtZli0vtVmMGs66BlWJhYgqqh+S3AbsRX87QYubIeBbmALE8nsMaKzZWcjlweaRaaFcK0drZ1O7l8lHno61990qZcpmQhuIHpJzjOZEG00O7py9xPn7am9Dil5nphbEmXx3gNpKZFMkV+D2SN1keW9wMI5E3hD8X07o7kUir5Xqlywd762Ckrmqy4wDDI5eKM+Wg1dmoEsLpC1V0Nh9DafZsf0CmcnFAGU3szFPg5STH8QhN/GZoacB0VnATT8s5enP4UcN0Vnp9jgAe/yH2kBkoTXGyc0tdfYu2SCZ1tkziUamWUd9FZkgM7PQjFKcQM/uhQrxMMyN97oDSJMtVuDhWJg+tNtqaez3iTECLUnoceQqXETqwU+mp9sanLHvq4KbwGJJD7eMTU+Qg73pJ5BbJiM7x25SvdC36u0WmsjRwIqSsTCMY+x5eL2RC8Rk2E5Jj+J7Dh0VhlJGmcI2MoXJuYOcq9JBTrgMEImdzFs++qMwSCKdrLg8r/M7gXj5geMSh7dOshFyGP3KmyQzteyKkzEzLdXnpiM4d41Ukm4HlYdb5e5mwQp/BK5e85XAXTwsKxlCwWghD1S5jxwY+6FcsH1qhfbCgTKK6jUsDPCZ+hyDwaVbsjDr/9G0eCSuDd9kSO8Nks2yB9HOt4AV3hq3J5uRgZhVn2nWDZLfHBNKoxWY/qORWkxojdNbWYRGseY6l/AAevzZ9YTWniFZsarjHLaLV1MM29m1YH1Ok9wBLm6sci85KKM0Rzmco+AVi0dd4Ncm3OF6nbMZNlWEq0itHdHV7Yp3CqDKJRy2coPTo/DFy3FN8EMu65TL7LVxI0SzF1KCftl/x9Ox4IH5+d7OSUi0LMC7pjTG2Rn/lnsRq1ORcei5SZimiOdlFNDnIBIAp5ip2V0BjtKGqmwYbauSr67oe9wWUOhoc0ESAHrUJ9uop9wwKD3CwFGSfGXaRwQ5GCecPrelm1Jxw/E+2i69XuGfQekj4PacDVAsGdlh1zgr+U3714yUnSfvQ1r9va9OpruO8iP4cIoCiaszRKcMuMow8BTvdrBQ1K4FrG7nTGleCfgvmbXjExW9RtOdYUFWkWpKxuZA7bAfgV7ClWJ9UHXlQAhmOcafdClzT+VLIJKQ9We3tg5VgYF8aLPAlY000ID2LIv6KtX6Yhj3FLxsruFj3p6l8gQCPIAN4zf1lsu8uRS7Bk8H24mGJjobvRHNVMezLieWVhTdeHqaJh5+qAp5af2yZREeG3d22Cvf1aSQ+pEDTcFjks8FR8LAMcrPCnal1glrXjOlGvafGvJTqnSwX/WDLdvTnXvmLjYYXeVSPmuttzES5vIqvnoLxUmSoKbek1gmJNtH+zbbVmLaC1BL8K+mwgk3DxIs+aM5gsVmUtmKVakj0J8FDUttMxZBccLh+HgEREAEREAEREAEREAEREAEREAEREAEREAEREAEREAEREAEREAEREAEREAEREAEREAEREAEREAEREAEREAH9f4HuYyznQfqZSmXYQUwsv6xMziSrHdwXFt9qXhtXESn5+lUJfeznh17ev+HxoXN7GYuQbN7NiTFtt2PQk9mRPBqp7+Hkbdclb7ZdiWmih60xblpxt/31uQNTpsbvj0oqLq0Izdk7t3HmV7KrmwY0bbiYenhh9dj9A6r+jsC7OJA/8LExRx2dnZ3zzxfNmnpq+Srmkh0Xgv/LEbb++Ql3XjsvH5Syfnbw7S+uDTwerFy5MKHgtHZQaobk473zkoR/eWHgofaW2DvP0/O9g+pVck69Uj2z96PUgYfRfa3iiSY0L1nm9sxjCjuYWGArZzpzPV8C964prBUmvrcnqXNwLQary6L3S/ZPeZCfXq4wNTN416ta0icPVe1tvocEXz1jMLPkFNsGx8Uvc9vz61PSBpZRqPn4+MVvFpxyKVetGarx/a4l+wvLj0yS6L75bkC501NYcN6rZKkW6ak5xCOpx5N2HjdHmRXmqFLa4jH9zM59H3OrhsraV7/pU4+7roz2SZPMEhiw02tLXLeGy32BNUXMzJt46ZACGHBP0p2y3W9sTYAyz5QNWO38NXOhdA2l8YmIi7eWGUX+nZUPA7XYwYPh9MQ9gb1HK51Phq97PP/kjNBY9q1PJko3TJddBrHuBzmA50rto8o7uHTxOQtLBRW7GQl6yaC+h6ewwN23TIl/6GfnzjmxepvXgYLPpVTvwu7Mi8s4iK9taYOjymQ93F65Y+2AD7etLZN4138SdOTyfW1Hjhc5qRGySyDW51I9OlZ1a6+BtFblKXYXJeg/rN0XtP1bggtc5PGKrA2znuh4XnG8/QM09gfKFPJVW9vrM2KBLbAVlf/jpbfI1KN/CbpzU9+m8viFyf69wU9T+j7/VEzrEQddG7vhQSLK39NS2L+mDJln5hvBQLxWcc080RgQjSgJpIQ/UW61FxA9+/OFA+2+mBO2N165OOCC8WvLpgOry/3Z9RFHG1qn/iI+glqFi28bObrf3+KTF3HujsLz31jsDXfEEv3W0HJ29WyCKz+kNGpHfYfrhyx7/5dV3e7uKPtr+B2k+KR9tSBksJWMsiWKL8xzdBeDEVhx+uOVMQr3bbp/9qV5Uu0Y8clSfJpDCj5th/PmHFr4Y84vhl6ylfqHCYPQ8Y5AseXBsuiVyP13L+PIBwq+Q+GZGStbF/LmkhdYtDg03rfjRqZfOm5wVVsvLxodv4OZ93ZP3Trsw/7IMWvczBFN1v3tlatvhRyEboKtraU1TdEkf/y8OrMUdjJJYDAqUlctLPmx8ehylVL6XEqLE3PVATW2xIJJEtoprnwpHH9s8/ljIX8dSi6jx4mElVdv7y73a/xNCfqRg3GVcQZXuPxIaOAFMNVewNK0pz4x3LAdMvdyKotOFbIr74KnbEFXHv3z7TnKVbjua0IKX7i3Ce47uYO5/+Czg0q2LMPtvn5OKBpe3a/IfLPhRHvWv5nC+9HXq4Papd61jCbXrG0dni0OrSuzVGVNotYnPtmE+NKmG94wMfiWcGi3dMWTDf9lXkbriFA+sDQn7xdUbNwC9142SXbN8zQlBHPX+282tona15C+Di6mJEeLVup4yOuFdFm5O7bZXv52AXpgcNoodvye5Ox3grZ/hzyQgnNCKZg1ZXgKhvyo58HL9Px1cPgHofz2fbkLcUE7j81LKncfOBdKmvfXVGu1Vh3fM++lb5fHGs2R/4yf9m0oF4dt/EMoZ4cd+35AcFjYrIrBzxQb8x8dhm3XYZMfzG4Y2xGzE+zvSVqyMkG2eOPf/wVQSwMEFAACAAgARKwoWeohDhNLAAAAbAAAABsAAAB1bml2ZXJzYWwvdW5pdmVyc2FsLnBuZy54bWyzsa/IzVEoSy0qzszPs1Uy1DNQsrfj5bIpKEoty0wtV6gAigEFIUBJoRLINUJwyzNTSjKAQiYmFgjBjNTM9IwSoKiBhRlcVB9oKABQSwECAAAUAAIACACpflBPNmFYAkcDAADhCQAAFAAAAAAAAAABAAAAAAAAAAAAdW5pdmVyc2FsL3BsYXllci54bWxQSwECAAAUAAIACABDrChZtTf0qBwFAADhEwAAHQAAAAAAAAABAAAAAAB5AwAAdW5pdmVyc2FsL2NvbW1vbl9tZXNzYWdlcy5sbmdQSwECAAAUAAIACABDrChZFR5gG6MAAAB/AQAALgAAAAAAAAABAAAAAADQCAAAdW5pdmVyc2FsL3BsYXliYWNrX2FuZF9uYXZpZ2F0aW9uX3NldHRpbmdzLnhtbFBLAQIAABQAAgAIAEOsKFl0STUfPAQAAAwVAAAnAAAAAAAAAAEAAAAAAL8JAAB1bml2ZXJzYWwvZmxhc2hfcHVibGlzaGluZ19zZXR0aW5ncy54bWxQSwECAAAUAAIACABDrChZN4uHansDAACsDAAAIQAAAAAAAAABAAAAAABADgAAdW5pdmVyc2FsL2ZsYXNoX3NraW5fc2V0dGluZ3MueG1sUEsBAgAAFAACAAgAQ6woWaavViM2BAAAlhQAACYAAAAAAAAAAQAAAAAA+hEAAHVuaXZlcnNhbC9odG1sX3B1Ymxpc2hpbmdfc2V0dGluZ3MueG1sUEsBAgAAFAACAAgAQ6woWSYPfuiwAQAAbwYAAB8AAAAAAAAAAQAAAAAAdBYAAHVuaXZlcnNhbC9odG1sX3NraW5fc2V0dGluZ3MuanNQSwECAAAUAAIACABDrChZFQaV5GsAAABvAAAAHAAAAAAAAAABAAAAAABhGAAAdW5pdmVyc2FsL2xvY2FsX3NldHRpbmdzLnhtbFBLAQIAABQAAgAIAESsKFnCG66ZaBIAAPdNAAAXAAAAAAAAAAAAAAAAAAYZAAB1bml2ZXJzYWwvdW5pdmVyc2FsLnBuZ1BLAQIAABQAAgAIAESsKFnqIQ4TSwAAAGwAAAAbAAAAAAAAAAEAAAAAAKMrAAB1bml2ZXJzYWwvdW5pdmVyc2FsLnBuZy54bWxQSwUGAAAAAAoACgAGAwAAJywAAAAA"/>
  <p:tag name="ISPRING_LMS_API_VERSION" val="SCORM 1.2"/>
  <p:tag name="ISPRING_ULTRA_SCORM_COURSE_ID" val="31C627A0-A462-45DC-8A13-F48A721EE5F6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DE\\German\\Training material for ETA 11_Deutsch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11 4 Apps for Healthcare Services CLOSURE SESSION_DE_checked by Kari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C0F2786A948640B23598E08894071F" ma:contentTypeVersion="16" ma:contentTypeDescription="Ein neues Dokument erstellen." ma:contentTypeScope="" ma:versionID="39c324a45639c6e141c16d1c3440b8f5">
  <xsd:schema xmlns:xsd="http://www.w3.org/2001/XMLSchema" xmlns:xs="http://www.w3.org/2001/XMLSchema" xmlns:p="http://schemas.microsoft.com/office/2006/metadata/properties" xmlns:ns2="a4fbeab7-fb0d-43e0-9bfd-65c730e689d6" xmlns:ns3="ab499b85-ee38-415b-b043-bdc43eb64582" targetNamespace="http://schemas.microsoft.com/office/2006/metadata/properties" ma:root="true" ma:fieldsID="634d367e267f3c194b4a481e6e1b9e20" ns2:_="" ns3:_="">
    <xsd:import namespace="a4fbeab7-fb0d-43e0-9bfd-65c730e689d6"/>
    <xsd:import namespace="ab499b85-ee38-415b-b043-bdc43eb645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beab7-fb0d-43e0-9bfd-65c730e689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c5ba6fe8-47d2-45f3-bb89-a798947ed0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99b85-ee38-415b-b043-bdc43eb6458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048765ba-924d-40bf-8814-8e5266206193}" ma:internalName="TaxCatchAll" ma:showField="CatchAllData" ma:web="ab499b85-ee38-415b-b043-bdc43eb645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fbeab7-fb0d-43e0-9bfd-65c730e689d6">
      <Terms xmlns="http://schemas.microsoft.com/office/infopath/2007/PartnerControls"/>
    </lcf76f155ced4ddcb4097134ff3c332f>
    <TaxCatchAll xmlns="ab499b85-ee38-415b-b043-bdc43eb64582" xsi:nil="true"/>
  </documentManagement>
</p:properties>
</file>

<file path=customXml/itemProps1.xml><?xml version="1.0" encoding="utf-8"?>
<ds:datastoreItem xmlns:ds="http://schemas.openxmlformats.org/officeDocument/2006/customXml" ds:itemID="{2B63B288-DAC3-4F54-9CDC-E1307A5E4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beab7-fb0d-43e0-9bfd-65c730e689d6"/>
    <ds:schemaRef ds:uri="ab499b85-ee38-415b-b043-bdc43eb645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130B1A-67EB-4A87-9358-74AC6A5E89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2F2D26-36EF-4ABB-BD22-B8B6E3A7DA75}">
  <ds:schemaRefs>
    <ds:schemaRef ds:uri="http://purl.org/dc/terms/"/>
    <ds:schemaRef ds:uri="http://schemas.microsoft.com/office/2006/documentManagement/types"/>
    <ds:schemaRef ds:uri="a4fbeab7-fb0d-43e0-9bfd-65c730e689d6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ab499b85-ee38-415b-b043-bdc43eb6458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411</Words>
  <Application>Microsoft Office PowerPoint</Application>
  <PresentationFormat>Ευρεία οθόνη</PresentationFormat>
  <Paragraphs>64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8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MyriadPro-Regular</vt:lpstr>
      <vt:lpstr>Roboto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Prüfen Sie das Ergebnis des Selbststudiums</vt:lpstr>
      <vt:lpstr>Feedback geben und diskutieren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ETA11 4 Apps for Healthcare Services CLOSURE SESSION_DE_checked by Karin</dc:title>
  <dc:creator>pantelis bbalaouras</dc:creator>
  <cp:lastModifiedBy>pantelis</cp:lastModifiedBy>
  <cp:revision>891</cp:revision>
  <dcterms:created xsi:type="dcterms:W3CDTF">2020-06-02T13:31:56Z</dcterms:created>
  <dcterms:modified xsi:type="dcterms:W3CDTF">2024-09-08T18:34:25Z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0x010100BBC0F2786A948640B23598E08894071F</vt:lpwstr>
  </property>
  <property fmtid="{D5CDD505-2E9C-101B-9397-08002B2CF9AE}" pid="3" name="MediaServiceImageTags">
    <vt:lpwstr/>
  </property>
</Properties>
</file>