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457" r:id="rId5"/>
    <p:sldId id="458" r:id="rId6"/>
    <p:sldId id="545" r:id="rId7"/>
    <p:sldId id="438" r:id="rId8"/>
    <p:sldId id="424" r:id="rId9"/>
    <p:sldId id="451" r:id="rId10"/>
    <p:sldId id="546" r:id="rId11"/>
    <p:sldId id="452" r:id="rId12"/>
    <p:sldId id="454" r:id="rId13"/>
    <p:sldId id="547" r:id="rId14"/>
    <p:sldId id="282" r:id="rId15"/>
  </p:sldIdLst>
  <p:sldSz cx="12192000" cy="6858000"/>
  <p:notesSz cx="6858000" cy="9144000"/>
  <p:custDataLst>
    <p:tags r:id="rId1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3A5B69-730D-4ECA-A382-0A9632FF4127}" v="7" dt="2024-08-08T08:25:28.486"/>
    <p1510:client id="{5EFAFB31-336A-7D93-18B9-3F086E5D9A0A}" v="16" dt="2024-08-08T08:24:50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725" autoAdjust="0"/>
  </p:normalViewPr>
  <p:slideViewPr>
    <p:cSldViewPr snapToGrid="0">
      <p:cViewPr varScale="1">
        <p:scale>
          <a:sx n="86" d="100"/>
          <a:sy n="86" d="100"/>
        </p:scale>
        <p:origin x="8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6B296-DC63-4824-A6AF-9A2E7D29A557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300A2-9748-4B9D-985E-E4264FCF89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6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300A2-9748-4B9D-985E-E4264FCF89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1880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– B</a:t>
            </a:r>
          </a:p>
          <a:p>
            <a:r>
              <a:rPr lang="en-US" dirty="0"/>
              <a:t>B – D</a:t>
            </a:r>
          </a:p>
          <a:p>
            <a:r>
              <a:rPr lang="en-US" dirty="0"/>
              <a:t>C – A</a:t>
            </a:r>
          </a:p>
          <a:p>
            <a:r>
              <a:rPr lang="en-US" dirty="0"/>
              <a:t>D - C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6383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0" name="Google Shape;360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</a:t>
            </a:r>
            <a:r>
              <a:rPr lang="en-GB" baseline="0" dirty="0"/>
              <a:t>ct answer: D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193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Corre</a:t>
            </a:r>
            <a:r>
              <a:rPr lang="en-GB" baseline="0" dirty="0"/>
              <a:t>ct answer: C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94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– C</a:t>
            </a:r>
          </a:p>
          <a:p>
            <a:r>
              <a:rPr lang="en-US" dirty="0"/>
              <a:t>B – A</a:t>
            </a:r>
          </a:p>
          <a:p>
            <a:r>
              <a:rPr lang="en-US" dirty="0"/>
              <a:t>C –D</a:t>
            </a:r>
          </a:p>
          <a:p>
            <a:r>
              <a:rPr lang="en-US" dirty="0"/>
              <a:t>D - B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10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</a:t>
            </a:r>
            <a:r>
              <a:rPr lang="en-GB" baseline="0" dirty="0"/>
              <a:t>ct answer: D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193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Right Answer:</a:t>
            </a:r>
            <a:r>
              <a:rPr lang="el-GR" baseline="0" dirty="0"/>
              <a:t> </a:t>
            </a:r>
            <a:r>
              <a:rPr lang="en-GB" baseline="0" dirty="0"/>
              <a:t>TRUE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4530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Right Answer:</a:t>
            </a:r>
            <a:r>
              <a:rPr lang="el-GR" baseline="0" dirty="0"/>
              <a:t> </a:t>
            </a:r>
            <a:r>
              <a:rPr lang="en-GB" baseline="0" dirty="0"/>
              <a:t>FALSE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106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498C4-16CF-2472-1B90-47974B380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807EA11-5F08-864D-F0E1-9744D62BA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B1957F-E7FE-0E89-A365-12AFC5E90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515DF7-0767-735D-0B98-9F5C032D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E7DDC0-AA9D-4662-BC29-2DB4F2C16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20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E1CB3A-E056-BA84-57D0-1AF8C98F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652E5-60F3-6F45-CA6D-5CA7C58F3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9E2F5E-C04D-5469-969B-5247BA89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D91225-D020-1CE6-47B1-A57E73CE7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99E2EC-0E91-BBDB-6F28-1CA84F0C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10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0C3308F-105D-04DA-F21C-A9726E438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DEA93B-8F58-C1E2-124B-5C7EF6E0C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4F6302-CEA1-F25A-75EC-C2A79CC8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4E1D48-E8E8-1188-52B0-999881ED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3C145A-F968-0309-838A-E4838A59E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6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rting slide">
  <p:cSld name="Starting sli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42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740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028" name="Picture 4" descr="Ein Bild, das Text, Screenshot, Schrift, Grafiken enthält.&#10;&#10;Beschreibung automatisch generiert.">
            <a:extLst>
              <a:ext uri="{FF2B5EF4-FFF2-40B4-BE49-F238E27FC236}">
                <a16:creationId xmlns:a16="http://schemas.microsoft.com/office/drawing/2014/main" id="{48EB5E2F-2622-3FB9-D88B-FA08A86E8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9448"/>
            <a:ext cx="1999420" cy="43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897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C3E99-5842-E354-4321-224C6EDD5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204B9-0814-50CA-9A21-53B59736F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C8DA6C-1878-BC74-9167-0BDAF479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797595-C09C-CCAF-A7F7-F13F970F9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0C6DF2-9744-EE40-4AF7-B784523D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BCAE6A4A-5E5C-48A8-8FBC-CDEB43AAEDD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1266" y="61197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Apps für </a:t>
            </a:r>
            <a:r>
              <a:rPr lang="en-US" altLang="el-G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Gesundheitsdienstleistungen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0968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46E7E-D9AA-7D14-0DD7-1436AA75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409AAC-3654-3D08-8576-A32C60A63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A1D8C-E4FF-EA9B-2106-5AC02F91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5C35DC-FDBA-B708-B579-D9B012A0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9D61BD-E7A6-58FE-F856-C56A95A8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703CF-AB75-A67D-DA27-00905A136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FC9866-E18C-5CDC-665C-9015EFB34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598FAE-82BC-CBE4-59DC-7F5A163BD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B8C83F-C7E6-9F0C-C3EE-44AAAC94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24AF5A-61FD-5D58-055D-7C3E21C24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B41251-45A7-725C-2104-8D6215D6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8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F3359-D525-4E4E-BD59-0B0FD271A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5BFDDB-12DD-CFD1-6929-CAC67FBF6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5C14BB-2096-4501-89E4-3140A89EF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780063-923C-B5C9-3B0B-BC977C828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A54757-E140-DEA5-E99C-613AF00D8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A130AA6-8C77-D316-7DF3-4D9F8F87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B482776-00E6-44E7-1E32-F03871F5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6F318C6-964F-F580-C623-68BA5C2D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34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14458-8218-8666-C45E-5E9DB380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78A467B-9DA3-525A-5D1F-9A834862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99CA23-563D-25FB-5B65-C551C746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45F505-56AB-2831-8F2D-BA93EB0F3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94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17BD7D2-0971-76E5-8905-12A99AA7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EBD045C-5521-3750-BB94-E675050F6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629B8A-EB84-1B9D-DE20-CD3ECE52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82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036D6-21E1-732F-3429-3A129776F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8191D-B4F0-CF12-A70A-E39C1B105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576AF6-295C-4685-D1CB-8EDA791A6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1CDDD3-D7F5-836A-2DF5-7CF75600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F2E82C-17E8-06B1-80F1-B1E8C578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35999E-134C-65C1-CCD9-0D353E18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78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D8CF6-D20C-3684-271C-E6D4F25B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6FBC1ED-B4D4-A212-8D4F-9F02D4E11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C24A9-1976-0F7B-85BC-7AB93F3B4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461B61-A6D9-FD6A-BA0C-46679C13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4F6189-F195-E1D2-82D7-56BE59C3F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246ED5-E968-24EA-021F-E68FB4CD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45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190FDD1-1999-AC61-EE1C-46B8798B6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1A6FAC-7896-F57F-2367-EC5D88822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F031CC-D663-484E-3D43-A2C793A59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7171A-67F1-4707-A305-D1B793AA5AA9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E813DC-BE96-F21B-7852-3F8EC4777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C0D010-3CC2-E1F0-929A-9010812EF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01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png"/><Relationship Id="rId4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4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9.jpeg"/><Relationship Id="rId21" Type="http://schemas.openxmlformats.org/officeDocument/2006/relationships/image" Target="../media/image18.jpeg"/><Relationship Id="rId7" Type="http://schemas.openxmlformats.org/officeDocument/2006/relationships/image" Target="../media/image11.jpeg"/><Relationship Id="rId12" Type="http://schemas.openxmlformats.org/officeDocument/2006/relationships/hyperlink" Target="https://www.oxfamitalia.org/" TargetMode="External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s://www.media-k.eu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2.jpeg"/><Relationship Id="rId14" Type="http://schemas.openxmlformats.org/officeDocument/2006/relationships/hyperlink" Target="http://www.uv.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196132-8E2D-3323-B795-861D3CE5DD11}"/>
              </a:ext>
            </a:extLst>
          </p:cNvPr>
          <p:cNvSpPr txBox="1"/>
          <p:nvPr/>
        </p:nvSpPr>
        <p:spPr>
          <a:xfrm>
            <a:off x="3435699" y="4978399"/>
            <a:ext cx="609755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+mj-lt"/>
              </a:rPr>
              <a:t>  </a:t>
            </a:r>
            <a:endParaRPr lang="el-GR" sz="2800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376653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Von der Europäischen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Union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 finanziert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. Die geäußerten Ansichten und Meinungen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entsprechen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jedoch ausschließlich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denen des Autors bzw.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der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Autoren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und spiegeln nicht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zwingend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die der Europäischen Union oder der Europäischen Exekutivagentur für Bildung und Kultur (EACEA) wider. Weder die Europäische Union noch die EACEA können dafür verantwortlich gemacht werden.</a:t>
            </a:r>
          </a:p>
          <a:p>
            <a:pPr>
              <a:lnSpc>
                <a:spcPct val="90000"/>
              </a:lnSpc>
              <a:spcAft>
                <a:spcPts val="601"/>
              </a:spcAft>
            </a:pPr>
            <a:endParaRPr lang="de-DE" sz="1000" spc="-1" dirty="0">
              <a:solidFill>
                <a:schemeClr val="accent5">
                  <a:lumMod val="20000"/>
                  <a:lumOff val="80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Τίτλος 3">
            <a:extLst>
              <a:ext uri="{FF2B5EF4-FFF2-40B4-BE49-F238E27FC236}">
                <a16:creationId xmlns:a16="http://schemas.microsoft.com/office/drawing/2014/main" id="{072D9187-A4B4-9C86-ABC2-CD2895415324}"/>
              </a:ext>
            </a:extLst>
          </p:cNvPr>
          <p:cNvSpPr txBox="1">
            <a:spLocks/>
          </p:cNvSpPr>
          <p:nvPr/>
        </p:nvSpPr>
        <p:spPr>
          <a:xfrm>
            <a:off x="4622232" y="3604256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Modul 11  - </a:t>
            </a:r>
            <a:r>
              <a:rPr lang="en-US" sz="3400" b="1" kern="1200" dirty="0" err="1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Selbstlerneinheit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(11.4)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b="1" dirty="0">
                <a:solidFill>
                  <a:schemeClr val="tx1"/>
                </a:solidFill>
                <a:effectLst/>
                <a:latin typeface="+mj-lt"/>
              </a:rPr>
              <a:t>Apps für </a:t>
            </a:r>
            <a:r>
              <a:rPr lang="en-US" sz="3600" b="1" dirty="0" err="1">
                <a:solidFill>
                  <a:schemeClr val="tx1"/>
                </a:solidFill>
                <a:effectLst/>
                <a:latin typeface="+mj-lt"/>
              </a:rPr>
              <a:t>Gesundheitsdienstleistungen</a:t>
            </a:r>
            <a:endParaRPr lang="en-US" sz="3600" b="1" dirty="0"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4" name="Grafik 3" descr="Ein Bild, das Text, Schrift, Screenshot, Grafiken enthält.&#10;&#10;Beschreibung automatisch generiert.">
            <a:extLst>
              <a:ext uri="{FF2B5EF4-FFF2-40B4-BE49-F238E27FC236}">
                <a16:creationId xmlns:a16="http://schemas.microsoft.com/office/drawing/2014/main" id="{90D6114B-BECD-5D08-A625-2E4A992B4D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9" y="6414342"/>
            <a:ext cx="193357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203864"/>
                </a:solidFill>
              </a:rPr>
              <a:t>Ordnen</a:t>
            </a:r>
            <a:r>
              <a:rPr lang="en-US" sz="2000" b="1" dirty="0">
                <a:solidFill>
                  <a:srgbClr val="203864"/>
                </a:solidFill>
              </a:rPr>
              <a:t> Sie die </a:t>
            </a:r>
            <a:r>
              <a:rPr lang="en-US" sz="2000" b="1" dirty="0" err="1">
                <a:solidFill>
                  <a:srgbClr val="203864"/>
                </a:solidFill>
              </a:rPr>
              <a:t>Spalten</a:t>
            </a:r>
            <a:r>
              <a:rPr lang="en-US" sz="2000" b="1" dirty="0">
                <a:solidFill>
                  <a:srgbClr val="203864"/>
                </a:solidFill>
              </a:rPr>
              <a:t> </a:t>
            </a:r>
            <a:r>
              <a:rPr lang="en-US" sz="2000" b="1" dirty="0" err="1">
                <a:solidFill>
                  <a:srgbClr val="203864"/>
                </a:solidFill>
              </a:rPr>
              <a:t>zu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solidFill>
                  <a:srgbClr val="374151"/>
                </a:solidFill>
                <a:latin typeface="Söhne"/>
              </a:rPr>
              <a:t>A. Apps für Gesundheitsdienste sind ein guter Weg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10027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ea typeface="Calibri"/>
                <a:cs typeface="Calibri"/>
                <a:sym typeface="Calibri"/>
              </a:rPr>
              <a:t>B. Apps für Gesundheitsdienste werden zur Organisation wiederkehrender Prozesse eingesetzt 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8069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de-DE" sz="1400" i="1" dirty="0"/>
              <a:t>Ordnen Sie die Spalten zu!</a:t>
            </a:r>
            <a:endParaRPr lang="el-GR" sz="1400" i="1" dirty="0" err="1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ea typeface="Calibri"/>
                <a:cs typeface="Calibri"/>
                <a:sym typeface="Calibri"/>
              </a:rPr>
              <a:t>D. Eine gesunde Lebensweise praktizieren</a:t>
            </a:r>
            <a:endParaRPr lang="en-US"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F070D6E3-C1CF-7CCD-F57E-FBEB244E427B}"/>
              </a:ext>
            </a:extLst>
          </p:cNvPr>
          <p:cNvSpPr/>
          <p:nvPr/>
        </p:nvSpPr>
        <p:spPr>
          <a:xfrm>
            <a:off x="2105025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C. Eine kostenlose App ist keineswegs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B6EDA63-661F-4252-6FC6-B4C3A8EE7746}"/>
              </a:ext>
            </a:extLst>
          </p:cNvPr>
          <p:cNvSpPr/>
          <p:nvPr/>
        </p:nvSpPr>
        <p:spPr>
          <a:xfrm>
            <a:off x="6134100" y="3600450"/>
            <a:ext cx="3505200" cy="10027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solidFill>
                  <a:srgbClr val="374151"/>
                </a:solidFill>
                <a:latin typeface="Söhne"/>
              </a:rPr>
              <a:t>zur Verbesserung des Engagements der Patienten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9971E449-F340-8521-8EEA-8240114850D7}"/>
              </a:ext>
            </a:extLst>
          </p:cNvPr>
          <p:cNvSpPr/>
          <p:nvPr/>
        </p:nvSpPr>
        <p:spPr>
          <a:xfrm>
            <a:off x="6134100" y="579003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 Verbindungen zwischen den eigenen gesundheitlichen Bedürfnissen und dem Gesundheitssystem herzustellen.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4410BCF-515A-49AB-D828-4DCDF0B472C8}"/>
              </a:ext>
            </a:extLst>
          </p:cNvPr>
          <p:cNvSpPr/>
          <p:nvPr/>
        </p:nvSpPr>
        <p:spPr>
          <a:xfrm>
            <a:off x="6096000" y="234990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eine Garantie für ein neutrales Angebot.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32D87BCD-A594-F2B3-834A-BC73F632C42B}"/>
              </a:ext>
            </a:extLst>
          </p:cNvPr>
          <p:cNvSpPr/>
          <p:nvPr/>
        </p:nvSpPr>
        <p:spPr>
          <a:xfrm>
            <a:off x="6134100" y="469524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ea typeface="Calibri"/>
                <a:cs typeface="Calibri"/>
                <a:sym typeface="Calibri"/>
              </a:rPr>
              <a:t>können durch Apps für das Gesundheitswesen unterstützt werden.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4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DBEB58AF-32C9-8ACB-EC69-C5524FB718AC}"/>
              </a:ext>
            </a:extLst>
          </p:cNvPr>
          <p:cNvSpPr/>
          <p:nvPr/>
        </p:nvSpPr>
        <p:spPr>
          <a:xfrm>
            <a:off x="7010844" y="-4"/>
            <a:ext cx="5172528" cy="6858004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3" name="Google Shape;363;p26"/>
          <p:cNvSpPr/>
          <p:nvPr/>
        </p:nvSpPr>
        <p:spPr>
          <a:xfrm flipH="1">
            <a:off x="0" y="0"/>
            <a:ext cx="6172782" cy="6858000"/>
          </a:xfrm>
          <a:custGeom>
            <a:avLst/>
            <a:gdLst/>
            <a:ahLst/>
            <a:cxnLst/>
            <a:rect l="l" t="t" r="r" b="b"/>
            <a:pathLst>
              <a:path w="6172782" h="6858000" extrusionOk="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6"/>
          <p:cNvSpPr/>
          <p:nvPr/>
        </p:nvSpPr>
        <p:spPr>
          <a:xfrm flipH="1">
            <a:off x="0" y="0"/>
            <a:ext cx="6024154" cy="6858000"/>
          </a:xfrm>
          <a:custGeom>
            <a:avLst/>
            <a:gdLst/>
            <a:ahLst/>
            <a:cxnLst/>
            <a:rect l="l" t="t" r="r" b="b"/>
            <a:pathLst>
              <a:path w="6024154" h="6858000" extrusionOk="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5" name="Google Shape;365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9768" y="3471531"/>
            <a:ext cx="2323213" cy="2323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  <a:ln>
            <a:noFill/>
          </a:ln>
        </p:spPr>
      </p:pic>
      <p:sp>
        <p:nvSpPr>
          <p:cNvPr id="367" name="Google Shape;367;p26"/>
          <p:cNvSpPr txBox="1"/>
          <p:nvPr/>
        </p:nvSpPr>
        <p:spPr>
          <a:xfrm>
            <a:off x="340474" y="2922021"/>
            <a:ext cx="503478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1E24"/>
              </a:buClr>
              <a:buSzPts val="2800"/>
              <a:buFont typeface="Calibri"/>
              <a:buNone/>
            </a:pPr>
            <a:r>
              <a:rPr lang="de-DE" sz="2800" dirty="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rPr>
              <a:t>Glückwunsch!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1E24"/>
              </a:buClr>
              <a:buSzPts val="2800"/>
              <a:buFont typeface="Calibri"/>
              <a:buNone/>
            </a:pPr>
            <a:r>
              <a:rPr lang="de-DE" sz="2800" dirty="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rPr>
              <a:t>Sie haben </a:t>
            </a:r>
            <a:r>
              <a:rPr lang="de-DE" sz="280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rPr>
              <a:t>die Selbstlerneinheit </a:t>
            </a:r>
            <a:r>
              <a:rPr lang="de-DE" sz="2800" dirty="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rPr>
              <a:t>dieses Moduls abgeschlossen!</a:t>
            </a:r>
            <a:endParaRPr dirty="0"/>
          </a:p>
        </p:txBody>
      </p:sp>
      <p:sp>
        <p:nvSpPr>
          <p:cNvPr id="368" name="Google Shape;368;p26"/>
          <p:cNvSpPr/>
          <p:nvPr/>
        </p:nvSpPr>
        <p:spPr>
          <a:xfrm>
            <a:off x="7324530" y="6328066"/>
            <a:ext cx="4863381" cy="632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Von der Europäischen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Union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 finanziert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. Die geäußerten Ansichten und Meinungen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entsprechen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jedoch ausschließlich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denen des Autors bzw.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der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Autoren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und spiegeln nicht </a:t>
            </a:r>
            <a:r>
              <a:rPr lang="de-DE" sz="1000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zwingend </a:t>
            </a:r>
            <a:r>
              <a:rPr lang="de-DE" sz="1000" b="0" strike="noStrike" spc="-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die der Europäischen Union oder der Europäischen Exekutivagentur für Bildung und Kultur (EACEA) wider. Weder die Europäische Union noch die EACEA können dafür verantwortlich gemacht werden.</a:t>
            </a:r>
            <a:endParaRPr lang="de-DE" sz="1000" spc="-1" dirty="0">
              <a:solidFill>
                <a:schemeClr val="accent5">
                  <a:lumMod val="20000"/>
                  <a:lumOff val="80000"/>
                </a:schemeClr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1"/>
              </a:spcAft>
            </a:pPr>
            <a:endParaRPr lang="de-DE" sz="1000" spc="-1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369" name="Google Shape;369;p26" descr="Εικόνα που περιέχει κείμενο, γραμματοσειρά, λογότυπο, γραφικά&#10;&#10;Περιγραφή που δημιουργήθηκε αυτόματα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7847" y="934357"/>
            <a:ext cx="5598661" cy="143815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Ορθογώνιο τρίγωνο 3">
            <a:extLst>
              <a:ext uri="{FF2B5EF4-FFF2-40B4-BE49-F238E27FC236}">
                <a16:creationId xmlns:a16="http://schemas.microsoft.com/office/drawing/2014/main" id="{F07C053A-B1D2-2B62-A9EE-4EE2C69197D8}"/>
              </a:ext>
            </a:extLst>
          </p:cNvPr>
          <p:cNvSpPr/>
          <p:nvPr/>
        </p:nvSpPr>
        <p:spPr>
          <a:xfrm rot="16200000">
            <a:off x="1670085" y="1517241"/>
            <a:ext cx="6858002" cy="3823514"/>
          </a:xfrm>
          <a:prstGeom prst="rtTriangl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Grafik 2" descr="Ein Bild, das Text, Screenshot, Schrift, Grafiken enthält.&#10;&#10;Beschreibung automatisch generiert.">
            <a:extLst>
              <a:ext uri="{FF2B5EF4-FFF2-40B4-BE49-F238E27FC236}">
                <a16:creationId xmlns:a16="http://schemas.microsoft.com/office/drawing/2014/main" id="{CF0F330E-A0C7-6717-4A69-ECB82E4EA1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811" y="6423178"/>
            <a:ext cx="1933575" cy="438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44;p2">
            <a:extLst>
              <a:ext uri="{FF2B5EF4-FFF2-40B4-BE49-F238E27FC236}">
                <a16:creationId xmlns:a16="http://schemas.microsoft.com/office/drawing/2014/main" id="{2A225AAC-F72D-1BB9-7F07-D1BBA09291CB}"/>
              </a:ext>
            </a:extLst>
          </p:cNvPr>
          <p:cNvSpPr/>
          <p:nvPr/>
        </p:nvSpPr>
        <p:spPr>
          <a:xfrm>
            <a:off x="1321320" y="494100"/>
            <a:ext cx="10514880" cy="13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de-DE" sz="4800" b="1" strike="noStrike" spc="-1">
                <a:solidFill>
                  <a:srgbClr val="203864"/>
                </a:solidFill>
                <a:latin typeface="Calibri"/>
                <a:ea typeface="Calibri"/>
              </a:rPr>
              <a:t>Partner</a:t>
            </a:r>
            <a:endParaRPr lang="de-DE" sz="4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0" name="Google Shape;145;p2">
            <a:extLst>
              <a:ext uri="{FF2B5EF4-FFF2-40B4-BE49-F238E27FC236}">
                <a16:creationId xmlns:a16="http://schemas.microsoft.com/office/drawing/2014/main" id="{4B05B3C8-D5A7-C556-6920-91CE00011AE9}"/>
              </a:ext>
            </a:extLst>
          </p:cNvPr>
          <p:cNvGrpSpPr/>
          <p:nvPr/>
        </p:nvGrpSpPr>
        <p:grpSpPr>
          <a:xfrm>
            <a:off x="7089960" y="1942020"/>
            <a:ext cx="6095160" cy="1667880"/>
            <a:chOff x="6606720" y="1812960"/>
            <a:chExt cx="6095160" cy="1667880"/>
          </a:xfrm>
        </p:grpSpPr>
        <p:pic>
          <p:nvPicPr>
            <p:cNvPr id="25" name="Google Shape;146;p2">
              <a:extLst>
                <a:ext uri="{FF2B5EF4-FFF2-40B4-BE49-F238E27FC236}">
                  <a16:creationId xmlns:a16="http://schemas.microsoft.com/office/drawing/2014/main" id="{71833177-5D9A-3E92-E623-B6DABC78ADDC}"/>
                </a:ext>
              </a:extLst>
            </p:cNvPr>
            <p:cNvPicPr/>
            <p:nvPr/>
          </p:nvPicPr>
          <p:blipFill>
            <a:blip r:embed="rId3"/>
            <a:stretch/>
          </p:blipFill>
          <p:spPr>
            <a:xfrm>
              <a:off x="8930160" y="1812960"/>
              <a:ext cx="1448280" cy="996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0" name="Google Shape;147;p2">
              <a:extLst>
                <a:ext uri="{FF2B5EF4-FFF2-40B4-BE49-F238E27FC236}">
                  <a16:creationId xmlns:a16="http://schemas.microsoft.com/office/drawing/2014/main" id="{78740363-EBB2-2E16-DCE2-AE3B5E51FA4A}"/>
                </a:ext>
              </a:extLst>
            </p:cNvPr>
            <p:cNvSpPr/>
            <p:nvPr/>
          </p:nvSpPr>
          <p:spPr>
            <a:xfrm>
              <a:off x="6606720" y="2751840"/>
              <a:ext cx="6095160" cy="729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WESTFALISCHE </a:t>
              </a: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HOCHSCHULE</a:t>
              </a:r>
              <a:r>
                <a:rPr lang="en-US" sz="105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 GELSENKIRCHEN,</a:t>
              </a:r>
              <a:r>
                <a:rPr sz="1050"/>
                <a:t/>
              </a:r>
              <a:br>
                <a:rPr sz="1050"/>
              </a:br>
              <a:r>
                <a:rPr lang="en-US" sz="105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BOCHOLT, RECKLINGHAUSEN</a:t>
              </a:r>
              <a:endParaRPr lang="de-DE" sz="105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GELSENKIRCHEN, DEUTSCHLAND</a:t>
              </a:r>
              <a:endParaRPr lang="de-DE" sz="105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4"/>
                </a:rPr>
                <a:t>www.w-hs.de</a:t>
              </a:r>
              <a:endParaRPr lang="de-DE" sz="105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1" name="Google Shape;148;p2">
            <a:extLst>
              <a:ext uri="{FF2B5EF4-FFF2-40B4-BE49-F238E27FC236}">
                <a16:creationId xmlns:a16="http://schemas.microsoft.com/office/drawing/2014/main" id="{2CBC3F78-8F40-6E59-488D-ADF0A659C2D4}"/>
              </a:ext>
            </a:extLst>
          </p:cNvPr>
          <p:cNvGrpSpPr/>
          <p:nvPr/>
        </p:nvGrpSpPr>
        <p:grpSpPr>
          <a:xfrm>
            <a:off x="3966960" y="4633020"/>
            <a:ext cx="6628680" cy="1730880"/>
            <a:chOff x="3483720" y="4503960"/>
            <a:chExt cx="6628680" cy="1730880"/>
          </a:xfrm>
        </p:grpSpPr>
        <p:pic>
          <p:nvPicPr>
            <p:cNvPr id="32" name="Google Shape;149;p2">
              <a:extLst>
                <a:ext uri="{FF2B5EF4-FFF2-40B4-BE49-F238E27FC236}">
                  <a16:creationId xmlns:a16="http://schemas.microsoft.com/office/drawing/2014/main" id="{DA12607B-73BB-A669-882D-FA9B361C99FC}"/>
                </a:ext>
              </a:extLst>
            </p:cNvPr>
            <p:cNvPicPr/>
            <p:nvPr/>
          </p:nvPicPr>
          <p:blipFill>
            <a:blip r:embed="rId5"/>
            <a:stretch/>
          </p:blipFill>
          <p:spPr>
            <a:xfrm>
              <a:off x="5531760" y="4503960"/>
              <a:ext cx="2532960" cy="1046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3" name="Google Shape;150;p2">
              <a:extLst>
                <a:ext uri="{FF2B5EF4-FFF2-40B4-BE49-F238E27FC236}">
                  <a16:creationId xmlns:a16="http://schemas.microsoft.com/office/drawing/2014/main" id="{B2271C1E-D25B-3E2F-6418-EC56A1BD27EF}"/>
                </a:ext>
              </a:extLst>
            </p:cNvPr>
            <p:cNvSpPr/>
            <p:nvPr/>
          </p:nvSpPr>
          <p:spPr>
            <a:xfrm>
              <a:off x="3483720" y="5534640"/>
              <a:ext cx="6628680" cy="70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COORDINA ORGANIZACIÓN DE EMPRESAS Y</a:t>
              </a:r>
              <a:r>
                <a:rPr sz="1000"/>
                <a:t/>
              </a:r>
              <a:br>
                <a:rPr sz="1000"/>
              </a:b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RECURSOS HUMANOS, S.L.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VALENCIA, SPANIEN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6"/>
                </a:rPr>
                <a:t>coordina-oerh.com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4" name="Google Shape;151;p2">
            <a:extLst>
              <a:ext uri="{FF2B5EF4-FFF2-40B4-BE49-F238E27FC236}">
                <a16:creationId xmlns:a16="http://schemas.microsoft.com/office/drawing/2014/main" id="{06A509E2-3D81-1AF8-CC8B-63F689FC6346}"/>
              </a:ext>
            </a:extLst>
          </p:cNvPr>
          <p:cNvGrpSpPr/>
          <p:nvPr/>
        </p:nvGrpSpPr>
        <p:grpSpPr>
          <a:xfrm>
            <a:off x="3503640" y="1905660"/>
            <a:ext cx="6633720" cy="1577880"/>
            <a:chOff x="3020400" y="1776600"/>
            <a:chExt cx="6633720" cy="1577880"/>
          </a:xfrm>
        </p:grpSpPr>
        <p:pic>
          <p:nvPicPr>
            <p:cNvPr id="35" name="Google Shape;152;p2">
              <a:extLst>
                <a:ext uri="{FF2B5EF4-FFF2-40B4-BE49-F238E27FC236}">
                  <a16:creationId xmlns:a16="http://schemas.microsoft.com/office/drawing/2014/main" id="{A2E93954-AC70-999A-0A08-14B925977E38}"/>
                </a:ext>
              </a:extLst>
            </p:cNvPr>
            <p:cNvPicPr/>
            <p:nvPr/>
          </p:nvPicPr>
          <p:blipFill>
            <a:blip r:embed="rId7"/>
            <a:stretch/>
          </p:blipFill>
          <p:spPr>
            <a:xfrm>
              <a:off x="5065920" y="1776600"/>
              <a:ext cx="2542320" cy="1046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6" name="Google Shape;153;p2">
              <a:extLst>
                <a:ext uri="{FF2B5EF4-FFF2-40B4-BE49-F238E27FC236}">
                  <a16:creationId xmlns:a16="http://schemas.microsoft.com/office/drawing/2014/main" id="{DE3F882F-FECC-7BE7-EB3D-BF81DE06BA46}"/>
                </a:ext>
              </a:extLst>
            </p:cNvPr>
            <p:cNvSpPr/>
            <p:nvPr/>
          </p:nvSpPr>
          <p:spPr>
            <a:xfrm>
              <a:off x="3020400" y="2806920"/>
              <a:ext cx="6633720" cy="54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PROLIPSIS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666666"/>
                  </a:solidFill>
                  <a:latin typeface="Roboto"/>
                  <a:ea typeface="Roboto"/>
                </a:rPr>
                <a:t>ATHEN, GRIECHENLAND</a:t>
              </a:r>
              <a:r>
                <a:rPr sz="1000"/>
                <a:t/>
              </a:r>
              <a:br>
                <a:rPr sz="1000"/>
              </a:b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8"/>
                </a:rPr>
                <a:t>www.prolepsis.gr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7" name="Google Shape;154;p2">
            <a:extLst>
              <a:ext uri="{FF2B5EF4-FFF2-40B4-BE49-F238E27FC236}">
                <a16:creationId xmlns:a16="http://schemas.microsoft.com/office/drawing/2014/main" id="{82BC2318-94EE-7D03-9E94-777EE1FA7EF9}"/>
              </a:ext>
            </a:extLst>
          </p:cNvPr>
          <p:cNvGrpSpPr/>
          <p:nvPr/>
        </p:nvGrpSpPr>
        <p:grpSpPr>
          <a:xfrm>
            <a:off x="3259200" y="4607460"/>
            <a:ext cx="2542320" cy="1739160"/>
            <a:chOff x="2775960" y="4478400"/>
            <a:chExt cx="2542320" cy="1739160"/>
          </a:xfrm>
        </p:grpSpPr>
        <p:pic>
          <p:nvPicPr>
            <p:cNvPr id="38" name="Google Shape;155;p2">
              <a:extLst>
                <a:ext uri="{FF2B5EF4-FFF2-40B4-BE49-F238E27FC236}">
                  <a16:creationId xmlns:a16="http://schemas.microsoft.com/office/drawing/2014/main" id="{238390BD-CA5C-187A-4676-3A74B78AFF29}"/>
                </a:ext>
              </a:extLst>
            </p:cNvPr>
            <p:cNvPicPr/>
            <p:nvPr/>
          </p:nvPicPr>
          <p:blipFill>
            <a:blip r:embed="rId9"/>
            <a:stretch/>
          </p:blipFill>
          <p:spPr>
            <a:xfrm>
              <a:off x="2775960" y="4478400"/>
              <a:ext cx="2542320" cy="10202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9" name="Google Shape;156;p2">
              <a:extLst>
                <a:ext uri="{FF2B5EF4-FFF2-40B4-BE49-F238E27FC236}">
                  <a16:creationId xmlns:a16="http://schemas.microsoft.com/office/drawing/2014/main" id="{10F5639A-679A-AE91-65F9-008D117A5CCF}"/>
                </a:ext>
              </a:extLst>
            </p:cNvPr>
            <p:cNvSpPr/>
            <p:nvPr/>
          </p:nvSpPr>
          <p:spPr>
            <a:xfrm>
              <a:off x="3082680" y="5517360"/>
              <a:ext cx="2036880" cy="70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media k GmbH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Bad Mergentheim, DEUTSCHLAND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10"/>
                </a:rPr>
                <a:t>www.media-k.eu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0" name="Google Shape;157;p2">
            <a:extLst>
              <a:ext uri="{FF2B5EF4-FFF2-40B4-BE49-F238E27FC236}">
                <a16:creationId xmlns:a16="http://schemas.microsoft.com/office/drawing/2014/main" id="{A92C9DBF-387B-B5E2-A893-AE98F387D119}"/>
              </a:ext>
            </a:extLst>
          </p:cNvPr>
          <p:cNvGrpSpPr/>
          <p:nvPr/>
        </p:nvGrpSpPr>
        <p:grpSpPr>
          <a:xfrm>
            <a:off x="3343080" y="1551420"/>
            <a:ext cx="1972080" cy="2872440"/>
            <a:chOff x="2859840" y="1422360"/>
            <a:chExt cx="1972080" cy="2872440"/>
          </a:xfrm>
        </p:grpSpPr>
        <p:pic>
          <p:nvPicPr>
            <p:cNvPr id="41" name="Google Shape;158;p2">
              <a:extLst>
                <a:ext uri="{FF2B5EF4-FFF2-40B4-BE49-F238E27FC236}">
                  <a16:creationId xmlns:a16="http://schemas.microsoft.com/office/drawing/2014/main" id="{CC4CB0E9-47AC-306E-317D-DC7183376D4E}"/>
                </a:ext>
              </a:extLst>
            </p:cNvPr>
            <p:cNvPicPr/>
            <p:nvPr/>
          </p:nvPicPr>
          <p:blipFill>
            <a:blip r:embed="rId11"/>
            <a:stretch/>
          </p:blipFill>
          <p:spPr>
            <a:xfrm>
              <a:off x="2859840" y="1422360"/>
              <a:ext cx="1961280" cy="21520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2" name="Google Shape;159;p2">
              <a:extLst>
                <a:ext uri="{FF2B5EF4-FFF2-40B4-BE49-F238E27FC236}">
                  <a16:creationId xmlns:a16="http://schemas.microsoft.com/office/drawing/2014/main" id="{BA0DAD4E-1762-70C5-1445-A933C162A644}"/>
                </a:ext>
              </a:extLst>
            </p:cNvPr>
            <p:cNvSpPr/>
            <p:nvPr/>
          </p:nvSpPr>
          <p:spPr>
            <a:xfrm>
              <a:off x="2870640" y="3594600"/>
              <a:ext cx="1961280" cy="70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OXFAM ITALIA INTERCULTURA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AREZZO, ITALIEN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12"/>
                </a:rPr>
                <a:t>www.oxfamitalia.org/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3" name="Google Shape;160;p2">
            <a:extLst>
              <a:ext uri="{FF2B5EF4-FFF2-40B4-BE49-F238E27FC236}">
                <a16:creationId xmlns:a16="http://schemas.microsoft.com/office/drawing/2014/main" id="{B592EFB8-66E6-95AF-CD71-A253AA63BA4A}"/>
              </a:ext>
            </a:extLst>
          </p:cNvPr>
          <p:cNvGrpSpPr/>
          <p:nvPr/>
        </p:nvGrpSpPr>
        <p:grpSpPr>
          <a:xfrm>
            <a:off x="-1491000" y="1858860"/>
            <a:ext cx="6951960" cy="1595160"/>
            <a:chOff x="-1974240" y="1729800"/>
            <a:chExt cx="6951960" cy="1595160"/>
          </a:xfrm>
        </p:grpSpPr>
        <p:pic>
          <p:nvPicPr>
            <p:cNvPr id="44" name="Google Shape;161;p2">
              <a:extLst>
                <a:ext uri="{FF2B5EF4-FFF2-40B4-BE49-F238E27FC236}">
                  <a16:creationId xmlns:a16="http://schemas.microsoft.com/office/drawing/2014/main" id="{43C46417-5482-B129-96D7-CDB158EBD412}"/>
                </a:ext>
              </a:extLst>
            </p:cNvPr>
            <p:cNvPicPr/>
            <p:nvPr/>
          </p:nvPicPr>
          <p:blipFill>
            <a:blip r:embed="rId13"/>
            <a:stretch/>
          </p:blipFill>
          <p:spPr>
            <a:xfrm>
              <a:off x="230400" y="1729800"/>
              <a:ext cx="2542320" cy="10375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5" name="Google Shape;162;p2">
              <a:extLst>
                <a:ext uri="{FF2B5EF4-FFF2-40B4-BE49-F238E27FC236}">
                  <a16:creationId xmlns:a16="http://schemas.microsoft.com/office/drawing/2014/main" id="{B7325130-925F-8D81-2E17-D45F89582D0E}"/>
                </a:ext>
              </a:extLst>
            </p:cNvPr>
            <p:cNvSpPr/>
            <p:nvPr/>
          </p:nvSpPr>
          <p:spPr>
            <a:xfrm>
              <a:off x="-1974240" y="2777400"/>
              <a:ext cx="6951960" cy="54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UNIVERSITAT DE VALENCIA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VALENCIA, SPANIEN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14"/>
                </a:rPr>
                <a:t>www.uv.es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46" name="Google Shape;163;p2">
            <a:extLst>
              <a:ext uri="{FF2B5EF4-FFF2-40B4-BE49-F238E27FC236}">
                <a16:creationId xmlns:a16="http://schemas.microsoft.com/office/drawing/2014/main" id="{E1492D34-670B-9011-8D4D-45D4955B48D9}"/>
              </a:ext>
            </a:extLst>
          </p:cNvPr>
          <p:cNvSpPr/>
          <p:nvPr/>
        </p:nvSpPr>
        <p:spPr>
          <a:xfrm>
            <a:off x="6144960" y="3909060"/>
            <a:ext cx="855792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203864"/>
                </a:solidFill>
                <a:latin typeface="Roboto"/>
                <a:ea typeface="Roboto"/>
              </a:rPr>
              <a:t>CONNEXIONS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414042"/>
                </a:solidFill>
                <a:latin typeface="Roboto"/>
                <a:ea typeface="Roboto"/>
              </a:rPr>
              <a:t>ATHEN, GRIECHENLAND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u="sng" strike="noStrike" spc="-1">
                <a:solidFill>
                  <a:srgbClr val="0563C1"/>
                </a:solidFill>
                <a:uFillTx/>
                <a:latin typeface="Roboto"/>
                <a:ea typeface="Roboto"/>
                <a:hlinkClick r:id="rId15"/>
              </a:rPr>
              <a:t>www.connexions.gr</a:t>
            </a:r>
            <a:r>
              <a:rPr lang="de-DE" sz="1100" b="0" strike="noStrike" spc="-1">
                <a:solidFill>
                  <a:srgbClr val="D71920"/>
                </a:solidFill>
                <a:latin typeface="Roboto"/>
                <a:ea typeface="Roboto"/>
              </a:rPr>
              <a:t> 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Google Shape;164;p2">
            <a:extLst>
              <a:ext uri="{FF2B5EF4-FFF2-40B4-BE49-F238E27FC236}">
                <a16:creationId xmlns:a16="http://schemas.microsoft.com/office/drawing/2014/main" id="{1F951D89-C56C-7E19-08FD-AE4EFD391B7B}"/>
              </a:ext>
            </a:extLst>
          </p:cNvPr>
          <p:cNvPicPr/>
          <p:nvPr/>
        </p:nvPicPr>
        <p:blipFill>
          <a:blip r:embed="rId16"/>
          <a:stretch/>
        </p:blipFill>
        <p:spPr>
          <a:xfrm>
            <a:off x="1072200" y="4238820"/>
            <a:ext cx="2082240" cy="1321920"/>
          </a:xfrm>
          <a:prstGeom prst="rect">
            <a:avLst/>
          </a:prstGeom>
          <a:ln w="0">
            <a:noFill/>
          </a:ln>
        </p:spPr>
      </p:pic>
      <p:pic>
        <p:nvPicPr>
          <p:cNvPr id="48" name="Google Shape;165;p2">
            <a:extLst>
              <a:ext uri="{FF2B5EF4-FFF2-40B4-BE49-F238E27FC236}">
                <a16:creationId xmlns:a16="http://schemas.microsoft.com/office/drawing/2014/main" id="{5FD27C24-49CE-29C3-86A2-BD50A51001CC}"/>
              </a:ext>
            </a:extLst>
          </p:cNvPr>
          <p:cNvPicPr/>
          <p:nvPr/>
        </p:nvPicPr>
        <p:blipFill>
          <a:blip r:embed="rId17"/>
          <a:stretch/>
        </p:blipFill>
        <p:spPr>
          <a:xfrm>
            <a:off x="9249600" y="4648860"/>
            <a:ext cx="2158200" cy="885240"/>
          </a:xfrm>
          <a:prstGeom prst="rect">
            <a:avLst/>
          </a:prstGeom>
          <a:ln w="0">
            <a:noFill/>
          </a:ln>
        </p:spPr>
      </p:pic>
      <p:sp>
        <p:nvSpPr>
          <p:cNvPr id="49" name="Google Shape;166;p2">
            <a:extLst>
              <a:ext uri="{FF2B5EF4-FFF2-40B4-BE49-F238E27FC236}">
                <a16:creationId xmlns:a16="http://schemas.microsoft.com/office/drawing/2014/main" id="{9682134C-442D-A44A-BED6-15CC50254087}"/>
              </a:ext>
            </a:extLst>
          </p:cNvPr>
          <p:cNvSpPr/>
          <p:nvPr/>
        </p:nvSpPr>
        <p:spPr>
          <a:xfrm>
            <a:off x="6145680" y="5680620"/>
            <a:ext cx="855792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203864"/>
                </a:solidFill>
                <a:latin typeface="Roboto"/>
                <a:ea typeface="Roboto"/>
              </a:rPr>
              <a:t>AMSED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414042"/>
                </a:solidFill>
                <a:latin typeface="Roboto"/>
                <a:ea typeface="Roboto"/>
              </a:rPr>
              <a:t>STRAßBURG, FRANKREICH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u="sng" strike="noStrike" spc="-1">
                <a:solidFill>
                  <a:srgbClr val="0563C1"/>
                </a:solidFill>
                <a:uFillTx/>
                <a:latin typeface="Roboto"/>
                <a:ea typeface="Roboto"/>
                <a:hlinkClick r:id="rId18"/>
              </a:rPr>
              <a:t>www.amsed.fr</a:t>
            </a:r>
            <a:r>
              <a:rPr lang="de-DE" sz="1100" b="0" strike="noStrike" spc="-1">
                <a:solidFill>
                  <a:srgbClr val="D71920"/>
                </a:solidFill>
                <a:latin typeface="Roboto"/>
                <a:ea typeface="Roboto"/>
              </a:rPr>
              <a:t> 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Google Shape;167;p2">
            <a:extLst>
              <a:ext uri="{FF2B5EF4-FFF2-40B4-BE49-F238E27FC236}">
                <a16:creationId xmlns:a16="http://schemas.microsoft.com/office/drawing/2014/main" id="{4679E488-15A6-3A15-628E-472453291F13}"/>
              </a:ext>
            </a:extLst>
          </p:cNvPr>
          <p:cNvSpPr/>
          <p:nvPr/>
        </p:nvSpPr>
        <p:spPr>
          <a:xfrm>
            <a:off x="-2511600" y="5623740"/>
            <a:ext cx="855792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203864"/>
                </a:solidFill>
                <a:latin typeface="Roboto"/>
                <a:ea typeface="Roboto"/>
              </a:rPr>
              <a:t>RESET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414042"/>
                </a:solidFill>
                <a:latin typeface="Roboto"/>
                <a:ea typeface="Roboto"/>
              </a:rPr>
              <a:t>ZYPERN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u="sng" strike="noStrike" spc="-1">
                <a:solidFill>
                  <a:srgbClr val="0563C1"/>
                </a:solidFill>
                <a:uFillTx/>
                <a:latin typeface="Roboto"/>
                <a:ea typeface="Roboto"/>
                <a:hlinkClick r:id="rId19"/>
              </a:rPr>
              <a:t>www.resetcy.com</a:t>
            </a:r>
            <a:r>
              <a:rPr lang="de-DE" sz="1100" b="0" strike="noStrike" spc="-1">
                <a:solidFill>
                  <a:srgbClr val="D71920"/>
                </a:solidFill>
                <a:latin typeface="Roboto"/>
                <a:ea typeface="Roboto"/>
              </a:rPr>
              <a:t>  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" name="Google Shape;168;p2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73961104-4B5C-E620-A819-9A17DEE0E32D}"/>
              </a:ext>
            </a:extLst>
          </p:cNvPr>
          <p:cNvPicPr/>
          <p:nvPr/>
        </p:nvPicPr>
        <p:blipFill>
          <a:blip r:embed="rId20"/>
          <a:stretch/>
        </p:blipFill>
        <p:spPr>
          <a:xfrm>
            <a:off x="6820680" y="3738420"/>
            <a:ext cx="2686680" cy="811800"/>
          </a:xfrm>
          <a:prstGeom prst="rect">
            <a:avLst/>
          </a:prstGeom>
          <a:ln w="0">
            <a:noFill/>
          </a:ln>
        </p:spPr>
      </p:pic>
      <p:pic>
        <p:nvPicPr>
          <p:cNvPr id="52" name="Google Shape;169;p2" descr="A close up of a logo&#10;&#10;Description automatically generated">
            <a:extLst>
              <a:ext uri="{FF2B5EF4-FFF2-40B4-BE49-F238E27FC236}">
                <a16:creationId xmlns:a16="http://schemas.microsoft.com/office/drawing/2014/main" id="{DF8F83EF-A542-2AEC-CD41-A6EAE65FC244}"/>
              </a:ext>
            </a:extLst>
          </p:cNvPr>
          <p:cNvPicPr/>
          <p:nvPr/>
        </p:nvPicPr>
        <p:blipFill>
          <a:blip r:embed="rId21"/>
          <a:stretch/>
        </p:blipFill>
        <p:spPr>
          <a:xfrm>
            <a:off x="674040" y="1737900"/>
            <a:ext cx="2686680" cy="10962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5400" dirty="0" err="1"/>
              <a:t>Selbstlerneinheit</a:t>
            </a:r>
            <a:r>
              <a:rPr lang="en-US" sz="5400" dirty="0"/>
              <a:t>: </a:t>
            </a:r>
            <a:r>
              <a:rPr lang="en-US" sz="5400" dirty="0" err="1"/>
              <a:t>Inhalt</a:t>
            </a:r>
            <a:endParaRPr lang="el-GR" sz="5400" dirty="0"/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512006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1. Quiz und </a:t>
            </a:r>
            <a:r>
              <a:rPr lang="en-US" sz="2400" dirty="0" err="1"/>
              <a:t>Selbsteinschätzung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Was sind Gesundheitsdienstleistungen im Allgemeinen?</a:t>
            </a:r>
            <a:endParaRPr lang="en-US" sz="2000" b="1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Rollstuhl</a:t>
            </a:r>
            <a:r>
              <a:rPr lang="en-US" dirty="0"/>
              <a:t> </a:t>
            </a:r>
            <a:r>
              <a:rPr lang="en-US" dirty="0" err="1"/>
              <a:t>mieten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B. Eine Verpflegung mit frischem Obst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12601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C. Ein </a:t>
            </a:r>
            <a:r>
              <a:rPr lang="en-US" dirty="0" err="1"/>
              <a:t>Kurierdienst</a:t>
            </a:r>
            <a:endParaRPr lang="el-GR" baseline="30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12601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D. Anbieter von medizinischer Versorgung, Behandlung und Unterstützung für Einzelpersonen, Gemeinschaften oder Bevölkerungsgruppen</a:t>
            </a:r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21022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de-DE" sz="1400" i="1" dirty="0"/>
              <a:t>Nur eine Antwort ist richtig!</a:t>
            </a:r>
            <a:endParaRPr lang="el-GR" sz="1400" i="1" dirty="0" err="1"/>
          </a:p>
        </p:txBody>
      </p:sp>
    </p:spTree>
    <p:extLst>
      <p:ext uri="{BB962C8B-B14F-4D97-AF65-F5344CB8AC3E}">
        <p14:creationId xmlns:p14="http://schemas.microsoft.com/office/powerpoint/2010/main" val="39457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Was ist ein Beispiel für eine Gesundheitsdienstleistung?</a:t>
            </a:r>
            <a:endParaRPr lang="en-US" sz="2000" b="1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die </a:t>
            </a:r>
            <a:r>
              <a:rPr lang="en-US" dirty="0" err="1"/>
              <a:t>Wettervorhersage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Taxidienst</a:t>
            </a:r>
            <a:endParaRPr lang="en-US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D.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Gärtner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84F15-E3A8-4204-B4E9-D5D4C30C2F30}"/>
              </a:ext>
            </a:extLst>
          </p:cNvPr>
          <p:cNvSpPr txBox="1"/>
          <p:nvPr/>
        </p:nvSpPr>
        <p:spPr>
          <a:xfrm>
            <a:off x="2112607" y="1987414"/>
            <a:ext cx="221022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de-DE" sz="1400" i="1" dirty="0"/>
              <a:t>Nur eine Antwort ist richtig!</a:t>
            </a:r>
            <a:endParaRPr lang="el-GR" sz="1400" i="1" dirty="0" err="1"/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76DC98E3-03AE-05FE-D306-50B5372D125D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C. ein Dienst für Menschen mit einer chronischen Krankheit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84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203864"/>
                </a:solidFill>
              </a:rPr>
              <a:t>Ordnen</a:t>
            </a:r>
            <a:r>
              <a:rPr lang="en-US" sz="2000" b="1" dirty="0">
                <a:solidFill>
                  <a:srgbClr val="203864"/>
                </a:solidFill>
              </a:rPr>
              <a:t> Sie die </a:t>
            </a:r>
            <a:r>
              <a:rPr lang="en-US" sz="2000" b="1" dirty="0" err="1">
                <a:solidFill>
                  <a:srgbClr val="203864"/>
                </a:solidFill>
              </a:rPr>
              <a:t>Spalten</a:t>
            </a:r>
            <a:r>
              <a:rPr lang="en-US" sz="2000" b="1" dirty="0">
                <a:solidFill>
                  <a:srgbClr val="203864"/>
                </a:solidFill>
              </a:rPr>
              <a:t> </a:t>
            </a:r>
            <a:r>
              <a:rPr lang="en-US" sz="2000" b="1" dirty="0" err="1">
                <a:solidFill>
                  <a:srgbClr val="203864"/>
                </a:solidFill>
              </a:rPr>
              <a:t>zu</a:t>
            </a:r>
            <a:endParaRPr lang="el-GR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10578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solidFill>
                  <a:srgbClr val="374151"/>
                </a:solidFill>
                <a:latin typeface="Söhne"/>
              </a:rPr>
              <a:t>A. Die medizinische Versorgung wird gewährleistet durch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ea typeface="Calibri"/>
                <a:cs typeface="Calibri"/>
                <a:sym typeface="Calibri"/>
              </a:rPr>
              <a:t>B. Gesundheitsdienste werden zur Organisation wiederkehrender Prozesse eingesetzt 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8069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de-DE" sz="1400" i="1" dirty="0"/>
              <a:t>Ordnen Sie die Spalten zu!</a:t>
            </a:r>
            <a:endParaRPr lang="el-GR" sz="1400" i="1" dirty="0" err="1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76C2C90-7C61-4DC5-BAF8-FF0E86A8BA4E}"/>
              </a:ext>
            </a:extLst>
          </p:cNvPr>
          <p:cNvSpPr/>
          <p:nvPr/>
        </p:nvSpPr>
        <p:spPr>
          <a:xfrm>
            <a:off x="6134100" y="5742189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D. und private </a:t>
            </a:r>
            <a:r>
              <a:rPr lang="en-US" dirty="0" err="1"/>
              <a:t>Gesundheitsdienstleistungen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ea typeface="Calibri"/>
                <a:cs typeface="Calibri"/>
                <a:sym typeface="Calibri"/>
              </a:rPr>
              <a:t>D. Eine gesunde Lebensweise praktizieren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CC3DB74-0CCA-C17C-DEA5-03A2E6E561FF}"/>
              </a:ext>
            </a:extLst>
          </p:cNvPr>
          <p:cNvSpPr/>
          <p:nvPr/>
        </p:nvSpPr>
        <p:spPr>
          <a:xfrm>
            <a:off x="6134100" y="4651796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solidFill>
                  <a:srgbClr val="374151"/>
                </a:solidFill>
                <a:latin typeface="Söhne"/>
              </a:rPr>
              <a:t>C. praktizierende </a:t>
            </a:r>
            <a:r>
              <a:rPr lang="de-DE" dirty="0" err="1">
                <a:solidFill>
                  <a:srgbClr val="374151"/>
                </a:solidFill>
                <a:latin typeface="Söhne"/>
              </a:rPr>
              <a:t>Ärzt:innen</a:t>
            </a:r>
            <a:r>
              <a:rPr lang="de-DE" dirty="0">
                <a:solidFill>
                  <a:srgbClr val="374151"/>
                </a:solidFill>
                <a:latin typeface="Söhne"/>
              </a:rPr>
              <a:t>, </a:t>
            </a:r>
            <a:r>
              <a:rPr lang="de-DE" dirty="0" err="1">
                <a:solidFill>
                  <a:srgbClr val="374151"/>
                </a:solidFill>
                <a:latin typeface="Söhne"/>
              </a:rPr>
              <a:t>Fachärzt:innen</a:t>
            </a:r>
            <a:r>
              <a:rPr lang="de-DE" dirty="0">
                <a:solidFill>
                  <a:srgbClr val="374151"/>
                </a:solidFill>
                <a:latin typeface="Söhne"/>
              </a:rPr>
              <a:t> und Kliniken.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EC738D3A-C983-2ABD-143F-A7600F07DE3B}"/>
              </a:ext>
            </a:extLst>
          </p:cNvPr>
          <p:cNvSpPr/>
          <p:nvPr/>
        </p:nvSpPr>
        <p:spPr>
          <a:xfrm>
            <a:off x="6096000" y="2314575"/>
            <a:ext cx="3505200" cy="10613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ea typeface="Calibri"/>
                <a:cs typeface="Calibri"/>
                <a:sym typeface="Calibri"/>
              </a:rPr>
              <a:t>A. und schaffen Verbindungen zwischen den eigenen gesundheitlichen Bedürfnissen und dem Gesundheitssystem.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F070D6E3-C1CF-7CCD-F57E-FBEB244E427B}"/>
              </a:ext>
            </a:extLst>
          </p:cNvPr>
          <p:cNvSpPr/>
          <p:nvPr/>
        </p:nvSpPr>
        <p:spPr>
          <a:xfrm>
            <a:off x="2105025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C. Es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öffentliche</a:t>
            </a:r>
            <a:r>
              <a:rPr lang="en-US" dirty="0"/>
              <a:t> 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C86A9894-E149-CEF3-1CEB-34369D7D2823}"/>
              </a:ext>
            </a:extLst>
          </p:cNvPr>
          <p:cNvSpPr/>
          <p:nvPr/>
        </p:nvSpPr>
        <p:spPr>
          <a:xfrm>
            <a:off x="6134100" y="356140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dirty="0">
                <a:ea typeface="Calibri"/>
                <a:cs typeface="Calibri"/>
                <a:sym typeface="Calibri"/>
              </a:rPr>
              <a:t>D. vermeidet Kosten für das Gesundheitssystem.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203864"/>
                </a:solidFill>
              </a:rPr>
              <a:t>Wozu dienen die Apps für Gesundheitsdienstleistungen?</a:t>
            </a:r>
            <a:endParaRPr lang="en-US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n-US" dirty="0" err="1"/>
              <a:t>Abnehmen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n-US" dirty="0" err="1"/>
              <a:t>Kontrolle</a:t>
            </a:r>
            <a:r>
              <a:rPr lang="en-US" dirty="0"/>
              <a:t> des </a:t>
            </a:r>
            <a:r>
              <a:rPr lang="en-US" dirty="0" err="1"/>
              <a:t>Blutdrucks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C. </a:t>
            </a:r>
            <a:r>
              <a:rPr lang="en-US" dirty="0" err="1"/>
              <a:t>Einschlafen</a:t>
            </a:r>
            <a:endParaRPr lang="el-GR" baseline="30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D. </a:t>
            </a:r>
            <a:r>
              <a:rPr lang="en-US" dirty="0" err="1"/>
              <a:t>Terminplanung</a:t>
            </a:r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21022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de-DE" sz="1400" i="1" dirty="0"/>
              <a:t>Nur eine Antwort ist richtig!</a:t>
            </a:r>
            <a:endParaRPr lang="el-GR" sz="1400" i="1" dirty="0" err="1"/>
          </a:p>
        </p:txBody>
      </p:sp>
    </p:spTree>
    <p:extLst>
      <p:ext uri="{BB962C8B-B14F-4D97-AF65-F5344CB8AC3E}">
        <p14:creationId xmlns:p14="http://schemas.microsoft.com/office/powerpoint/2010/main" val="260404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Gesundheits-Apps können von </a:t>
            </a:r>
            <a:r>
              <a:rPr lang="de-DE" sz="2000" b="1" dirty="0" err="1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Ärzt:innen</a:t>
            </a:r>
            <a:r>
              <a:rPr lang="de-DE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 verschrieben werden</a:t>
            </a:r>
            <a:endParaRPr lang="en-US" sz="2000" b="1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Falsch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Richtig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967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Eine gute Gesundheitsdienst-App kann eine Ärztin oder Arzt ersetzen!</a:t>
            </a:r>
            <a:endParaRPr lang="en-US" sz="2000" b="1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Richtig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Falsch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325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11 3 Apps for Healthcare Services SELF-LEARNING SESSION_checked by Kari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D2qyhZ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ParKFk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9qsoWX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ParKFk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ParKFm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ParKFk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D2qyhZFQaV5GsAAABvAAAAHAAAAHVuaXZlcnNhbC9sb2NhbF9zZXR0aW5ncy54bWwNyrEKwkAMANC9XxEySB3Uugn2rpujCK0fENogB7mk9ELRv/e2N7x++GaBnbeSTANezx0C62xL0k/A9/Q43RCKky4kphxQDWGITS82k4zsXmOBVejH28S5wvlJuc4XqbOkAu1B/B6PeInNH1BLAwQUAAIACAD3qyhZwhuumWgSAAD3TQAAFwAAAHVuaXZlcnNhbC91bml2ZXJzYWwucG5n7Zx7WFNXtsBxbHV81TrO1KKVtNXqtbXGikghkLQWsegoU20FH0nEF9W0oMYkQB6n33QKVq2paMUHIXdERQskWI0B8qpSjUpNqjwigeSoKRwgnESIJJycJGcOIViwnf/m3u+7t4cPPrJ39m/ttddae+21+Q758m8rl04YO3VsWFjYhKT3E1aFhY1qDAt75rM/jsJ7WIbsI/ivEexVSxeHyQwvdeCNZ9LfXfFuWNgF8Thf2rN4e8zO99eyw8Keq+n/GaHPPLclLGzFgaSEdz/MYnRZwFIYebcNQZzV2x8tnqTuOHvlpEP7KHHqoX9+Gh7e5Rg36RP1X8ft2vanT1+SjN2xZ1bsC5EvJtxaWc/9+stzk0pOHe57I2Hkwwja6DUXvmtbf/P8bPE3sxUMcha7kWFXmZpKvqVyLpC0qC+aHBb8+t60JXVk8NVnpo3/C68eFeUqQMwPFsxMyu//7ph2l9+rBFAlGfCbAH/PGbKwo1Ue6JTPjM+GsGchbAyETTjviSsbEdQWhTUiwOsMOJwMbd81MkPEpt9l8wLgzgDp0PyBMfOd+BAzfUe+dh2ETRpTMzU4s8tq95TItYfmJXleG88Kdv0YWZa0o2CQMlbMOk+/WjEqOE1czYnT3CfoeFa++fcDyePLhA62lI/Ul1B7exrXZ2rUSNvJfOrLkkihwR1jS0nHtP9ImxB0ZzacBh+W+n4u9fjqaP66AjKA1P77kS1Nu3tXZCeRDhjCdbHoMD/kkMMbg42sdblRSc7XQmom11bM6tCEIvT+9vDGmZqCEBX3Jr4eT35IfMnW1MNFJWTBg3FkWu9qWm+PBkQ1zscjaY9GkklYn54s190K2aFuQVmS8U46DW0qcPYddGYhRzORo7Vau0pr73FFRA5Y4dGl8ay7o3XsEnO4wfCZ20YL2ORUrYY7Ssk2mbPhPFF7nvahS7Zg2OjIs0LFgy5RFt9erpwnr9r6i9qnJ4pARAIinfp3rOB5973wegYkixpcZGl8WdKqQTep3RVcx17k4RTdf20/R/PV0ARI/+y1JgdfYn/KcKyJLCnaAs3ThZM7ppmcPoNTLehcLc1B9uv69teakqGuIpYBmyxj6Dgy1VMg8HgpsAe5nZUEVoo8PMDTmiJqTWGI7EqRvaeXhrloAKJgoooUk++m1HezNUr567khv/bxGXLSVPtkad8PtUbfj0b1VKNBwlJCoAiFC8SAzyZnUCR2BxPoKuwuvQgwhy3yQJV3m/p05ieQ7BLTd40pQC6Q0AvypmTscbKuOtAp/PWEOn+zTtiv8zRJpPeOWPRYInKnA+7WaJEtmiHCF/S4NQ/oywM7akiBR7VSf5OULgo0NOnIaQOu2Mjgp6LBsI4GXNH52pvez2l9nxeQfFdIAiTgxAIpEj1Upf8NM+sCdl0AQxNxfQ+KnB6Rs5WvhfgMTgSTzjb0PT1FA9PfUKDzoUzQW1/CFD2YrPP11JHQqgKsezaw7G50GuQrYgsMrhhTeiol3dfZBQ7bfQ8LRB2tNSTESCZ5H2EzO0bWx5ik2NUpDKvAdbt2uBndhzGXcYNoNeNuNKDztWHbQ0GXrchTkFASdTcyITsJ9ElUjYP7phy3fS9uQ1Lhb++kXtEEFugCRVLqfbqfbxotV1pz7D1DVHT6X2qkYojRPtI8LVO9C3HSSWqqp8pIL/Kjf8qNCspsC2+sv1HhjqNLUD3RR/T9nvra1+YqSNgNQIR0iP0trSyxv4vsyywwKmOZeiRHxkDzujpbaEd/OaTPJnZUuCfTenVqX4AkcCv034JeOWaqJWG0TGAJhLhYC7ZIQKwT4dl9EUrQFej+SN/gYpbr5VAgPoK5HPuRmZkCBS48OWtzo6KW5Soix/p1eNqoZQb8QLSc8rym+dgRq4aTqCmFwHL0LZhl0XA3xGMNOb4cB1YmlodO4PvCbamri7ekokwASWH4vYxRp3gqd8tN7rQqgy0yR9PLpPoNL3IYFJI0Q4qpME86I9BWyxT1FkHsDCfH3sk2yJVpsFqEZet6AF8nxSTV62FFs4lt71xZVSqH3HyL1SkQ8B2+HMz4MAWATWA2VgoklssM/s1DCpQdj3t901nikXdS7BaZBgjEaYWC6/LItyUUm0Ff4uqucsRRTRadsdyEFKL69LcpxffCxxld4hpzeJ8hlcuXl4KegD/DotP7bXVVboEhW2B1+SIgWx2yLp/SxygpZWOpQ6qjqRopjqoN8hKUospw7ooAHbkUySG7wADb1kNeNmxzlQxMdS+WV2hh8guZRst2sc4IK1CZtgi1O0hSg0JJc4XftcIK7tMeWafaDHefaJ7+MSSTNYvT4kyFLKdc5WQJDX5bs3ijWujoqKTz0EliDy5a5ehGmvlxVKqEZYRaGCrAWQcv3XxZFesRDymbzt/xVnDtcUCiLDIWP7nMpXYHX2msAgSJCr2uBMbFcTzNm1OYRjg+giR1YIV6Wr1YJPhV+N3Ga7PpXNGfbf4oZYRckxPoPhH5tiWxxGXvj50SqLfOJv6bureBCqmx7ECgGzlhjFIaafLpSrGRpaTcMKB0ywpub2+LTr9LxXbswaA4Wm5PSxqPD7t9tISnLeHNyVWwS0z+n/ZEzbfkqN2diJ6Fh9ZiSzWm+slgc7XYLNuc7hgIaVZ4xMmQk6OiY1mjm6vcbr4kAtCtFzON2QI+PD4d14EkZRnQIn16mQrAUCOLx3GQlr84EMjH0vE4lqen1kWnPK3BgrL4ZKKP6CP6fqPPCVWcnZgBekC/pwCz9l6xD00X/fVp3wxadvDm4JO4hEM3nCmikdqt02WHas5fvWkVoWzHusPUzyRsocHTUAXMHVI1U/wP0rH21q+k6Be1mYbl3jZ7IcSWyQ3oR0/OhMAr+OXQ+J+8BlvlaTAEBKDeEc5OUFV0cagR3IgRYJB+smbZvqoFnDmG4ef+WZRo/99ttx/PUyjxW2prnTRwu9YkyyGbgJ7DUrVApBm6N3LkeEVQIPp5KX4Bx+/IOlGDDtECaM9xo6Ctx4waftqDFtZli0vtVmMGs66BlWJhYgqqh+S3AbsRX87QYubIeBbmALE8nsMaKzZWcjlweaRaaFcK0drZ1O7l8lHno61990qZcpmQhuIHpJzjOZEG00O7py9xPn7am9Dil5nphbEmXx3gNpKZFMkV+D2SN1keW9wMI5E3hD8X07o7kUir5Xqlywd762Ckrmqy4wDDI5eKM+Wg1dmoEsLpC1V0Nh9DafZsf0CmcnFAGU3szFPg5STH8QhN/GZoacB0VnATT8s5enP4UcN0Vnp9jgAe/yH2kBkoTXGyc0tdfYu2SCZ1tkziUamWUd9FZkgM7PQjFKcQM/uhQrxMMyN97oDSJMtVuDhWJg+tNtqaez3iTECLUnoceQqXETqwU+mp9sanLHvq4KbwGJJD7eMTU+Qg73pJ5BbJiM7x25SvdC36u0WmsjRwIqSsTCMY+x5eL2RC8Rk2E5Jj+J7Dh0VhlJGmcI2MoXJuYOcq9JBTrgMEImdzFs++qMwSCKdrLg8r/M7gXj5geMSh7dOshFyGP3KmyQzteyKkzEzLdXnpiM4d41Ukm4HlYdb5e5mwQp/BK5e85XAXTwsKxlCwWghD1S5jxwY+6FcsH1qhfbCgTKK6jUsDPCZ+hyDwaVbsjDr/9G0eCSuDd9kSO8Nks2yB9HOt4AV3hq3J5uRgZhVn2nWDZLfHBNKoxWY/qORWkxojdNbWYRGseY6l/AAevzZ9YTWniFZsarjHLaLV1MM29m1YH1Ok9wBLm6sci85KKM0Rzmco+AVi0dd4Ncm3OF6nbMZNlWEq0itHdHV7Yp3CqDKJRy2coPTo/DFy3FN8EMu65TL7LVxI0SzF1KCftl/x9Ox4IH5+d7OSUi0LMC7pjTG2Rn/lnsRq1ORcei5SZimiOdlFNDnIBIAp5ip2V0BjtKGqmwYbauSr67oe9wWUOhoc0ESAHrUJ9uop9wwKD3CwFGSfGXaRwQ5GCecPrelm1Jxw/E+2i69XuGfQekj4PacDVAsGdlh1zgr+U3714yUnSfvQ1r9va9OpruO8iP4cIoCiaszRKcMuMow8BTvdrBQ1K4FrG7nTGleCfgvmbXjExW9RtOdYUFWkWpKxuZA7bAfgV7ClWJ9UHXlQAhmOcafdClzT+VLIJKQ9We3tg5VgYF8aLPAlY000ID2LIv6KtX6Yhj3FLxsruFj3p6l8gQCPIAN4zf1lsu8uRS7Bk8H24mGJjobvRHNVMezLieWVhTdeHqaJh5+qAp5af2yZREeG3d22Cvf1aSQ+pEDTcFjks8FR8LAMcrPCnal1glrXjOlGvafGvJTqnSwX/WDLdvTnXvmLjYYXeVSPmuttzES5vIqvnoLxUmSoKbek1gmJNtH+zbbVmLaC1BL8K+mwgk3DxIs+aM5gsVmUtmKVakj0J8FDUttMxZBccLh+HgEREAEREAEREAEREAEREAEREAEREAEREAEREAEREAEREAEREAEREAEREAEREAEREAEREAEREAEREAEREAH9f4HuYyznQfqZSmXYQUwsv6xMziSrHdwXFt9qXhtXESn5+lUJfeznh17ev+HxoXN7GYuQbN7NiTFtt2PQk9mRPBqp7+Hkbdclb7ZdiWmih60xblpxt/31uQNTpsbvj0oqLq0Izdk7t3HmV7KrmwY0bbiYenhh9dj9A6r+jsC7OJA/8LExRx2dnZ3zzxfNmnpq+Srmkh0Xgv/LEbb++Ql3XjsvH5Syfnbw7S+uDTwerFy5MKHgtHZQaobk473zkoR/eWHgofaW2DvP0/O9g+pVck69Uj2z96PUgYfRfa3iiSY0L1nm9sxjCjuYWGArZzpzPV8C964prBUmvrcnqXNwLQary6L3S/ZPeZCfXq4wNTN416ta0icPVe1tvocEXz1jMLPkFNsGx8Uvc9vz61PSBpZRqPn4+MVvFpxyKVetGarx/a4l+wvLj0yS6L75bkC501NYcN6rZKkW6ak5xCOpx5N2HjdHmRXmqFLa4jH9zM59H3OrhsraV7/pU4+7roz2SZPMEhiw02tLXLeGy32BNUXMzJt46ZACGHBP0p2y3W9sTYAyz5QNWO38NXOhdA2l8YmIi7eWGUX+nZUPA7XYwYPh9MQ9gb1HK51Phq97PP/kjNBY9q1PJko3TJddBrHuBzmA50rto8o7uHTxOQtLBRW7GQl6yaC+h6ewwN23TIl/6GfnzjmxepvXgYLPpVTvwu7Mi8s4iK9taYOjymQ93F65Y+2AD7etLZN4138SdOTyfW1Hjhc5qRGySyDW51I9OlZ1a6+BtFblKXYXJeg/rN0XtP1bggtc5PGKrA2znuh4XnG8/QM09gfKFPJVW9vrM2KBLbAVlf/jpbfI1KN/CbpzU9+m8viFyf69wU9T+j7/VEzrEQddG7vhQSLK39NS2L+mDJln5hvBQLxWcc080RgQjSgJpIQ/UW61FxA9+/OFA+2+mBO2N165OOCC8WvLpgOry/3Z9RFHG1qn/iI+glqFi28bObrf3+KTF3HujsLz31jsDXfEEv3W0HJ29WyCKz+kNGpHfYfrhyx7/5dV3e7uKPtr+B2k+KR9tSBksJWMsiWKL8xzdBeDEVhx+uOVMQr3bbp/9qV5Uu0Y8clSfJpDCj5th/PmHFr4Y84vhl6ylfqHCYPQ8Y5AseXBsuiVyP13L+PIBwq+Q+GZGStbF/LmkhdYtDg03rfjRqZfOm5wVVsvLxodv4OZ93ZP3Trsw/7IMWvczBFN1v3tlatvhRyEboKtraU1TdEkf/y8OrMUdjJJYDAqUlctLPmx8ehylVL6XEqLE3PVATW2xIJJEtoprnwpHH9s8/ljIX8dSi6jx4mElVdv7y73a/xNCfqRg3GVcQZXuPxIaOAFMNVewNK0pz4x3LAdMvdyKotOFbIr74KnbEFXHv3z7TnKVbjua0IKX7i3Ce47uYO5/+Czg0q2LMPtvn5OKBpe3a/IfLPhRHvWv5nC+9HXq4Papd61jCbXrG0dni0OrSuzVGVNotYnPtmE+NKmG94wMfiWcGi3dMWTDf9lXkbriFA+sDQn7xdUbNwC9142SXbN8zQlBHPX+282tona15C+Di6mJEeLVup4yOuFdFm5O7bZXv52AXpgcNoodvye5Ox3grZ/hzyQgnNCKZg1ZXgKhvyo58HL9Px1cPgHofz2fbkLcUE7j81LKncfOBdKmvfXVGu1Vh3fM++lb5fHGs2R/4yf9m0oF4dt/EMoZ4cd+35AcFjYrIrBzxQb8x8dhm3XYZMfzG4Y2xGzE+zvSVqyMkG2eOPf/wVQSwMEFAACAAgA96soWeohDhNLAAAAbAAAABsAAAB1bml2ZXJzYWwvdW5pdmVyc2FsLnBuZy54bWyzsa/IzVEoSy0qzszPs1Uy1DNQsrfj5bIpKEoty0wtV6gAigEFIUBJoRLINUJwyzNTSjKAQiYmFgjBjNTM9IwSoKiBhRlcVB9oKABQSwECAAAUAAIACACpflBPNmFYAkcDAADhCQAAFAAAAAAAAAABAAAAAAAAAAAAdW5pdmVyc2FsL3BsYXllci54bWxQSwECAAAUAAIACAD2qyhZtTf0qBwFAADhEwAAHQAAAAAAAAABAAAAAAB5AwAAdW5pdmVyc2FsL2NvbW1vbl9tZXNzYWdlcy5sbmdQSwECAAAUAAIACAD2qyhZFR5gG6MAAAB/AQAALgAAAAAAAAABAAAAAADQCAAAdW5pdmVyc2FsL3BsYXliYWNrX2FuZF9uYXZpZ2F0aW9uX3NldHRpbmdzLnhtbFBLAQIAABQAAgAIAParKFl0STUfPAQAAAwVAAAnAAAAAAAAAAEAAAAAAL8JAAB1bml2ZXJzYWwvZmxhc2hfcHVibGlzaGluZ19zZXR0aW5ncy54bWxQSwECAAAUAAIACAD2qyhZN4uHansDAACsDAAAIQAAAAAAAAABAAAAAABADgAAdW5pdmVyc2FsL2ZsYXNoX3NraW5fc2V0dGluZ3MueG1sUEsBAgAAFAACAAgA9qsoWaavViM2BAAAlhQAACYAAAAAAAAAAQAAAAAA+hEAAHVuaXZlcnNhbC9odG1sX3B1Ymxpc2hpbmdfc2V0dGluZ3MueG1sUEsBAgAAFAACAAgA9qsoWSYPfuiwAQAAbwYAAB8AAAAAAAAAAQAAAAAAdBYAAHVuaXZlcnNhbC9odG1sX3NraW5fc2V0dGluZ3MuanNQSwECAAAUAAIACAD2qyhZFQaV5GsAAABvAAAAHAAAAAAAAAABAAAAAABhGAAAdW5pdmVyc2FsL2xvY2FsX3NldHRpbmdzLnhtbFBLAQIAABQAAgAIAPerKFnCG66ZaBIAAPdNAAAXAAAAAAAAAAAAAAAAAAYZAAB1bml2ZXJzYWwvdW5pdmVyc2FsLnBuZ1BLAQIAABQAAgAIAPerKFnqIQ4TSwAAAGwAAAAbAAAAAAAAAAEAAAAAAKMrAAB1bml2ZXJzYWwvdW5pdmVyc2FsLnBuZy54bWxQSwUGAAAAAAoACgAGAwAAJywAAAAA"/>
  <p:tag name="ISPRING_LMS_API_VERSION" val="SCORM 1.2"/>
  <p:tag name="ISPRING_ULTRA_SCORM_COURSE_ID" val="E2D52893-9A68-4256-8234-F46F34939377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DE\\German\\Training material for ETA 11_Deutsch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11 3 Apps for Healthcare Services SELF-LEARNING SESSION_checked by Karin"/>
  <p:tag name="ISPRING_FIRST_PUBLISH" val="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fbeab7-fb0d-43e0-9bfd-65c730e689d6">
      <Terms xmlns="http://schemas.microsoft.com/office/infopath/2007/PartnerControls"/>
    </lcf76f155ced4ddcb4097134ff3c332f>
    <TaxCatchAll xmlns="ab499b85-ee38-415b-b043-bdc43eb6458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C0F2786A948640B23598E08894071F" ma:contentTypeVersion="16" ma:contentTypeDescription="Ein neues Dokument erstellen." ma:contentTypeScope="" ma:versionID="39c324a45639c6e141c16d1c3440b8f5">
  <xsd:schema xmlns:xsd="http://www.w3.org/2001/XMLSchema" xmlns:xs="http://www.w3.org/2001/XMLSchema" xmlns:p="http://schemas.microsoft.com/office/2006/metadata/properties" xmlns:ns2="a4fbeab7-fb0d-43e0-9bfd-65c730e689d6" xmlns:ns3="ab499b85-ee38-415b-b043-bdc43eb64582" targetNamespace="http://schemas.microsoft.com/office/2006/metadata/properties" ma:root="true" ma:fieldsID="634d367e267f3c194b4a481e6e1b9e20" ns2:_="" ns3:_="">
    <xsd:import namespace="a4fbeab7-fb0d-43e0-9bfd-65c730e689d6"/>
    <xsd:import namespace="ab499b85-ee38-415b-b043-bdc43eb645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beab7-fb0d-43e0-9bfd-65c730e689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c5ba6fe8-47d2-45f3-bb89-a798947ed0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99b85-ee38-415b-b043-bdc43eb6458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048765ba-924d-40bf-8814-8e5266206193}" ma:internalName="TaxCatchAll" ma:showField="CatchAllData" ma:web="ab499b85-ee38-415b-b043-bdc43eb645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16E885-DD08-4DC0-BC71-771BA95DB2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C724B9-D47B-4938-9FA9-9DC532329A25}">
  <ds:schemaRefs>
    <ds:schemaRef ds:uri="a4fbeab7-fb0d-43e0-9bfd-65c730e689d6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ab499b85-ee38-415b-b043-bdc43eb64582"/>
  </ds:schemaRefs>
</ds:datastoreItem>
</file>

<file path=customXml/itemProps3.xml><?xml version="1.0" encoding="utf-8"?>
<ds:datastoreItem xmlns:ds="http://schemas.openxmlformats.org/officeDocument/2006/customXml" ds:itemID="{727C7D8B-B0C8-43F7-A998-CA191DD1B8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beab7-fb0d-43e0-9bfd-65c730e689d6"/>
    <ds:schemaRef ds:uri="ab499b85-ee38-415b-b043-bdc43eb645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Ευρεία οθόνη</PresentationFormat>
  <Paragraphs>115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22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Söhne</vt:lpstr>
      <vt:lpstr>Office</vt:lpstr>
      <vt:lpstr>Παρουσίαση του PowerPoint</vt:lpstr>
      <vt:lpstr>Παρουσίαση του PowerPoint</vt:lpstr>
      <vt:lpstr>Selbstlerneinheit: Inhalt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ETA11 3 Apps for Healthcare Services SELF-LEARNING SESSION_checked by Karin</dc:title>
  <dc:creator>KDK</dc:creator>
  <cp:lastModifiedBy>pantelis</cp:lastModifiedBy>
  <cp:revision>28</cp:revision>
  <dcterms:created xsi:type="dcterms:W3CDTF">2024-01-10T12:22:04Z</dcterms:created>
  <dcterms:modified xsi:type="dcterms:W3CDTF">2024-09-08T18:32:11Z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0x010100BBC0F2786A948640B23598E08894071F</vt:lpwstr>
  </property>
  <property fmtid="{D5CDD505-2E9C-101B-9397-08002B2CF9AE}" pid="3" name="MediaServiceImageTags">
    <vt:lpwstr/>
  </property>
</Properties>
</file>