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525" r:id="rId5"/>
    <p:sldId id="526" r:id="rId6"/>
    <p:sldId id="545" r:id="rId7"/>
    <p:sldId id="430" r:id="rId8"/>
    <p:sldId id="261" r:id="rId9"/>
    <p:sldId id="293" r:id="rId10"/>
    <p:sldId id="296" r:id="rId11"/>
    <p:sldId id="301" r:id="rId12"/>
    <p:sldId id="306" r:id="rId13"/>
    <p:sldId id="308" r:id="rId14"/>
    <p:sldId id="307" r:id="rId15"/>
    <p:sldId id="305" r:id="rId16"/>
    <p:sldId id="302" r:id="rId17"/>
    <p:sldId id="303" r:id="rId18"/>
    <p:sldId id="304" r:id="rId19"/>
    <p:sldId id="309" r:id="rId20"/>
    <p:sldId id="404" r:id="rId21"/>
  </p:sldIdLst>
  <p:sldSz cx="12192000" cy="6858000"/>
  <p:notesSz cx="6858000" cy="9144000"/>
  <p:custDataLst>
    <p:tags r:id="rId2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CF5"/>
    <a:srgbClr val="DDE0E5"/>
    <a:srgbClr val="F8F8F8"/>
    <a:srgbClr val="203864"/>
    <a:srgbClr val="ABC7F1"/>
    <a:srgbClr val="ED7D31"/>
    <a:srgbClr val="CFD5EA"/>
    <a:srgbClr val="404040"/>
    <a:srgbClr val="C01E24"/>
    <a:srgbClr val="3F3F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87485" autoAdjust="0"/>
  </p:normalViewPr>
  <p:slideViewPr>
    <p:cSldViewPr snapToGrid="0">
      <p:cViewPr varScale="1">
        <p:scale>
          <a:sx n="90" d="100"/>
          <a:sy n="90" d="100"/>
        </p:scale>
        <p:origin x="738" y="6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8/9/2024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8/9/2024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2338262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491689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1498687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3067290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3805395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2825039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379377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3458937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3885236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3059324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3628792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988301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1210176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996838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1090537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2447570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8488989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pic>
        <p:nvPicPr>
          <p:cNvPr id="35"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4B636493-E712-4242-8B67-E8BA2B31C8A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ask="http://schemas.microsoft.com/office/drawing/2018/sketchyshapes" xmln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solidFill>
                <a:schemeClr val="tx1"/>
              </a:solidFill>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1026" name="Picture 2" descr="Ein Bild, das Text, Screenshot, Schrift, Grafiken enthält.&#10;&#10;Beschreibung automatisch generiert.">
            <a:extLst>
              <a:ext uri="{FF2B5EF4-FFF2-40B4-BE49-F238E27FC236}">
                <a16:creationId xmlns:a16="http://schemas.microsoft.com/office/drawing/2014/main" id="{A5F3ACDD-0E6D-E9D6-6AB5-55E6DA846061}"/>
              </a:ext>
            </a:extLst>
          </p:cNvPr>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0" y="6417509"/>
            <a:ext cx="2008262" cy="440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6" name="Picture 2" descr="Ein Bild, das Text, Screenshot, Schrift, Grafiken enthält.&#10;&#10;Beschreibung automatisch generiert.">
            <a:extLst>
              <a:ext uri="{FF2B5EF4-FFF2-40B4-BE49-F238E27FC236}">
                <a16:creationId xmlns:a16="http://schemas.microsoft.com/office/drawing/2014/main" id="{F3DA76CD-A5EB-DABD-7348-93669DF9B4B5}"/>
              </a:ext>
            </a:extLst>
          </p:cNvPr>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0" y="6417509"/>
            <a:ext cx="2008262" cy="440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6992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Picture 2" descr="Ein Bild, das Text, Screenshot, Schrift, Grafiken enthält.&#10;&#10;Beschreibung automatisch generiert.">
            <a:extLst>
              <a:ext uri="{FF2B5EF4-FFF2-40B4-BE49-F238E27FC236}">
                <a16:creationId xmlns:a16="http://schemas.microsoft.com/office/drawing/2014/main" id="{2F20BB11-E74D-086D-E7A8-6D76D8602646}"/>
              </a:ext>
            </a:extLst>
          </p:cNvPr>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0" y="6417509"/>
            <a:ext cx="2008262" cy="440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4856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5" name="TextBox 12">
            <a:extLst>
              <a:ext uri="{FF2B5EF4-FFF2-40B4-BE49-F238E27FC236}">
                <a16:creationId xmlns:a16="http://schemas.microsoft.com/office/drawing/2014/main" id="{D48D44CE-3F52-4EEA-CA57-BEDD92881EFB}"/>
              </a:ext>
            </a:extLst>
          </p:cNvPr>
          <p:cNvSpPr txBox="1">
            <a:spLocks noChangeArrowheads="1"/>
          </p:cNvSpPr>
          <p:nvPr userDrawn="1"/>
        </p:nvSpPr>
        <p:spPr bwMode="auto">
          <a:xfrm>
            <a:off x="0" y="81370"/>
            <a:ext cx="4162697" cy="31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11.2</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en-US" altLang="el-GR" sz="1800" b="1" dirty="0">
                <a:solidFill>
                  <a:schemeClr val="tx1">
                    <a:lumMod val="50000"/>
                    <a:lumOff val="50000"/>
                  </a:schemeClr>
                </a:solidFill>
                <a:latin typeface="Abadi Extra Light" panose="020B0204020104020204" pitchFamily="34" charset="0"/>
              </a:rPr>
              <a:t>Apps für </a:t>
            </a:r>
            <a:r>
              <a:rPr lang="en-US" altLang="el-GR" sz="1800" b="1" dirty="0" err="1">
                <a:solidFill>
                  <a:schemeClr val="tx1">
                    <a:lumMod val="50000"/>
                    <a:lumOff val="50000"/>
                  </a:schemeClr>
                </a:solidFill>
                <a:latin typeface="Abadi Extra Light" panose="020B0204020104020204" pitchFamily="34" charset="0"/>
              </a:rPr>
              <a:t>Gesundheitsdienstleistungen</a:t>
            </a:r>
            <a:endParaRPr lang="en-US" altLang="el-GR" sz="1800" b="1" dirty="0">
              <a:solidFill>
                <a:schemeClr val="tx1">
                  <a:lumMod val="50000"/>
                  <a:lumOff val="50000"/>
                </a:schemeClr>
              </a:solidFill>
              <a:latin typeface="+mj-lt"/>
            </a:endParaRPr>
          </a:p>
        </p:txBody>
      </p:sp>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7" name="TextBox 12">
            <a:extLst>
              <a:ext uri="{FF2B5EF4-FFF2-40B4-BE49-F238E27FC236}">
                <a16:creationId xmlns:a16="http://schemas.microsoft.com/office/drawing/2014/main" id="{D7D7F91E-1CE3-775D-4BAD-3DE01BC137FC}"/>
              </a:ext>
            </a:extLst>
          </p:cNvPr>
          <p:cNvSpPr txBox="1">
            <a:spLocks noChangeArrowheads="1"/>
          </p:cNvSpPr>
          <p:nvPr userDrawn="1"/>
        </p:nvSpPr>
        <p:spPr bwMode="auto">
          <a:xfrm>
            <a:off x="0" y="81370"/>
            <a:ext cx="3335383" cy="31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11.2</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Apps for Healthcare Services</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51574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16FED98D-FBD1-DFC6-2002-B59379325C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6" name="TextBox 12">
            <a:extLst>
              <a:ext uri="{FF2B5EF4-FFF2-40B4-BE49-F238E27FC236}">
                <a16:creationId xmlns:a16="http://schemas.microsoft.com/office/drawing/2014/main" id="{402B7726-005B-B08C-2A3D-26F58DBDF92B}"/>
              </a:ext>
            </a:extLst>
          </p:cNvPr>
          <p:cNvSpPr txBox="1">
            <a:spLocks noChangeArrowheads="1"/>
          </p:cNvSpPr>
          <p:nvPr userDrawn="1"/>
        </p:nvSpPr>
        <p:spPr bwMode="auto">
          <a:xfrm>
            <a:off x="0" y="81370"/>
            <a:ext cx="3335383" cy="31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11.2</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Apps for Healthcare Services</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33686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8/9/2024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de/photos/krankenkarte-gesundheit-geldb%C3%B6rse-491714/"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hyperlink" Target="https://pixabay.com/service/licens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tk.de/techniker/leistungen-und-mitgliedschaft/online-services-versicherte/tk-app-2027886"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hyperlink" Target="https://www.popsilla.com/de/de.tk.tkapp?msclkid=342aeb905e2e1ed98a148e0ec663eaed&amp;utm_source=bing&amp;utm_medium=cpc&amp;utm_campaign=PS%20New%20-%20DE%20-%20Desktop%20www&amp;utm_term=die%20tk-app%20download&amp;utm_content=Die%20TK-App"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aok.de/pk/medien/apps/"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hyperlink" Target="https://play.google.com/store/apps/details?id=de.aoksystems.ma.abp.app"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vivy.com/vivy-app"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eg"/><Relationship Id="rId18" Type="http://schemas.openxmlformats.org/officeDocument/2006/relationships/hyperlink" Target="http://www.amsed.fr/" TargetMode="External"/><Relationship Id="rId3" Type="http://schemas.openxmlformats.org/officeDocument/2006/relationships/image" Target="../media/image11.jpeg"/><Relationship Id="rId21" Type="http://schemas.openxmlformats.org/officeDocument/2006/relationships/image" Target="../media/image20.jpeg"/><Relationship Id="rId7" Type="http://schemas.openxmlformats.org/officeDocument/2006/relationships/image" Target="../media/image13.jpeg"/><Relationship Id="rId12" Type="http://schemas.openxmlformats.org/officeDocument/2006/relationships/hyperlink" Target="https://www.oxfamitalia.org/" TargetMode="External"/><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hyperlink" Target="http://www.coordina-oerh.com/" TargetMode="External"/><Relationship Id="rId11" Type="http://schemas.openxmlformats.org/officeDocument/2006/relationships/image" Target="../media/image15.jpeg"/><Relationship Id="rId5" Type="http://schemas.openxmlformats.org/officeDocument/2006/relationships/image" Target="../media/image12.jpeg"/><Relationship Id="rId15" Type="http://schemas.openxmlformats.org/officeDocument/2006/relationships/hyperlink" Target="http://www.connexions.gr/" TargetMode="External"/><Relationship Id="rId10" Type="http://schemas.openxmlformats.org/officeDocument/2006/relationships/hyperlink" Target="https://www.media-k.eu/"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eg"/><Relationship Id="rId14" Type="http://schemas.openxmlformats.org/officeDocument/2006/relationships/hyperlink" Target="http://www.uv.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illustrations/teamwork-team-gear-gears-drive-220774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4" Type="http://schemas.openxmlformats.org/officeDocument/2006/relationships/hyperlink" Target="https://pixabay.com/service/licens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de/illustrations/social-media-internet-smartphone-6389437/"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hyperlink" Target="https://pixabay.com/de/service/license-summar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s://pixabay.com/service/license/" TargetMode="External"/><Relationship Id="rId4" Type="http://schemas.openxmlformats.org/officeDocument/2006/relationships/hyperlink" Target="https://pixabay.com/de/illustrations/landkarte-deutschland-flagge-1019859/"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de/photos/arzt-geduldig-beratung-diskussion-5710152/"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hyperlink" Target="https://pixabay.com/service/licens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bundesregierung.de/breg-de/themen/corona-warn-app/corona-warn-app-faq-1758392"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5.jpeg"/><Relationship Id="rId5" Type="http://schemas.openxmlformats.org/officeDocument/2006/relationships/hyperlink" Target="https://www.bundesregierung.de/breg-de/themen/corona-warn-app" TargetMode="External"/><Relationship Id="rId4" Type="http://schemas.openxmlformats.org/officeDocument/2006/relationships/hyperlink" Target="https://www.bundesregierung.de/resource/image/2182644/hero_desktop/1170/585/e5cade0da135c176ef7851f0efce68de/gm/2023-04-08-cwa-bundesregierung.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22BC770-408C-50C8-126F-18790E99F2CB}"/>
              </a:ext>
            </a:extLst>
          </p:cNvPr>
          <p:cNvSpPr txBox="1">
            <a:spLocks/>
          </p:cNvSpPr>
          <p:nvPr/>
        </p:nvSpPr>
        <p:spPr>
          <a:xfrm>
            <a:off x="4151587" y="3513902"/>
            <a:ext cx="8031858" cy="20157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n-US" sz="3400" b="1" kern="1200" dirty="0">
                <a:solidFill>
                  <a:srgbClr val="C00000"/>
                </a:solidFill>
                <a:effectLst/>
                <a:latin typeface="+mj-lt"/>
                <a:ea typeface="+mj-ea"/>
                <a:cs typeface="+mj-cs"/>
              </a:rPr>
              <a:t>Modul 11  - </a:t>
            </a:r>
            <a:r>
              <a:rPr lang="en-US" sz="3400" b="1" kern="1200" dirty="0" err="1">
                <a:solidFill>
                  <a:srgbClr val="C00000"/>
                </a:solidFill>
                <a:effectLst/>
                <a:latin typeface="+mj-lt"/>
                <a:ea typeface="+mj-ea"/>
                <a:cs typeface="+mj-cs"/>
              </a:rPr>
              <a:t>Erfahrungsbasierte</a:t>
            </a:r>
            <a:r>
              <a:rPr lang="en-US" sz="3400" b="1" kern="1200" dirty="0">
                <a:solidFill>
                  <a:srgbClr val="C00000"/>
                </a:solidFill>
                <a:effectLst/>
                <a:latin typeface="+mj-lt"/>
                <a:ea typeface="+mj-ea"/>
                <a:cs typeface="+mj-cs"/>
              </a:rPr>
              <a:t> </a:t>
            </a:r>
            <a:r>
              <a:rPr lang="en-US" sz="3400" b="1" kern="1200" dirty="0" err="1">
                <a:solidFill>
                  <a:srgbClr val="C00000"/>
                </a:solidFill>
                <a:effectLst/>
                <a:latin typeface="+mj-lt"/>
                <a:ea typeface="+mj-ea"/>
                <a:cs typeface="+mj-cs"/>
              </a:rPr>
              <a:t>Trainingseinheit</a:t>
            </a:r>
            <a:r>
              <a:rPr lang="en-US" sz="3400" b="1" kern="1200" dirty="0">
                <a:solidFill>
                  <a:srgbClr val="C00000"/>
                </a:solidFill>
                <a:effectLst/>
                <a:latin typeface="+mj-lt"/>
                <a:ea typeface="+mj-ea"/>
                <a:cs typeface="+mj-cs"/>
              </a:rPr>
              <a:t> </a:t>
            </a:r>
            <a:r>
              <a:rPr lang="en-US" sz="2400" b="1" kern="1200" dirty="0">
                <a:solidFill>
                  <a:srgbClr val="C00000"/>
                </a:solidFill>
                <a:effectLst/>
                <a:latin typeface="+mj-lt"/>
                <a:ea typeface="+mj-ea"/>
                <a:cs typeface="+mj-cs"/>
              </a:rPr>
              <a:t>(11.2)</a:t>
            </a:r>
            <a:r>
              <a:rPr lang="en-US" sz="3400" b="1" kern="1200" dirty="0">
                <a:solidFill>
                  <a:schemeClr val="tx1"/>
                </a:solidFill>
                <a:latin typeface="+mj-lt"/>
                <a:ea typeface="+mj-ea"/>
                <a:cs typeface="+mj-cs"/>
              </a:rPr>
              <a:t/>
            </a:r>
            <a:br>
              <a:rPr lang="en-US" sz="3400" b="1" kern="1200" dirty="0">
                <a:solidFill>
                  <a:schemeClr val="tx1"/>
                </a:solidFill>
                <a:latin typeface="+mj-lt"/>
                <a:ea typeface="+mj-ea"/>
                <a:cs typeface="+mj-cs"/>
              </a:rPr>
            </a:br>
            <a:r>
              <a:rPr lang="en-US" sz="4000" b="1" dirty="0">
                <a:solidFill>
                  <a:schemeClr val="tx1"/>
                </a:solidFill>
                <a:effectLst/>
                <a:latin typeface="+mj-lt"/>
              </a:rPr>
              <a:t>Apps für </a:t>
            </a:r>
            <a:r>
              <a:rPr lang="en-US" sz="4000" b="1" dirty="0" err="1">
                <a:solidFill>
                  <a:schemeClr val="tx1"/>
                </a:solidFill>
                <a:effectLst/>
                <a:latin typeface="+mj-lt"/>
              </a:rPr>
              <a:t>Gesundheitsdienstleistungen</a:t>
            </a:r>
            <a:endParaRPr lang="en-US" sz="3400" b="1" dirty="0">
              <a:solidFill>
                <a:schemeClr val="tx1"/>
              </a:solidFill>
              <a:effectLst/>
              <a:latin typeface="+mj-lt"/>
            </a:endParaRPr>
          </a:p>
        </p:txBody>
      </p:sp>
      <p:sp>
        <p:nvSpPr>
          <p:cNvPr id="6" name="Ορθογώνιο 5">
            <a:extLst>
              <a:ext uri="{FF2B5EF4-FFF2-40B4-BE49-F238E27FC236}">
                <a16:creationId xmlns:a16="http://schemas.microsoft.com/office/drawing/2014/main" id="{C7AD4A93-931E-A31D-52A4-60E47B032034}"/>
              </a:ext>
            </a:extLst>
          </p:cNvPr>
          <p:cNvSpPr/>
          <p:nvPr/>
        </p:nvSpPr>
        <p:spPr>
          <a:xfrm>
            <a:off x="-2" y="67193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a:t>
            </a:r>
            <a:endParaRPr lang="el-GR" sz="2400" dirty="0">
              <a:solidFill>
                <a:schemeClr val="bg1">
                  <a:lumMod val="95000"/>
                </a:schemeClr>
              </a:solidFill>
            </a:endParaRPr>
          </a:p>
        </p:txBody>
      </p:sp>
      <p:sp>
        <p:nvSpPr>
          <p:cNvPr id="7" name="Ορθογώνιο 6">
            <a:extLst>
              <a:ext uri="{FF2B5EF4-FFF2-40B4-BE49-F238E27FC236}">
                <a16:creationId xmlns:a16="http://schemas.microsoft.com/office/drawing/2014/main" id="{B08F5D6B-3FD6-2800-C5A1-3C9A7908BC37}"/>
              </a:ext>
            </a:extLst>
          </p:cNvPr>
          <p:cNvSpPr/>
          <p:nvPr/>
        </p:nvSpPr>
        <p:spPr>
          <a:xfrm>
            <a:off x="2609" y="1507751"/>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2</a:t>
            </a:r>
            <a:endParaRPr lang="el-GR" sz="2400" dirty="0">
              <a:solidFill>
                <a:schemeClr val="bg1">
                  <a:lumMod val="95000"/>
                </a:schemeClr>
              </a:solidFill>
            </a:endParaRPr>
          </a:p>
        </p:txBody>
      </p:sp>
      <p:sp>
        <p:nvSpPr>
          <p:cNvPr id="8" name="Ορθογώνιο 7">
            <a:extLst>
              <a:ext uri="{FF2B5EF4-FFF2-40B4-BE49-F238E27FC236}">
                <a16:creationId xmlns:a16="http://schemas.microsoft.com/office/drawing/2014/main" id="{B63E7FEB-73DF-67ED-3B6B-EFAC8BBCBDE5}"/>
              </a:ext>
            </a:extLst>
          </p:cNvPr>
          <p:cNvSpPr/>
          <p:nvPr/>
        </p:nvSpPr>
        <p:spPr>
          <a:xfrm>
            <a:off x="-56" y="2302518"/>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3</a:t>
            </a:r>
            <a:endParaRPr lang="el-GR" sz="2400" dirty="0">
              <a:solidFill>
                <a:schemeClr val="bg1">
                  <a:lumMod val="95000"/>
                </a:schemeClr>
              </a:solidFill>
            </a:endParaRPr>
          </a:p>
        </p:txBody>
      </p:sp>
      <p:sp>
        <p:nvSpPr>
          <p:cNvPr id="9" name="Ορθογώνιο 8">
            <a:extLst>
              <a:ext uri="{FF2B5EF4-FFF2-40B4-BE49-F238E27FC236}">
                <a16:creationId xmlns:a16="http://schemas.microsoft.com/office/drawing/2014/main" id="{9296058F-B1EF-E3C5-E1C3-C7D0F3D64C9C}"/>
              </a:ext>
            </a:extLst>
          </p:cNvPr>
          <p:cNvSpPr/>
          <p:nvPr/>
        </p:nvSpPr>
        <p:spPr>
          <a:xfrm>
            <a:off x="-2" y="317097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4</a:t>
            </a:r>
            <a:endParaRPr lang="el-GR" sz="2400" dirty="0">
              <a:solidFill>
                <a:schemeClr val="bg1">
                  <a:lumMod val="95000"/>
                </a:schemeClr>
              </a:solidFill>
            </a:endParaRPr>
          </a:p>
        </p:txBody>
      </p:sp>
      <p:sp>
        <p:nvSpPr>
          <p:cNvPr id="10" name="Ορθογώνιο 9">
            <a:extLst>
              <a:ext uri="{FF2B5EF4-FFF2-40B4-BE49-F238E27FC236}">
                <a16:creationId xmlns:a16="http://schemas.microsoft.com/office/drawing/2014/main" id="{8D1A44D9-A0E1-CEEC-8556-1AF31A36C35E}"/>
              </a:ext>
            </a:extLst>
          </p:cNvPr>
          <p:cNvSpPr/>
          <p:nvPr/>
        </p:nvSpPr>
        <p:spPr>
          <a:xfrm>
            <a:off x="1655" y="403693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5</a:t>
            </a:r>
            <a:endParaRPr lang="el-GR" sz="2400" dirty="0">
              <a:solidFill>
                <a:schemeClr val="bg1">
                  <a:lumMod val="95000"/>
                </a:schemeClr>
              </a:solidFill>
            </a:endParaRPr>
          </a:p>
        </p:txBody>
      </p:sp>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4310344" y="1134849"/>
            <a:ext cx="6563496" cy="2084244"/>
          </a:xfrm>
          <a:prstGeom prst="rect">
            <a:avLst/>
          </a:prstGeom>
        </p:spPr>
      </p:pic>
      <p:sp>
        <p:nvSpPr>
          <p:cNvPr id="12" name="TextBox 11">
            <a:extLst>
              <a:ext uri="{FF2B5EF4-FFF2-40B4-BE49-F238E27FC236}">
                <a16:creationId xmlns:a16="http://schemas.microsoft.com/office/drawing/2014/main" id="{FA472B88-FA84-AD45-BFBA-453D2E042006}"/>
              </a:ext>
            </a:extLst>
          </p:cNvPr>
          <p:cNvSpPr txBox="1"/>
          <p:nvPr/>
        </p:nvSpPr>
        <p:spPr>
          <a:xfrm>
            <a:off x="4863323" y="2899483"/>
            <a:ext cx="6094902" cy="369332"/>
          </a:xfrm>
          <a:prstGeom prst="rect">
            <a:avLst/>
          </a:prstGeom>
          <a:noFill/>
        </p:spPr>
        <p:txBody>
          <a:bodyPr wrap="square">
            <a:spAutoFit/>
          </a:bodyPr>
          <a:lstStyle/>
          <a:p>
            <a:pPr algn="r"/>
            <a:r>
              <a:rPr lang="el-GR" dirty="0">
                <a:solidFill>
                  <a:srgbClr val="ABC7F1"/>
                </a:solidFill>
              </a:rPr>
              <a:t>https://apps4health.eu/</a:t>
            </a:r>
          </a:p>
        </p:txBody>
      </p:sp>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8249" y="5991490"/>
            <a:ext cx="12191695" cy="869554"/>
          </a:xfrm>
          <a:prstGeom prst="rect">
            <a:avLst/>
          </a:prstGeom>
        </p:spPr>
      </p:pic>
      <p:pic>
        <p:nvPicPr>
          <p:cNvPr id="14" name="Picture 2">
            <a:extLst>
              <a:ext uri="{FF2B5EF4-FFF2-40B4-BE49-F238E27FC236}">
                <a16:creationId xmlns:a16="http://schemas.microsoft.com/office/drawing/2014/main" id="{C54C3464-3C1E-988B-5CEF-752563404F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6" name="Ορθογώνιο 15">
            <a:extLst>
              <a:ext uri="{FF2B5EF4-FFF2-40B4-BE49-F238E27FC236}">
                <a16:creationId xmlns:a16="http://schemas.microsoft.com/office/drawing/2014/main" id="{DFF0B65B-CBA5-9B67-090E-F3AF9A6A1A47}"/>
              </a:ext>
            </a:extLst>
          </p:cNvPr>
          <p:cNvSpPr/>
          <p:nvPr/>
        </p:nvSpPr>
        <p:spPr>
          <a:xfrm>
            <a:off x="510" y="490374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6</a:t>
            </a:r>
            <a:endParaRPr lang="el-GR" sz="2400" dirty="0"/>
          </a:p>
        </p:txBody>
      </p:sp>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6896" y="1576370"/>
            <a:ext cx="1880187" cy="3365007"/>
          </a:xfrm>
          <a:prstGeom prst="rect">
            <a:avLst/>
          </a:prstGeom>
        </p:spPr>
      </p:pic>
      <p:sp>
        <p:nvSpPr>
          <p:cNvPr id="3" name="Ορθογώνιο 5">
            <a:extLst>
              <a:ext uri="{FF2B5EF4-FFF2-40B4-BE49-F238E27FC236}">
                <a16:creationId xmlns:a16="http://schemas.microsoft.com/office/drawing/2014/main" id="{A1482017-CE48-BD3A-636F-4833CBAAF02A}"/>
              </a:ext>
            </a:extLst>
          </p:cNvPr>
          <p:cNvSpPr/>
          <p:nvPr/>
        </p:nvSpPr>
        <p:spPr>
          <a:xfrm>
            <a:off x="728869" y="1172199"/>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7</a:t>
            </a:r>
            <a:endParaRPr lang="el-GR" sz="2400" dirty="0">
              <a:solidFill>
                <a:schemeClr val="bg1">
                  <a:lumMod val="95000"/>
                </a:schemeClr>
              </a:solidFill>
            </a:endParaRPr>
          </a:p>
        </p:txBody>
      </p:sp>
      <p:sp>
        <p:nvSpPr>
          <p:cNvPr id="19" name="Ορθογώνιο 6">
            <a:extLst>
              <a:ext uri="{FF2B5EF4-FFF2-40B4-BE49-F238E27FC236}">
                <a16:creationId xmlns:a16="http://schemas.microsoft.com/office/drawing/2014/main" id="{CAD63FE0-D81D-FCE9-CCA7-3575A1CD6940}"/>
              </a:ext>
            </a:extLst>
          </p:cNvPr>
          <p:cNvSpPr/>
          <p:nvPr/>
        </p:nvSpPr>
        <p:spPr>
          <a:xfrm>
            <a:off x="721541" y="200802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8</a:t>
            </a:r>
            <a:endParaRPr lang="el-GR" sz="2400" dirty="0">
              <a:solidFill>
                <a:schemeClr val="bg1">
                  <a:lumMod val="95000"/>
                </a:schemeClr>
              </a:solidFill>
            </a:endParaRPr>
          </a:p>
        </p:txBody>
      </p:sp>
      <p:sp>
        <p:nvSpPr>
          <p:cNvPr id="20" name="Ορθογώνιο 7">
            <a:extLst>
              <a:ext uri="{FF2B5EF4-FFF2-40B4-BE49-F238E27FC236}">
                <a16:creationId xmlns:a16="http://schemas.microsoft.com/office/drawing/2014/main" id="{6C932FDB-0CEA-CF4D-38E2-9F9CD825E408}"/>
              </a:ext>
            </a:extLst>
          </p:cNvPr>
          <p:cNvSpPr/>
          <p:nvPr/>
        </p:nvSpPr>
        <p:spPr>
          <a:xfrm>
            <a:off x="728815" y="280278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9</a:t>
            </a:r>
            <a:endParaRPr lang="el-GR" sz="2400" dirty="0">
              <a:solidFill>
                <a:schemeClr val="bg1">
                  <a:lumMod val="95000"/>
                </a:schemeClr>
              </a:solidFill>
            </a:endParaRPr>
          </a:p>
        </p:txBody>
      </p:sp>
      <p:sp>
        <p:nvSpPr>
          <p:cNvPr id="21" name="Ορθογώνιο 8">
            <a:extLst>
              <a:ext uri="{FF2B5EF4-FFF2-40B4-BE49-F238E27FC236}">
                <a16:creationId xmlns:a16="http://schemas.microsoft.com/office/drawing/2014/main" id="{EF7D337B-3CF9-B720-8142-510959218B2D}"/>
              </a:ext>
            </a:extLst>
          </p:cNvPr>
          <p:cNvSpPr/>
          <p:nvPr/>
        </p:nvSpPr>
        <p:spPr>
          <a:xfrm>
            <a:off x="728869" y="3671243"/>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10</a:t>
            </a:r>
            <a:endParaRPr lang="el-GR" sz="2400" dirty="0">
              <a:solidFill>
                <a:schemeClr val="bg1">
                  <a:lumMod val="95000"/>
                </a:schemeClr>
              </a:solidFill>
            </a:endParaRPr>
          </a:p>
        </p:txBody>
      </p:sp>
      <p:sp>
        <p:nvSpPr>
          <p:cNvPr id="22" name="Ορθογώνιο 9">
            <a:extLst>
              <a:ext uri="{FF2B5EF4-FFF2-40B4-BE49-F238E27FC236}">
                <a16:creationId xmlns:a16="http://schemas.microsoft.com/office/drawing/2014/main" id="{CC1E6879-142D-AECE-94E7-214111DCC508}"/>
              </a:ext>
            </a:extLst>
          </p:cNvPr>
          <p:cNvSpPr/>
          <p:nvPr/>
        </p:nvSpPr>
        <p:spPr>
          <a:xfrm>
            <a:off x="730526" y="4537206"/>
            <a:ext cx="722376" cy="86813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11</a:t>
            </a:r>
            <a:endParaRPr lang="el-GR" sz="2400" dirty="0">
              <a:solidFill>
                <a:schemeClr val="bg1">
                  <a:lumMod val="95000"/>
                </a:schemeClr>
              </a:solidFill>
            </a:endParaRPr>
          </a:p>
        </p:txBody>
      </p:sp>
      <p:sp>
        <p:nvSpPr>
          <p:cNvPr id="24" name="Ορθογώνιο 10">
            <a:extLst>
              <a:ext uri="{FF2B5EF4-FFF2-40B4-BE49-F238E27FC236}">
                <a16:creationId xmlns:a16="http://schemas.microsoft.com/office/drawing/2014/main" id="{E6A6A2C1-905C-CF21-28C1-3A5CBA4B3EAA}"/>
              </a:ext>
            </a:extLst>
          </p:cNvPr>
          <p:cNvSpPr/>
          <p:nvPr/>
        </p:nvSpPr>
        <p:spPr>
          <a:xfrm>
            <a:off x="2425150" y="6334121"/>
            <a:ext cx="8293082" cy="632422"/>
          </a:xfrm>
          <a:prstGeom prst="rect">
            <a:avLst/>
          </a:prstGeom>
        </p:spPr>
        <p:txBody>
          <a:bodyPr vert="horz" lIns="91440" tIns="45720" rIns="91440" bIns="45720" rtlCol="0" anchor="ctr">
            <a:normAutofit/>
          </a:bodyPr>
          <a:lstStyle/>
          <a:p>
            <a:pPr>
              <a:lnSpc>
                <a:spcPct val="90000"/>
              </a:lnSpc>
              <a:spcAft>
                <a:spcPts val="601"/>
              </a:spcAft>
            </a:pPr>
            <a:r>
              <a:rPr lang="de-DE" sz="1000" spc="-1" dirty="0">
                <a:solidFill>
                  <a:schemeClr val="accent5">
                    <a:lumMod val="20000"/>
                    <a:lumOff val="80000"/>
                  </a:schemeClr>
                </a:solidFill>
                <a:latin typeface="Calibri"/>
                <a:ea typeface="Calibri"/>
                <a:cs typeface="Calibri"/>
              </a:rPr>
              <a:t>Von der Europäischen </a:t>
            </a:r>
            <a:r>
              <a:rPr lang="de-DE" sz="1000" b="0" strike="noStrike" spc="-1" dirty="0">
                <a:solidFill>
                  <a:schemeClr val="accent5">
                    <a:lumMod val="20000"/>
                    <a:lumOff val="80000"/>
                  </a:schemeClr>
                </a:solidFill>
                <a:latin typeface="Calibri"/>
                <a:ea typeface="Calibri"/>
                <a:cs typeface="Calibri"/>
              </a:rPr>
              <a:t>Union</a:t>
            </a:r>
            <a:r>
              <a:rPr lang="de-DE" sz="1000" spc="-1" dirty="0">
                <a:solidFill>
                  <a:schemeClr val="accent5">
                    <a:lumMod val="20000"/>
                    <a:lumOff val="80000"/>
                  </a:schemeClr>
                </a:solidFill>
                <a:latin typeface="Calibri"/>
                <a:ea typeface="Calibri"/>
                <a:cs typeface="Calibri"/>
              </a:rPr>
              <a:t> finanziert</a:t>
            </a:r>
            <a:r>
              <a:rPr lang="de-DE" sz="1000" b="0" strike="noStrike" spc="-1" dirty="0">
                <a:solidFill>
                  <a:schemeClr val="accent5">
                    <a:lumMod val="20000"/>
                    <a:lumOff val="80000"/>
                  </a:schemeClr>
                </a:solidFill>
                <a:latin typeface="Calibri"/>
                <a:ea typeface="Calibri"/>
                <a:cs typeface="Calibri"/>
              </a:rPr>
              <a:t>. Die geäußerten Ansichten und Meinungen </a:t>
            </a:r>
            <a:r>
              <a:rPr lang="de-DE" sz="1000" spc="-1" dirty="0">
                <a:solidFill>
                  <a:schemeClr val="accent5">
                    <a:lumMod val="20000"/>
                    <a:lumOff val="80000"/>
                  </a:schemeClr>
                </a:solidFill>
                <a:latin typeface="Calibri"/>
                <a:ea typeface="Calibri"/>
                <a:cs typeface="Calibri"/>
              </a:rPr>
              <a:t>entsprechen </a:t>
            </a:r>
            <a:r>
              <a:rPr lang="de-DE" sz="1000" b="0" strike="noStrike" spc="-1" dirty="0">
                <a:solidFill>
                  <a:schemeClr val="accent5">
                    <a:lumMod val="20000"/>
                    <a:lumOff val="80000"/>
                  </a:schemeClr>
                </a:solidFill>
                <a:latin typeface="Calibri"/>
                <a:ea typeface="Calibri"/>
                <a:cs typeface="Calibri"/>
              </a:rPr>
              <a:t>jedoch ausschließlich </a:t>
            </a:r>
            <a:r>
              <a:rPr lang="de-DE" sz="1000" spc="-1" dirty="0">
                <a:solidFill>
                  <a:schemeClr val="accent5">
                    <a:lumMod val="20000"/>
                    <a:lumOff val="80000"/>
                  </a:schemeClr>
                </a:solidFill>
                <a:latin typeface="Calibri"/>
                <a:ea typeface="Calibri"/>
                <a:cs typeface="Calibri"/>
              </a:rPr>
              <a:t>denen des Autors bzw. </a:t>
            </a:r>
            <a:r>
              <a:rPr lang="de-DE" sz="1000" b="0" strike="noStrike" spc="-1" dirty="0">
                <a:solidFill>
                  <a:schemeClr val="accent5">
                    <a:lumMod val="20000"/>
                    <a:lumOff val="80000"/>
                  </a:schemeClr>
                </a:solidFill>
                <a:latin typeface="Calibri"/>
                <a:ea typeface="Calibri"/>
                <a:cs typeface="Calibri"/>
              </a:rPr>
              <a:t>der </a:t>
            </a:r>
            <a:r>
              <a:rPr lang="de-DE" sz="1000" spc="-1" dirty="0">
                <a:solidFill>
                  <a:schemeClr val="accent5">
                    <a:lumMod val="20000"/>
                    <a:lumOff val="80000"/>
                  </a:schemeClr>
                </a:solidFill>
                <a:latin typeface="Calibri"/>
                <a:ea typeface="Calibri"/>
                <a:cs typeface="Calibri"/>
              </a:rPr>
              <a:t>Autoren </a:t>
            </a:r>
            <a:r>
              <a:rPr lang="de-DE" sz="1000" b="0" strike="noStrike" spc="-1" dirty="0">
                <a:solidFill>
                  <a:schemeClr val="accent5">
                    <a:lumMod val="20000"/>
                    <a:lumOff val="80000"/>
                  </a:schemeClr>
                </a:solidFill>
                <a:latin typeface="Calibri"/>
                <a:ea typeface="Calibri"/>
                <a:cs typeface="Calibri"/>
              </a:rPr>
              <a:t>und spiegeln nicht </a:t>
            </a:r>
            <a:r>
              <a:rPr lang="de-DE" sz="1000" spc="-1" dirty="0">
                <a:solidFill>
                  <a:schemeClr val="accent5">
                    <a:lumMod val="20000"/>
                    <a:lumOff val="80000"/>
                  </a:schemeClr>
                </a:solidFill>
                <a:latin typeface="Calibri"/>
                <a:ea typeface="Calibri"/>
                <a:cs typeface="Calibri"/>
              </a:rPr>
              <a:t>zwingend </a:t>
            </a:r>
            <a:r>
              <a:rPr lang="de-DE" sz="1000" b="0" strike="noStrike" spc="-1" dirty="0">
                <a:solidFill>
                  <a:schemeClr val="accent5">
                    <a:lumMod val="20000"/>
                    <a:lumOff val="80000"/>
                  </a:schemeClr>
                </a:solidFill>
                <a:latin typeface="Calibri"/>
                <a:ea typeface="Calibri"/>
                <a:cs typeface="Calibri"/>
              </a:rPr>
              <a:t>die der Europäischen Union oder der Europäischen Exekutivagentur für Bildung und Kultur (EACEA) wider. Weder die Europäische Union noch die EACEA können dafür verantwortlich gemacht werden.</a:t>
            </a:r>
            <a:endParaRPr lang="de-DE" sz="1000" spc="-1" dirty="0">
              <a:solidFill>
                <a:schemeClr val="accent5">
                  <a:lumMod val="20000"/>
                  <a:lumOff val="80000"/>
                </a:schemeClr>
              </a:solidFill>
              <a:latin typeface="Calibri"/>
              <a:ea typeface="Calibri"/>
              <a:cs typeface="Calibri"/>
            </a:endParaRPr>
          </a:p>
        </p:txBody>
      </p:sp>
      <p:pic>
        <p:nvPicPr>
          <p:cNvPr id="2" name="Grafik 1" descr="Ein Bild, das Text, Schrift, Screenshot, Grafiken enthält.&#10;&#10;Beschreibung automatisch generiert.">
            <a:extLst>
              <a:ext uri="{FF2B5EF4-FFF2-40B4-BE49-F238E27FC236}">
                <a16:creationId xmlns:a16="http://schemas.microsoft.com/office/drawing/2014/main" id="{6671AAA4-D6EE-228B-FDCC-D1F1CA24A687}"/>
              </a:ext>
            </a:extLst>
          </p:cNvPr>
          <p:cNvPicPr>
            <a:picLocks noChangeAspect="1"/>
          </p:cNvPicPr>
          <p:nvPr/>
        </p:nvPicPr>
        <p:blipFill>
          <a:blip r:embed="rId7"/>
          <a:stretch>
            <a:fillRect/>
          </a:stretch>
        </p:blipFill>
        <p:spPr>
          <a:xfrm>
            <a:off x="6370" y="6423522"/>
            <a:ext cx="1933575" cy="419100"/>
          </a:xfrm>
          <a:prstGeom prst="rect">
            <a:avLst/>
          </a:prstGeom>
        </p:spPr>
      </p:pic>
    </p:spTree>
    <p:extLst>
      <p:ext uri="{BB962C8B-B14F-4D97-AF65-F5344CB8AC3E}">
        <p14:creationId xmlns:p14="http://schemas.microsoft.com/office/powerpoint/2010/main" val="1647190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de-DE" sz="2800" dirty="0">
                <a:solidFill>
                  <a:srgbClr val="203864"/>
                </a:solidFill>
              </a:rPr>
              <a:t>Gesundheitsdienst-Apps öffentlicher Anbieter in Deutschland</a:t>
            </a:r>
            <a:endParaRPr sz="2800" dirty="0">
              <a:solidFill>
                <a:srgbClr val="203864"/>
              </a:solidFill>
            </a:endParaRPr>
          </a:p>
        </p:txBody>
      </p:sp>
      <p:sp>
        <p:nvSpPr>
          <p:cNvPr id="158" name="Google Shape;158;p5"/>
          <p:cNvSpPr txBox="1">
            <a:spLocks noGrp="1"/>
          </p:cNvSpPr>
          <p:nvPr>
            <p:ph idx="1"/>
          </p:nvPr>
        </p:nvSpPr>
        <p:spPr>
          <a:xfrm>
            <a:off x="557999" y="1799999"/>
            <a:ext cx="10696812" cy="4865977"/>
          </a:xfrm>
          <a:prstGeom prst="rect">
            <a:avLst/>
          </a:prstGeom>
          <a:noFill/>
          <a:ln>
            <a:noFill/>
          </a:ln>
        </p:spPr>
        <p:txBody>
          <a:bodyPr spcFirstLastPara="1" wrap="square" lIns="91425" tIns="45700" rIns="91425" bIns="45700" anchor="t" anchorCtr="0">
            <a:noAutofit/>
          </a:bodyPr>
          <a:lstStyle/>
          <a:p>
            <a:pPr marL="88900" indent="0" algn="l">
              <a:buNone/>
            </a:pPr>
            <a:r>
              <a:rPr lang="de-DE" sz="2000" b="1" i="0" dirty="0">
                <a:effectLst/>
                <a:latin typeface="__Lato_94fd27"/>
              </a:rPr>
              <a:t>Elektronische Patientenakte (</a:t>
            </a:r>
            <a:r>
              <a:rPr lang="de-DE" sz="2000" b="1" i="0" dirty="0" err="1">
                <a:effectLst/>
                <a:latin typeface="__Lato_94fd27"/>
              </a:rPr>
              <a:t>ePA</a:t>
            </a:r>
            <a:r>
              <a:rPr lang="de-DE" sz="2000" b="1" i="0" dirty="0">
                <a:effectLst/>
                <a:latin typeface="__Lato_94fd27"/>
              </a:rPr>
              <a:t>)</a:t>
            </a:r>
            <a:br>
              <a:rPr lang="de-DE" sz="2000" b="1" i="0" dirty="0">
                <a:effectLst/>
                <a:latin typeface="__Lato_94fd27"/>
              </a:rPr>
            </a:br>
            <a:r>
              <a:rPr lang="de-DE" sz="2000" i="0" dirty="0">
                <a:effectLst/>
                <a:latin typeface="__Lato_94fd27"/>
              </a:rPr>
              <a:t>Diese wird den Krankenversicherten freiwillig als App auf ihren mobilen Endgeräten zur Verfügung gestellt. Sie soll die analoge Aktenführung ersetzen und für eine einfachere Vernetzung zwischen den Leistungserbringern wie Arztpraxen, Apotheken, Krankenhäusern etc. sorgen.</a:t>
            </a:r>
          </a:p>
          <a:p>
            <a:pPr marL="88900" indent="0" algn="l">
              <a:buNone/>
            </a:pPr>
            <a:r>
              <a:rPr lang="de-DE" sz="2000" b="1" i="0" dirty="0">
                <a:effectLst/>
                <a:latin typeface="__Lato_94fd27"/>
              </a:rPr>
              <a:t>Zielsetzung: </a:t>
            </a:r>
            <a:r>
              <a:rPr lang="de-DE" sz="2000" i="0" dirty="0">
                <a:effectLst/>
                <a:latin typeface="__Lato_94fd27"/>
              </a:rPr>
              <a:t>Vereinfachung des Datenaustauschs für Leistungserbringende und damit Erhöhung der Sicherheit und Behandlungsqualität für </a:t>
            </a:r>
            <a:r>
              <a:rPr lang="de-DE" sz="2000" i="0" dirty="0" err="1">
                <a:effectLst/>
                <a:latin typeface="__Lato_94fd27"/>
              </a:rPr>
              <a:t>Patient:innen</a:t>
            </a:r>
            <a:endParaRPr lang="de-DE" sz="2000" i="0" dirty="0">
              <a:effectLst/>
              <a:latin typeface="__Lato_94fd27"/>
            </a:endParaRPr>
          </a:p>
          <a:p>
            <a:pPr marL="88900" indent="0" algn="l">
              <a:buNone/>
            </a:pPr>
            <a:r>
              <a:rPr lang="de-DE" sz="2000" b="1" i="0" dirty="0">
                <a:effectLst/>
                <a:latin typeface="__Lato_94fd27"/>
              </a:rPr>
              <a:t>Funktionsumfang: </a:t>
            </a:r>
            <a:r>
              <a:rPr lang="de-DE" sz="2000" i="0" dirty="0">
                <a:effectLst/>
                <a:latin typeface="__Lato_94fd27"/>
              </a:rPr>
              <a:t>Die </a:t>
            </a:r>
            <a:r>
              <a:rPr lang="de-DE" sz="2000" i="0" dirty="0" err="1">
                <a:effectLst/>
                <a:latin typeface="__Lato_94fd27"/>
              </a:rPr>
              <a:t>ePA</a:t>
            </a:r>
            <a:r>
              <a:rPr lang="de-DE" sz="2000" i="0" dirty="0">
                <a:effectLst/>
                <a:latin typeface="__Lato_94fd27"/>
              </a:rPr>
              <a:t> kann mit Dokumenten, Befunden, Arztbriefen, Medikationsplänen etc. befüllt werden, die dann je nach Situation und Zweck abgerufen werden können</a:t>
            </a:r>
          </a:p>
          <a:p>
            <a:pPr marL="88900" indent="0" algn="l">
              <a:buNone/>
            </a:pPr>
            <a:r>
              <a:rPr lang="de-DE" sz="2000" b="1" i="0" dirty="0">
                <a:effectLst/>
                <a:latin typeface="__Lato_94fd27"/>
              </a:rPr>
              <a:t>Kontrolle des Datenzugriffs: </a:t>
            </a:r>
            <a:r>
              <a:rPr lang="de-DE" sz="2000" i="0" dirty="0">
                <a:effectLst/>
                <a:latin typeface="__Lato_94fd27"/>
              </a:rPr>
              <a:t>Die Nutzenden bestimmen, welche Daten in der </a:t>
            </a:r>
            <a:r>
              <a:rPr lang="de-DE" sz="2000" i="0" dirty="0" err="1">
                <a:effectLst/>
                <a:latin typeface="__Lato_94fd27"/>
              </a:rPr>
              <a:t>ePA</a:t>
            </a:r>
            <a:r>
              <a:rPr lang="de-DE" sz="2000" i="0" dirty="0">
                <a:effectLst/>
                <a:latin typeface="__Lato_94fd27"/>
              </a:rPr>
              <a:t> gespeichert werden; der Zugriff durch Leistungserbringende ist nur mit entsprechender Autorisierung möglich.</a:t>
            </a:r>
          </a:p>
          <a:p>
            <a:pPr marL="88900" indent="0" algn="l">
              <a:buNone/>
            </a:pPr>
            <a:endParaRPr lang="de-DE" sz="2000" b="1" i="0" dirty="0">
              <a:effectLst/>
              <a:latin typeface="__Lato_94fd27"/>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sp>
        <p:nvSpPr>
          <p:cNvPr id="3" name="AutoShape 2" descr="Bild für Symbol">
            <a:extLst>
              <a:ext uri="{FF2B5EF4-FFF2-40B4-BE49-F238E27FC236}">
                <a16:creationId xmlns:a16="http://schemas.microsoft.com/office/drawing/2014/main" id="{944D6E08-D12F-026D-6EE2-715416F08917}"/>
              </a:ext>
            </a:extLst>
          </p:cNvPr>
          <p:cNvSpPr>
            <a:spLocks noChangeAspect="1" noChangeArrowheads="1"/>
          </p:cNvSpPr>
          <p:nvPr/>
        </p:nvSpPr>
        <p:spPr bwMode="auto">
          <a:xfrm>
            <a:off x="5596465" y="2355358"/>
            <a:ext cx="1151467" cy="222898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4584247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de-DE" sz="2800" dirty="0">
                <a:solidFill>
                  <a:srgbClr val="203864"/>
                </a:solidFill>
              </a:rPr>
              <a:t>Gesundheitsdienstleistungs-Apps privater Anbieter in Deutschland</a:t>
            </a:r>
            <a:endParaRPr sz="2800" dirty="0">
              <a:solidFill>
                <a:srgbClr val="203864"/>
              </a:solidFill>
            </a:endParaRPr>
          </a:p>
        </p:txBody>
      </p:sp>
      <p:sp>
        <p:nvSpPr>
          <p:cNvPr id="158" name="Google Shape;158;p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88900" indent="0" fontAlgn="base">
              <a:spcAft>
                <a:spcPts val="600"/>
              </a:spcAft>
              <a:buNone/>
            </a:pPr>
            <a:r>
              <a:rPr lang="de-DE" sz="2400" b="1" i="0" dirty="0">
                <a:effectLst/>
                <a:latin typeface="Calibri" panose="020F0502020204030204" pitchFamily="34" charset="0"/>
                <a:ea typeface="Calibri" panose="020F0502020204030204" pitchFamily="34" charset="0"/>
                <a:cs typeface="Calibri" panose="020F0502020204030204" pitchFamily="34" charset="0"/>
              </a:rPr>
              <a:t>Private Anbieter</a:t>
            </a:r>
            <a:r>
              <a:rPr lang="de-DE" sz="2400" i="0" dirty="0">
                <a:effectLst/>
                <a:latin typeface="Calibri" panose="020F0502020204030204" pitchFamily="34" charset="0"/>
                <a:ea typeface="Calibri" panose="020F0502020204030204" pitchFamily="34" charset="0"/>
                <a:cs typeface="Calibri" panose="020F0502020204030204" pitchFamily="34" charset="0"/>
              </a:rPr>
              <a:t> von Apps mit Gesundheitsdienstleistungen sind oft IT-Unternehmen, Pharmakonzerne oder Krankenkassen. </a:t>
            </a:r>
          </a:p>
          <a:p>
            <a:pPr marL="88900" indent="0" fontAlgn="base">
              <a:spcAft>
                <a:spcPts val="600"/>
              </a:spcAft>
              <a:buNone/>
            </a:pPr>
            <a:r>
              <a:rPr lang="de-DE" sz="2400" i="0" dirty="0">
                <a:effectLst/>
                <a:latin typeface="Calibri" panose="020F0502020204030204" pitchFamily="34" charset="0"/>
                <a:ea typeface="Calibri" panose="020F0502020204030204" pitchFamily="34" charset="0"/>
                <a:cs typeface="Calibri" panose="020F0502020204030204" pitchFamily="34" charset="0"/>
              </a:rPr>
              <a:t>Krankenkassen engagieren sich vor allem im Bereich der Präventions- und Serviceangebote, die die Online-Kommunikation mit der Krankenkasse erleichtern, bei der Suche nach </a:t>
            </a:r>
            <a:r>
              <a:rPr lang="de-DE" sz="2400" i="0" dirty="0" err="1">
                <a:effectLst/>
                <a:latin typeface="Calibri" panose="020F0502020204030204" pitchFamily="34" charset="0"/>
                <a:ea typeface="Calibri" panose="020F0502020204030204" pitchFamily="34" charset="0"/>
                <a:cs typeface="Calibri" panose="020F0502020204030204" pitchFamily="34" charset="0"/>
              </a:rPr>
              <a:t>Ärzt:innen</a:t>
            </a:r>
            <a:r>
              <a:rPr lang="de-DE" sz="2400" i="0" dirty="0">
                <a:effectLst/>
                <a:latin typeface="Calibri" panose="020F0502020204030204" pitchFamily="34" charset="0"/>
                <a:ea typeface="Calibri" panose="020F0502020204030204" pitchFamily="34" charset="0"/>
                <a:cs typeface="Calibri" panose="020F0502020204030204" pitchFamily="34" charset="0"/>
              </a:rPr>
              <a:t> helfen oder Gesundheitsdaten verwalten.</a:t>
            </a:r>
            <a:endParaRPr lang="en-US" sz="24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license</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3" name="Grafik 2">
            <a:extLst>
              <a:ext uri="{FF2B5EF4-FFF2-40B4-BE49-F238E27FC236}">
                <a16:creationId xmlns:a16="http://schemas.microsoft.com/office/drawing/2014/main" id="{3C5A3B54-C057-E05D-636B-D171D2132B93}"/>
              </a:ext>
            </a:extLst>
          </p:cNvPr>
          <p:cNvPicPr>
            <a:picLocks noChangeAspect="1"/>
          </p:cNvPicPr>
          <p:nvPr/>
        </p:nvPicPr>
        <p:blipFill>
          <a:blip r:embed="rId5"/>
          <a:stretch>
            <a:fillRect/>
          </a:stretch>
        </p:blipFill>
        <p:spPr>
          <a:xfrm>
            <a:off x="6909363" y="1915469"/>
            <a:ext cx="4502578" cy="3317134"/>
          </a:xfrm>
          <a:prstGeom prst="rect">
            <a:avLst/>
          </a:prstGeom>
        </p:spPr>
      </p:pic>
    </p:spTree>
    <p:extLst>
      <p:ext uri="{BB962C8B-B14F-4D97-AF65-F5344CB8AC3E}">
        <p14:creationId xmlns:p14="http://schemas.microsoft.com/office/powerpoint/2010/main" val="2250069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de-DE" sz="2800" dirty="0">
                <a:solidFill>
                  <a:srgbClr val="203864"/>
                </a:solidFill>
              </a:rPr>
              <a:t>Gesundheitsdienstleistungs-Apps privater Anbieter in Deutschland</a:t>
            </a:r>
            <a:endParaRPr sz="2800" dirty="0">
              <a:solidFill>
                <a:srgbClr val="203864"/>
              </a:solidFill>
            </a:endParaRPr>
          </a:p>
        </p:txBody>
      </p:sp>
      <p:sp>
        <p:nvSpPr>
          <p:cNvPr id="158" name="Google Shape;158;p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88900" indent="0" fontAlgn="base">
              <a:spcAft>
                <a:spcPts val="600"/>
              </a:spcAft>
              <a:buNone/>
            </a:pPr>
            <a:r>
              <a:rPr lang="de-DE" sz="2400" b="1" i="0" dirty="0">
                <a:effectLst/>
                <a:latin typeface="Calibri" panose="020F0502020204030204" pitchFamily="34" charset="0"/>
                <a:ea typeface="Calibri" panose="020F0502020204030204" pitchFamily="34" charset="0"/>
                <a:cs typeface="Calibri" panose="020F0502020204030204" pitchFamily="34" charset="0"/>
              </a:rPr>
              <a:t>"Meine TK" der Techniker Krankenkasse: </a:t>
            </a:r>
            <a:br>
              <a:rPr lang="de-DE" sz="2400" b="1" i="0" dirty="0">
                <a:effectLst/>
                <a:latin typeface="Calibri" panose="020F0502020204030204" pitchFamily="34" charset="0"/>
                <a:ea typeface="Calibri" panose="020F0502020204030204" pitchFamily="34" charset="0"/>
                <a:cs typeface="Calibri" panose="020F0502020204030204" pitchFamily="34" charset="0"/>
              </a:rPr>
            </a:br>
            <a:r>
              <a:rPr lang="de-DE" sz="2400" i="0" dirty="0">
                <a:effectLst/>
                <a:latin typeface="Calibri" panose="020F0502020204030204" pitchFamily="34" charset="0"/>
                <a:ea typeface="Calibri" panose="020F0502020204030204" pitchFamily="34" charset="0"/>
                <a:cs typeface="Calibri" panose="020F0502020204030204" pitchFamily="34" charset="0"/>
              </a:rPr>
              <a:t>Mit dieser App können Versicherte der Techniker Krankenkasse auf ihre Versicherungsdaten zugreifen, Leistungen beantragen und Gesundheitsdienste wie Videosprechstunden oder Online-Kurse nutzen.</a:t>
            </a:r>
          </a:p>
          <a:p>
            <a:pPr marL="88900" indent="0" fontAlgn="base">
              <a:spcAft>
                <a:spcPts val="600"/>
              </a:spcAft>
              <a:buNone/>
            </a:pPr>
            <a:r>
              <a:rPr lang="en-US" sz="20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a:rPr>
              <a:t>https://www.tk.de/techniker/leistungen-und-mitgliedschaft/online-services-versicherte/tk-app-2027886</a:t>
            </a:r>
            <a:r>
              <a:rPr lang="en-US"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sz="20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p:cNvSpPr/>
          <p:nvPr/>
        </p:nvSpPr>
        <p:spPr>
          <a:xfrm>
            <a:off x="2436094" y="6006480"/>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Quelle</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4" name="Grafik 3">
            <a:extLst>
              <a:ext uri="{FF2B5EF4-FFF2-40B4-BE49-F238E27FC236}">
                <a16:creationId xmlns:a16="http://schemas.microsoft.com/office/drawing/2014/main" id="{B67734D2-431A-548A-A2C3-AFD13C26D52B}"/>
              </a:ext>
            </a:extLst>
          </p:cNvPr>
          <p:cNvPicPr>
            <a:picLocks noChangeAspect="1"/>
          </p:cNvPicPr>
          <p:nvPr/>
        </p:nvPicPr>
        <p:blipFill>
          <a:blip r:embed="rId5"/>
          <a:stretch>
            <a:fillRect/>
          </a:stretch>
        </p:blipFill>
        <p:spPr>
          <a:xfrm>
            <a:off x="7234144" y="2409253"/>
            <a:ext cx="4399857" cy="1490112"/>
          </a:xfrm>
          <a:prstGeom prst="rect">
            <a:avLst/>
          </a:prstGeom>
        </p:spPr>
      </p:pic>
    </p:spTree>
    <p:extLst>
      <p:ext uri="{BB962C8B-B14F-4D97-AF65-F5344CB8AC3E}">
        <p14:creationId xmlns:p14="http://schemas.microsoft.com/office/powerpoint/2010/main" val="4238112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de-DE" sz="2800" dirty="0">
                <a:solidFill>
                  <a:srgbClr val="203864"/>
                </a:solidFill>
              </a:rPr>
              <a:t>Gesundheitsdienstleistungs-Apps privater Anbieter in Deutschland</a:t>
            </a:r>
          </a:p>
        </p:txBody>
      </p:sp>
      <p:sp>
        <p:nvSpPr>
          <p:cNvPr id="158" name="Google Shape;158;p5"/>
          <p:cNvSpPr txBox="1">
            <a:spLocks noGrp="1"/>
          </p:cNvSpPr>
          <p:nvPr>
            <p:ph idx="1"/>
          </p:nvPr>
        </p:nvSpPr>
        <p:spPr>
          <a:xfrm>
            <a:off x="557999" y="1799999"/>
            <a:ext cx="5131601" cy="4865977"/>
          </a:xfrm>
          <a:prstGeom prst="rect">
            <a:avLst/>
          </a:prstGeom>
          <a:noFill/>
          <a:ln>
            <a:noFill/>
          </a:ln>
        </p:spPr>
        <p:txBody>
          <a:bodyPr spcFirstLastPara="1" wrap="square" lIns="91425" tIns="45700" rIns="91425" bIns="45700" anchor="t" anchorCtr="0">
            <a:noAutofit/>
          </a:bodyPr>
          <a:lstStyle/>
          <a:p>
            <a:pPr marL="88900" indent="0" algn="l">
              <a:buNone/>
            </a:pPr>
            <a:r>
              <a:rPr lang="de-DE" sz="2400" b="1" i="0" dirty="0">
                <a:effectLst/>
                <a:latin typeface="Calibri" panose="020F0502020204030204" pitchFamily="34" charset="0"/>
                <a:ea typeface="Calibri" panose="020F0502020204030204" pitchFamily="34" charset="0"/>
                <a:cs typeface="Calibri" panose="020F0502020204030204" pitchFamily="34" charset="0"/>
              </a:rPr>
              <a:t>"AOK Bonus App" von der AOK: </a:t>
            </a:r>
            <a:br>
              <a:rPr lang="de-DE" sz="2400" b="1" i="0" dirty="0">
                <a:effectLst/>
                <a:latin typeface="Calibri" panose="020F0502020204030204" pitchFamily="34" charset="0"/>
                <a:ea typeface="Calibri" panose="020F0502020204030204" pitchFamily="34" charset="0"/>
                <a:cs typeface="Calibri" panose="020F0502020204030204" pitchFamily="34" charset="0"/>
              </a:rPr>
            </a:br>
            <a:r>
              <a:rPr lang="de-DE" sz="2400" i="0" dirty="0">
                <a:effectLst/>
                <a:latin typeface="Calibri" panose="020F0502020204030204" pitchFamily="34" charset="0"/>
                <a:ea typeface="Calibri" panose="020F0502020204030204" pitchFamily="34" charset="0"/>
                <a:cs typeface="Calibri" panose="020F0502020204030204" pitchFamily="34" charset="0"/>
              </a:rPr>
              <a:t>Diese App wird von der Krankenkasse AOK angeboten und belohnt gesundheitsbewusstes Verhalten mit Bonuspunkten, die gegen Prämien eingelöst werden können. Außerdem bietet sie Funktionen zur Terminvereinbarung und zur personalisierten Gesundheitsförderung</a:t>
            </a:r>
            <a:r>
              <a:rPr lang="en-US" sz="2400" i="0" dirty="0">
                <a:effectLst/>
                <a:latin typeface="Calibri" panose="020F0502020204030204" pitchFamily="34" charset="0"/>
                <a:ea typeface="Calibri" panose="020F0502020204030204" pitchFamily="34" charset="0"/>
                <a:cs typeface="Calibri" panose="020F0502020204030204" pitchFamily="34" charset="0"/>
              </a:rPr>
              <a:t>.</a:t>
            </a:r>
          </a:p>
          <a:p>
            <a:pPr marL="88900" indent="0" algn="l">
              <a:buNone/>
            </a:pPr>
            <a:r>
              <a:rPr lang="en-US"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a:rPr>
              <a:t>https://www.aok.de/pk/medien/apps/</a:t>
            </a:r>
            <a:r>
              <a:rPr lang="en-US" u="none" strike="noStrike"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p:cNvSpPr/>
          <p:nvPr/>
        </p:nvSpPr>
        <p:spPr>
          <a:xfrm>
            <a:off x="3284995" y="6021979"/>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Quelle</a:t>
            </a:r>
            <a:r>
              <a:rPr lang="en-US"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4" name="Grafik 3">
            <a:extLst>
              <a:ext uri="{FF2B5EF4-FFF2-40B4-BE49-F238E27FC236}">
                <a16:creationId xmlns:a16="http://schemas.microsoft.com/office/drawing/2014/main" id="{AF6ACB6B-7FE2-52A8-5DA3-A66BE4F63744}"/>
              </a:ext>
            </a:extLst>
          </p:cNvPr>
          <p:cNvPicPr>
            <a:picLocks noChangeAspect="1"/>
          </p:cNvPicPr>
          <p:nvPr/>
        </p:nvPicPr>
        <p:blipFill>
          <a:blip r:embed="rId5"/>
          <a:stretch>
            <a:fillRect/>
          </a:stretch>
        </p:blipFill>
        <p:spPr>
          <a:xfrm>
            <a:off x="5853869" y="2020440"/>
            <a:ext cx="6203214" cy="2613893"/>
          </a:xfrm>
          <a:prstGeom prst="rect">
            <a:avLst/>
          </a:prstGeom>
        </p:spPr>
      </p:pic>
    </p:spTree>
    <p:extLst>
      <p:ext uri="{BB962C8B-B14F-4D97-AF65-F5344CB8AC3E}">
        <p14:creationId xmlns:p14="http://schemas.microsoft.com/office/powerpoint/2010/main" val="2341813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de-DE" sz="2800" dirty="0">
                <a:solidFill>
                  <a:srgbClr val="203864"/>
                </a:solidFill>
              </a:rPr>
              <a:t>Gesundheitsdienstleistungs-Apps privater Anbieter in Deutschland</a:t>
            </a:r>
            <a:endParaRPr sz="2800" dirty="0">
              <a:solidFill>
                <a:srgbClr val="203864"/>
              </a:solidFill>
            </a:endParaRPr>
          </a:p>
        </p:txBody>
      </p:sp>
      <p:sp>
        <p:nvSpPr>
          <p:cNvPr id="158" name="Google Shape;158;p5"/>
          <p:cNvSpPr txBox="1">
            <a:spLocks noGrp="1"/>
          </p:cNvSpPr>
          <p:nvPr>
            <p:ph idx="1"/>
          </p:nvPr>
        </p:nvSpPr>
        <p:spPr>
          <a:xfrm>
            <a:off x="557998" y="1799999"/>
            <a:ext cx="6147601" cy="4865977"/>
          </a:xfrm>
          <a:prstGeom prst="rect">
            <a:avLst/>
          </a:prstGeom>
          <a:noFill/>
          <a:ln>
            <a:noFill/>
          </a:ln>
        </p:spPr>
        <p:txBody>
          <a:bodyPr spcFirstLastPara="1" wrap="square" lIns="91425" tIns="45700" rIns="91425" bIns="45700" anchor="t" anchorCtr="0">
            <a:noAutofit/>
          </a:bodyPr>
          <a:lstStyle/>
          <a:p>
            <a:pPr marL="88900" indent="0" algn="l">
              <a:buNone/>
            </a:pPr>
            <a:endParaRPr lang="en-US" sz="2000" b="1" i="0" dirty="0">
              <a:effectLst/>
              <a:latin typeface="Söhne"/>
            </a:endParaRPr>
          </a:p>
          <a:p>
            <a:pPr marL="88900" indent="0" algn="l">
              <a:buNone/>
            </a:pPr>
            <a:r>
              <a:rPr lang="de-DE" b="1" i="0" dirty="0">
                <a:effectLst/>
                <a:latin typeface="Söhne"/>
              </a:rPr>
              <a:t>"</a:t>
            </a:r>
            <a:r>
              <a:rPr lang="de-DE" b="1" i="0" dirty="0" err="1">
                <a:effectLst/>
                <a:latin typeface="Söhne"/>
              </a:rPr>
              <a:t>Vivy</a:t>
            </a:r>
            <a:r>
              <a:rPr lang="de-DE" b="1" i="0" dirty="0">
                <a:effectLst/>
                <a:latin typeface="Söhne"/>
              </a:rPr>
              <a:t>" von der </a:t>
            </a:r>
            <a:r>
              <a:rPr lang="de-DE" b="1" i="0" dirty="0" err="1">
                <a:effectLst/>
                <a:latin typeface="Söhne"/>
              </a:rPr>
              <a:t>Vivy</a:t>
            </a:r>
            <a:r>
              <a:rPr lang="de-DE" b="1" i="0" dirty="0">
                <a:effectLst/>
                <a:latin typeface="Söhne"/>
              </a:rPr>
              <a:t> GmbH </a:t>
            </a:r>
            <a:r>
              <a:rPr lang="de-DE" i="0" dirty="0">
                <a:effectLst/>
                <a:latin typeface="Söhne"/>
              </a:rPr>
              <a:t>(in Kooperation mit verschiedenen Krankenkassen): Diese App dient als digitales Gesundheitsportal und ermöglicht es den Nutzenden, ihre medizinischen Befunde, Impfungen und Termine zu verwalten, Gesundheitsdaten sicher zu speichern und mit </a:t>
            </a:r>
            <a:r>
              <a:rPr lang="de-DE" i="0" dirty="0" err="1">
                <a:effectLst/>
                <a:latin typeface="Söhne"/>
              </a:rPr>
              <a:t>Ärzt:innen</a:t>
            </a:r>
            <a:r>
              <a:rPr lang="de-DE" i="0" dirty="0">
                <a:effectLst/>
                <a:latin typeface="Söhne"/>
              </a:rPr>
              <a:t> zu teilen</a:t>
            </a:r>
            <a:r>
              <a:rPr lang="de-DE" b="1" i="0" dirty="0">
                <a:effectLst/>
                <a:latin typeface="Söhne"/>
              </a:rPr>
              <a:t>.</a:t>
            </a:r>
          </a:p>
          <a:p>
            <a:pPr marL="88900" indent="0" algn="l">
              <a:buNone/>
            </a:pPr>
            <a:r>
              <a:rPr lang="de-DE" i="0" dirty="0">
                <a:effectLst/>
                <a:latin typeface="Söhne"/>
              </a:rPr>
              <a:t>Die App ist auf Englisch, Deutsch, Spanisch und Türkisch verfügbar: </a:t>
            </a:r>
            <a:br>
              <a:rPr lang="de-DE" i="0" dirty="0">
                <a:effectLst/>
                <a:latin typeface="Söhne"/>
              </a:rPr>
            </a:br>
            <a:r>
              <a:rPr lang="en-US" i="0" dirty="0">
                <a:effectLst/>
                <a:latin typeface="Söhne"/>
                <a:hlinkClick r:id="rId3"/>
              </a:rPr>
              <a:t>https://www.vivy.com/vivy-app</a:t>
            </a:r>
            <a:r>
              <a:rPr lang="en-US" i="0" dirty="0">
                <a:effectLst/>
                <a:latin typeface="Söhne"/>
              </a:rPr>
              <a:t> </a:t>
            </a:r>
            <a:endParaRPr lang="en-US"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p:cNvSpPr/>
          <p:nvPr/>
        </p:nvSpPr>
        <p:spPr>
          <a:xfrm>
            <a:off x="3226183" y="6006480"/>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Quelle</a:t>
            </a:r>
            <a:r>
              <a:rPr lang="en-US"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4" name="Grafik 3">
            <a:extLst>
              <a:ext uri="{FF2B5EF4-FFF2-40B4-BE49-F238E27FC236}">
                <a16:creationId xmlns:a16="http://schemas.microsoft.com/office/drawing/2014/main" id="{412EC7AC-300F-CB3D-3F1C-25BC1C99964B}"/>
              </a:ext>
            </a:extLst>
          </p:cNvPr>
          <p:cNvPicPr>
            <a:picLocks noChangeAspect="1"/>
          </p:cNvPicPr>
          <p:nvPr/>
        </p:nvPicPr>
        <p:blipFill>
          <a:blip r:embed="rId4"/>
          <a:stretch>
            <a:fillRect/>
          </a:stretch>
        </p:blipFill>
        <p:spPr>
          <a:xfrm>
            <a:off x="8199545" y="2461130"/>
            <a:ext cx="2540497" cy="2675732"/>
          </a:xfrm>
          <a:prstGeom prst="rect">
            <a:avLst/>
          </a:prstGeom>
        </p:spPr>
      </p:pic>
    </p:spTree>
    <p:extLst>
      <p:ext uri="{BB962C8B-B14F-4D97-AF65-F5344CB8AC3E}">
        <p14:creationId xmlns:p14="http://schemas.microsoft.com/office/powerpoint/2010/main" val="416312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6" name="Grafik 5">
            <a:extLst>
              <a:ext uri="{FF2B5EF4-FFF2-40B4-BE49-F238E27FC236}">
                <a16:creationId xmlns:a16="http://schemas.microsoft.com/office/drawing/2014/main" id="{FE541384-7FB5-4BB6-F7C0-70A26BA5BEC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96406" y="1908442"/>
            <a:ext cx="5809630" cy="3575743"/>
          </a:xfrm>
          <a:prstGeom prst="rect">
            <a:avLst/>
          </a:prstGeom>
        </p:spPr>
      </p:pic>
      <p:sp>
        <p:nvSpPr>
          <p:cNvPr id="161" name="Google Shape;161;p5"/>
          <p:cNvSpPr txBox="1">
            <a:spLocks noGrp="1"/>
          </p:cNvSpPr>
          <p:nvPr>
            <p:ph type="title"/>
          </p:nvPr>
        </p:nvSpPr>
        <p:spPr>
          <a:xfrm>
            <a:off x="1776248" y="1080000"/>
            <a:ext cx="9841444" cy="605096"/>
          </a:xfrm>
          <a:prstGeom prst="rect">
            <a:avLst/>
          </a:prstGeom>
          <a:noFill/>
          <a:ln>
            <a:noFill/>
          </a:ln>
        </p:spPr>
        <p:txBody>
          <a:bodyPr spcFirstLastPara="1" wrap="square" lIns="91425" tIns="45700" rIns="91425" bIns="45700" anchor="ctr" anchorCtr="0">
            <a:noAutofit/>
          </a:bodyPr>
          <a:lstStyle/>
          <a:p>
            <a:pPr rtl="0" fontAlgn="base">
              <a:spcAft>
                <a:spcPts val="600"/>
              </a:spcAft>
            </a:pPr>
            <a:r>
              <a:rPr lang="de-DE" sz="2800" i="1" u="none" strike="noStrike" dirty="0">
                <a:solidFill>
                  <a:srgbClr val="4A4CF5"/>
                </a:solidFill>
                <a:effectLst/>
                <a:latin typeface="Calibri" panose="020F0502020204030204" pitchFamily="34" charset="0"/>
                <a:ea typeface="Calibri" panose="020F0502020204030204" pitchFamily="34" charset="0"/>
                <a:cs typeface="Calibri" panose="020F0502020204030204" pitchFamily="34" charset="0"/>
              </a:rPr>
              <a:t>Aktivität : Sammeln Sie in einer vordefinierten Vorlage mehrere Anwendungen</a:t>
            </a:r>
            <a:endParaRPr lang="en-US" sz="2800" i="1" u="none" strike="noStrike" dirty="0">
              <a:solidFill>
                <a:srgbClr val="4A4CF5"/>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58" name="Google Shape;158;p5"/>
          <p:cNvSpPr txBox="1">
            <a:spLocks noGrp="1"/>
          </p:cNvSpPr>
          <p:nvPr>
            <p:ph idx="1"/>
          </p:nvPr>
        </p:nvSpPr>
        <p:spPr>
          <a:xfrm>
            <a:off x="557999" y="2264652"/>
            <a:ext cx="5852132" cy="4401324"/>
          </a:xfrm>
          <a:prstGeom prst="rect">
            <a:avLst/>
          </a:prstGeom>
          <a:noFill/>
          <a:ln>
            <a:noFill/>
          </a:ln>
        </p:spPr>
        <p:txBody>
          <a:bodyPr spcFirstLastPara="1" wrap="square" lIns="91425" tIns="45700" rIns="91425" bIns="45700" anchor="t" anchorCtr="0">
            <a:noAutofit/>
          </a:bodyPr>
          <a:lstStyle/>
          <a:p>
            <a:pPr fontAlgn="base">
              <a:spcBef>
                <a:spcPts val="0"/>
              </a:spcBef>
              <a:buFont typeface="Wingdings" panose="05000000000000000000" pitchFamily="2" charset="2"/>
              <a:buChar char="§"/>
            </a:pPr>
            <a:r>
              <a:rPr lang="de-DE" sz="2400" dirty="0">
                <a:solidFill>
                  <a:srgbClr val="000000"/>
                </a:solidFill>
                <a:latin typeface="Calibri" panose="020F0502020204030204" pitchFamily="34" charset="0"/>
                <a:ea typeface="Calibri" panose="020F0502020204030204" pitchFamily="34" charset="0"/>
                <a:cs typeface="Calibri" panose="020F0502020204030204" pitchFamily="34" charset="0"/>
              </a:rPr>
              <a:t>Sie haben verschiedene Beispiele von Apps für öffentliche und private Gesundheitsdienste kennengelernt</a:t>
            </a:r>
          </a:p>
          <a:p>
            <a:pPr fontAlgn="base">
              <a:spcBef>
                <a:spcPts val="0"/>
              </a:spcBef>
              <a:buFont typeface="Wingdings" panose="05000000000000000000" pitchFamily="2" charset="2"/>
              <a:buChar char="§"/>
            </a:pPr>
            <a:r>
              <a:rPr lang="de-DE" sz="2400" dirty="0">
                <a:solidFill>
                  <a:srgbClr val="000000"/>
                </a:solidFill>
                <a:latin typeface="Calibri" panose="020F0502020204030204" pitchFamily="34" charset="0"/>
                <a:ea typeface="Calibri" panose="020F0502020204030204" pitchFamily="34" charset="0"/>
                <a:cs typeface="Calibri" panose="020F0502020204030204" pitchFamily="34" charset="0"/>
              </a:rPr>
              <a:t>Navigieren Sie nun durch das Internet und erkunden Sie die wichtigsten Funktionen und Einstellungen</a:t>
            </a:r>
          </a:p>
          <a:p>
            <a:pPr fontAlgn="base">
              <a:spcBef>
                <a:spcPts val="0"/>
              </a:spcBef>
              <a:buFont typeface="Wingdings" panose="05000000000000000000" pitchFamily="2" charset="2"/>
              <a:buChar char="§"/>
            </a:pPr>
            <a:r>
              <a:rPr lang="de-DE" sz="2400" dirty="0">
                <a:solidFill>
                  <a:srgbClr val="000000"/>
                </a:solidFill>
                <a:latin typeface="Calibri" panose="020F0502020204030204" pitchFamily="34" charset="0"/>
                <a:ea typeface="Calibri" panose="020F0502020204030204" pitchFamily="34" charset="0"/>
                <a:cs typeface="Calibri" panose="020F0502020204030204" pitchFamily="34" charset="0"/>
              </a:rPr>
              <a:t>Sammeln Sie 1-3 Gesundheitsdienstleistungs-Apps in der Sprache Ihres Ankunftslandes</a:t>
            </a:r>
          </a:p>
          <a:p>
            <a:pPr fontAlgn="base">
              <a:spcBef>
                <a:spcPts val="0"/>
              </a:spcBef>
              <a:buFont typeface="Wingdings" panose="05000000000000000000" pitchFamily="2" charset="2"/>
              <a:buChar char="§"/>
            </a:pPr>
            <a:r>
              <a:rPr lang="de-DE" sz="2400" dirty="0">
                <a:solidFill>
                  <a:srgbClr val="000000"/>
                </a:solidFill>
                <a:latin typeface="Calibri" panose="020F0502020204030204" pitchFamily="34" charset="0"/>
                <a:ea typeface="Calibri" panose="020F0502020204030204" pitchFamily="34" charset="0"/>
                <a:cs typeface="Calibri" panose="020F0502020204030204" pitchFamily="34" charset="0"/>
              </a:rPr>
              <a:t>Füllen Sie die vordefinierte Vorlage aus</a:t>
            </a:r>
            <a:endParaRPr lang="de-DE" sz="1800" dirty="0">
              <a:solidFill>
                <a:srgbClr val="000000"/>
              </a:solidFill>
              <a:effectLst/>
              <a:latin typeface="Arial" panose="020B0604020202020204" pitchFamily="34" charset="0"/>
              <a:ea typeface="MyriadPro-Regular"/>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2" name="Picture 2" descr="Effective coworking. colleagues togetherness, workers collaboration, teamwork regulation. workflow efficiency increase. team members arranging mechanism.">
            <a:extLst>
              <a:ext uri="{FF2B5EF4-FFF2-40B4-BE49-F238E27FC236}">
                <a16:creationId xmlns:a16="http://schemas.microsoft.com/office/drawing/2014/main" id="{8F143B99-9978-4E2D-1A0F-D341217141B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0" y="438863"/>
            <a:ext cx="1673389" cy="16733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73829A2-6487-11B1-3F49-06FFF883DE45}"/>
              </a:ext>
            </a:extLst>
          </p:cNvPr>
          <p:cNvSpPr txBox="1"/>
          <p:nvPr/>
        </p:nvSpPr>
        <p:spPr>
          <a:xfrm>
            <a:off x="487429" y="6581001"/>
            <a:ext cx="3234558" cy="276999"/>
          </a:xfrm>
          <a:prstGeom prst="rect">
            <a:avLst/>
          </a:prstGeom>
          <a:noFill/>
        </p:spPr>
        <p:txBody>
          <a:bodyPr wrap="square">
            <a:spAutoFit/>
          </a:bodyPr>
          <a:lstStyle/>
          <a:p>
            <a:r>
              <a:rPr lang="de-DE" sz="1200" dirty="0">
                <a:hlinkClick r:id="rId5"/>
              </a:rPr>
              <a:t>Bild von</a:t>
            </a:r>
            <a:r>
              <a:rPr lang="el-GR" sz="1200" dirty="0">
                <a:hlinkClick r:id="rId5"/>
              </a:rPr>
              <a:t> vectorjuice</a:t>
            </a:r>
            <a:r>
              <a:rPr lang="en-US" sz="1200" dirty="0">
                <a:hlinkClick r:id="rId5"/>
              </a:rPr>
              <a:t> </a:t>
            </a:r>
            <a:r>
              <a:rPr lang="de-DE" sz="1200" dirty="0">
                <a:hlinkClick r:id="rId5"/>
              </a:rPr>
              <a:t>auf </a:t>
            </a:r>
            <a:r>
              <a:rPr lang="de-DE" sz="1200" dirty="0" err="1">
                <a:hlinkClick r:id="rId5"/>
              </a:rPr>
              <a:t>Freepik</a:t>
            </a:r>
            <a:endParaRPr lang="el-GR" sz="1200" dirty="0"/>
          </a:p>
        </p:txBody>
      </p:sp>
    </p:spTree>
    <p:extLst>
      <p:ext uri="{BB962C8B-B14F-4D97-AF65-F5344CB8AC3E}">
        <p14:creationId xmlns:p14="http://schemas.microsoft.com/office/powerpoint/2010/main" val="24965663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xfrm>
            <a:off x="1673390" y="1080000"/>
            <a:ext cx="9944302" cy="605096"/>
          </a:xfrm>
          <a:prstGeom prst="rect">
            <a:avLst/>
          </a:prstGeom>
          <a:noFill/>
          <a:ln>
            <a:noFill/>
          </a:ln>
        </p:spPr>
        <p:txBody>
          <a:bodyPr spcFirstLastPara="1" wrap="square" lIns="91425" tIns="45700" rIns="91425" bIns="45700" anchor="ctr" anchorCtr="0">
            <a:noAutofit/>
          </a:bodyPr>
          <a:lstStyle/>
          <a:p>
            <a:pPr rtl="0" fontAlgn="base">
              <a:spcAft>
                <a:spcPts val="600"/>
              </a:spcAft>
            </a:pPr>
            <a:r>
              <a:rPr lang="de-DE" sz="2800" i="1" u="none" strike="noStrike" dirty="0">
                <a:solidFill>
                  <a:srgbClr val="4A4CF5"/>
                </a:solidFill>
                <a:effectLst/>
                <a:latin typeface="Calibri" panose="020F0502020204030204" pitchFamily="34" charset="0"/>
                <a:ea typeface="Calibri" panose="020F0502020204030204" pitchFamily="34" charset="0"/>
                <a:cs typeface="Calibri" panose="020F0502020204030204" pitchFamily="34" charset="0"/>
              </a:rPr>
              <a:t>Aktivität: Erstellen Sie Ihren eigenen Plan für die Nutzung von Gesundheitsdienstleistungs-Apps</a:t>
            </a:r>
            <a:endParaRPr lang="en-US" sz="2800" i="1" u="none" strike="noStrike" dirty="0">
              <a:solidFill>
                <a:srgbClr val="4A4CF5"/>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58" name="Google Shape;158;p5"/>
          <p:cNvSpPr txBox="1">
            <a:spLocks noGrp="1"/>
          </p:cNvSpPr>
          <p:nvPr>
            <p:ph idx="1"/>
          </p:nvPr>
        </p:nvSpPr>
        <p:spPr>
          <a:xfrm>
            <a:off x="557999" y="2264652"/>
            <a:ext cx="5201866" cy="4401324"/>
          </a:xfrm>
          <a:prstGeom prst="rect">
            <a:avLst/>
          </a:prstGeom>
          <a:noFill/>
          <a:ln>
            <a:noFill/>
          </a:ln>
        </p:spPr>
        <p:txBody>
          <a:bodyPr spcFirstLastPara="1" wrap="square" lIns="91425" tIns="45700" rIns="91425" bIns="45700" anchor="t" anchorCtr="0">
            <a:noAutofit/>
          </a:bodyPr>
          <a:lstStyle/>
          <a:p>
            <a:pPr fontAlgn="base">
              <a:spcBef>
                <a:spcPts val="0"/>
              </a:spcBef>
              <a:buFont typeface="Wingdings" panose="05000000000000000000" pitchFamily="2" charset="2"/>
              <a:buChar char="§"/>
            </a:pPr>
            <a:r>
              <a:rPr lang="de-DE" sz="2000" dirty="0">
                <a:solidFill>
                  <a:srgbClr val="000000"/>
                </a:solidFill>
                <a:effectLst/>
                <a:ea typeface="Times New Roman" panose="02020603050405020304" pitchFamily="18" charset="0"/>
              </a:rPr>
              <a:t>Gibt es Gesundheitsthemen, die für den/die Lernenden/</a:t>
            </a:r>
            <a:r>
              <a:rPr lang="de-DE" sz="2000" dirty="0" err="1">
                <a:solidFill>
                  <a:srgbClr val="000000"/>
                </a:solidFill>
                <a:effectLst/>
                <a:ea typeface="Times New Roman" panose="02020603050405020304" pitchFamily="18" charset="0"/>
              </a:rPr>
              <a:t>Freund:in</a:t>
            </a:r>
            <a:r>
              <a:rPr lang="de-DE" sz="2000" dirty="0">
                <a:solidFill>
                  <a:srgbClr val="000000"/>
                </a:solidFill>
                <a:effectLst/>
                <a:ea typeface="Times New Roman" panose="02020603050405020304" pitchFamily="18" charset="0"/>
              </a:rPr>
              <a:t>/</a:t>
            </a:r>
            <a:r>
              <a:rPr lang="de-DE" sz="2000" dirty="0">
                <a:solidFill>
                  <a:srgbClr val="000000"/>
                </a:solidFill>
                <a:ea typeface="Times New Roman" panose="02020603050405020304" pitchFamily="18" charset="0"/>
              </a:rPr>
              <a:t>ein </a:t>
            </a:r>
            <a:r>
              <a:rPr lang="de-DE" sz="2000" dirty="0">
                <a:solidFill>
                  <a:srgbClr val="000000"/>
                </a:solidFill>
                <a:effectLst/>
                <a:ea typeface="Times New Roman" panose="02020603050405020304" pitchFamily="18" charset="0"/>
              </a:rPr>
              <a:t>Kind/Verwandte relevant sind (z. B. wiederkehrende Kopfschmerzen, Vorerkrankungen, Notwendigkeit von Präventionsmaßnahmen)?</a:t>
            </a:r>
          </a:p>
          <a:p>
            <a:pPr fontAlgn="base">
              <a:spcBef>
                <a:spcPts val="0"/>
              </a:spcBef>
              <a:buFont typeface="Wingdings" panose="05000000000000000000" pitchFamily="2" charset="2"/>
              <a:buChar char="§"/>
            </a:pPr>
            <a:r>
              <a:rPr lang="de-DE" sz="2000" dirty="0">
                <a:solidFill>
                  <a:srgbClr val="000000"/>
                </a:solidFill>
                <a:effectLst/>
                <a:ea typeface="Times New Roman" panose="02020603050405020304" pitchFamily="18" charset="0"/>
              </a:rPr>
              <a:t>Welche Apps für Gesundheitsdienste gibt es zu diesen Themen (z. B. Sensoren, Apps für alternative Behandlungen, spezielle Kliniken)?</a:t>
            </a:r>
          </a:p>
          <a:p>
            <a:pPr fontAlgn="base">
              <a:spcBef>
                <a:spcPts val="0"/>
              </a:spcBef>
              <a:buFont typeface="Wingdings" panose="05000000000000000000" pitchFamily="2" charset="2"/>
              <a:buChar char="§"/>
            </a:pPr>
            <a:r>
              <a:rPr lang="de-DE" sz="2000" dirty="0">
                <a:solidFill>
                  <a:srgbClr val="000000"/>
                </a:solidFill>
                <a:effectLst/>
                <a:ea typeface="Times New Roman" panose="02020603050405020304" pitchFamily="18" charset="0"/>
              </a:rPr>
              <a:t>Welche App(s) wäre(n) von Vorteil?</a:t>
            </a:r>
          </a:p>
          <a:p>
            <a:pPr fontAlgn="base">
              <a:spcBef>
                <a:spcPts val="0"/>
              </a:spcBef>
              <a:buFont typeface="Wingdings" panose="05000000000000000000" pitchFamily="2" charset="2"/>
              <a:buChar char="§"/>
            </a:pPr>
            <a:r>
              <a:rPr lang="de-DE" sz="2000" dirty="0">
                <a:solidFill>
                  <a:srgbClr val="000000"/>
                </a:solidFill>
                <a:effectLst/>
                <a:ea typeface="Times New Roman" panose="02020603050405020304" pitchFamily="18" charset="0"/>
              </a:rPr>
              <a:t>Nehmen Sie diese App(s) in eine vordefinierte Vorlage als Plan für die zukünftige Nutzung auf.</a:t>
            </a: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4" name="Grafik 3">
            <a:extLst>
              <a:ext uri="{FF2B5EF4-FFF2-40B4-BE49-F238E27FC236}">
                <a16:creationId xmlns:a16="http://schemas.microsoft.com/office/drawing/2014/main" id="{00C0DA71-03FB-0ED5-D67A-D090A80C929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30435" y="1891549"/>
            <a:ext cx="6224833" cy="2732147"/>
          </a:xfrm>
          <a:prstGeom prst="rect">
            <a:avLst/>
          </a:prstGeom>
        </p:spPr>
      </p:pic>
      <p:pic>
        <p:nvPicPr>
          <p:cNvPr id="5" name="Picture 2" descr="Effective coworking. colleagues togetherness, workers collaboration, teamwork regulation. workflow efficiency increase. team members arranging mechanism.">
            <a:extLst>
              <a:ext uri="{FF2B5EF4-FFF2-40B4-BE49-F238E27FC236}">
                <a16:creationId xmlns:a16="http://schemas.microsoft.com/office/drawing/2014/main" id="{ED47E853-0E1F-0EF1-85AD-C68FECC3B92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0" y="438863"/>
            <a:ext cx="1673389" cy="167338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8FE79B9-1D1C-1EF7-959D-6E1837660C76}"/>
              </a:ext>
            </a:extLst>
          </p:cNvPr>
          <p:cNvSpPr txBox="1"/>
          <p:nvPr/>
        </p:nvSpPr>
        <p:spPr>
          <a:xfrm>
            <a:off x="487429" y="6581001"/>
            <a:ext cx="3234558" cy="276999"/>
          </a:xfrm>
          <a:prstGeom prst="rect">
            <a:avLst/>
          </a:prstGeom>
          <a:noFill/>
        </p:spPr>
        <p:txBody>
          <a:bodyPr wrap="square">
            <a:spAutoFit/>
          </a:bodyPr>
          <a:lstStyle/>
          <a:p>
            <a:r>
              <a:rPr lang="de-DE" sz="1200" dirty="0">
                <a:hlinkClick r:id="rId5"/>
              </a:rPr>
              <a:t>Bild von</a:t>
            </a:r>
            <a:r>
              <a:rPr lang="el-GR" sz="1200" dirty="0">
                <a:hlinkClick r:id="rId5"/>
              </a:rPr>
              <a:t> vectorjuice</a:t>
            </a:r>
            <a:r>
              <a:rPr lang="en-US" sz="1200" dirty="0">
                <a:hlinkClick r:id="rId5"/>
              </a:rPr>
              <a:t> </a:t>
            </a:r>
            <a:r>
              <a:rPr lang="de-DE" sz="1200" dirty="0">
                <a:hlinkClick r:id="rId5"/>
              </a:rPr>
              <a:t>auf </a:t>
            </a:r>
            <a:r>
              <a:rPr lang="de-DE" sz="1200" dirty="0" err="1">
                <a:hlinkClick r:id="rId5"/>
              </a:rPr>
              <a:t>Freepik</a:t>
            </a:r>
            <a:endParaRPr lang="el-GR" sz="1200" dirty="0"/>
          </a:p>
        </p:txBody>
      </p:sp>
    </p:spTree>
    <p:extLst>
      <p:ext uri="{BB962C8B-B14F-4D97-AF65-F5344CB8AC3E}">
        <p14:creationId xmlns:p14="http://schemas.microsoft.com/office/powerpoint/2010/main" val="41878770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3" name="Freeform: Shape 28">
            <a:extLst>
              <a:ext uri="{FF2B5EF4-FFF2-40B4-BE49-F238E27FC236}">
                <a16:creationId xmlns:a16="http://schemas.microsoft.com/office/drawing/2014/main" id="{DCFD1A13-2B88-47B7-AAE9-AD6F3296EE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0">
            <a:extLst>
              <a:ext uri="{FF2B5EF4-FFF2-40B4-BE49-F238E27FC236}">
                <a16:creationId xmlns:a16="http://schemas.microsoft.com/office/drawing/2014/main" id="{F5CE4102-C93A-420A-98A7-5A7DD0C5C5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29768" y="3471531"/>
            <a:ext cx="2323213" cy="2323213"/>
          </a:xfrm>
          <a:prstGeom prst="rect">
            <a:avLst/>
          </a:prstGeom>
        </p:spPr>
      </p:pic>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3"/>
          <a:stretch>
            <a:fillRect/>
          </a:stretch>
        </p:blipFill>
        <p:spPr>
          <a:xfrm>
            <a:off x="7476818" y="1708146"/>
            <a:ext cx="3265071" cy="3265071"/>
          </a:xfrm>
          <a:prstGeom prst="rect">
            <a:avLst/>
          </a:prstGeom>
          <a:solidFill>
            <a:srgbClr val="203864"/>
          </a:solidFill>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40474" y="2922021"/>
            <a:ext cx="5034783" cy="1325563"/>
          </a:xfrm>
          <a:prstGeom prst="rect">
            <a:avLst/>
          </a:prstGeom>
        </p:spPr>
        <p:txBody>
          <a:bodyPr vert="horz" lIns="91440" tIns="45720" rIns="91440" bIns="45720" rtlCol="0" anchor="ctr">
            <a:normAutofit fontScale="92500" lnSpcReduction="20000"/>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gn="l">
              <a:spcAft>
                <a:spcPts val="600"/>
              </a:spcAft>
            </a:pPr>
            <a:r>
              <a:rPr lang="de-DE" sz="2800" dirty="0">
                <a:solidFill>
                  <a:srgbClr val="C01E24"/>
                </a:solidFill>
                <a:latin typeface="+mj-lt"/>
              </a:rPr>
              <a:t>Glückwunsch! </a:t>
            </a:r>
          </a:p>
          <a:p>
            <a:pPr algn="l">
              <a:spcAft>
                <a:spcPts val="600"/>
              </a:spcAft>
            </a:pPr>
            <a:r>
              <a:rPr lang="de-DE" sz="2800" dirty="0">
                <a:solidFill>
                  <a:srgbClr val="C01E24"/>
                </a:solidFill>
                <a:latin typeface="+mj-lt"/>
              </a:rPr>
              <a:t>Sie haben die erfahrungsbasierte Trainingseinheit dieses Moduls abgeschlossen!</a:t>
            </a:r>
            <a:endParaRPr lang="en-US" sz="2800" dirty="0">
              <a:solidFill>
                <a:srgbClr val="C01E24"/>
              </a:solidFill>
              <a:latin typeface="+mj-lt"/>
            </a:endParaRPr>
          </a:p>
        </p:txBody>
      </p:sp>
      <p:pic>
        <p:nvPicPr>
          <p:cNvPr id="2" name="Εικόνα 1"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25F65A2C-3150-4B5A-D0EF-1CEBF92DC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847" y="934357"/>
            <a:ext cx="5598661" cy="1438154"/>
          </a:xfrm>
          <a:prstGeom prst="rect">
            <a:avLst/>
          </a:prstGeom>
        </p:spPr>
      </p:pic>
      <p:sp>
        <p:nvSpPr>
          <p:cNvPr id="3" name="Ορθογώνιο 10">
            <a:extLst>
              <a:ext uri="{FF2B5EF4-FFF2-40B4-BE49-F238E27FC236}">
                <a16:creationId xmlns:a16="http://schemas.microsoft.com/office/drawing/2014/main" id="{2AEE8F04-0D28-7342-5C1E-E908E35E4C21}"/>
              </a:ext>
            </a:extLst>
          </p:cNvPr>
          <p:cNvSpPr/>
          <p:nvPr/>
        </p:nvSpPr>
        <p:spPr>
          <a:xfrm>
            <a:off x="3898918" y="6276822"/>
            <a:ext cx="8293082" cy="632422"/>
          </a:xfrm>
          <a:prstGeom prst="rect">
            <a:avLst/>
          </a:prstGeom>
        </p:spPr>
        <p:txBody>
          <a:bodyPr vert="horz" lIns="91440" tIns="45720" rIns="91440" bIns="45720" rtlCol="0" anchor="ctr">
            <a:normAutofit/>
          </a:bodyPr>
          <a:lstStyle/>
          <a:p>
            <a:pPr>
              <a:lnSpc>
                <a:spcPct val="90000"/>
              </a:lnSpc>
              <a:spcAft>
                <a:spcPts val="601"/>
              </a:spcAft>
            </a:pPr>
            <a:r>
              <a:rPr lang="de-DE" sz="1000" spc="-1" dirty="0">
                <a:solidFill>
                  <a:schemeClr val="accent5">
                    <a:lumMod val="20000"/>
                    <a:lumOff val="80000"/>
                  </a:schemeClr>
                </a:solidFill>
                <a:latin typeface="Calibri"/>
                <a:ea typeface="Calibri"/>
                <a:cs typeface="Calibri"/>
              </a:rPr>
              <a:t>Von der Europäischen </a:t>
            </a:r>
            <a:r>
              <a:rPr lang="de-DE" sz="1000" b="0" strike="noStrike" spc="-1" dirty="0">
                <a:solidFill>
                  <a:schemeClr val="accent5">
                    <a:lumMod val="20000"/>
                    <a:lumOff val="80000"/>
                  </a:schemeClr>
                </a:solidFill>
                <a:latin typeface="Calibri"/>
                <a:ea typeface="Calibri"/>
                <a:cs typeface="Calibri"/>
              </a:rPr>
              <a:t>Union</a:t>
            </a:r>
            <a:r>
              <a:rPr lang="de-DE" sz="1000" spc="-1" dirty="0">
                <a:solidFill>
                  <a:schemeClr val="accent5">
                    <a:lumMod val="20000"/>
                    <a:lumOff val="80000"/>
                  </a:schemeClr>
                </a:solidFill>
                <a:latin typeface="Calibri"/>
                <a:ea typeface="Calibri"/>
                <a:cs typeface="Calibri"/>
              </a:rPr>
              <a:t> finanziert</a:t>
            </a:r>
            <a:r>
              <a:rPr lang="de-DE" sz="1000" b="0" strike="noStrike" spc="-1" dirty="0">
                <a:solidFill>
                  <a:schemeClr val="accent5">
                    <a:lumMod val="20000"/>
                    <a:lumOff val="80000"/>
                  </a:schemeClr>
                </a:solidFill>
                <a:latin typeface="Calibri"/>
                <a:ea typeface="Calibri"/>
                <a:cs typeface="Calibri"/>
              </a:rPr>
              <a:t>. Die geäußerten Ansichten und Meinungen </a:t>
            </a:r>
            <a:r>
              <a:rPr lang="de-DE" sz="1000" spc="-1" dirty="0">
                <a:solidFill>
                  <a:schemeClr val="accent5">
                    <a:lumMod val="20000"/>
                    <a:lumOff val="80000"/>
                  </a:schemeClr>
                </a:solidFill>
                <a:latin typeface="Calibri"/>
                <a:ea typeface="Calibri"/>
                <a:cs typeface="Calibri"/>
              </a:rPr>
              <a:t>entsprechen </a:t>
            </a:r>
            <a:r>
              <a:rPr lang="de-DE" sz="1000" b="0" strike="noStrike" spc="-1" dirty="0">
                <a:solidFill>
                  <a:schemeClr val="accent5">
                    <a:lumMod val="20000"/>
                    <a:lumOff val="80000"/>
                  </a:schemeClr>
                </a:solidFill>
                <a:latin typeface="Calibri"/>
                <a:ea typeface="Calibri"/>
                <a:cs typeface="Calibri"/>
              </a:rPr>
              <a:t>jedoch ausschließlich </a:t>
            </a:r>
            <a:r>
              <a:rPr lang="de-DE" sz="1000" spc="-1" dirty="0">
                <a:solidFill>
                  <a:schemeClr val="accent5">
                    <a:lumMod val="20000"/>
                    <a:lumOff val="80000"/>
                  </a:schemeClr>
                </a:solidFill>
                <a:latin typeface="Calibri"/>
                <a:ea typeface="Calibri"/>
                <a:cs typeface="Calibri"/>
              </a:rPr>
              <a:t>denen des Autors bzw. </a:t>
            </a:r>
            <a:r>
              <a:rPr lang="de-DE" sz="1000" b="0" strike="noStrike" spc="-1" dirty="0">
                <a:solidFill>
                  <a:schemeClr val="accent5">
                    <a:lumMod val="20000"/>
                    <a:lumOff val="80000"/>
                  </a:schemeClr>
                </a:solidFill>
                <a:latin typeface="Calibri"/>
                <a:ea typeface="Calibri"/>
                <a:cs typeface="Calibri"/>
              </a:rPr>
              <a:t>der </a:t>
            </a:r>
            <a:r>
              <a:rPr lang="de-DE" sz="1000" spc="-1" dirty="0">
                <a:solidFill>
                  <a:schemeClr val="accent5">
                    <a:lumMod val="20000"/>
                    <a:lumOff val="80000"/>
                  </a:schemeClr>
                </a:solidFill>
                <a:latin typeface="Calibri"/>
                <a:ea typeface="Calibri"/>
                <a:cs typeface="Calibri"/>
              </a:rPr>
              <a:t>Autoren </a:t>
            </a:r>
            <a:r>
              <a:rPr lang="de-DE" sz="1000" b="0" strike="noStrike" spc="-1" dirty="0">
                <a:solidFill>
                  <a:schemeClr val="accent5">
                    <a:lumMod val="20000"/>
                    <a:lumOff val="80000"/>
                  </a:schemeClr>
                </a:solidFill>
                <a:latin typeface="Calibri"/>
                <a:ea typeface="Calibri"/>
                <a:cs typeface="Calibri"/>
              </a:rPr>
              <a:t>und spiegeln nicht </a:t>
            </a:r>
            <a:r>
              <a:rPr lang="de-DE" sz="1000" spc="-1" dirty="0">
                <a:solidFill>
                  <a:schemeClr val="accent5">
                    <a:lumMod val="20000"/>
                    <a:lumOff val="80000"/>
                  </a:schemeClr>
                </a:solidFill>
                <a:latin typeface="Calibri"/>
                <a:ea typeface="Calibri"/>
                <a:cs typeface="Calibri"/>
              </a:rPr>
              <a:t>zwingend </a:t>
            </a:r>
            <a:r>
              <a:rPr lang="de-DE" sz="1000" b="0" strike="noStrike" spc="-1" dirty="0">
                <a:solidFill>
                  <a:schemeClr val="accent5">
                    <a:lumMod val="20000"/>
                    <a:lumOff val="80000"/>
                  </a:schemeClr>
                </a:solidFill>
                <a:latin typeface="Calibri"/>
                <a:ea typeface="Calibri"/>
                <a:cs typeface="Calibri"/>
              </a:rPr>
              <a:t>die der Europäischen Union oder der Europäischen Exekutivagentur für Bildung und Kultur (EACEA) wider. Weder die Europäische Union noch die EACEA können dafür verantwortlich gemacht werden.</a:t>
            </a:r>
            <a:endParaRPr lang="de-DE" sz="1000" spc="-1" dirty="0">
              <a:solidFill>
                <a:schemeClr val="accent5">
                  <a:lumMod val="20000"/>
                  <a:lumOff val="80000"/>
                </a:schemeClr>
              </a:solidFill>
              <a:latin typeface="Calibri"/>
              <a:ea typeface="Calibri"/>
              <a:cs typeface="Calibri"/>
            </a:endParaRPr>
          </a:p>
        </p:txBody>
      </p:sp>
      <p:pic>
        <p:nvPicPr>
          <p:cNvPr id="5" name="Grafik 4" descr="Ein Bild, das Text, Screenshot, Schrift, Grafiken enthält.&#10;&#10;Beschreibung automatisch generiert.">
            <a:extLst>
              <a:ext uri="{FF2B5EF4-FFF2-40B4-BE49-F238E27FC236}">
                <a16:creationId xmlns:a16="http://schemas.microsoft.com/office/drawing/2014/main" id="{010FC256-FF08-44FD-6338-4A19CB2D59D8}"/>
              </a:ext>
            </a:extLst>
          </p:cNvPr>
          <p:cNvPicPr>
            <a:picLocks noChangeAspect="1"/>
          </p:cNvPicPr>
          <p:nvPr/>
        </p:nvPicPr>
        <p:blipFill>
          <a:blip r:embed="rId5"/>
          <a:stretch>
            <a:fillRect/>
          </a:stretch>
        </p:blipFill>
        <p:spPr>
          <a:xfrm>
            <a:off x="-2811" y="6377274"/>
            <a:ext cx="1933575" cy="438150"/>
          </a:xfrm>
          <a:prstGeom prst="rect">
            <a:avLst/>
          </a:prstGeom>
        </p:spPr>
      </p:pic>
    </p:spTree>
    <p:extLst>
      <p:ext uri="{BB962C8B-B14F-4D97-AF65-F5344CB8AC3E}">
        <p14:creationId xmlns:p14="http://schemas.microsoft.com/office/powerpoint/2010/main" val="19157996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44;p2">
            <a:extLst>
              <a:ext uri="{FF2B5EF4-FFF2-40B4-BE49-F238E27FC236}">
                <a16:creationId xmlns:a16="http://schemas.microsoft.com/office/drawing/2014/main" id="{5AD8A376-5398-2634-0672-CEC3FB783D09}"/>
              </a:ext>
            </a:extLst>
          </p:cNvPr>
          <p:cNvSpPr/>
          <p:nvPr/>
        </p:nvSpPr>
        <p:spPr>
          <a:xfrm>
            <a:off x="1321320" y="494100"/>
            <a:ext cx="10514880" cy="132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tabLst>
                <a:tab pos="0" algn="l"/>
              </a:tabLst>
            </a:pPr>
            <a:r>
              <a:rPr lang="de-DE" sz="4800" b="1" strike="noStrike" spc="-1">
                <a:solidFill>
                  <a:srgbClr val="203864"/>
                </a:solidFill>
                <a:latin typeface="Calibri"/>
                <a:ea typeface="Calibri"/>
              </a:rPr>
              <a:t>Partner</a:t>
            </a:r>
            <a:endParaRPr lang="de-DE" sz="4800" b="0" strike="noStrike" spc="-1">
              <a:solidFill>
                <a:srgbClr val="000000"/>
              </a:solidFill>
              <a:latin typeface="Arial"/>
            </a:endParaRPr>
          </a:p>
        </p:txBody>
      </p:sp>
      <p:grpSp>
        <p:nvGrpSpPr>
          <p:cNvPr id="10" name="Google Shape;145;p2">
            <a:extLst>
              <a:ext uri="{FF2B5EF4-FFF2-40B4-BE49-F238E27FC236}">
                <a16:creationId xmlns:a16="http://schemas.microsoft.com/office/drawing/2014/main" id="{74E8CD0C-A830-DAA7-B242-20B88BFCE6CB}"/>
              </a:ext>
            </a:extLst>
          </p:cNvPr>
          <p:cNvGrpSpPr/>
          <p:nvPr/>
        </p:nvGrpSpPr>
        <p:grpSpPr>
          <a:xfrm>
            <a:off x="7089960" y="1942020"/>
            <a:ext cx="6095160" cy="1667880"/>
            <a:chOff x="6606720" y="1812960"/>
            <a:chExt cx="6095160" cy="1667880"/>
          </a:xfrm>
        </p:grpSpPr>
        <p:pic>
          <p:nvPicPr>
            <p:cNvPr id="25" name="Google Shape;146;p2">
              <a:extLst>
                <a:ext uri="{FF2B5EF4-FFF2-40B4-BE49-F238E27FC236}">
                  <a16:creationId xmlns:a16="http://schemas.microsoft.com/office/drawing/2014/main" id="{52461CA5-7830-5078-4AFB-9C844BEA455C}"/>
                </a:ext>
              </a:extLst>
            </p:cNvPr>
            <p:cNvPicPr/>
            <p:nvPr/>
          </p:nvPicPr>
          <p:blipFill>
            <a:blip r:embed="rId3"/>
            <a:stretch/>
          </p:blipFill>
          <p:spPr>
            <a:xfrm>
              <a:off x="8930160" y="1812960"/>
              <a:ext cx="1448280" cy="996480"/>
            </a:xfrm>
            <a:prstGeom prst="rect">
              <a:avLst/>
            </a:prstGeom>
            <a:ln w="0">
              <a:noFill/>
            </a:ln>
          </p:spPr>
        </p:pic>
        <p:sp>
          <p:nvSpPr>
            <p:cNvPr id="30" name="Google Shape;147;p2">
              <a:extLst>
                <a:ext uri="{FF2B5EF4-FFF2-40B4-BE49-F238E27FC236}">
                  <a16:creationId xmlns:a16="http://schemas.microsoft.com/office/drawing/2014/main" id="{8663695A-3E85-22CE-11B7-979752A0E98B}"/>
                </a:ext>
              </a:extLst>
            </p:cNvPr>
            <p:cNvSpPr/>
            <p:nvPr/>
          </p:nvSpPr>
          <p:spPr>
            <a:xfrm>
              <a:off x="6606720" y="2751840"/>
              <a:ext cx="6095160" cy="72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tabLst>
                  <a:tab pos="0" algn="l"/>
                </a:tabLst>
              </a:pPr>
              <a:r>
                <a:rPr lang="en-US" sz="1050" b="0" strike="noStrike" spc="-1">
                  <a:solidFill>
                    <a:srgbClr val="203864"/>
                  </a:solidFill>
                  <a:latin typeface="Roboto"/>
                  <a:ea typeface="Roboto"/>
                </a:rPr>
                <a:t>WESTFALISCHE </a:t>
              </a:r>
              <a:r>
                <a:rPr lang="en-US" sz="1000" b="0" strike="noStrike" spc="-1">
                  <a:solidFill>
                    <a:srgbClr val="203864"/>
                  </a:solidFill>
                  <a:latin typeface="Roboto"/>
                  <a:ea typeface="Roboto"/>
                </a:rPr>
                <a:t>HOCHSCHULE</a:t>
              </a:r>
              <a:r>
                <a:rPr lang="en-US" sz="1050" b="0" strike="noStrike" spc="-1">
                  <a:solidFill>
                    <a:srgbClr val="203864"/>
                  </a:solidFill>
                  <a:latin typeface="Roboto"/>
                  <a:ea typeface="Roboto"/>
                </a:rPr>
                <a:t> GELSENKIRCHEN,</a:t>
              </a:r>
              <a:r>
                <a:rPr sz="1050"/>
                <a:t/>
              </a:r>
              <a:br>
                <a:rPr sz="1050"/>
              </a:br>
              <a:r>
                <a:rPr lang="en-US" sz="1050" b="0" strike="noStrike" spc="-1">
                  <a:solidFill>
                    <a:srgbClr val="203864"/>
                  </a:solidFill>
                  <a:latin typeface="Roboto"/>
                  <a:ea typeface="Roboto"/>
                </a:rPr>
                <a:t>BOCHOLT, RECKLINGHAUSEN</a:t>
              </a:r>
              <a:endParaRPr lang="de-DE" sz="1050" b="0" strike="noStrike" spc="-1">
                <a:solidFill>
                  <a:srgbClr val="000000"/>
                </a:solidFill>
                <a:latin typeface="Arial"/>
              </a:endParaRPr>
            </a:p>
            <a:p>
              <a:pPr algn="ctr">
                <a:lnSpc>
                  <a:spcPct val="100000"/>
                </a:lnSpc>
                <a:tabLst>
                  <a:tab pos="0" algn="l"/>
                </a:tabLst>
              </a:pPr>
              <a:r>
                <a:rPr lang="en-US" sz="1050" b="0" strike="noStrike" spc="-1">
                  <a:solidFill>
                    <a:srgbClr val="414042"/>
                  </a:solidFill>
                  <a:latin typeface="Roboto"/>
                  <a:ea typeface="Roboto"/>
                </a:rPr>
                <a:t>GELSENKIRCHEN, DEUTSCHLAND</a:t>
              </a:r>
              <a:endParaRPr lang="de-DE" sz="1050" b="0" strike="noStrike" spc="-1">
                <a:solidFill>
                  <a:srgbClr val="000000"/>
                </a:solidFill>
                <a:latin typeface="Arial"/>
              </a:endParaRPr>
            </a:p>
            <a:p>
              <a:pPr algn="ctr">
                <a:lnSpc>
                  <a:spcPct val="100000"/>
                </a:lnSpc>
                <a:tabLst>
                  <a:tab pos="0" algn="l"/>
                </a:tabLst>
              </a:pPr>
              <a:r>
                <a:rPr lang="en-US" sz="1050" b="0" u="sng" strike="noStrike" spc="-1">
                  <a:solidFill>
                    <a:srgbClr val="0563C1"/>
                  </a:solidFill>
                  <a:uFillTx/>
                  <a:latin typeface="Roboto"/>
                  <a:ea typeface="Roboto"/>
                  <a:hlinkClick r:id="rId4"/>
                </a:rPr>
                <a:t>www.w-hs.de</a:t>
              </a:r>
              <a:endParaRPr lang="de-DE" sz="1050" b="0" strike="noStrike" spc="-1">
                <a:solidFill>
                  <a:srgbClr val="000000"/>
                </a:solidFill>
                <a:latin typeface="Arial"/>
              </a:endParaRPr>
            </a:p>
          </p:txBody>
        </p:sp>
      </p:grpSp>
      <p:grpSp>
        <p:nvGrpSpPr>
          <p:cNvPr id="31" name="Google Shape;148;p2">
            <a:extLst>
              <a:ext uri="{FF2B5EF4-FFF2-40B4-BE49-F238E27FC236}">
                <a16:creationId xmlns:a16="http://schemas.microsoft.com/office/drawing/2014/main" id="{EBB8EED4-1D86-AF48-5350-E6BC1D31A088}"/>
              </a:ext>
            </a:extLst>
          </p:cNvPr>
          <p:cNvGrpSpPr/>
          <p:nvPr/>
        </p:nvGrpSpPr>
        <p:grpSpPr>
          <a:xfrm>
            <a:off x="3966960" y="4633020"/>
            <a:ext cx="6628680" cy="1730880"/>
            <a:chOff x="3483720" y="4503960"/>
            <a:chExt cx="6628680" cy="1730880"/>
          </a:xfrm>
        </p:grpSpPr>
        <p:pic>
          <p:nvPicPr>
            <p:cNvPr id="32" name="Google Shape;149;p2">
              <a:extLst>
                <a:ext uri="{FF2B5EF4-FFF2-40B4-BE49-F238E27FC236}">
                  <a16:creationId xmlns:a16="http://schemas.microsoft.com/office/drawing/2014/main" id="{61BA2495-8FC5-5B39-80F2-BFC095CFC3BC}"/>
                </a:ext>
              </a:extLst>
            </p:cNvPr>
            <p:cNvPicPr/>
            <p:nvPr/>
          </p:nvPicPr>
          <p:blipFill>
            <a:blip r:embed="rId5"/>
            <a:stretch/>
          </p:blipFill>
          <p:spPr>
            <a:xfrm>
              <a:off x="5531760" y="4503960"/>
              <a:ext cx="2532960" cy="1046880"/>
            </a:xfrm>
            <a:prstGeom prst="rect">
              <a:avLst/>
            </a:prstGeom>
            <a:ln w="0">
              <a:noFill/>
            </a:ln>
          </p:spPr>
        </p:pic>
        <p:sp>
          <p:nvSpPr>
            <p:cNvPr id="33" name="Google Shape;150;p2">
              <a:extLst>
                <a:ext uri="{FF2B5EF4-FFF2-40B4-BE49-F238E27FC236}">
                  <a16:creationId xmlns:a16="http://schemas.microsoft.com/office/drawing/2014/main" id="{3C11D9AF-54E2-FF3A-1815-C5A95AB9B9AE}"/>
                </a:ext>
              </a:extLst>
            </p:cNvPr>
            <p:cNvSpPr/>
            <p:nvPr/>
          </p:nvSpPr>
          <p:spPr>
            <a:xfrm>
              <a:off x="3483720" y="5534640"/>
              <a:ext cx="6628680" cy="700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tabLst>
                  <a:tab pos="0" algn="l"/>
                </a:tabLst>
              </a:pPr>
              <a:r>
                <a:rPr lang="en-US" sz="1000" b="0" strike="noStrike" spc="-1">
                  <a:solidFill>
                    <a:srgbClr val="203864"/>
                  </a:solidFill>
                  <a:latin typeface="Roboto"/>
                  <a:ea typeface="Roboto"/>
                </a:rPr>
                <a:t>COORDINA ORGANIZACIÓN DE EMPRESAS Y</a:t>
              </a:r>
              <a:r>
                <a:rPr sz="1000"/>
                <a:t/>
              </a:r>
              <a:br>
                <a:rPr sz="1000"/>
              </a:br>
              <a:r>
                <a:rPr lang="en-US" sz="1000" b="0" strike="noStrike" spc="-1">
                  <a:solidFill>
                    <a:srgbClr val="203864"/>
                  </a:solidFill>
                  <a:latin typeface="Roboto"/>
                  <a:ea typeface="Roboto"/>
                </a:rPr>
                <a:t>RECURSOS HUMANOS, S.L.</a:t>
              </a:r>
              <a:endParaRPr lang="de-DE" sz="1000" b="0" strike="noStrike" spc="-1">
                <a:solidFill>
                  <a:srgbClr val="000000"/>
                </a:solidFill>
                <a:latin typeface="Arial"/>
              </a:endParaRPr>
            </a:p>
            <a:p>
              <a:pPr algn="ctr">
                <a:lnSpc>
                  <a:spcPct val="100000"/>
                </a:lnSpc>
                <a:tabLst>
                  <a:tab pos="0" algn="l"/>
                </a:tabLst>
              </a:pPr>
              <a:r>
                <a:rPr lang="en-US" sz="1000" b="0" strike="noStrike" spc="-1">
                  <a:solidFill>
                    <a:srgbClr val="414042"/>
                  </a:solidFill>
                  <a:latin typeface="Roboto"/>
                  <a:ea typeface="Roboto"/>
                </a:rPr>
                <a:t>VALENCIA, SPANIEN</a:t>
              </a:r>
              <a:endParaRPr lang="de-DE" sz="1000" b="0" strike="noStrike" spc="-1">
                <a:solidFill>
                  <a:srgbClr val="000000"/>
                </a:solidFill>
                <a:latin typeface="Arial"/>
              </a:endParaRPr>
            </a:p>
            <a:p>
              <a:pPr algn="ctr">
                <a:lnSpc>
                  <a:spcPct val="100000"/>
                </a:lnSpc>
                <a:tabLst>
                  <a:tab pos="0" algn="l"/>
                </a:tabLst>
              </a:pPr>
              <a:r>
                <a:rPr lang="en-US" sz="1000" b="0" u="sng" strike="noStrike" spc="-1">
                  <a:solidFill>
                    <a:srgbClr val="0563C1"/>
                  </a:solidFill>
                  <a:uFillTx/>
                  <a:latin typeface="Roboto"/>
                  <a:ea typeface="Roboto"/>
                  <a:hlinkClick r:id="rId6"/>
                </a:rPr>
                <a:t>coordina-oerh.com</a:t>
              </a:r>
              <a:endParaRPr lang="de-DE" sz="1000" b="0" strike="noStrike" spc="-1">
                <a:solidFill>
                  <a:srgbClr val="000000"/>
                </a:solidFill>
                <a:latin typeface="Arial"/>
              </a:endParaRPr>
            </a:p>
          </p:txBody>
        </p:sp>
      </p:grpSp>
      <p:grpSp>
        <p:nvGrpSpPr>
          <p:cNvPr id="34" name="Google Shape;151;p2">
            <a:extLst>
              <a:ext uri="{FF2B5EF4-FFF2-40B4-BE49-F238E27FC236}">
                <a16:creationId xmlns:a16="http://schemas.microsoft.com/office/drawing/2014/main" id="{326EA6EC-B489-6210-9E93-C17C37C0847A}"/>
              </a:ext>
            </a:extLst>
          </p:cNvPr>
          <p:cNvGrpSpPr/>
          <p:nvPr/>
        </p:nvGrpSpPr>
        <p:grpSpPr>
          <a:xfrm>
            <a:off x="3503640" y="1905660"/>
            <a:ext cx="6633720" cy="1577880"/>
            <a:chOff x="3020400" y="1776600"/>
            <a:chExt cx="6633720" cy="1577880"/>
          </a:xfrm>
        </p:grpSpPr>
        <p:pic>
          <p:nvPicPr>
            <p:cNvPr id="35" name="Google Shape;152;p2">
              <a:extLst>
                <a:ext uri="{FF2B5EF4-FFF2-40B4-BE49-F238E27FC236}">
                  <a16:creationId xmlns:a16="http://schemas.microsoft.com/office/drawing/2014/main" id="{65F10461-9DED-431B-4946-1FE106B49F53}"/>
                </a:ext>
              </a:extLst>
            </p:cNvPr>
            <p:cNvPicPr/>
            <p:nvPr/>
          </p:nvPicPr>
          <p:blipFill>
            <a:blip r:embed="rId7"/>
            <a:stretch/>
          </p:blipFill>
          <p:spPr>
            <a:xfrm>
              <a:off x="5065920" y="1776600"/>
              <a:ext cx="2542320" cy="1046880"/>
            </a:xfrm>
            <a:prstGeom prst="rect">
              <a:avLst/>
            </a:prstGeom>
            <a:ln w="0">
              <a:noFill/>
            </a:ln>
          </p:spPr>
        </p:pic>
        <p:sp>
          <p:nvSpPr>
            <p:cNvPr id="36" name="Google Shape;153;p2">
              <a:extLst>
                <a:ext uri="{FF2B5EF4-FFF2-40B4-BE49-F238E27FC236}">
                  <a16:creationId xmlns:a16="http://schemas.microsoft.com/office/drawing/2014/main" id="{33EDF8E5-DBC5-E4DD-EE6B-640DC338DA01}"/>
                </a:ext>
              </a:extLst>
            </p:cNvPr>
            <p:cNvSpPr/>
            <p:nvPr/>
          </p:nvSpPr>
          <p:spPr>
            <a:xfrm>
              <a:off x="3020400" y="2806920"/>
              <a:ext cx="6633720" cy="54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tabLst>
                  <a:tab pos="0" algn="l"/>
                </a:tabLst>
              </a:pPr>
              <a:r>
                <a:rPr lang="en-US" sz="1000" b="0" strike="noStrike" spc="-1">
                  <a:solidFill>
                    <a:srgbClr val="203864"/>
                  </a:solidFill>
                  <a:latin typeface="Roboto"/>
                  <a:ea typeface="Roboto"/>
                </a:rPr>
                <a:t>PROLIPSIS</a:t>
              </a:r>
              <a:endParaRPr lang="de-DE" sz="1000" b="0" strike="noStrike" spc="-1">
                <a:solidFill>
                  <a:srgbClr val="000000"/>
                </a:solidFill>
                <a:latin typeface="Arial"/>
              </a:endParaRPr>
            </a:p>
            <a:p>
              <a:pPr algn="ctr">
                <a:lnSpc>
                  <a:spcPct val="100000"/>
                </a:lnSpc>
                <a:tabLst>
                  <a:tab pos="0" algn="l"/>
                </a:tabLst>
              </a:pPr>
              <a:r>
                <a:rPr lang="en-US" sz="1000" b="0" strike="noStrike" spc="-1">
                  <a:solidFill>
                    <a:srgbClr val="666666"/>
                  </a:solidFill>
                  <a:latin typeface="Roboto"/>
                  <a:ea typeface="Roboto"/>
                </a:rPr>
                <a:t>ATHEN, GRIECHENLAND</a:t>
              </a:r>
              <a:r>
                <a:rPr sz="1000"/>
                <a:t/>
              </a:r>
              <a:br>
                <a:rPr sz="1000"/>
              </a:br>
              <a:r>
                <a:rPr lang="en-US" sz="1000" b="0" u="sng" strike="noStrike" spc="-1">
                  <a:solidFill>
                    <a:srgbClr val="0563C1"/>
                  </a:solidFill>
                  <a:uFillTx/>
                  <a:latin typeface="Roboto"/>
                  <a:ea typeface="Roboto"/>
                  <a:hlinkClick r:id="rId8"/>
                </a:rPr>
                <a:t>www.prolepsis.gr</a:t>
              </a:r>
              <a:endParaRPr lang="de-DE" sz="1000" b="0" strike="noStrike" spc="-1">
                <a:solidFill>
                  <a:srgbClr val="000000"/>
                </a:solidFill>
                <a:latin typeface="Arial"/>
              </a:endParaRPr>
            </a:p>
          </p:txBody>
        </p:sp>
      </p:grpSp>
      <p:grpSp>
        <p:nvGrpSpPr>
          <p:cNvPr id="37" name="Google Shape;154;p2">
            <a:extLst>
              <a:ext uri="{FF2B5EF4-FFF2-40B4-BE49-F238E27FC236}">
                <a16:creationId xmlns:a16="http://schemas.microsoft.com/office/drawing/2014/main" id="{422A4904-411C-120B-4AFD-BF5BC673A858}"/>
              </a:ext>
            </a:extLst>
          </p:cNvPr>
          <p:cNvGrpSpPr/>
          <p:nvPr/>
        </p:nvGrpSpPr>
        <p:grpSpPr>
          <a:xfrm>
            <a:off x="3259200" y="4607460"/>
            <a:ext cx="2542320" cy="1739160"/>
            <a:chOff x="2775960" y="4478400"/>
            <a:chExt cx="2542320" cy="1739160"/>
          </a:xfrm>
        </p:grpSpPr>
        <p:pic>
          <p:nvPicPr>
            <p:cNvPr id="38" name="Google Shape;155;p2">
              <a:extLst>
                <a:ext uri="{FF2B5EF4-FFF2-40B4-BE49-F238E27FC236}">
                  <a16:creationId xmlns:a16="http://schemas.microsoft.com/office/drawing/2014/main" id="{61DAF71B-F7B6-7A57-CAF3-4F481C0105F2}"/>
                </a:ext>
              </a:extLst>
            </p:cNvPr>
            <p:cNvPicPr/>
            <p:nvPr/>
          </p:nvPicPr>
          <p:blipFill>
            <a:blip r:embed="rId9"/>
            <a:stretch/>
          </p:blipFill>
          <p:spPr>
            <a:xfrm>
              <a:off x="2775960" y="4478400"/>
              <a:ext cx="2542320" cy="1020240"/>
            </a:xfrm>
            <a:prstGeom prst="rect">
              <a:avLst/>
            </a:prstGeom>
            <a:ln w="0">
              <a:noFill/>
            </a:ln>
          </p:spPr>
        </p:pic>
        <p:sp>
          <p:nvSpPr>
            <p:cNvPr id="39" name="Google Shape;156;p2">
              <a:extLst>
                <a:ext uri="{FF2B5EF4-FFF2-40B4-BE49-F238E27FC236}">
                  <a16:creationId xmlns:a16="http://schemas.microsoft.com/office/drawing/2014/main" id="{ECBA6C0E-683A-7A5D-9D3B-91EC11851B2E}"/>
                </a:ext>
              </a:extLst>
            </p:cNvPr>
            <p:cNvSpPr/>
            <p:nvPr/>
          </p:nvSpPr>
          <p:spPr>
            <a:xfrm>
              <a:off x="3082680" y="5517360"/>
              <a:ext cx="2036880" cy="700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tabLst>
                  <a:tab pos="0" algn="l"/>
                </a:tabLst>
              </a:pPr>
              <a:r>
                <a:rPr lang="en-US" sz="1000" b="0" strike="noStrike" spc="-1">
                  <a:solidFill>
                    <a:srgbClr val="203864"/>
                  </a:solidFill>
                  <a:latin typeface="Roboto"/>
                  <a:ea typeface="Roboto"/>
                </a:rPr>
                <a:t>media k GmbH</a:t>
              </a:r>
              <a:endParaRPr lang="de-DE" sz="1000" b="0" strike="noStrike" spc="-1">
                <a:solidFill>
                  <a:srgbClr val="000000"/>
                </a:solidFill>
                <a:latin typeface="Arial"/>
              </a:endParaRPr>
            </a:p>
            <a:p>
              <a:pPr algn="ctr">
                <a:lnSpc>
                  <a:spcPct val="100000"/>
                </a:lnSpc>
                <a:tabLst>
                  <a:tab pos="0" algn="l"/>
                </a:tabLst>
              </a:pPr>
              <a:r>
                <a:rPr lang="en-US" sz="1000" b="0" strike="noStrike" spc="-1">
                  <a:solidFill>
                    <a:srgbClr val="414042"/>
                  </a:solidFill>
                  <a:latin typeface="Roboto"/>
                  <a:ea typeface="Roboto"/>
                </a:rPr>
                <a:t>Bad Mergentheim, DEUTSCHLAND</a:t>
              </a:r>
              <a:endParaRPr lang="de-DE" sz="1000" b="0" strike="noStrike" spc="-1">
                <a:solidFill>
                  <a:srgbClr val="000000"/>
                </a:solidFill>
                <a:latin typeface="Arial"/>
              </a:endParaRPr>
            </a:p>
            <a:p>
              <a:pPr algn="ctr">
                <a:lnSpc>
                  <a:spcPct val="100000"/>
                </a:lnSpc>
                <a:tabLst>
                  <a:tab pos="0" algn="l"/>
                </a:tabLst>
              </a:pPr>
              <a:r>
                <a:rPr lang="en-US" sz="1000" b="0" u="sng" strike="noStrike" spc="-1">
                  <a:solidFill>
                    <a:srgbClr val="0563C1"/>
                  </a:solidFill>
                  <a:uFillTx/>
                  <a:latin typeface="Roboto"/>
                  <a:ea typeface="Roboto"/>
                  <a:hlinkClick r:id="rId10"/>
                </a:rPr>
                <a:t>www.media-k.eu</a:t>
              </a:r>
              <a:endParaRPr lang="de-DE" sz="1000" b="0" strike="noStrike" spc="-1">
                <a:solidFill>
                  <a:srgbClr val="000000"/>
                </a:solidFill>
                <a:latin typeface="Arial"/>
              </a:endParaRPr>
            </a:p>
          </p:txBody>
        </p:sp>
      </p:grpSp>
      <p:grpSp>
        <p:nvGrpSpPr>
          <p:cNvPr id="40" name="Google Shape;157;p2">
            <a:extLst>
              <a:ext uri="{FF2B5EF4-FFF2-40B4-BE49-F238E27FC236}">
                <a16:creationId xmlns:a16="http://schemas.microsoft.com/office/drawing/2014/main" id="{AE88F011-02F7-230E-332A-A4E4655A1282}"/>
              </a:ext>
            </a:extLst>
          </p:cNvPr>
          <p:cNvGrpSpPr/>
          <p:nvPr/>
        </p:nvGrpSpPr>
        <p:grpSpPr>
          <a:xfrm>
            <a:off x="3343080" y="1551420"/>
            <a:ext cx="1972080" cy="2872440"/>
            <a:chOff x="2859840" y="1422360"/>
            <a:chExt cx="1972080" cy="2872440"/>
          </a:xfrm>
        </p:grpSpPr>
        <p:pic>
          <p:nvPicPr>
            <p:cNvPr id="41" name="Google Shape;158;p2">
              <a:extLst>
                <a:ext uri="{FF2B5EF4-FFF2-40B4-BE49-F238E27FC236}">
                  <a16:creationId xmlns:a16="http://schemas.microsoft.com/office/drawing/2014/main" id="{34056483-0A82-B4EF-B490-4A113093D18F}"/>
                </a:ext>
              </a:extLst>
            </p:cNvPr>
            <p:cNvPicPr/>
            <p:nvPr/>
          </p:nvPicPr>
          <p:blipFill>
            <a:blip r:embed="rId11"/>
            <a:stretch/>
          </p:blipFill>
          <p:spPr>
            <a:xfrm>
              <a:off x="2859840" y="1422360"/>
              <a:ext cx="1961280" cy="2152080"/>
            </a:xfrm>
            <a:prstGeom prst="rect">
              <a:avLst/>
            </a:prstGeom>
            <a:ln w="0">
              <a:noFill/>
            </a:ln>
          </p:spPr>
        </p:pic>
        <p:sp>
          <p:nvSpPr>
            <p:cNvPr id="42" name="Google Shape;159;p2">
              <a:extLst>
                <a:ext uri="{FF2B5EF4-FFF2-40B4-BE49-F238E27FC236}">
                  <a16:creationId xmlns:a16="http://schemas.microsoft.com/office/drawing/2014/main" id="{07C41BFE-EF9E-CA63-BB90-12887E9A5CED}"/>
                </a:ext>
              </a:extLst>
            </p:cNvPr>
            <p:cNvSpPr/>
            <p:nvPr/>
          </p:nvSpPr>
          <p:spPr>
            <a:xfrm>
              <a:off x="2870640" y="3594600"/>
              <a:ext cx="1961280" cy="700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tabLst>
                  <a:tab pos="0" algn="l"/>
                </a:tabLst>
              </a:pPr>
              <a:r>
                <a:rPr lang="en-US" sz="1000" b="0" strike="noStrike" spc="-1">
                  <a:solidFill>
                    <a:srgbClr val="203864"/>
                  </a:solidFill>
                  <a:latin typeface="Roboto"/>
                  <a:ea typeface="Roboto"/>
                </a:rPr>
                <a:t>OXFAM ITALIA INTERCULTURA</a:t>
              </a:r>
              <a:endParaRPr lang="de-DE" sz="1000" b="0" strike="noStrike" spc="-1">
                <a:solidFill>
                  <a:srgbClr val="000000"/>
                </a:solidFill>
                <a:latin typeface="Arial"/>
              </a:endParaRPr>
            </a:p>
            <a:p>
              <a:pPr algn="ctr">
                <a:lnSpc>
                  <a:spcPct val="100000"/>
                </a:lnSpc>
                <a:tabLst>
                  <a:tab pos="0" algn="l"/>
                </a:tabLst>
              </a:pPr>
              <a:r>
                <a:rPr lang="en-US" sz="1000" b="0" strike="noStrike" spc="-1">
                  <a:solidFill>
                    <a:srgbClr val="414042"/>
                  </a:solidFill>
                  <a:latin typeface="Roboto"/>
                  <a:ea typeface="Roboto"/>
                </a:rPr>
                <a:t>AREZZO, ITALIEN</a:t>
              </a:r>
              <a:endParaRPr lang="de-DE" sz="1000" b="0" strike="noStrike" spc="-1">
                <a:solidFill>
                  <a:srgbClr val="000000"/>
                </a:solidFill>
                <a:latin typeface="Arial"/>
              </a:endParaRPr>
            </a:p>
            <a:p>
              <a:pPr algn="ctr">
                <a:lnSpc>
                  <a:spcPct val="100000"/>
                </a:lnSpc>
                <a:tabLst>
                  <a:tab pos="0" algn="l"/>
                </a:tabLst>
              </a:pPr>
              <a:r>
                <a:rPr lang="en-US" sz="1000" b="0" u="sng" strike="noStrike" spc="-1">
                  <a:solidFill>
                    <a:srgbClr val="0563C1"/>
                  </a:solidFill>
                  <a:uFillTx/>
                  <a:latin typeface="Roboto"/>
                  <a:ea typeface="Roboto"/>
                  <a:hlinkClick r:id="rId12"/>
                </a:rPr>
                <a:t>www.oxfamitalia.org/</a:t>
              </a:r>
              <a:endParaRPr lang="de-DE" sz="1000" b="0" strike="noStrike" spc="-1">
                <a:solidFill>
                  <a:srgbClr val="000000"/>
                </a:solidFill>
                <a:latin typeface="Arial"/>
              </a:endParaRPr>
            </a:p>
          </p:txBody>
        </p:sp>
      </p:grpSp>
      <p:grpSp>
        <p:nvGrpSpPr>
          <p:cNvPr id="43" name="Google Shape;160;p2">
            <a:extLst>
              <a:ext uri="{FF2B5EF4-FFF2-40B4-BE49-F238E27FC236}">
                <a16:creationId xmlns:a16="http://schemas.microsoft.com/office/drawing/2014/main" id="{C92AAD67-F234-C184-8A7E-12553A18A5AE}"/>
              </a:ext>
            </a:extLst>
          </p:cNvPr>
          <p:cNvGrpSpPr/>
          <p:nvPr/>
        </p:nvGrpSpPr>
        <p:grpSpPr>
          <a:xfrm>
            <a:off x="-1491000" y="1858860"/>
            <a:ext cx="6951960" cy="1595160"/>
            <a:chOff x="-1974240" y="1729800"/>
            <a:chExt cx="6951960" cy="1595160"/>
          </a:xfrm>
        </p:grpSpPr>
        <p:pic>
          <p:nvPicPr>
            <p:cNvPr id="44" name="Google Shape;161;p2">
              <a:extLst>
                <a:ext uri="{FF2B5EF4-FFF2-40B4-BE49-F238E27FC236}">
                  <a16:creationId xmlns:a16="http://schemas.microsoft.com/office/drawing/2014/main" id="{135FDE93-DF55-4E39-3347-97C4F6BC362B}"/>
                </a:ext>
              </a:extLst>
            </p:cNvPr>
            <p:cNvPicPr/>
            <p:nvPr/>
          </p:nvPicPr>
          <p:blipFill>
            <a:blip r:embed="rId13"/>
            <a:stretch/>
          </p:blipFill>
          <p:spPr>
            <a:xfrm>
              <a:off x="230400" y="1729800"/>
              <a:ext cx="2542320" cy="1037520"/>
            </a:xfrm>
            <a:prstGeom prst="rect">
              <a:avLst/>
            </a:prstGeom>
            <a:ln w="0">
              <a:noFill/>
            </a:ln>
          </p:spPr>
        </p:pic>
        <p:sp>
          <p:nvSpPr>
            <p:cNvPr id="45" name="Google Shape;162;p2">
              <a:extLst>
                <a:ext uri="{FF2B5EF4-FFF2-40B4-BE49-F238E27FC236}">
                  <a16:creationId xmlns:a16="http://schemas.microsoft.com/office/drawing/2014/main" id="{B25DC5C8-5D54-8907-031A-E573F7F80254}"/>
                </a:ext>
              </a:extLst>
            </p:cNvPr>
            <p:cNvSpPr/>
            <p:nvPr/>
          </p:nvSpPr>
          <p:spPr>
            <a:xfrm>
              <a:off x="-1974240" y="2777400"/>
              <a:ext cx="6951960" cy="54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tabLst>
                  <a:tab pos="0" algn="l"/>
                </a:tabLst>
              </a:pPr>
              <a:r>
                <a:rPr lang="en-US" sz="1000" b="0" strike="noStrike" spc="-1">
                  <a:solidFill>
                    <a:srgbClr val="203864"/>
                  </a:solidFill>
                  <a:latin typeface="Roboto"/>
                  <a:ea typeface="Roboto"/>
                </a:rPr>
                <a:t>UNIVERSITAT DE VALENCIA</a:t>
              </a:r>
              <a:endParaRPr lang="de-DE" sz="1000" b="0" strike="noStrike" spc="-1">
                <a:solidFill>
                  <a:srgbClr val="000000"/>
                </a:solidFill>
                <a:latin typeface="Arial"/>
              </a:endParaRPr>
            </a:p>
            <a:p>
              <a:pPr algn="ctr">
                <a:lnSpc>
                  <a:spcPct val="100000"/>
                </a:lnSpc>
                <a:tabLst>
                  <a:tab pos="0" algn="l"/>
                </a:tabLst>
              </a:pPr>
              <a:r>
                <a:rPr lang="en-US" sz="1000" b="0" strike="noStrike" spc="-1">
                  <a:solidFill>
                    <a:srgbClr val="414042"/>
                  </a:solidFill>
                  <a:latin typeface="Roboto"/>
                  <a:ea typeface="Roboto"/>
                </a:rPr>
                <a:t>VALENCIA, SPANIEN</a:t>
              </a:r>
              <a:endParaRPr lang="de-DE" sz="1000" b="0" strike="noStrike" spc="-1">
                <a:solidFill>
                  <a:srgbClr val="000000"/>
                </a:solidFill>
                <a:latin typeface="Arial"/>
              </a:endParaRPr>
            </a:p>
            <a:p>
              <a:pPr algn="ctr">
                <a:lnSpc>
                  <a:spcPct val="100000"/>
                </a:lnSpc>
                <a:tabLst>
                  <a:tab pos="0" algn="l"/>
                </a:tabLst>
              </a:pPr>
              <a:r>
                <a:rPr lang="en-US" sz="1000" b="0" u="sng" strike="noStrike" spc="-1">
                  <a:solidFill>
                    <a:srgbClr val="0563C1"/>
                  </a:solidFill>
                  <a:uFillTx/>
                  <a:latin typeface="Roboto"/>
                  <a:ea typeface="Roboto"/>
                  <a:hlinkClick r:id="rId14"/>
                </a:rPr>
                <a:t>www.uv.es</a:t>
              </a:r>
              <a:endParaRPr lang="de-DE" sz="1000" b="0" strike="noStrike" spc="-1">
                <a:solidFill>
                  <a:srgbClr val="000000"/>
                </a:solidFill>
                <a:latin typeface="Arial"/>
              </a:endParaRPr>
            </a:p>
          </p:txBody>
        </p:sp>
      </p:grpSp>
      <p:sp>
        <p:nvSpPr>
          <p:cNvPr id="46" name="Google Shape;163;p2">
            <a:extLst>
              <a:ext uri="{FF2B5EF4-FFF2-40B4-BE49-F238E27FC236}">
                <a16:creationId xmlns:a16="http://schemas.microsoft.com/office/drawing/2014/main" id="{6104E285-EA2C-0344-AC61-D9C9BFE418A0}"/>
              </a:ext>
            </a:extLst>
          </p:cNvPr>
          <p:cNvSpPr/>
          <p:nvPr/>
        </p:nvSpPr>
        <p:spPr>
          <a:xfrm>
            <a:off x="6144960" y="3909060"/>
            <a:ext cx="8557920" cy="592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tabLst>
                <a:tab pos="0" algn="l"/>
              </a:tabLst>
            </a:pPr>
            <a:r>
              <a:rPr lang="de-DE" sz="1100" b="0" strike="noStrike" spc="-1">
                <a:solidFill>
                  <a:srgbClr val="203864"/>
                </a:solidFill>
                <a:latin typeface="Roboto"/>
                <a:ea typeface="Roboto"/>
              </a:rPr>
              <a:t>CONNEXIONS</a:t>
            </a:r>
            <a:endParaRPr lang="de-DE" sz="1100" b="0" strike="noStrike" spc="-1">
              <a:solidFill>
                <a:srgbClr val="000000"/>
              </a:solidFill>
              <a:latin typeface="Arial"/>
            </a:endParaRPr>
          </a:p>
          <a:p>
            <a:pPr algn="ctr">
              <a:lnSpc>
                <a:spcPct val="100000"/>
              </a:lnSpc>
              <a:tabLst>
                <a:tab pos="0" algn="l"/>
              </a:tabLst>
            </a:pPr>
            <a:r>
              <a:rPr lang="de-DE" sz="1100" b="0" strike="noStrike" spc="-1">
                <a:solidFill>
                  <a:srgbClr val="414042"/>
                </a:solidFill>
                <a:latin typeface="Roboto"/>
                <a:ea typeface="Roboto"/>
              </a:rPr>
              <a:t>ATHEN, GRIECHENLAND</a:t>
            </a:r>
            <a:endParaRPr lang="de-DE" sz="1100" b="0" strike="noStrike" spc="-1">
              <a:solidFill>
                <a:srgbClr val="000000"/>
              </a:solidFill>
              <a:latin typeface="Arial"/>
            </a:endParaRPr>
          </a:p>
          <a:p>
            <a:pPr algn="ctr">
              <a:lnSpc>
                <a:spcPct val="100000"/>
              </a:lnSpc>
              <a:tabLst>
                <a:tab pos="0" algn="l"/>
              </a:tabLst>
            </a:pPr>
            <a:r>
              <a:rPr lang="de-DE" sz="1100" b="0" u="sng" strike="noStrike" spc="-1">
                <a:solidFill>
                  <a:srgbClr val="0563C1"/>
                </a:solidFill>
                <a:uFillTx/>
                <a:latin typeface="Roboto"/>
                <a:ea typeface="Roboto"/>
                <a:hlinkClick r:id="rId15"/>
              </a:rPr>
              <a:t>www.connexions.gr</a:t>
            </a:r>
            <a:r>
              <a:rPr lang="de-DE" sz="1100" b="0" strike="noStrike" spc="-1">
                <a:solidFill>
                  <a:srgbClr val="D71920"/>
                </a:solidFill>
                <a:latin typeface="Roboto"/>
                <a:ea typeface="Roboto"/>
              </a:rPr>
              <a:t> </a:t>
            </a:r>
            <a:endParaRPr lang="de-DE" sz="1100" b="0" strike="noStrike" spc="-1">
              <a:solidFill>
                <a:srgbClr val="000000"/>
              </a:solidFill>
              <a:latin typeface="Arial"/>
            </a:endParaRPr>
          </a:p>
        </p:txBody>
      </p:sp>
      <p:pic>
        <p:nvPicPr>
          <p:cNvPr id="47" name="Google Shape;164;p2">
            <a:extLst>
              <a:ext uri="{FF2B5EF4-FFF2-40B4-BE49-F238E27FC236}">
                <a16:creationId xmlns:a16="http://schemas.microsoft.com/office/drawing/2014/main" id="{411CF6DA-37DA-45CD-DACA-CC4E9E99FDA8}"/>
              </a:ext>
            </a:extLst>
          </p:cNvPr>
          <p:cNvPicPr/>
          <p:nvPr/>
        </p:nvPicPr>
        <p:blipFill>
          <a:blip r:embed="rId16"/>
          <a:stretch/>
        </p:blipFill>
        <p:spPr>
          <a:xfrm>
            <a:off x="1072200" y="4238820"/>
            <a:ext cx="2082240" cy="1321920"/>
          </a:xfrm>
          <a:prstGeom prst="rect">
            <a:avLst/>
          </a:prstGeom>
          <a:ln w="0">
            <a:noFill/>
          </a:ln>
        </p:spPr>
      </p:pic>
      <p:pic>
        <p:nvPicPr>
          <p:cNvPr id="48" name="Google Shape;165;p2">
            <a:extLst>
              <a:ext uri="{FF2B5EF4-FFF2-40B4-BE49-F238E27FC236}">
                <a16:creationId xmlns:a16="http://schemas.microsoft.com/office/drawing/2014/main" id="{8DC5FAE2-AC87-2DE8-8FA0-6FB68628635B}"/>
              </a:ext>
            </a:extLst>
          </p:cNvPr>
          <p:cNvPicPr/>
          <p:nvPr/>
        </p:nvPicPr>
        <p:blipFill>
          <a:blip r:embed="rId17"/>
          <a:stretch/>
        </p:blipFill>
        <p:spPr>
          <a:xfrm>
            <a:off x="9249600" y="4648860"/>
            <a:ext cx="2158200" cy="885240"/>
          </a:xfrm>
          <a:prstGeom prst="rect">
            <a:avLst/>
          </a:prstGeom>
          <a:ln w="0">
            <a:noFill/>
          </a:ln>
        </p:spPr>
      </p:pic>
      <p:sp>
        <p:nvSpPr>
          <p:cNvPr id="49" name="Google Shape;166;p2">
            <a:extLst>
              <a:ext uri="{FF2B5EF4-FFF2-40B4-BE49-F238E27FC236}">
                <a16:creationId xmlns:a16="http://schemas.microsoft.com/office/drawing/2014/main" id="{23841D0C-7717-5351-7488-E81A08E437E8}"/>
              </a:ext>
            </a:extLst>
          </p:cNvPr>
          <p:cNvSpPr/>
          <p:nvPr/>
        </p:nvSpPr>
        <p:spPr>
          <a:xfrm>
            <a:off x="6145680" y="5680620"/>
            <a:ext cx="8557920" cy="592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tabLst>
                <a:tab pos="0" algn="l"/>
              </a:tabLst>
            </a:pPr>
            <a:r>
              <a:rPr lang="de-DE" sz="1100" b="0" strike="noStrike" spc="-1">
                <a:solidFill>
                  <a:srgbClr val="203864"/>
                </a:solidFill>
                <a:latin typeface="Roboto"/>
                <a:ea typeface="Roboto"/>
              </a:rPr>
              <a:t>AMSED</a:t>
            </a:r>
            <a:endParaRPr lang="de-DE" sz="1100" b="0" strike="noStrike" spc="-1">
              <a:solidFill>
                <a:srgbClr val="000000"/>
              </a:solidFill>
              <a:latin typeface="Arial"/>
            </a:endParaRPr>
          </a:p>
          <a:p>
            <a:pPr algn="ctr">
              <a:lnSpc>
                <a:spcPct val="100000"/>
              </a:lnSpc>
              <a:tabLst>
                <a:tab pos="0" algn="l"/>
              </a:tabLst>
            </a:pPr>
            <a:r>
              <a:rPr lang="de-DE" sz="1100" b="0" strike="noStrike" spc="-1">
                <a:solidFill>
                  <a:srgbClr val="414042"/>
                </a:solidFill>
                <a:latin typeface="Roboto"/>
                <a:ea typeface="Roboto"/>
              </a:rPr>
              <a:t>STRAßBURG, FRANKREICH</a:t>
            </a:r>
            <a:endParaRPr lang="de-DE" sz="1100" b="0" strike="noStrike" spc="-1">
              <a:solidFill>
                <a:srgbClr val="000000"/>
              </a:solidFill>
              <a:latin typeface="Arial"/>
            </a:endParaRPr>
          </a:p>
          <a:p>
            <a:pPr algn="ctr">
              <a:lnSpc>
                <a:spcPct val="100000"/>
              </a:lnSpc>
              <a:tabLst>
                <a:tab pos="0" algn="l"/>
              </a:tabLst>
            </a:pPr>
            <a:r>
              <a:rPr lang="de-DE" sz="1100" b="0" u="sng" strike="noStrike" spc="-1">
                <a:solidFill>
                  <a:srgbClr val="0563C1"/>
                </a:solidFill>
                <a:uFillTx/>
                <a:latin typeface="Roboto"/>
                <a:ea typeface="Roboto"/>
                <a:hlinkClick r:id="rId18"/>
              </a:rPr>
              <a:t>www.amsed.fr</a:t>
            </a:r>
            <a:r>
              <a:rPr lang="de-DE" sz="1100" b="0" strike="noStrike" spc="-1">
                <a:solidFill>
                  <a:srgbClr val="D71920"/>
                </a:solidFill>
                <a:latin typeface="Roboto"/>
                <a:ea typeface="Roboto"/>
              </a:rPr>
              <a:t> </a:t>
            </a:r>
            <a:endParaRPr lang="de-DE" sz="1100" b="0" strike="noStrike" spc="-1">
              <a:solidFill>
                <a:srgbClr val="000000"/>
              </a:solidFill>
              <a:latin typeface="Arial"/>
            </a:endParaRPr>
          </a:p>
        </p:txBody>
      </p:sp>
      <p:sp>
        <p:nvSpPr>
          <p:cNvPr id="50" name="Google Shape;167;p2">
            <a:extLst>
              <a:ext uri="{FF2B5EF4-FFF2-40B4-BE49-F238E27FC236}">
                <a16:creationId xmlns:a16="http://schemas.microsoft.com/office/drawing/2014/main" id="{D83A854E-F8F4-9605-437D-B5F926298F71}"/>
              </a:ext>
            </a:extLst>
          </p:cNvPr>
          <p:cNvSpPr/>
          <p:nvPr/>
        </p:nvSpPr>
        <p:spPr>
          <a:xfrm>
            <a:off x="-2511600" y="5623740"/>
            <a:ext cx="8557920" cy="592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tabLst>
                <a:tab pos="0" algn="l"/>
              </a:tabLst>
            </a:pPr>
            <a:r>
              <a:rPr lang="de-DE" sz="1100" b="0" strike="noStrike" spc="-1">
                <a:solidFill>
                  <a:srgbClr val="203864"/>
                </a:solidFill>
                <a:latin typeface="Roboto"/>
                <a:ea typeface="Roboto"/>
              </a:rPr>
              <a:t>RESET</a:t>
            </a:r>
            <a:endParaRPr lang="de-DE" sz="1100" b="0" strike="noStrike" spc="-1">
              <a:solidFill>
                <a:srgbClr val="000000"/>
              </a:solidFill>
              <a:latin typeface="Arial"/>
            </a:endParaRPr>
          </a:p>
          <a:p>
            <a:pPr algn="ctr">
              <a:lnSpc>
                <a:spcPct val="100000"/>
              </a:lnSpc>
              <a:tabLst>
                <a:tab pos="0" algn="l"/>
              </a:tabLst>
            </a:pPr>
            <a:r>
              <a:rPr lang="de-DE" sz="1100" b="0" strike="noStrike" spc="-1">
                <a:solidFill>
                  <a:srgbClr val="414042"/>
                </a:solidFill>
                <a:latin typeface="Roboto"/>
                <a:ea typeface="Roboto"/>
              </a:rPr>
              <a:t>ZYPERN</a:t>
            </a:r>
            <a:endParaRPr lang="de-DE" sz="1100" b="0" strike="noStrike" spc="-1">
              <a:solidFill>
                <a:srgbClr val="000000"/>
              </a:solidFill>
              <a:latin typeface="Arial"/>
            </a:endParaRPr>
          </a:p>
          <a:p>
            <a:pPr algn="ctr">
              <a:lnSpc>
                <a:spcPct val="100000"/>
              </a:lnSpc>
              <a:tabLst>
                <a:tab pos="0" algn="l"/>
              </a:tabLst>
            </a:pPr>
            <a:r>
              <a:rPr lang="de-DE" sz="1100" b="0" u="sng" strike="noStrike" spc="-1">
                <a:solidFill>
                  <a:srgbClr val="0563C1"/>
                </a:solidFill>
                <a:uFillTx/>
                <a:latin typeface="Roboto"/>
                <a:ea typeface="Roboto"/>
                <a:hlinkClick r:id="rId19"/>
              </a:rPr>
              <a:t>www.resetcy.com</a:t>
            </a:r>
            <a:r>
              <a:rPr lang="de-DE" sz="1100" b="0" strike="noStrike" spc="-1">
                <a:solidFill>
                  <a:srgbClr val="D71920"/>
                </a:solidFill>
                <a:latin typeface="Roboto"/>
                <a:ea typeface="Roboto"/>
              </a:rPr>
              <a:t>  </a:t>
            </a:r>
            <a:endParaRPr lang="de-DE" sz="1100" b="0" strike="noStrike" spc="-1">
              <a:solidFill>
                <a:srgbClr val="000000"/>
              </a:solidFill>
              <a:latin typeface="Arial"/>
            </a:endParaRPr>
          </a:p>
        </p:txBody>
      </p:sp>
      <p:pic>
        <p:nvPicPr>
          <p:cNvPr id="51" name="Google Shape;168;p2" descr="Εικόνα που περιέχει γραφικά, κείμενο, γραφιστική, γραμματοσειρά&#10;&#10;Περιγραφή που δημιουργήθηκε αυτόματα">
            <a:extLst>
              <a:ext uri="{FF2B5EF4-FFF2-40B4-BE49-F238E27FC236}">
                <a16:creationId xmlns:a16="http://schemas.microsoft.com/office/drawing/2014/main" id="{8E477335-E73E-978C-6589-11FC2E6E2E70}"/>
              </a:ext>
            </a:extLst>
          </p:cNvPr>
          <p:cNvPicPr/>
          <p:nvPr/>
        </p:nvPicPr>
        <p:blipFill>
          <a:blip r:embed="rId20"/>
          <a:stretch/>
        </p:blipFill>
        <p:spPr>
          <a:xfrm>
            <a:off x="6820680" y="3738420"/>
            <a:ext cx="2686680" cy="811800"/>
          </a:xfrm>
          <a:prstGeom prst="rect">
            <a:avLst/>
          </a:prstGeom>
          <a:ln w="0">
            <a:noFill/>
          </a:ln>
        </p:spPr>
      </p:pic>
      <p:pic>
        <p:nvPicPr>
          <p:cNvPr id="52" name="Google Shape;169;p2" descr="A close up of a logo&#10;&#10;Description automatically generated">
            <a:extLst>
              <a:ext uri="{FF2B5EF4-FFF2-40B4-BE49-F238E27FC236}">
                <a16:creationId xmlns:a16="http://schemas.microsoft.com/office/drawing/2014/main" id="{DCB27701-DC2C-A8B7-1760-C15B45127E04}"/>
              </a:ext>
            </a:extLst>
          </p:cNvPr>
          <p:cNvPicPr/>
          <p:nvPr/>
        </p:nvPicPr>
        <p:blipFill>
          <a:blip r:embed="rId21"/>
          <a:stretch/>
        </p:blipFill>
        <p:spPr>
          <a:xfrm>
            <a:off x="674040" y="1737900"/>
            <a:ext cx="2686680" cy="1096200"/>
          </a:xfrm>
          <a:prstGeom prst="rect">
            <a:avLst/>
          </a:prstGeom>
          <a:ln w="0">
            <a:noFill/>
          </a:ln>
        </p:spPr>
      </p:pic>
    </p:spTree>
    <p:extLst>
      <p:ext uri="{BB962C8B-B14F-4D97-AF65-F5344CB8AC3E}">
        <p14:creationId xmlns:p14="http://schemas.microsoft.com/office/powerpoint/2010/main" val="4244756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p:nvPr>
        </p:nvSpPr>
        <p:spPr>
          <a:xfrm>
            <a:off x="838200" y="365125"/>
            <a:ext cx="11058728" cy="1325563"/>
          </a:xfrm>
        </p:spPr>
        <p:txBody>
          <a:bodyPr anchor="b">
            <a:normAutofit fontScale="90000"/>
          </a:bodyPr>
          <a:lstStyle/>
          <a:p>
            <a:r>
              <a:rPr lang="en-US" sz="5400" dirty="0" err="1"/>
              <a:t>Erfahrungsbasierte</a:t>
            </a:r>
            <a:r>
              <a:rPr lang="en-US" sz="5400" dirty="0"/>
              <a:t> </a:t>
            </a:r>
            <a:r>
              <a:rPr lang="en-US" sz="5400" dirty="0" err="1"/>
              <a:t>Trainingseinheit</a:t>
            </a:r>
            <a:r>
              <a:rPr lang="en-US" sz="5400" dirty="0"/>
              <a:t>:  </a:t>
            </a:r>
            <a:r>
              <a:rPr lang="en-US" sz="5400" dirty="0" err="1"/>
              <a:t>Inhalt</a:t>
            </a:r>
            <a:endParaRPr lang="el-GR" sz="5400" dirty="0"/>
          </a:p>
        </p:txBody>
      </p:sp>
      <p:pic>
        <p:nvPicPr>
          <p:cNvPr id="18" name="Εικόνα 17">
            <a:extLst>
              <a:ext uri="{FF2B5EF4-FFF2-40B4-BE49-F238E27FC236}">
                <a16:creationId xmlns:a16="http://schemas.microsoft.com/office/drawing/2014/main" id="{3AE1B409-01AB-8B54-F592-C862F4DA8564}"/>
              </a:ext>
            </a:extLst>
          </p:cNvPr>
          <p:cNvPicPr>
            <a:picLocks noChangeAspect="1"/>
          </p:cNvPicPr>
          <p:nvPr/>
        </p:nvPicPr>
        <p:blipFill rotWithShape="1">
          <a:blip r:embed="rId3"/>
          <a:srcRect b="59835"/>
          <a:stretch/>
        </p:blipFill>
        <p:spPr>
          <a:xfrm rot="10800000">
            <a:off x="-8250" y="-4107"/>
            <a:ext cx="12191695" cy="349261"/>
          </a:xfrm>
          <a:prstGeom prst="rect">
            <a:avLst/>
          </a:prstGeom>
        </p:spPr>
      </p:pic>
      <p:sp>
        <p:nvSpPr>
          <p:cNvPr id="4" name="TextBox 3">
            <a:extLst>
              <a:ext uri="{FF2B5EF4-FFF2-40B4-BE49-F238E27FC236}">
                <a16:creationId xmlns:a16="http://schemas.microsoft.com/office/drawing/2014/main" id="{5E00FF1A-B048-1782-B343-A99D04F3B146}"/>
              </a:ext>
            </a:extLst>
          </p:cNvPr>
          <p:cNvSpPr txBox="1"/>
          <p:nvPr/>
        </p:nvSpPr>
        <p:spPr>
          <a:xfrm>
            <a:off x="283723" y="2206389"/>
            <a:ext cx="11624553" cy="461665"/>
          </a:xfrm>
          <a:prstGeom prst="rect">
            <a:avLst/>
          </a:prstGeom>
          <a:solidFill>
            <a:srgbClr val="DDE0E5"/>
          </a:solidFill>
        </p:spPr>
        <p:txBody>
          <a:bodyPr wrap="square">
            <a:spAutoFit/>
          </a:bodyPr>
          <a:lstStyle/>
          <a:p>
            <a:r>
              <a:rPr lang="en-US" sz="2400" dirty="0"/>
              <a:t>1. </a:t>
            </a:r>
            <a:r>
              <a:rPr lang="de-DE" sz="2400" dirty="0">
                <a:hlinkClick r:id="rId4" action="ppaction://hlinksldjump"/>
              </a:rPr>
              <a:t>Interaktive Identifizierung von Gesundheitsdienstleistungs-Apps und verschiedene Arten</a:t>
            </a:r>
            <a:endParaRPr lang="el-GR" sz="2400" dirty="0"/>
          </a:p>
        </p:txBody>
      </p:sp>
    </p:spTree>
    <p:extLst>
      <p:ext uri="{BB962C8B-B14F-4D97-AF65-F5344CB8AC3E}">
        <p14:creationId xmlns:p14="http://schemas.microsoft.com/office/powerpoint/2010/main" val="811085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id="{7172F889-611B-4698-955F-B3C78DEA093A}"/>
              </a:ext>
            </a:extLst>
          </p:cNvPr>
          <p:cNvSpPr>
            <a:spLocks noGrp="1"/>
          </p:cNvSpPr>
          <p:nvPr>
            <p:ph idx="1"/>
          </p:nvPr>
        </p:nvSpPr>
        <p:spPr>
          <a:xfrm>
            <a:off x="570032" y="2604099"/>
            <a:ext cx="6390605" cy="3389345"/>
          </a:xfrm>
        </p:spPr>
        <p:txBody>
          <a:bodyPr>
            <a:noAutofit/>
          </a:bodyPr>
          <a:lstStyle/>
          <a:p>
            <a:r>
              <a:rPr lang="de-DE" sz="2000" dirty="0"/>
              <a:t>Den Teilnehmenden Fähigkeiten zu vermitteln, die für die Beurteilung und Erbringung von Gesundheitsdienstleistungen erforderlich sind.  </a:t>
            </a:r>
          </a:p>
          <a:p>
            <a:r>
              <a:rPr lang="de-DE" sz="2000" dirty="0"/>
              <a:t>Die Teilnehmenden durch praktische Aktivitäten zu ermutigen, ihr neu erworbenes Wissen anzuwenden</a:t>
            </a:r>
          </a:p>
          <a:p>
            <a:r>
              <a:rPr lang="de-DE" sz="2000" dirty="0"/>
              <a:t>Verbesserung der Fähigkeiten, die erforderlich sind, um fundierte Entscheidungen über die Auswahl, Nutzung und Integration von Apps in den Alltag zu treffen</a:t>
            </a:r>
          </a:p>
        </p:txBody>
      </p:sp>
      <p:sp>
        <p:nvSpPr>
          <p:cNvPr id="10" name="Ορθογώνιο 1">
            <a:extLst>
              <a:ext uri="{FF2B5EF4-FFF2-40B4-BE49-F238E27FC236}">
                <a16:creationId xmlns:a16="http://schemas.microsoft.com/office/drawing/2014/main" id="{AECE3B70-4253-43C0-A340-9C0B8733C59B}"/>
              </a:ext>
            </a:extLst>
          </p:cNvPr>
          <p:cNvSpPr/>
          <p:nvPr/>
        </p:nvSpPr>
        <p:spPr>
          <a:xfrm>
            <a:off x="3419912" y="5998731"/>
            <a:ext cx="8772088" cy="276999"/>
          </a:xfrm>
          <a:prstGeom prst="rect">
            <a:avLst/>
          </a:prstGeom>
        </p:spPr>
        <p:txBody>
          <a:bodyPr wrap="square">
            <a:spAutoFit/>
          </a:bodyPr>
          <a:lstStyle/>
          <a:p>
            <a:pPr algn="r"/>
            <a:r>
              <a:rPr lang="en-US" sz="1200" dirty="0">
                <a:hlinkClick r:id="rId3"/>
              </a:rPr>
              <a:t>Quelle</a:t>
            </a:r>
            <a:r>
              <a:rPr lang="en-US" sz="1200" dirty="0"/>
              <a:t> | </a:t>
            </a:r>
            <a:r>
              <a:rPr lang="en-US" sz="1200" dirty="0" err="1">
                <a:hlinkClick r:id="rId4"/>
              </a:rPr>
              <a:t>Pixabay</a:t>
            </a:r>
            <a:r>
              <a:rPr lang="en-US" sz="1200" dirty="0">
                <a:hlinkClick r:id="rId4"/>
              </a:rPr>
              <a:t> license</a:t>
            </a:r>
            <a:endParaRPr lang="en-US" sz="1200" dirty="0"/>
          </a:p>
        </p:txBody>
      </p:sp>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26418" y="1352412"/>
            <a:ext cx="10515600" cy="618346"/>
          </a:xfrm>
        </p:spPr>
        <p:txBody>
          <a:bodyPr/>
          <a:lstStyle/>
          <a:p>
            <a:r>
              <a:rPr lang="en-US" sz="2800" b="1" dirty="0" err="1">
                <a:solidFill>
                  <a:srgbClr val="203864"/>
                </a:solidFill>
              </a:rPr>
              <a:t>Ziele</a:t>
            </a:r>
            <a:endParaRPr lang="el-GR" sz="2800" dirty="0">
              <a:solidFill>
                <a:srgbClr val="203864"/>
              </a:solidFill>
            </a:endParaRP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09086"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ea typeface="+mj-ea"/>
                <a:cs typeface="+mj-cs"/>
              </a:rPr>
              <a:t>1</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8" name="Ορθογώνιο 7">
            <a:extLst>
              <a:ext uri="{FF2B5EF4-FFF2-40B4-BE49-F238E27FC236}">
                <a16:creationId xmlns:a16="http://schemas.microsoft.com/office/drawing/2014/main" id="{93EAD556-8665-01AB-EDDB-8BB6F8F41DFB}"/>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Τίτλος 2">
            <a:extLst>
              <a:ext uri="{FF2B5EF4-FFF2-40B4-BE49-F238E27FC236}">
                <a16:creationId xmlns:a16="http://schemas.microsoft.com/office/drawing/2014/main" id="{5D4C68A3-28F6-C356-DA15-64479C038ACB}"/>
              </a:ext>
            </a:extLst>
          </p:cNvPr>
          <p:cNvSpPr txBox="1">
            <a:spLocks/>
          </p:cNvSpPr>
          <p:nvPr/>
        </p:nvSpPr>
        <p:spPr>
          <a:xfrm>
            <a:off x="526419" y="348996"/>
            <a:ext cx="7044275"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a:solidFill>
                  <a:schemeClr val="tx1"/>
                </a:solidFill>
              </a:rPr>
              <a:t>Apps für </a:t>
            </a:r>
            <a:r>
              <a:rPr lang="en-US" dirty="0" err="1">
                <a:solidFill>
                  <a:schemeClr val="tx1"/>
                </a:solidFill>
              </a:rPr>
              <a:t>Gesundheitsdienstleistungen</a:t>
            </a:r>
            <a:endParaRPr lang="en-US" dirty="0">
              <a:solidFill>
                <a:schemeClr val="tx1"/>
              </a:solidFill>
            </a:endParaRPr>
          </a:p>
        </p:txBody>
      </p:sp>
      <p:sp>
        <p:nvSpPr>
          <p:cNvPr id="12" name="Ορθογώνιο 11">
            <a:extLst>
              <a:ext uri="{FF2B5EF4-FFF2-40B4-BE49-F238E27FC236}">
                <a16:creationId xmlns:a16="http://schemas.microsoft.com/office/drawing/2014/main" id="{64AC54B3-D474-D554-7CFA-CD95652F1EDB}"/>
              </a:ext>
            </a:extLst>
          </p:cNvPr>
          <p:cNvSpPr/>
          <p:nvPr/>
        </p:nvSpPr>
        <p:spPr>
          <a:xfrm>
            <a:off x="17092" y="420630"/>
            <a:ext cx="587020"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11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2" name="Ορθογώνιο 1">
            <a:extLst>
              <a:ext uri="{FF2B5EF4-FFF2-40B4-BE49-F238E27FC236}">
                <a16:creationId xmlns:a16="http://schemas.microsoft.com/office/drawing/2014/main" id="{F2285DAA-A5B3-AE31-CC0D-BB56223537FF}"/>
              </a:ext>
            </a:extLst>
          </p:cNvPr>
          <p:cNvSpPr/>
          <p:nvPr/>
        </p:nvSpPr>
        <p:spPr>
          <a:xfrm>
            <a:off x="3419912" y="6129356"/>
            <a:ext cx="8772088" cy="276999"/>
          </a:xfrm>
          <a:prstGeom prst="rect">
            <a:avLst/>
          </a:prstGeom>
        </p:spPr>
        <p:txBody>
          <a:bodyPr wrap="square">
            <a:spAutoFit/>
          </a:bodyPr>
          <a:lstStyle/>
          <a:p>
            <a:pPr algn="r"/>
            <a:r>
              <a:rPr lang="en-US" sz="1200" dirty="0">
                <a:hlinkClick r:id="rId5"/>
              </a:rPr>
              <a:t>Bild von </a:t>
            </a:r>
            <a:r>
              <a:rPr lang="en-US" sz="1200" dirty="0" err="1">
                <a:hlinkClick r:id="rId5"/>
              </a:rPr>
              <a:t>vectorjuice</a:t>
            </a:r>
            <a:r>
              <a:rPr lang="en-US" sz="1200" dirty="0">
                <a:hlinkClick r:id="rId5"/>
              </a:rPr>
              <a:t> auf </a:t>
            </a:r>
            <a:r>
              <a:rPr lang="en-US" sz="1200" dirty="0" err="1">
                <a:hlinkClick r:id="rId5"/>
              </a:rPr>
              <a:t>Freepik</a:t>
            </a:r>
            <a:endParaRPr lang="en-US" sz="1200" dirty="0"/>
          </a:p>
        </p:txBody>
      </p:sp>
      <p:pic>
        <p:nvPicPr>
          <p:cNvPr id="3" name="Google Shape;190;g2c07f5df07d_0_263">
            <a:extLst>
              <a:ext uri="{FF2B5EF4-FFF2-40B4-BE49-F238E27FC236}">
                <a16:creationId xmlns:a16="http://schemas.microsoft.com/office/drawing/2014/main" id="{CC0D16BA-351B-6721-5BAC-9FE109FFC296}"/>
              </a:ext>
            </a:extLst>
          </p:cNvPr>
          <p:cNvPicPr preferRelativeResize="0"/>
          <p:nvPr/>
        </p:nvPicPr>
        <p:blipFill rotWithShape="1">
          <a:blip r:embed="rId6">
            <a:alphaModFix/>
          </a:blip>
          <a:srcRect l="9128" t="10193" r="8041" b="10723"/>
          <a:stretch/>
        </p:blipFill>
        <p:spPr>
          <a:xfrm>
            <a:off x="7570694" y="1842247"/>
            <a:ext cx="4621306" cy="4163419"/>
          </a:xfrm>
          <a:prstGeom prst="rect">
            <a:avLst/>
          </a:prstGeom>
          <a:noFill/>
          <a:ln>
            <a:noFill/>
          </a:ln>
        </p:spPr>
      </p:pic>
    </p:spTree>
    <p:extLst>
      <p:ext uri="{BB962C8B-B14F-4D97-AF65-F5344CB8AC3E}">
        <p14:creationId xmlns:p14="http://schemas.microsoft.com/office/powerpoint/2010/main" val="1774881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1079999"/>
            <a:ext cx="10515600" cy="1080001"/>
          </a:xfrm>
        </p:spPr>
        <p:txBody>
          <a:bodyPr>
            <a:normAutofit fontScale="90000"/>
          </a:bodyPr>
          <a:lstStyle/>
          <a:p>
            <a:r>
              <a:rPr lang="en-US" altLang="el-GR" sz="2000" dirty="0">
                <a:solidFill>
                  <a:srgbClr val="C01E24"/>
                </a:solidFill>
              </a:rPr>
              <a:t>11.2.1</a:t>
            </a:r>
            <a:r>
              <a:rPr lang="en-US" altLang="el-GR" dirty="0"/>
              <a:t/>
            </a:r>
            <a:br>
              <a:rPr lang="en-US" altLang="el-GR" dirty="0"/>
            </a:br>
            <a:r>
              <a:rPr lang="de-DE" altLang="el-GR" dirty="0">
                <a:solidFill>
                  <a:srgbClr val="C01E24"/>
                </a:solidFill>
              </a:rPr>
              <a:t>Interaktive Identifizierung von Gesundheitsdienstleistungs-Apps und verschiedenen Arten</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73239" y="2849843"/>
            <a:ext cx="5866709" cy="3556512"/>
          </a:xfrm>
        </p:spPr>
        <p:txBody>
          <a:bodyPr>
            <a:normAutofit fontScale="70000" lnSpcReduction="20000"/>
          </a:bodyPr>
          <a:lstStyle/>
          <a:p>
            <a:r>
              <a:rPr lang="de-DE" sz="2400" dirty="0"/>
              <a:t>Kennenlernen der beliebtesten Gesundheitsdienstleistungs-Apps</a:t>
            </a:r>
          </a:p>
          <a:p>
            <a:r>
              <a:rPr lang="de-DE" sz="2400" dirty="0"/>
              <a:t>Unterscheidung zwischen öffentlichen und privaten Anbietern von Gesundheitsdienstleistungs-Apps und deren spezifischen Interessen</a:t>
            </a:r>
          </a:p>
          <a:p>
            <a:r>
              <a:rPr lang="de-DE" sz="2400" dirty="0"/>
              <a:t>Verschiedene Beispiele sammeln und bewerten</a:t>
            </a:r>
          </a:p>
          <a:p>
            <a:r>
              <a:rPr lang="de-DE" sz="2400" dirty="0"/>
              <a:t>Einen eigenen Plan für die sinnvolle Nutzung von Gesundheitsdienstleistungs-Apps erstellen</a:t>
            </a:r>
            <a:endParaRPr lang="el-GR" sz="2000" dirty="0"/>
          </a:p>
        </p:txBody>
      </p:sp>
      <p:sp>
        <p:nvSpPr>
          <p:cNvPr id="7" name="Ορθογώνιο 1">
            <a:extLst>
              <a:ext uri="{FF2B5EF4-FFF2-40B4-BE49-F238E27FC236}">
                <a16:creationId xmlns:a16="http://schemas.microsoft.com/office/drawing/2014/main" id="{D0AD6EFD-6140-472D-CD54-C82DE71C773C}"/>
              </a:ext>
            </a:extLst>
          </p:cNvPr>
          <p:cNvSpPr/>
          <p:nvPr/>
        </p:nvSpPr>
        <p:spPr>
          <a:xfrm>
            <a:off x="3419912" y="6129356"/>
            <a:ext cx="8772088" cy="276999"/>
          </a:xfrm>
          <a:prstGeom prst="rect">
            <a:avLst/>
          </a:prstGeom>
        </p:spPr>
        <p:txBody>
          <a:bodyPr wrap="square">
            <a:spAutoFit/>
          </a:bodyPr>
          <a:lstStyle/>
          <a:p>
            <a:pPr algn="r"/>
            <a:r>
              <a:rPr lang="en-US" sz="1200" dirty="0">
                <a:hlinkClick r:id="rId3"/>
              </a:rPr>
              <a:t>Bild von </a:t>
            </a:r>
            <a:r>
              <a:rPr lang="en-US" sz="1200" dirty="0" err="1">
                <a:hlinkClick r:id="rId3"/>
              </a:rPr>
              <a:t>vectorjuice</a:t>
            </a:r>
            <a:r>
              <a:rPr lang="en-US" sz="1200" dirty="0">
                <a:hlinkClick r:id="rId3"/>
              </a:rPr>
              <a:t> auf </a:t>
            </a:r>
            <a:r>
              <a:rPr lang="en-US" sz="1200" dirty="0" err="1">
                <a:hlinkClick r:id="rId3"/>
              </a:rPr>
              <a:t>Freepik</a:t>
            </a:r>
            <a:endParaRPr lang="en-US" sz="1200" dirty="0"/>
          </a:p>
        </p:txBody>
      </p:sp>
      <p:pic>
        <p:nvPicPr>
          <p:cNvPr id="8" name="Google Shape;190;g2c07f5df07d_0_263">
            <a:extLst>
              <a:ext uri="{FF2B5EF4-FFF2-40B4-BE49-F238E27FC236}">
                <a16:creationId xmlns:a16="http://schemas.microsoft.com/office/drawing/2014/main" id="{8174B717-F4DC-16A5-B29D-6BA42D066240}"/>
              </a:ext>
            </a:extLst>
          </p:cNvPr>
          <p:cNvPicPr preferRelativeResize="0"/>
          <p:nvPr/>
        </p:nvPicPr>
        <p:blipFill rotWithShape="1">
          <a:blip r:embed="rId4">
            <a:alphaModFix/>
          </a:blip>
          <a:srcRect l="9128" t="10193" r="8041" b="10723"/>
          <a:stretch/>
        </p:blipFill>
        <p:spPr>
          <a:xfrm>
            <a:off x="7570694" y="1842247"/>
            <a:ext cx="4621306" cy="4163419"/>
          </a:xfrm>
          <a:prstGeom prst="rect">
            <a:avLst/>
          </a:prstGeom>
          <a:noFill/>
          <a:ln>
            <a:noFill/>
          </a:ln>
        </p:spPr>
      </p:pic>
    </p:spTree>
    <p:extLst>
      <p:ext uri="{BB962C8B-B14F-4D97-AF65-F5344CB8AC3E}">
        <p14:creationId xmlns:p14="http://schemas.microsoft.com/office/powerpoint/2010/main" val="6160252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n-US" sz="2800" dirty="0" err="1">
                <a:solidFill>
                  <a:srgbClr val="203864"/>
                </a:solidFill>
              </a:rPr>
              <a:t>Anwendungen</a:t>
            </a:r>
            <a:r>
              <a:rPr lang="en-US" sz="2800" dirty="0">
                <a:solidFill>
                  <a:srgbClr val="203864"/>
                </a:solidFill>
              </a:rPr>
              <a:t> für </a:t>
            </a:r>
            <a:r>
              <a:rPr lang="en-US" sz="2800" dirty="0" err="1">
                <a:solidFill>
                  <a:srgbClr val="203864"/>
                </a:solidFill>
              </a:rPr>
              <a:t>Gesundheitsdienstleistungen</a:t>
            </a:r>
            <a:endParaRPr sz="2800" dirty="0">
              <a:solidFill>
                <a:srgbClr val="203864"/>
              </a:solidFill>
            </a:endParaRPr>
          </a:p>
        </p:txBody>
      </p:sp>
      <p:sp>
        <p:nvSpPr>
          <p:cNvPr id="158" name="Google Shape;158;p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88900" indent="0" algn="l" fontAlgn="base">
              <a:buNone/>
            </a:pPr>
            <a:r>
              <a:rPr lang="de-DE"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Serviceorientierte Apps erinnern zum Beispiel an die Einnahme von Medikamenten, überwachen den Impfstatus und erinnern an Vorsorgeuntersuchungen. In einigen Fällen können sie sogar zur Vereinbarung von Arztterminen genutzt werden. Sie können auch zur Überwachung von Symptomen oder des Verlaufs einer Krankheit eingesetzt werden.</a:t>
            </a: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icense</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sp>
        <p:nvSpPr>
          <p:cNvPr id="3" name="AutoShape 2" descr="Bild für Symbol">
            <a:extLst>
              <a:ext uri="{FF2B5EF4-FFF2-40B4-BE49-F238E27FC236}">
                <a16:creationId xmlns:a16="http://schemas.microsoft.com/office/drawing/2014/main" id="{944D6E08-D12F-026D-6EE2-715416F08917}"/>
              </a:ext>
            </a:extLst>
          </p:cNvPr>
          <p:cNvSpPr>
            <a:spLocks noChangeAspect="1" noChangeArrowheads="1"/>
          </p:cNvSpPr>
          <p:nvPr/>
        </p:nvSpPr>
        <p:spPr bwMode="auto">
          <a:xfrm>
            <a:off x="5596465" y="2355358"/>
            <a:ext cx="1151467" cy="222898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6" name="Grafik 5">
            <a:extLst>
              <a:ext uri="{FF2B5EF4-FFF2-40B4-BE49-F238E27FC236}">
                <a16:creationId xmlns:a16="http://schemas.microsoft.com/office/drawing/2014/main" id="{944F109B-16D2-9EF7-545A-BCD8BBC4D9D6}"/>
              </a:ext>
            </a:extLst>
          </p:cNvPr>
          <p:cNvPicPr>
            <a:picLocks noChangeAspect="1"/>
          </p:cNvPicPr>
          <p:nvPr/>
        </p:nvPicPr>
        <p:blipFill>
          <a:blip r:embed="rId5"/>
          <a:stretch>
            <a:fillRect/>
          </a:stretch>
        </p:blipFill>
        <p:spPr>
          <a:xfrm>
            <a:off x="6929036" y="2039164"/>
            <a:ext cx="4519561" cy="3011864"/>
          </a:xfrm>
          <a:prstGeom prst="rect">
            <a:avLst/>
          </a:prstGeom>
        </p:spPr>
      </p:pic>
    </p:spTree>
    <p:extLst>
      <p:ext uri="{BB962C8B-B14F-4D97-AF65-F5344CB8AC3E}">
        <p14:creationId xmlns:p14="http://schemas.microsoft.com/office/powerpoint/2010/main" val="3106516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de-DE" sz="2800" dirty="0">
                <a:solidFill>
                  <a:srgbClr val="203864"/>
                </a:solidFill>
              </a:rPr>
              <a:t>Apps für das Gesundheitswesen in Deutschland</a:t>
            </a:r>
            <a:endParaRPr lang="en-US" dirty="0"/>
          </a:p>
        </p:txBody>
      </p:sp>
      <p:sp>
        <p:nvSpPr>
          <p:cNvPr id="4" name="Θέση κειμένου 3">
            <a:extLst>
              <a:ext uri="{FF2B5EF4-FFF2-40B4-BE49-F238E27FC236}">
                <a16:creationId xmlns:a16="http://schemas.microsoft.com/office/drawing/2014/main" id="{8EDA77A3-A05A-8E8F-11D6-864C3BC6CFD1}"/>
              </a:ext>
            </a:extLst>
          </p:cNvPr>
          <p:cNvSpPr>
            <a:spLocks noGrp="1"/>
          </p:cNvSpPr>
          <p:nvPr>
            <p:ph type="body" idx="1"/>
          </p:nvPr>
        </p:nvSpPr>
        <p:spPr/>
        <p:txBody>
          <a:bodyPr/>
          <a:lstStyle/>
          <a:p>
            <a:endParaRPr lang="el-GR"/>
          </a:p>
        </p:txBody>
      </p:sp>
      <p:pic>
        <p:nvPicPr>
          <p:cNvPr id="1026" name="Picture 2" descr="Landkarte, Deutschland, Flagge, Grenzen">
            <a:extLst>
              <a:ext uri="{FF2B5EF4-FFF2-40B4-BE49-F238E27FC236}">
                <a16:creationId xmlns:a16="http://schemas.microsoft.com/office/drawing/2014/main" id="{17A2DCAA-0F78-F6EE-51C5-FBAE649F515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3972719" y="2687638"/>
            <a:ext cx="3684587" cy="3684587"/>
          </a:xfrm>
          <a:prstGeom prst="rect">
            <a:avLst/>
          </a:prstGeom>
          <a:noFill/>
          <a:extLst>
            <a:ext uri="{909E8E84-426E-40DD-AFC4-6F175D3DCCD1}">
              <a14:hiddenFill xmlns:a14="http://schemas.microsoft.com/office/drawing/2010/main">
                <a:solidFill>
                  <a:srgbClr val="FFFFFF"/>
                </a:solidFill>
              </a14:hiddenFill>
            </a:ext>
          </a:extLst>
        </p:spPr>
      </p:pic>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sp>
        <p:nvSpPr>
          <p:cNvPr id="2" name="Google Shape;160;p5">
            <a:extLst>
              <a:ext uri="{FF2B5EF4-FFF2-40B4-BE49-F238E27FC236}">
                <a16:creationId xmlns:a16="http://schemas.microsoft.com/office/drawing/2014/main" id="{E59049E4-E6B7-4FDA-F301-AF1587C8DE5E}"/>
              </a:ext>
            </a:extLst>
          </p:cNvPr>
          <p:cNvSpPr/>
          <p:nvPr/>
        </p:nvSpPr>
        <p:spPr>
          <a:xfrm>
            <a:off x="2845604" y="5997759"/>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Pixabay</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 license</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43217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de-DE" sz="2800" dirty="0">
                <a:solidFill>
                  <a:srgbClr val="203864"/>
                </a:solidFill>
              </a:rPr>
              <a:t>Gesundheitsdienst-Apps öffentlicher Anbieter in Deutschland</a:t>
            </a:r>
            <a:endParaRPr sz="2800" dirty="0">
              <a:solidFill>
                <a:srgbClr val="203864"/>
              </a:solidFill>
            </a:endParaRPr>
          </a:p>
        </p:txBody>
      </p:sp>
      <p:sp>
        <p:nvSpPr>
          <p:cNvPr id="158" name="Google Shape;158;p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88900" indent="0" fontAlgn="base">
              <a:spcAft>
                <a:spcPts val="600"/>
              </a:spcAft>
              <a:buNone/>
            </a:pPr>
            <a:endParaRPr lang="de-DE" sz="2400" b="1" dirty="0">
              <a:latin typeface="Calibri" panose="020F0502020204030204" pitchFamily="34" charset="0"/>
              <a:ea typeface="Calibri" panose="020F0502020204030204" pitchFamily="34" charset="0"/>
              <a:cs typeface="Calibri" panose="020F0502020204030204" pitchFamily="34" charset="0"/>
            </a:endParaRPr>
          </a:p>
          <a:p>
            <a:pPr marL="88900" indent="0" fontAlgn="base">
              <a:spcAft>
                <a:spcPts val="600"/>
              </a:spcAft>
              <a:buNone/>
            </a:pPr>
            <a:r>
              <a:rPr lang="de-DE" sz="2400" b="1" dirty="0">
                <a:latin typeface="Calibri" panose="020F0502020204030204" pitchFamily="34" charset="0"/>
                <a:ea typeface="Calibri" panose="020F0502020204030204" pitchFamily="34" charset="0"/>
                <a:cs typeface="Calibri" panose="020F0502020204030204" pitchFamily="34" charset="0"/>
              </a:rPr>
              <a:t>Öffentliche Anbieter </a:t>
            </a:r>
            <a:r>
              <a:rPr lang="de-DE" sz="2400" dirty="0">
                <a:latin typeface="Calibri" panose="020F0502020204030204" pitchFamily="34" charset="0"/>
                <a:ea typeface="Calibri" panose="020F0502020204030204" pitchFamily="34" charset="0"/>
                <a:cs typeface="Calibri" panose="020F0502020204030204" pitchFamily="34" charset="0"/>
              </a:rPr>
              <a:t>von Apps mit Gesundheitsdiensten sind z. B. Bundes- und Landesministerien, Gesundheitsbehörden, nachgeordnete Gesundheitsbehörden und Einrichtungen, die weitgehend mit öffentlichen Mitteln finanziert werden.</a:t>
            </a:r>
            <a:endParaRPr lang="en-US" sz="24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license</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4" name="Grafik 3">
            <a:extLst>
              <a:ext uri="{FF2B5EF4-FFF2-40B4-BE49-F238E27FC236}">
                <a16:creationId xmlns:a16="http://schemas.microsoft.com/office/drawing/2014/main" id="{6E9D3DE8-3707-7BD7-F052-99898EA8C0AA}"/>
              </a:ext>
            </a:extLst>
          </p:cNvPr>
          <p:cNvPicPr>
            <a:picLocks noChangeAspect="1"/>
          </p:cNvPicPr>
          <p:nvPr/>
        </p:nvPicPr>
        <p:blipFill>
          <a:blip r:embed="rId5"/>
          <a:stretch>
            <a:fillRect/>
          </a:stretch>
        </p:blipFill>
        <p:spPr>
          <a:xfrm>
            <a:off x="6910470" y="2218078"/>
            <a:ext cx="5010392" cy="3338957"/>
          </a:xfrm>
          <a:prstGeom prst="rect">
            <a:avLst/>
          </a:prstGeom>
        </p:spPr>
      </p:pic>
    </p:spTree>
    <p:extLst>
      <p:ext uri="{BB962C8B-B14F-4D97-AF65-F5344CB8AC3E}">
        <p14:creationId xmlns:p14="http://schemas.microsoft.com/office/powerpoint/2010/main" val="275737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de-DE" sz="2800" dirty="0">
                <a:solidFill>
                  <a:srgbClr val="203864"/>
                </a:solidFill>
              </a:rPr>
              <a:t>Gesundheitsdienst-Apps öffentlicher Anbieter in Deutschland</a:t>
            </a:r>
            <a:endParaRPr sz="2800" dirty="0">
              <a:solidFill>
                <a:srgbClr val="203864"/>
              </a:solidFill>
            </a:endParaRPr>
          </a:p>
        </p:txBody>
      </p:sp>
      <p:sp>
        <p:nvSpPr>
          <p:cNvPr id="158" name="Google Shape;158;p5"/>
          <p:cNvSpPr txBox="1">
            <a:spLocks noGrp="1"/>
          </p:cNvSpPr>
          <p:nvPr>
            <p:ph idx="1"/>
          </p:nvPr>
        </p:nvSpPr>
        <p:spPr>
          <a:xfrm>
            <a:off x="557998" y="1799999"/>
            <a:ext cx="6189933" cy="4865977"/>
          </a:xfrm>
          <a:prstGeom prst="rect">
            <a:avLst/>
          </a:prstGeom>
          <a:noFill/>
          <a:ln>
            <a:noFill/>
          </a:ln>
        </p:spPr>
        <p:txBody>
          <a:bodyPr spcFirstLastPara="1" wrap="square" lIns="91425" tIns="45700" rIns="91425" bIns="45700" anchor="t" anchorCtr="0">
            <a:noAutofit/>
          </a:bodyPr>
          <a:lstStyle/>
          <a:p>
            <a:pPr marL="88900" indent="0" rtl="0" fontAlgn="base">
              <a:spcAft>
                <a:spcPts val="600"/>
              </a:spcAft>
              <a:buNone/>
            </a:pPr>
            <a:endParaRPr lang="en-US" sz="2400" b="1" i="0" dirty="0">
              <a:effectLst/>
              <a:latin typeface="Calibri" panose="020F0502020204030204" pitchFamily="34" charset="0"/>
              <a:ea typeface="Calibri" panose="020F0502020204030204" pitchFamily="34" charset="0"/>
              <a:cs typeface="Calibri" panose="020F0502020204030204" pitchFamily="34" charset="0"/>
            </a:endParaRPr>
          </a:p>
          <a:p>
            <a:pPr marL="88900" indent="0" rtl="0" fontAlgn="base">
              <a:spcAft>
                <a:spcPts val="600"/>
              </a:spcAft>
              <a:buNone/>
            </a:pPr>
            <a:r>
              <a:rPr lang="de-DE" sz="2400" b="1" i="0" dirty="0">
                <a:effectLst/>
                <a:latin typeface="Calibri" panose="020F0502020204030204" pitchFamily="34" charset="0"/>
                <a:ea typeface="Calibri" panose="020F0502020204030204" pitchFamily="34" charset="0"/>
                <a:cs typeface="Calibri" panose="020F0502020204030204" pitchFamily="34" charset="0"/>
              </a:rPr>
              <a:t>"Corona-Warn-App" </a:t>
            </a:r>
            <a:r>
              <a:rPr lang="de-DE" sz="2400" i="0" dirty="0">
                <a:effectLst/>
                <a:latin typeface="Calibri" panose="020F0502020204030204" pitchFamily="34" charset="0"/>
                <a:ea typeface="Calibri" panose="020F0502020204030204" pitchFamily="34" charset="0"/>
                <a:cs typeface="Calibri" panose="020F0502020204030204" pitchFamily="34" charset="0"/>
              </a:rPr>
              <a:t>des Bundesministeriums für Gesundheit: Diese App wurde entwickelt, um die Ausbreitung von COVID-19 einzudämmen. In der Zeit der hohen COVID-19-Infektionen warnte sie die Nutzenden, wenn sie mit einer infizierten Person in Kontakt gekommen waren und gab Hinweise zum weiteren Vorgehen.</a:t>
            </a:r>
          </a:p>
          <a:p>
            <a:pPr marL="88900" indent="0" rtl="0" fontAlgn="base">
              <a:spcAft>
                <a:spcPts val="600"/>
              </a:spcAft>
              <a:buNone/>
            </a:pPr>
            <a:r>
              <a:rPr lang="en-US" sz="240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3"/>
              </a:rPr>
              <a:t>https://www.bundesregierung.de/breg-de/themen/corona-warn-app/corona-warn-app-faq-1758392</a:t>
            </a:r>
            <a:r>
              <a:rPr lang="en-US"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 </a:t>
            </a:r>
            <a:endParaRPr lang="en-US" sz="240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Quelle</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license</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sp>
        <p:nvSpPr>
          <p:cNvPr id="3" name="AutoShape 2" descr="Bild für Symbol">
            <a:extLst>
              <a:ext uri="{FF2B5EF4-FFF2-40B4-BE49-F238E27FC236}">
                <a16:creationId xmlns:a16="http://schemas.microsoft.com/office/drawing/2014/main" id="{944D6E08-D12F-026D-6EE2-715416F08917}"/>
              </a:ext>
            </a:extLst>
          </p:cNvPr>
          <p:cNvSpPr>
            <a:spLocks noChangeAspect="1" noChangeArrowheads="1"/>
          </p:cNvSpPr>
          <p:nvPr/>
        </p:nvSpPr>
        <p:spPr bwMode="auto">
          <a:xfrm>
            <a:off x="5596465" y="2355358"/>
            <a:ext cx="1151467" cy="222898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034" name="Picture 10" descr="Auf dem Bildschirm eines Smartphones sieht man die Startseite der Corona Warn-App. ">
            <a:extLst>
              <a:ext uri="{FF2B5EF4-FFF2-40B4-BE49-F238E27FC236}">
                <a16:creationId xmlns:a16="http://schemas.microsoft.com/office/drawing/2014/main" id="{B15C2DCA-F003-84B5-70FD-00EAA874F6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7557" y="2559233"/>
            <a:ext cx="4748841" cy="2374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49560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11 2 Apps for Healthcare Services EXPERIENTIAL TRAINING_DE_checked by Karin"/>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crChZ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BysKFk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HKwoWX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BysKFk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BysKFm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BysKFk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AcrChZFQaV5GsAAABvAAAAHAAAAHVuaXZlcnNhbC9sb2NhbF9zZXR0aW5ncy54bWwNyrEKwkAMANC9XxEySB3Uugn2rpujCK0fENogB7mk9ELRv/e2N7x++GaBnbeSTANezx0C62xL0k/A9/Q43RCKky4kphxQDWGITS82k4zsXmOBVejH28S5wvlJuc4XqbOkAu1B/B6PeInNH1BLAwQUAAIACAAdrChZ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HawoWeohDhNLAAAAbAAAABsAAAB1bml2ZXJzYWwvdW5pdmVyc2FsLnBuZy54bWyzsa/IzVEoSy0qzszPs1Uy1DNQsrfj5bIpKEoty0wtV6gAigEFIUBJoRLINUJwyzNTSjKAQiYmFgjBjNTM9IwSoKiBhRlcVB9oKABQSwECAAAUAAIACACpflBPNmFYAkcDAADhCQAAFAAAAAAAAAABAAAAAAAAAAAAdW5pdmVyc2FsL3BsYXllci54bWxQSwECAAAUAAIACAAcrChZtTf0qBwFAADhEwAAHQAAAAAAAAABAAAAAAB5AwAAdW5pdmVyc2FsL2NvbW1vbl9tZXNzYWdlcy5sbmdQSwECAAAUAAIACAAcrChZFR5gG6MAAAB/AQAALgAAAAAAAAABAAAAAADQCAAAdW5pdmVyc2FsL3BsYXliYWNrX2FuZF9uYXZpZ2F0aW9uX3NldHRpbmdzLnhtbFBLAQIAABQAAgAIABysKFl0STUfPAQAAAwVAAAnAAAAAAAAAAEAAAAAAL8JAAB1bml2ZXJzYWwvZmxhc2hfcHVibGlzaGluZ19zZXR0aW5ncy54bWxQSwECAAAUAAIACAAcrChZN4uHansDAACsDAAAIQAAAAAAAAABAAAAAABADgAAdW5pdmVyc2FsL2ZsYXNoX3NraW5fc2V0dGluZ3MueG1sUEsBAgAAFAACAAgAHKwoWaavViM2BAAAlhQAACYAAAAAAAAAAQAAAAAA+hEAAHVuaXZlcnNhbC9odG1sX3B1Ymxpc2hpbmdfc2V0dGluZ3MueG1sUEsBAgAAFAACAAgAHKwoWSYPfuiwAQAAbwYAAB8AAAAAAAAAAQAAAAAAdBYAAHVuaXZlcnNhbC9odG1sX3NraW5fc2V0dGluZ3MuanNQSwECAAAUAAIACAAcrChZFQaV5GsAAABvAAAAHAAAAAAAAAABAAAAAABhGAAAdW5pdmVyc2FsL2xvY2FsX3NldHRpbmdzLnhtbFBLAQIAABQAAgAIAB2sKFnCG66ZaBIAAPdNAAAXAAAAAAAAAAAAAAAAAAYZAAB1bml2ZXJzYWwvdW5pdmVyc2FsLnBuZ1BLAQIAABQAAgAIAB2sKFnqIQ4TSwAAAGwAAAAbAAAAAAAAAAEAAAAAAKMrAAB1bml2ZXJzYWwvdW5pdmVyc2FsLnBuZy54bWxQSwUGAAAAAAoACgAGAwAAJywAAAAA"/>
  <p:tag name="ISPRING_LMS_API_VERSION" val="SCORM 1.2"/>
  <p:tag name="ISPRING_ULTRA_SCORM_COURSE_ID" val="397DF2C1-6D10-46A1-A1B5-34577A52266E"/>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DE\\German\\Training material for ETA 11_Deutsch&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11 2 Apps for Healthcare Services EXPERIENTIAL TRAINING_DE_checked by Karin"/>
  <p:tag name="ISPRING_FIRST_PUBLI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4fbeab7-fb0d-43e0-9bfd-65c730e689d6">
      <Terms xmlns="http://schemas.microsoft.com/office/infopath/2007/PartnerControls"/>
    </lcf76f155ced4ddcb4097134ff3c332f>
    <TaxCatchAll xmlns="ab499b85-ee38-415b-b043-bdc43eb6458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BC0F2786A948640B23598E08894071F" ma:contentTypeVersion="16" ma:contentTypeDescription="Ein neues Dokument erstellen." ma:contentTypeScope="" ma:versionID="39c324a45639c6e141c16d1c3440b8f5">
  <xsd:schema xmlns:xsd="http://www.w3.org/2001/XMLSchema" xmlns:xs="http://www.w3.org/2001/XMLSchema" xmlns:p="http://schemas.microsoft.com/office/2006/metadata/properties" xmlns:ns2="a4fbeab7-fb0d-43e0-9bfd-65c730e689d6" xmlns:ns3="ab499b85-ee38-415b-b043-bdc43eb64582" targetNamespace="http://schemas.microsoft.com/office/2006/metadata/properties" ma:root="true" ma:fieldsID="634d367e267f3c194b4a481e6e1b9e20" ns2:_="" ns3:_="">
    <xsd:import namespace="a4fbeab7-fb0d-43e0-9bfd-65c730e689d6"/>
    <xsd:import namespace="ab499b85-ee38-415b-b043-bdc43eb6458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beab7-fb0d-43e0-9bfd-65c730e689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Bildmarkierungen" ma:readOnly="false" ma:fieldId="{5cf76f15-5ced-4ddc-b409-7134ff3c332f}" ma:taxonomyMulti="true" ma:sspId="c5ba6fe8-47d2-45f3-bb89-a798947ed0a3"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499b85-ee38-415b-b043-bdc43eb64582" elementFormDefault="qualified">
    <xsd:import namespace="http://schemas.microsoft.com/office/2006/documentManagement/types"/>
    <xsd:import namespace="http://schemas.microsoft.com/office/infopath/2007/PartnerControls"/>
    <xsd:element name="SharedWithUsers" ma:index="15"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Freigegeben für - Details" ma:internalName="SharedWithDetails" ma:readOnly="true">
      <xsd:simpleType>
        <xsd:restriction base="dms:Note">
          <xsd:maxLength value="255"/>
        </xsd:restriction>
      </xsd:simpleType>
    </xsd:element>
    <xsd:element name="TaxCatchAll" ma:index="19" nillable="true" ma:displayName="Taxonomy Catch All Column" ma:hidden="true" ma:list="{048765ba-924d-40bf-8814-8e5266206193}" ma:internalName="TaxCatchAll" ma:showField="CatchAllData" ma:web="ab499b85-ee38-415b-b043-bdc43eb645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6AA048-5924-49BB-AC9C-EEA5C06FDC92}">
  <ds:schemaRefs>
    <ds:schemaRef ds:uri="http://schemas.microsoft.com/sharepoint/v3/contenttype/forms"/>
  </ds:schemaRefs>
</ds:datastoreItem>
</file>

<file path=customXml/itemProps2.xml><?xml version="1.0" encoding="utf-8"?>
<ds:datastoreItem xmlns:ds="http://schemas.openxmlformats.org/officeDocument/2006/customXml" ds:itemID="{3BDA4C5F-2659-48BB-B8AE-F7D5AD931EB8}">
  <ds:schemaRefs>
    <ds:schemaRef ds:uri="http://schemas.microsoft.com/office/infopath/2007/PartnerControls"/>
    <ds:schemaRef ds:uri="http://schemas.microsoft.com/office/2006/documentManagement/types"/>
    <ds:schemaRef ds:uri="a4fbeab7-fb0d-43e0-9bfd-65c730e689d6"/>
    <ds:schemaRef ds:uri="http://purl.org/dc/terms/"/>
    <ds:schemaRef ds:uri="http://purl.org/dc/dcmitype/"/>
    <ds:schemaRef ds:uri="http://schemas.openxmlformats.org/package/2006/metadata/core-properties"/>
    <ds:schemaRef ds:uri="http://schemas.microsoft.com/office/2006/metadata/properties"/>
    <ds:schemaRef ds:uri="ab499b85-ee38-415b-b043-bdc43eb64582"/>
    <ds:schemaRef ds:uri="http://www.w3.org/XML/1998/namespace"/>
    <ds:schemaRef ds:uri="http://purl.org/dc/elements/1.1/"/>
  </ds:schemaRefs>
</ds:datastoreItem>
</file>

<file path=customXml/itemProps3.xml><?xml version="1.0" encoding="utf-8"?>
<ds:datastoreItem xmlns:ds="http://schemas.openxmlformats.org/officeDocument/2006/customXml" ds:itemID="{4830EB24-0675-45DF-B81F-905081A99E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beab7-fb0d-43e0-9bfd-65c730e689d6"/>
    <ds:schemaRef ds:uri="ab499b85-ee38-415b-b043-bdc43eb645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1032</Words>
  <Application>Microsoft Office PowerPoint</Application>
  <PresentationFormat>Ευρεία οθόνη</PresentationFormat>
  <Paragraphs>149</Paragraphs>
  <Slides>17</Slides>
  <Notes>17</Notes>
  <HiddenSlides>0</HiddenSlides>
  <MMClips>0</MMClips>
  <ScaleCrop>false</ScaleCrop>
  <HeadingPairs>
    <vt:vector size="6" baseType="variant">
      <vt:variant>
        <vt:lpstr>Γραμματοσειρές που χρησιμοποιούνται</vt:lpstr>
      </vt:variant>
      <vt:variant>
        <vt:i4>15</vt:i4>
      </vt:variant>
      <vt:variant>
        <vt:lpstr>Θέμα</vt:lpstr>
      </vt:variant>
      <vt:variant>
        <vt:i4>1</vt:i4>
      </vt:variant>
      <vt:variant>
        <vt:lpstr>Τίτλοι διαφανειών</vt:lpstr>
      </vt:variant>
      <vt:variant>
        <vt:i4>17</vt:i4>
      </vt:variant>
    </vt:vector>
  </HeadingPairs>
  <TitlesOfParts>
    <vt:vector size="33" baseType="lpstr">
      <vt:lpstr>Adobe Gothic Std B</vt:lpstr>
      <vt:lpstr>MS PGothic</vt:lpstr>
      <vt:lpstr>__Lato_94fd27</vt:lpstr>
      <vt:lpstr>Abadi Extra Light</vt:lpstr>
      <vt:lpstr>Arial</vt:lpstr>
      <vt:lpstr>Calibri</vt:lpstr>
      <vt:lpstr>Calibri Light</vt:lpstr>
      <vt:lpstr>Gill Sans</vt:lpstr>
      <vt:lpstr>Gill Sans Nova</vt:lpstr>
      <vt:lpstr>Impact</vt:lpstr>
      <vt:lpstr>MyriadPro-Regular</vt:lpstr>
      <vt:lpstr>Roboto</vt:lpstr>
      <vt:lpstr>Söhne</vt:lpstr>
      <vt:lpstr>Times New Roman</vt:lpstr>
      <vt:lpstr>Wingdings</vt:lpstr>
      <vt:lpstr>Θέμα του Office</vt:lpstr>
      <vt:lpstr>Παρουσίαση του PowerPoint</vt:lpstr>
      <vt:lpstr>Παρουσίαση του PowerPoint</vt:lpstr>
      <vt:lpstr>Erfahrungsbasierte Trainingseinheit:  Inhalt</vt:lpstr>
      <vt:lpstr>Ziele</vt:lpstr>
      <vt:lpstr>11.2.1 Interaktive Identifizierung von Gesundheitsdienstleistungs-Apps und verschiedenen Arten</vt:lpstr>
      <vt:lpstr>Anwendungen für Gesundheitsdienstleistungen</vt:lpstr>
      <vt:lpstr>Apps für das Gesundheitswesen in Deutschland</vt:lpstr>
      <vt:lpstr>Gesundheitsdienst-Apps öffentlicher Anbieter in Deutschland</vt:lpstr>
      <vt:lpstr>Gesundheitsdienst-Apps öffentlicher Anbieter in Deutschland</vt:lpstr>
      <vt:lpstr>Gesundheitsdienst-Apps öffentlicher Anbieter in Deutschland</vt:lpstr>
      <vt:lpstr>Gesundheitsdienstleistungs-Apps privater Anbieter in Deutschland</vt:lpstr>
      <vt:lpstr>Gesundheitsdienstleistungs-Apps privater Anbieter in Deutschland</vt:lpstr>
      <vt:lpstr>Gesundheitsdienstleistungs-Apps privater Anbieter in Deutschland</vt:lpstr>
      <vt:lpstr>Gesundheitsdienstleistungs-Apps privater Anbieter in Deutschland</vt:lpstr>
      <vt:lpstr>Aktivität : Sammeln Sie in einer vordefinierten Vorlage mehrere Anwendungen</vt:lpstr>
      <vt:lpstr>Aktivität: Erstellen Sie Ihren eigenen Plan für die Nutzung von Gesundheitsdienstleistungs-Apps</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ETA11 2 Apps for Healthcare Services EXPERIENTIAL TRAINING_DE_checked by Karin</dc:title>
  <dc:creator>pantelis bbalaouras</dc:creator>
  <cp:lastModifiedBy>pantelis</cp:lastModifiedBy>
  <cp:revision>991</cp:revision>
  <dcterms:created xsi:type="dcterms:W3CDTF">2020-06-02T13:31:56Z</dcterms:created>
  <dcterms:modified xsi:type="dcterms:W3CDTF">2024-09-08T18:33:22Z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0x010100BBC0F2786A948640B23598E08894071F</vt:lpwstr>
  </property>
  <property fmtid="{D5CDD505-2E9C-101B-9397-08002B2CF9AE}" pid="3" name="MediaServiceImageTags">
    <vt:lpwstr/>
  </property>
</Properties>
</file>