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436" r:id="rId5"/>
    <p:sldId id="615" r:id="rId6"/>
    <p:sldId id="417" r:id="rId7"/>
    <p:sldId id="420" r:id="rId8"/>
    <p:sldId id="535" r:id="rId9"/>
    <p:sldId id="545" r:id="rId10"/>
    <p:sldId id="614" r:id="rId11"/>
    <p:sldId id="546" r:id="rId12"/>
    <p:sldId id="259" r:id="rId13"/>
    <p:sldId id="260" r:id="rId14"/>
    <p:sldId id="548" r:id="rId15"/>
    <p:sldId id="295" r:id="rId16"/>
    <p:sldId id="299" r:id="rId17"/>
    <p:sldId id="554" r:id="rId18"/>
    <p:sldId id="300" r:id="rId19"/>
    <p:sldId id="302" r:id="rId20"/>
    <p:sldId id="305" r:id="rId21"/>
    <p:sldId id="303" r:id="rId22"/>
    <p:sldId id="304" r:id="rId23"/>
    <p:sldId id="315" r:id="rId24"/>
    <p:sldId id="316" r:id="rId25"/>
    <p:sldId id="297" r:id="rId26"/>
    <p:sldId id="296" r:id="rId27"/>
    <p:sldId id="555" r:id="rId28"/>
    <p:sldId id="307" r:id="rId29"/>
    <p:sldId id="308" r:id="rId30"/>
    <p:sldId id="309" r:id="rId31"/>
    <p:sldId id="310" r:id="rId32"/>
    <p:sldId id="313" r:id="rId33"/>
    <p:sldId id="311" r:id="rId34"/>
    <p:sldId id="314" r:id="rId35"/>
    <p:sldId id="330" r:id="rId36"/>
    <p:sldId id="332" r:id="rId37"/>
    <p:sldId id="331" r:id="rId38"/>
    <p:sldId id="333" r:id="rId39"/>
    <p:sldId id="298" r:id="rId40"/>
    <p:sldId id="317" r:id="rId41"/>
    <p:sldId id="328" r:id="rId42"/>
    <p:sldId id="438" r:id="rId43"/>
    <p:sldId id="301" r:id="rId44"/>
    <p:sldId id="323" r:id="rId45"/>
    <p:sldId id="324" r:id="rId46"/>
    <p:sldId id="549" r:id="rId47"/>
    <p:sldId id="326" r:id="rId48"/>
    <p:sldId id="318" r:id="rId49"/>
    <p:sldId id="320" r:id="rId50"/>
    <p:sldId id="322" r:id="rId51"/>
    <p:sldId id="327" r:id="rId52"/>
    <p:sldId id="321" r:id="rId53"/>
    <p:sldId id="336" r:id="rId54"/>
    <p:sldId id="616" r:id="rId55"/>
    <p:sldId id="617" r:id="rId56"/>
    <p:sldId id="566" r:id="rId57"/>
    <p:sldId id="404" r:id="rId58"/>
  </p:sldIdLst>
  <p:sldSz cx="12192000" cy="6858000"/>
  <p:notesSz cx="6858000" cy="9144000"/>
  <p:custDataLst>
    <p:tags r:id="rId6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CF5"/>
    <a:srgbClr val="DDE0E5"/>
    <a:srgbClr val="FF3399"/>
    <a:srgbClr val="9933FF"/>
    <a:srgbClr val="ED7D31"/>
    <a:srgbClr val="F8F8F8"/>
    <a:srgbClr val="203864"/>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402" autoAdjust="0"/>
  </p:normalViewPr>
  <p:slideViewPr>
    <p:cSldViewPr snapToGrid="0">
      <p:cViewPr varScale="1">
        <p:scale>
          <a:sx n="89" d="100"/>
          <a:sy n="89" d="100"/>
        </p:scale>
        <p:origin x="720" y="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402300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861343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82407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12512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3 </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746987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979999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17852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247621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757528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85230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090876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20651D78-7D6B-FA06-59AA-6D615F4FA8E4}"/>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13E20FA1-7614-481B-7DA8-A79D81503C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AF2CBCA5-3E8F-8243-1A06-63242E3FA36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7AE9C2D5-783B-CB89-9C27-5BCAE6613F0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790106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F360AC6E-9259-9224-9A40-7945A729816B}"/>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AE27E09B-05E0-1E89-0DBF-ADE032E0A5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A8AAE7BD-8E90-A006-1708-3B7BC1DB1A5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5507B626-4FC7-253D-90D1-9BFB095320F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982323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78FBE169-A6B9-C5C9-830E-742D3D9A1BC8}"/>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2C14825A-A0B6-0672-894A-FC06047829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D92830AA-CB52-2E52-D410-A898E8980DC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59BFF176-C9D5-F71F-2F6F-8B19DDD4F89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785470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090537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38F38867-9ACF-3C5D-DED3-49D547CBC59B}"/>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EB60914C-63BD-0861-8EDD-4860C7E256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046FDB50-AB99-D81C-BCF0-138C4696CBF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AB781535-B5A6-B1C2-A30E-769CAD14F8D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512731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4077279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947457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572289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985664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110584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737343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201243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805531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763996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2396294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3751932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2763683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1520983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3821459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3 </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546533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31847811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1890874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1772441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32302708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2894131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2476916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extLst>
      <p:ext uri="{BB962C8B-B14F-4D97-AF65-F5344CB8AC3E}">
        <p14:creationId xmlns:p14="http://schemas.microsoft.com/office/powerpoint/2010/main" val="3871761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extLst>
      <p:ext uri="{BB962C8B-B14F-4D97-AF65-F5344CB8AC3E}">
        <p14:creationId xmlns:p14="http://schemas.microsoft.com/office/powerpoint/2010/main" val="7564355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extLst>
      <p:ext uri="{BB962C8B-B14F-4D97-AF65-F5344CB8AC3E}">
        <p14:creationId xmlns:p14="http://schemas.microsoft.com/office/powerpoint/2010/main" val="341914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extLst>
      <p:ext uri="{BB962C8B-B14F-4D97-AF65-F5344CB8AC3E}">
        <p14:creationId xmlns:p14="http://schemas.microsoft.com/office/powerpoint/2010/main" val="39609516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948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160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53</a:t>
            </a:fld>
            <a:endParaRPr lang="el-GR"/>
          </a:p>
        </p:txBody>
      </p:sp>
    </p:spTree>
    <p:extLst>
      <p:ext uri="{BB962C8B-B14F-4D97-AF65-F5344CB8AC3E}">
        <p14:creationId xmlns:p14="http://schemas.microsoft.com/office/powerpoint/2010/main" val="22783746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54</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3 </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25269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4591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1028" name="Picture 4" descr="Ein Bild, das Text, Screenshot, Schrift, Grafiken enthält.&#10;&#10;Beschreibung automatisch generiert.">
            <a:extLst>
              <a:ext uri="{FF2B5EF4-FFF2-40B4-BE49-F238E27FC236}">
                <a16:creationId xmlns:a16="http://schemas.microsoft.com/office/drawing/2014/main" id="{8D7A8E13-F3F0-05B8-CBFB-EF5259071EC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6436525"/>
            <a:ext cx="1921565" cy="42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4" name="Picture 4" descr="Ein Bild, das Text, Screenshot, Schrift, Grafiken enthält.&#10;&#10;Beschreibung automatisch generiert.">
            <a:extLst>
              <a:ext uri="{FF2B5EF4-FFF2-40B4-BE49-F238E27FC236}">
                <a16:creationId xmlns:a16="http://schemas.microsoft.com/office/drawing/2014/main" id="{E15B413C-8A22-A8EE-23F7-33D9314798C5}"/>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0" y="6436525"/>
            <a:ext cx="1921565" cy="42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3" name="Picture 4" descr="Ein Bild, das Text, Screenshot, Schrift, Grafiken enthält.&#10;&#10;Beschreibung automatisch generiert.">
            <a:extLst>
              <a:ext uri="{FF2B5EF4-FFF2-40B4-BE49-F238E27FC236}">
                <a16:creationId xmlns:a16="http://schemas.microsoft.com/office/drawing/2014/main" id="{8FF42CDA-B067-CF6A-FFAB-4F3D2B83725C}"/>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0" y="6436525"/>
            <a:ext cx="1921565" cy="42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Picture 4" descr="Ein Bild, das Text, Screenshot, Schrift, Grafiken enthält.&#10;&#10;Beschreibung automatisch generiert.">
            <a:extLst>
              <a:ext uri="{FF2B5EF4-FFF2-40B4-BE49-F238E27FC236}">
                <a16:creationId xmlns:a16="http://schemas.microsoft.com/office/drawing/2014/main" id="{98B454CB-0176-C074-3B32-C94682389706}"/>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0" y="6436525"/>
            <a:ext cx="1921565" cy="42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6103917"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Apps für </a:t>
            </a:r>
            <a:r>
              <a:rPr lang="en-US" altLang="el-GR" sz="1800" dirty="0" err="1">
                <a:solidFill>
                  <a:schemeClr val="tx1">
                    <a:lumMod val="50000"/>
                    <a:lumOff val="50000"/>
                  </a:schemeClr>
                </a:solidFill>
                <a:latin typeface="Abadi Extra Light" panose="020B0204020104020204" pitchFamily="34" charset="0"/>
              </a:rPr>
              <a:t>Gesundheitsdienstleistungen</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17AF0163-BE18-019D-F671-B949D31B2D8E}"/>
              </a:ext>
            </a:extLst>
          </p:cNvPr>
          <p:cNvSpPr txBox="1">
            <a:spLocks noChangeArrowheads="1"/>
          </p:cNvSpPr>
          <p:nvPr userDrawn="1"/>
        </p:nvSpPr>
        <p:spPr bwMode="auto">
          <a:xfrm>
            <a:off x="0" y="81370"/>
            <a:ext cx="5842660"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Apps für </a:t>
            </a:r>
            <a:r>
              <a:rPr lang="en-US" altLang="el-GR" sz="1800" dirty="0" err="1">
                <a:solidFill>
                  <a:schemeClr val="tx1">
                    <a:lumMod val="50000"/>
                    <a:lumOff val="50000"/>
                  </a:schemeClr>
                </a:solidFill>
                <a:latin typeface="Abadi Extra Light" panose="020B0204020104020204" pitchFamily="34" charset="0"/>
              </a:rPr>
              <a:t>Gesundheitsdienstleistungen</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3D68DF08-EDB9-9AEB-C80E-C41950AF7164}"/>
              </a:ext>
            </a:extLst>
          </p:cNvPr>
          <p:cNvSpPr txBox="1">
            <a:spLocks noChangeArrowheads="1"/>
          </p:cNvSpPr>
          <p:nvPr userDrawn="1"/>
        </p:nvSpPr>
        <p:spPr bwMode="auto">
          <a:xfrm>
            <a:off x="0" y="81370"/>
            <a:ext cx="6875813"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Apps für </a:t>
            </a:r>
            <a:r>
              <a:rPr lang="en-US" altLang="el-GR" sz="1800" dirty="0" err="1">
                <a:solidFill>
                  <a:schemeClr val="tx1">
                    <a:lumMod val="50000"/>
                    <a:lumOff val="50000"/>
                  </a:schemeClr>
                </a:solidFill>
                <a:latin typeface="Abadi Extra Light" panose="020B0204020104020204" pitchFamily="34" charset="0"/>
              </a:rPr>
              <a:t>Gesundheitsdienstleistungen</a:t>
            </a:r>
            <a:endParaRPr lang="en-US" altLang="el-GR" sz="1800" dirty="0">
              <a:solidFill>
                <a:schemeClr val="tx1">
                  <a:lumMod val="50000"/>
                  <a:lumOff val="50000"/>
                </a:schemeClr>
              </a:solidFill>
              <a:latin typeface="+mj-lt"/>
            </a:endParaRPr>
          </a:p>
        </p:txBody>
      </p:sp>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596B5D28-7479-60B0-D589-7CD06615EB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de/vectors/medizinisch-kampagne-app-spende-6201270/"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pixabay.com/de/service/license-summa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search/healthcar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de/illustrations/kacheln-herz-kurve-verlauf-anzeige-214015/"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hyperlink" Target="https://pixabay.com/de/service/license-summar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de-de/foto/person-halt-silber-android-smartphone-50614/"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hyperlink" Target="https://www.pexels.com/de-de/lizenz/"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de/photos/arzt-tomograph-lernen-krankenhaus-1228627/"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exels.com/de-de/foto/menschen-frau-arzt-gesundheit-7578808/"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hyperlink" Target="https://www.pexels.com/de-de/lizenz/"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exels.com/de-de/foto/teller-mann-person-glas-4033148/"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hyperlink" Target="https://www.pexels.com/de-de/lizenz/"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exels.com/de-de/foto/gesund-licht-verwischen-innen-4546132/"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hyperlink" Target="https://www.pexels.com/de-de/lizenz/"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pexels.com/de-de/foto/person-die-einen-stressball-halt-339620/"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hyperlink" Target="https://www.pexels.com/de-de/lizen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8.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de/illustrations/alte-menschen-rentner-rente-geld-1553352/"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de/photos/frau-strecken-fitness-draussen-4127336/"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hyperlink" Target="https://pixabay.com/service/licens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de/illustrations/stestoskop-herz-kurve-verlauf-64276/"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de/illustrations/landkarte-deutschland-flagge-1019859/"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pexels.com/de-de/foto/computer-laptop-schreibtisch-stethoskop-48604/"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hyperlink" Target="https://www.pexels.com/de-de/lizenz/"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pexels.com/de-de/foto/arm-buro-armbanduhr-gesichtslos-4506169/"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hyperlink" Target="https://www.pexels.com/de-de/lizenz/"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de/photos/rollstuhl-behinderung-verletzt-749985/"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1.jpeg"/><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de/photos/gesch%C3%A4ftsfrau-organigramm-3629643/"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2.jpeg"/><Relationship Id="rId4" Type="http://schemas.openxmlformats.org/officeDocument/2006/relationships/hyperlink" Target="https://pixabay.com/service/licens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pexels.com/de-de/foto/mann-mit-zahnarztlicher-untersuchung-3845806/"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hyperlink" Target="https://www.pexels.com/de-de/lizenz/"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exels.com/de-de/foto/mann-der-schwarzes-poloshirt-und-graue-hosen-tragt-die-auf-weissem-stuhl-sitzen-935977/"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44.jpeg"/><Relationship Id="rId4" Type="http://schemas.openxmlformats.org/officeDocument/2006/relationships/hyperlink" Target="https://www.pexels.com/licens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eg"/><Relationship Id="rId7" Type="http://schemas.openxmlformats.org/officeDocument/2006/relationships/image" Target="../media/image13.jpeg"/><Relationship Id="rId12" Type="http://schemas.openxmlformats.org/officeDocument/2006/relationships/hyperlink" Target="https://www.oxfamitalia.org/"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www.uv.e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de/photos/w%C3%B6rterbuch-sprachen-lernen-2317654/"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45.jpeg"/><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pexels.com/de-de/foto/menschen-manner-sitzung-technologie-7089619/"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hyperlink" Target="https://www.pexels.com/de-de/lizenz/"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de/illustrations/medizin-herz-kurve-verlauf-anzeige-1617364/"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47.jpeg"/><Relationship Id="rId4" Type="http://schemas.openxmlformats.org/officeDocument/2006/relationships/hyperlink" Target="https://pixabay.com/service/licens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de/illustrations/analyse-krankenhaus-arzt-3707159/"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48.jpeg"/><Relationship Id="rId4" Type="http://schemas.openxmlformats.org/officeDocument/2006/relationships/hyperlink" Target="https://pixabay.com/service/licens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de/illustrations/die-gesundheit-pflege-medizin-2082630/"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hyperlink" Target="https://pixabay.com/service/licens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de/photos/frau-strecken-fitness-draussen-4127336/"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50.jpeg"/><Relationship Id="rId4" Type="http://schemas.openxmlformats.org/officeDocument/2006/relationships/hyperlink" Target="https://pixabay.com/service/licens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de/photos/fu%C3%9Fball-laufen-sport-football-feld-7392844/"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51.jpeg"/><Relationship Id="rId4" Type="http://schemas.openxmlformats.org/officeDocument/2006/relationships/hyperlink" Target="https://pixabay.com/service/licens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de/photos/yoga-klasse-lehrer-fitness-hobby-4639895/"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52.jpeg"/><Relationship Id="rId4" Type="http://schemas.openxmlformats.org/officeDocument/2006/relationships/hyperlink" Target="https://pixabay.com/service/licens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pexels.com/de-de/foto/gesundheitswesen-rehabilitation-schmerzen-untersuchung-4506109/" TargetMode="External"/><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hyperlink" Target="https://www.pexels.com/de-de/lizenz/"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0.xml.rels><?xml version="1.0" encoding="UTF-8" standalone="yes"?>
<Relationships xmlns="http://schemas.openxmlformats.org/package/2006/relationships"><Relationship Id="rId3" Type="http://schemas.openxmlformats.org/officeDocument/2006/relationships/hyperlink" Target="https://www.pexels.com/de-de/foto/person-mit-silber-iphone-7-887751/"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55.jpeg"/><Relationship Id="rId4" Type="http://schemas.openxmlformats.org/officeDocument/2006/relationships/hyperlink" Target="https://www.pexels.com/de-de/lizenz/"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pexels.com/de-de/foto/frau-smartphone-surfen-internet-4350099/"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56.jpeg"/><Relationship Id="rId4" Type="http://schemas.openxmlformats.org/officeDocument/2006/relationships/hyperlink" Target="https://www.pexels.com/de-de/lizenz/"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pexels.com/de-de/foto/person-die-das-schwarze-sony-android-smartphone-benutzt-3720/"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57.jpeg"/><Relationship Id="rId4" Type="http://schemas.openxmlformats.org/officeDocument/2006/relationships/hyperlink" Target="https://www.pexels.com/de-de/lizenz/"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pexels.com/de-de/foto/mann-smartphone-surfen-internet-7129718/"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58.jpeg"/><Relationship Id="rId4" Type="http://schemas.openxmlformats.org/officeDocument/2006/relationships/hyperlink" Target="https://www.pexels.com/de-de/lizenz/"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pexels.com/de-de/foto/unglucklicher-schwarzer-mann-der-smartphone-im-zelt-surft-5064898/"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hyperlink" Target="https://www.pexels.com/de-de/lizenz/"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pixabay.com/de/photos/appstore-iphone-gesch%C3%A4ft-apps-1174440/"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60.jpeg"/><Relationship Id="rId4" Type="http://schemas.openxmlformats.org/officeDocument/2006/relationships/hyperlink" Target="https://pixabay.com/service/licens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illustrations/app-software-kontur-einstellungen-1013616/"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play.google.com/store/apps/details?id=de.aoksystems.amg&amp;hl=de&amp;gl=US"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hyperlink" Target="https://www.pexels.com/de-de/foto/menschen-frau-smartphone-verwischen-3912952/"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63.jpeg"/><Relationship Id="rId4" Type="http://schemas.openxmlformats.org/officeDocument/2006/relationships/hyperlink" Target="https://www.pexels.com/de-de/lizenz/"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pexels.com/de-de/foto/inhalt-schwarzer-mann-der-smartphone-fur-videoanruf-auf-strasse-verwendet-3799180/"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64.jpeg"/><Relationship Id="rId4" Type="http://schemas.openxmlformats.org/officeDocument/2006/relationships/hyperlink" Target="https://www.pexels.com/de-de/lizenz/"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0.xml.rels><?xml version="1.0" encoding="UTF-8" standalone="yes"?>
<Relationships xmlns="http://schemas.openxmlformats.org/package/2006/relationships"><Relationship Id="rId3" Type="http://schemas.openxmlformats.org/officeDocument/2006/relationships/hyperlink" Target="https://www.pexels.com/de-de/foto/hande-menschen-iphone-smartphone-5081918/" TargetMode="External"/><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54.jpeg"/><Relationship Id="rId5" Type="http://schemas.openxmlformats.org/officeDocument/2006/relationships/image" Target="../media/image65.jpeg"/><Relationship Id="rId4" Type="http://schemas.openxmlformats.org/officeDocument/2006/relationships/hyperlink" Target="https://www.pexels.com/de-de/lizenz/"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rki.de/DE/Content/Gesundheitsmonitoring/Themen/Migration/migration_node.html"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hyperlink" Target="https://www.bpb.de/kurz-knapp/zahlen-und-fakten/datenreport-2021/gesundheit/330137/migration-und-gesundheit/" TargetMode="External"/><Relationship Id="rId4" Type="http://schemas.openxmlformats.org/officeDocument/2006/relationships/hyperlink" Target="https://doi.org/10.1007/978-3-658-21570-5_45-1"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39.xml"/><Relationship Id="rId5" Type="http://schemas.openxmlformats.org/officeDocument/2006/relationships/slide" Target="slide14.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de/photos/technologie-h%C3%A4nde-zustimmung-okay-4256272/"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pixabay.com/de/service/license-summar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11  - </a:t>
            </a:r>
            <a:r>
              <a:rPr lang="de-DE" sz="3400" b="1" kern="1200" dirty="0">
                <a:solidFill>
                  <a:srgbClr val="C00000"/>
                </a:solidFill>
                <a:effectLst/>
                <a:latin typeface="+mj-lt"/>
                <a:ea typeface="+mj-ea"/>
                <a:cs typeface="+mj-cs"/>
              </a:rPr>
              <a:t>Unterrichtseinheit</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(11.1)</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4000" b="1" dirty="0">
                <a:solidFill>
                  <a:schemeClr val="tx1"/>
                </a:solidFill>
                <a:effectLst/>
                <a:latin typeface="+mj-lt"/>
              </a:rPr>
              <a:t>Apps für </a:t>
            </a:r>
            <a:r>
              <a:rPr lang="en-US" sz="4000" b="1" dirty="0" err="1">
                <a:solidFill>
                  <a:schemeClr val="tx1"/>
                </a:solidFill>
                <a:effectLst/>
                <a:latin typeface="+mj-lt"/>
              </a:rPr>
              <a:t>Gesundheitsdienstleistungen</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6</a:t>
            </a:r>
            <a:endParaRPr lang="el-GR" sz="2400" dirty="0">
              <a:solidFill>
                <a:schemeClr val="bg1">
                  <a:lumMod val="95000"/>
                </a:schemeClr>
              </a:solidFill>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11</a:t>
            </a:r>
            <a:endParaRPr lang="el-GR" sz="2400" b="1" dirty="0">
              <a:effectLst>
                <a:outerShdw blurRad="38100" dist="38100" dir="2700000" algn="tl">
                  <a:srgbClr val="000000">
                    <a:alpha val="43137"/>
                  </a:srgbClr>
                </a:outerShdw>
              </a:effectLst>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54966" y="6334427"/>
            <a:ext cx="8293082" cy="632422"/>
          </a:xfrm>
          <a:prstGeom prst="rect">
            <a:avLst/>
          </a:prstGeom>
        </p:spPr>
        <p:txBody>
          <a:bodyPr vert="horz" lIns="91440" tIns="45720" rIns="91440" bIns="45720" rtlCol="0" anchor="ctr">
            <a:normAutofit/>
          </a:bodyPr>
          <a:lstStyle/>
          <a:p>
            <a:pPr>
              <a:lnSpc>
                <a:spcPct val="90000"/>
              </a:lnSpc>
              <a:spcAft>
                <a:spcPts val="601"/>
              </a:spcAft>
            </a:pPr>
            <a:r>
              <a:rPr lang="de-DE" sz="1000" spc="-1" dirty="0">
                <a:solidFill>
                  <a:schemeClr val="accent5">
                    <a:lumMod val="20000"/>
                    <a:lumOff val="80000"/>
                  </a:schemeClr>
                </a:solidFill>
                <a:latin typeface="Calibri"/>
                <a:ea typeface="Calibri"/>
                <a:cs typeface="Calibri"/>
              </a:rPr>
              <a:t>Von der Europäischen </a:t>
            </a:r>
            <a:r>
              <a:rPr lang="de-DE" sz="1000" b="0" strike="noStrike" spc="-1" dirty="0">
                <a:solidFill>
                  <a:schemeClr val="accent5">
                    <a:lumMod val="20000"/>
                    <a:lumOff val="80000"/>
                  </a:schemeClr>
                </a:solidFill>
                <a:latin typeface="Calibri"/>
                <a:ea typeface="Calibri"/>
                <a:cs typeface="Calibri"/>
              </a:rPr>
              <a:t>Union</a:t>
            </a:r>
            <a:r>
              <a:rPr lang="de-DE" sz="1000" spc="-1" dirty="0">
                <a:solidFill>
                  <a:schemeClr val="accent5">
                    <a:lumMod val="20000"/>
                    <a:lumOff val="80000"/>
                  </a:schemeClr>
                </a:solidFill>
                <a:latin typeface="Calibri"/>
                <a:ea typeface="Calibri"/>
                <a:cs typeface="Calibri"/>
              </a:rPr>
              <a:t> finanziert</a:t>
            </a:r>
            <a:r>
              <a:rPr lang="de-DE" sz="1000" b="0" strike="noStrike" spc="-1" dirty="0">
                <a:solidFill>
                  <a:schemeClr val="accent5">
                    <a:lumMod val="20000"/>
                    <a:lumOff val="80000"/>
                  </a:schemeClr>
                </a:solidFill>
                <a:latin typeface="Calibri"/>
                <a:ea typeface="Calibri"/>
                <a:cs typeface="Calibri"/>
              </a:rPr>
              <a:t>. Die geäußerten Ansichten und Meinungen </a:t>
            </a:r>
            <a:r>
              <a:rPr lang="de-DE" sz="1000" spc="-1" dirty="0">
                <a:solidFill>
                  <a:schemeClr val="accent5">
                    <a:lumMod val="20000"/>
                    <a:lumOff val="80000"/>
                  </a:schemeClr>
                </a:solidFill>
                <a:latin typeface="Calibri"/>
                <a:ea typeface="Calibri"/>
                <a:cs typeface="Calibri"/>
              </a:rPr>
              <a:t>entsprechen </a:t>
            </a:r>
            <a:r>
              <a:rPr lang="de-DE" sz="1000" b="0" strike="noStrike" spc="-1" dirty="0">
                <a:solidFill>
                  <a:schemeClr val="accent5">
                    <a:lumMod val="20000"/>
                    <a:lumOff val="80000"/>
                  </a:schemeClr>
                </a:solidFill>
                <a:latin typeface="Calibri"/>
                <a:ea typeface="Calibri"/>
                <a:cs typeface="Calibri"/>
              </a:rPr>
              <a:t>jedoch ausschließlich </a:t>
            </a:r>
            <a:r>
              <a:rPr lang="de-DE" sz="1000" spc="-1" dirty="0">
                <a:solidFill>
                  <a:schemeClr val="accent5">
                    <a:lumMod val="20000"/>
                    <a:lumOff val="80000"/>
                  </a:schemeClr>
                </a:solidFill>
                <a:latin typeface="Calibri"/>
                <a:ea typeface="Calibri"/>
                <a:cs typeface="Calibri"/>
              </a:rPr>
              <a:t>denen des Autors bzw. </a:t>
            </a:r>
            <a:r>
              <a:rPr lang="de-DE" sz="1000" b="0" strike="noStrike" spc="-1" dirty="0">
                <a:solidFill>
                  <a:schemeClr val="accent5">
                    <a:lumMod val="20000"/>
                    <a:lumOff val="80000"/>
                  </a:schemeClr>
                </a:solidFill>
                <a:latin typeface="Calibri"/>
                <a:ea typeface="Calibri"/>
                <a:cs typeface="Calibri"/>
              </a:rPr>
              <a:t>der </a:t>
            </a:r>
            <a:r>
              <a:rPr lang="de-DE" sz="1000" spc="-1" dirty="0">
                <a:solidFill>
                  <a:schemeClr val="accent5">
                    <a:lumMod val="20000"/>
                    <a:lumOff val="80000"/>
                  </a:schemeClr>
                </a:solidFill>
                <a:latin typeface="Calibri"/>
                <a:ea typeface="Calibri"/>
                <a:cs typeface="Calibri"/>
              </a:rPr>
              <a:t>Autoren </a:t>
            </a:r>
            <a:r>
              <a:rPr lang="de-DE" sz="1000" b="0" strike="noStrike" spc="-1" dirty="0">
                <a:solidFill>
                  <a:schemeClr val="accent5">
                    <a:lumMod val="20000"/>
                    <a:lumOff val="80000"/>
                  </a:schemeClr>
                </a:solidFill>
                <a:latin typeface="Calibri"/>
                <a:ea typeface="Calibri"/>
                <a:cs typeface="Calibri"/>
              </a:rPr>
              <a:t>und spiegeln nicht </a:t>
            </a:r>
            <a:r>
              <a:rPr lang="de-DE" sz="1000" spc="-1" dirty="0">
                <a:solidFill>
                  <a:schemeClr val="accent5">
                    <a:lumMod val="20000"/>
                    <a:lumOff val="80000"/>
                  </a:schemeClr>
                </a:solidFill>
                <a:latin typeface="Calibri"/>
                <a:ea typeface="Calibri"/>
                <a:cs typeface="Calibri"/>
              </a:rPr>
              <a:t>zwingend </a:t>
            </a:r>
            <a:r>
              <a:rPr lang="de-DE" sz="1000" b="0" strike="noStrike" spc="-1" dirty="0">
                <a:solidFill>
                  <a:schemeClr val="accent5">
                    <a:lumMod val="20000"/>
                    <a:lumOff val="80000"/>
                  </a:schemeClr>
                </a:solidFill>
                <a:latin typeface="Calibri"/>
                <a:ea typeface="Calibri"/>
                <a:cs typeface="Calibri"/>
              </a:rPr>
              <a:t>die der Europäischen Union oder der Europäischen Exekutivagentur für Bildung und Kultur (EACEA) wider. Weder die Europäische Union noch die EACEA können dafür verantwortlich gemacht werden.</a:t>
            </a:r>
            <a:endParaRPr lang="de-DE" sz="1000" spc="-1" dirty="0">
              <a:solidFill>
                <a:schemeClr val="accent5">
                  <a:lumMod val="20000"/>
                  <a:lumOff val="80000"/>
                </a:schemeClr>
              </a:solidFill>
              <a:latin typeface="Calibri"/>
              <a:ea typeface="Calibri"/>
              <a:cs typeface="Calibri"/>
            </a:endParaRPr>
          </a:p>
        </p:txBody>
      </p:sp>
      <p:pic>
        <p:nvPicPr>
          <p:cNvPr id="2" name="Grafik 1" descr="Ein Bild, das Text, Schrift, Screenshot, Grafiken enthält.&#10;&#10;Beschreibung automatisch generiert.">
            <a:extLst>
              <a:ext uri="{FF2B5EF4-FFF2-40B4-BE49-F238E27FC236}">
                <a16:creationId xmlns:a16="http://schemas.microsoft.com/office/drawing/2014/main" id="{12D0C839-12E3-219D-ED62-7CEEA775D32F}"/>
              </a:ext>
            </a:extLst>
          </p:cNvPr>
          <p:cNvPicPr>
            <a:picLocks noChangeAspect="1"/>
          </p:cNvPicPr>
          <p:nvPr/>
        </p:nvPicPr>
        <p:blipFill>
          <a:blip r:embed="rId7"/>
          <a:stretch>
            <a:fillRect/>
          </a:stretch>
        </p:blipFill>
        <p:spPr>
          <a:xfrm>
            <a:off x="6370" y="6441884"/>
            <a:ext cx="1933575" cy="419100"/>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dirty="0" err="1">
                <a:solidFill>
                  <a:srgbClr val="203864"/>
                </a:solidFill>
              </a:rPr>
              <a:t>Lernergebnisse</a:t>
            </a:r>
            <a:endParaRPr sz="2800" dirty="0">
              <a:solidFill>
                <a:srgbClr val="203864"/>
              </a:solidFill>
            </a:endParaRPr>
          </a:p>
        </p:txBody>
      </p:sp>
      <p:sp>
        <p:nvSpPr>
          <p:cNvPr id="158" name="Google Shape;158;p5"/>
          <p:cNvSpPr txBox="1">
            <a:spLocks noGrp="1"/>
          </p:cNvSpPr>
          <p:nvPr>
            <p:ph idx="1"/>
          </p:nvPr>
        </p:nvSpPr>
        <p:spPr>
          <a:xfrm>
            <a:off x="557999" y="1799999"/>
            <a:ext cx="8228950" cy="4865977"/>
          </a:xfrm>
          <a:prstGeom prst="rect">
            <a:avLst/>
          </a:prstGeom>
          <a:noFill/>
          <a:ln>
            <a:noFill/>
          </a:ln>
        </p:spPr>
        <p:txBody>
          <a:bodyPr spcFirstLastPara="1" wrap="square" lIns="91425" tIns="45700" rIns="91425" bIns="45700" anchor="t" anchorCtr="0">
            <a:noAutofit/>
          </a:bodyPr>
          <a:lstStyle/>
          <a:p>
            <a:pPr rtl="0" fontAlgn="base">
              <a:spcAft>
                <a:spcPts val="600"/>
              </a:spcAft>
              <a:buFont typeface="Wingdings" panose="05000000000000000000" pitchFamily="2" charset="2"/>
              <a:buChar char="ü"/>
            </a:pP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Sie wissen, was eine Gesundheitsdienstleistung ist und wie sie in verschiedenen Situationen von Nutzen sein kann. </a:t>
            </a:r>
          </a:p>
          <a:p>
            <a:pPr rtl="0" fontAlgn="base">
              <a:spcAft>
                <a:spcPts val="600"/>
              </a:spcAft>
              <a:buFont typeface="Wingdings" panose="05000000000000000000" pitchFamily="2" charset="2"/>
              <a:buChar char="ü"/>
            </a:pP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Sie werden in der Lage sein, die Gesundheitsdienste im Allgemeinen zu identifizieren und welche für verschiedene Zwecke relevant sind.</a:t>
            </a:r>
          </a:p>
          <a:p>
            <a:pPr rtl="0" fontAlgn="base">
              <a:spcAft>
                <a:spcPts val="600"/>
              </a:spcAft>
              <a:buFont typeface="Wingdings" panose="05000000000000000000" pitchFamily="2" charset="2"/>
              <a:buChar char="ü"/>
            </a:pP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Sie sind in der Lage, Gesundheitsdienstleistungs-Apps und ihre verschiedenen Hintergründe und Absichten zu identifizieren.</a:t>
            </a:r>
          </a:p>
          <a:p>
            <a:pPr rtl="0" fontAlgn="base">
              <a:spcAft>
                <a:spcPts val="600"/>
              </a:spcAft>
              <a:buFont typeface="Wingdings" panose="05000000000000000000" pitchFamily="2" charset="2"/>
              <a:buChar char="ü"/>
            </a:pP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Sie sind in der Lage, Apps für Gesundheitsdienstleistungen und deren Nutzung kritisch zu bewerten.</a:t>
            </a:r>
          </a:p>
          <a:p>
            <a:pPr rtl="0" fontAlgn="base">
              <a:spcAft>
                <a:spcPts val="600"/>
              </a:spcAft>
              <a:buFont typeface="Wingdings" panose="05000000000000000000" pitchFamily="2" charset="2"/>
              <a:buChar char="ü"/>
            </a:pP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Sie erstellen einen Plan für die Nutzung von Gesundheitsdienstleistungs-Apps für sich selbst, </a:t>
            </a:r>
            <a:r>
              <a:rPr lang="de-DE" sz="2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eine:n</a:t>
            </a: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22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Freund:in</a:t>
            </a: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oder für Verwandte.</a:t>
            </a:r>
          </a:p>
        </p:txBody>
      </p:sp>
      <p:sp>
        <p:nvSpPr>
          <p:cNvPr id="160" name="Google Shape;160;p5"/>
          <p:cNvSpPr/>
          <p:nvPr/>
        </p:nvSpPr>
        <p:spPr>
          <a:xfrm>
            <a:off x="3419912" y="605098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pic>
        <p:nvPicPr>
          <p:cNvPr id="4098" name="Picture 2" descr="Medizinisch, Kampagne, App, Spende">
            <a:extLst>
              <a:ext uri="{FF2B5EF4-FFF2-40B4-BE49-F238E27FC236}">
                <a16:creationId xmlns:a16="http://schemas.microsoft.com/office/drawing/2014/main" id="{3F369B37-33D2-40B1-CAF8-63034BC61A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689" t="13110" r="25150" b="12876"/>
          <a:stretch/>
        </p:blipFill>
        <p:spPr bwMode="auto">
          <a:xfrm>
            <a:off x="9431383" y="1567277"/>
            <a:ext cx="2316480" cy="436880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76A279CE-DC14-A1A7-B5C8-5EE3E8367534}"/>
              </a:ext>
            </a:extLst>
          </p:cNvPr>
          <p:cNvSpPr/>
          <p:nvPr/>
        </p:nvSpPr>
        <p:spPr>
          <a:xfrm>
            <a:off x="10111911" y="0"/>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n-US" altLang="el-GR" dirty="0" err="1">
                <a:solidFill>
                  <a:schemeClr val="bg1"/>
                </a:solidFill>
                <a:latin typeface="+mj-lt"/>
                <a:ea typeface="+mj-ea"/>
                <a:cs typeface="+mj-cs"/>
              </a:rPr>
              <a:t>Einführung</a:t>
            </a:r>
            <a:endParaRPr lang="en-US"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edizinisch, Die Gesundheit, Arzt">
            <a:extLst>
              <a:ext uri="{FF2B5EF4-FFF2-40B4-BE49-F238E27FC236}">
                <a16:creationId xmlns:a16="http://schemas.microsoft.com/office/drawing/2014/main" id="{C8605396-06DB-5F85-1C13-312770913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04905" y="2002783"/>
            <a:ext cx="5282104" cy="4865976"/>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9E68E08D-73F8-1246-EC6C-6AAED720FA80}"/>
              </a:ext>
            </a:extLst>
          </p:cNvPr>
          <p:cNvSpPr>
            <a:spLocks noGrp="1"/>
          </p:cNvSpPr>
          <p:nvPr>
            <p:ph type="title"/>
          </p:nvPr>
        </p:nvSpPr>
        <p:spPr/>
        <p:txBody>
          <a:bodyPr/>
          <a:lstStyle/>
          <a:p>
            <a:r>
              <a:rPr lang="en-US" sz="2800" dirty="0" err="1">
                <a:solidFill>
                  <a:srgbClr val="203864"/>
                </a:solidFill>
              </a:rPr>
              <a:t>Trainingsinhalt</a:t>
            </a:r>
            <a:r>
              <a:rPr lang="en-US" sz="2800" dirty="0">
                <a:solidFill>
                  <a:srgbClr val="203864"/>
                </a:solidFill>
              </a:rPr>
              <a:t> </a:t>
            </a:r>
            <a:endParaRPr lang="en-GB" dirty="0"/>
          </a:p>
        </p:txBody>
      </p:sp>
      <p:sp>
        <p:nvSpPr>
          <p:cNvPr id="3" name="Θέση περιεχομένου 2">
            <a:extLst>
              <a:ext uri="{FF2B5EF4-FFF2-40B4-BE49-F238E27FC236}">
                <a16:creationId xmlns:a16="http://schemas.microsoft.com/office/drawing/2014/main" id="{33AA60D3-D4A1-8338-EF15-941A044B8A2C}"/>
              </a:ext>
            </a:extLst>
          </p:cNvPr>
          <p:cNvSpPr>
            <a:spLocks noGrp="1"/>
          </p:cNvSpPr>
          <p:nvPr>
            <p:ph idx="1"/>
          </p:nvPr>
        </p:nvSpPr>
        <p:spPr>
          <a:xfrm>
            <a:off x="557999" y="1799999"/>
            <a:ext cx="7564026" cy="4865977"/>
          </a:xfrm>
        </p:spPr>
        <p:txBody>
          <a:bodyPr>
            <a:normAutofit lnSpcReduction="10000"/>
          </a:bodyPr>
          <a:lstStyle/>
          <a:p>
            <a:pPr marL="457200" indent="-457200">
              <a:buFont typeface="+mj-lt"/>
              <a:buAutoNum type="arabicPeriod"/>
            </a:pPr>
            <a:r>
              <a:rPr lang="de-DE" dirty="0"/>
              <a:t>Einführung in die Gesundheitsdienstleistungen und die entsprechenden Anwendungen.</a:t>
            </a:r>
          </a:p>
          <a:p>
            <a:pPr marL="457200" indent="-457200">
              <a:buFont typeface="+mj-lt"/>
              <a:buAutoNum type="arabicPeriod"/>
            </a:pPr>
            <a:r>
              <a:rPr lang="de-DE" dirty="0"/>
              <a:t>Einführung in die wichtigsten Bereiche der Gesundheitsdienstleistungen.</a:t>
            </a:r>
          </a:p>
          <a:p>
            <a:pPr marL="457200" indent="-457200">
              <a:buFont typeface="+mj-lt"/>
              <a:buAutoNum type="arabicPeriod"/>
            </a:pPr>
            <a:r>
              <a:rPr lang="de-DE" dirty="0"/>
              <a:t>Identifizierung von öffentlichen und privaten Gesundheits-Apps und deren unterschiedliche Ziele.</a:t>
            </a:r>
          </a:p>
          <a:p>
            <a:pPr marL="457200" indent="-457200">
              <a:buFont typeface="+mj-lt"/>
              <a:buAutoNum type="arabicPeriod"/>
            </a:pPr>
            <a:r>
              <a:rPr lang="de-DE" dirty="0"/>
              <a:t>Wie öffentliche und private Gesundheitsdienstleistungen funktionieren.</a:t>
            </a:r>
          </a:p>
          <a:p>
            <a:pPr marL="457200" indent="-457200">
              <a:buFont typeface="+mj-lt"/>
              <a:buAutoNum type="arabicPeriod"/>
            </a:pPr>
            <a:r>
              <a:rPr lang="de-DE" dirty="0"/>
              <a:t>Was sind Apps für Gesundheitsdienstleistungen?</a:t>
            </a:r>
          </a:p>
          <a:p>
            <a:pPr marL="457200" indent="-457200">
              <a:buFont typeface="+mj-lt"/>
              <a:buAutoNum type="arabicPeriod"/>
            </a:pPr>
            <a:r>
              <a:rPr lang="de-DE" dirty="0"/>
              <a:t>Wie Gesundheits-Apps das Selbstmanagement der Gesundheit unterstützen können - Beispiele.</a:t>
            </a:r>
          </a:p>
        </p:txBody>
      </p:sp>
      <p:sp>
        <p:nvSpPr>
          <p:cNvPr id="4" name="Google Shape;160;p5">
            <a:extLst>
              <a:ext uri="{FF2B5EF4-FFF2-40B4-BE49-F238E27FC236}">
                <a16:creationId xmlns:a16="http://schemas.microsoft.com/office/drawing/2014/main" id="{72E2623F-965A-BCFB-C4FD-E0E0A46EA10B}"/>
              </a:ext>
            </a:extLst>
          </p:cNvPr>
          <p:cNvSpPr/>
          <p:nvPr/>
        </p:nvSpPr>
        <p:spPr>
          <a:xfrm>
            <a:off x="-1187947" y="6591759"/>
            <a:ext cx="7965265"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DA2782B2-F88A-7D83-4E45-42A3C7DDA9A0}"/>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n-US" altLang="el-GR" dirty="0" err="1">
                <a:solidFill>
                  <a:schemeClr val="bg1"/>
                </a:solidFill>
                <a:latin typeface="+mj-lt"/>
                <a:ea typeface="+mj-ea"/>
                <a:cs typeface="+mj-cs"/>
              </a:rPr>
              <a:t>Einführung</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065163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de-DE" sz="2800" dirty="0">
                <a:solidFill>
                  <a:srgbClr val="203864"/>
                </a:solidFill>
              </a:rPr>
              <a:t>Überblick: Was werden wir in diesem Kurs lernen? (1)</a:t>
            </a:r>
          </a:p>
        </p:txBody>
      </p:sp>
      <p:sp>
        <p:nvSpPr>
          <p:cNvPr id="158" name="Google Shape;158;p5"/>
          <p:cNvSpPr txBox="1">
            <a:spLocks noGrp="1"/>
          </p:cNvSpPr>
          <p:nvPr>
            <p:ph idx="1"/>
          </p:nvPr>
        </p:nvSpPr>
        <p:spPr>
          <a:xfrm>
            <a:off x="557998" y="1799999"/>
            <a:ext cx="7055375" cy="4865977"/>
          </a:xfrm>
          <a:prstGeom prst="rect">
            <a:avLst/>
          </a:prstGeom>
          <a:noFill/>
          <a:ln>
            <a:noFill/>
          </a:ln>
        </p:spPr>
        <p:txBody>
          <a:bodyPr spcFirstLastPara="1" wrap="square" lIns="91425" tIns="45700" rIns="91425" bIns="45700" anchor="t" anchorCtr="0">
            <a:noAutofit/>
          </a:bodyPr>
          <a:lstStyle/>
          <a:p>
            <a:pPr rtl="0" fontAlgn="base">
              <a:spcAft>
                <a:spcPts val="600"/>
              </a:spcAft>
            </a:pPr>
            <a:r>
              <a:rPr lang="de-DE"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 sind Gesundheitsdienstleistungen?</a:t>
            </a:r>
          </a:p>
          <a:p>
            <a:pPr rtl="0" fontAlgn="base">
              <a:spcAft>
                <a:spcPts val="600"/>
              </a:spcAft>
            </a:pPr>
            <a:r>
              <a:rPr lang="de-DE"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Warum sind sie wichtig?</a:t>
            </a:r>
          </a:p>
          <a:p>
            <a:pPr rtl="0" fontAlgn="base">
              <a:spcAft>
                <a:spcPts val="600"/>
              </a:spcAft>
            </a:pPr>
            <a:r>
              <a:rPr lang="de-DE"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Wie sind sie organisiert?</a:t>
            </a:r>
          </a:p>
          <a:p>
            <a:pPr rtl="0" fontAlgn="base">
              <a:spcAft>
                <a:spcPts val="600"/>
              </a:spcAft>
            </a:pPr>
            <a:r>
              <a:rPr lang="de-DE"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Wer ist berechtigt, sie in Anspruch zu nehmen?</a:t>
            </a:r>
          </a:p>
          <a:p>
            <a:pPr rtl="0" fontAlgn="base">
              <a:spcAft>
                <a:spcPts val="600"/>
              </a:spcAft>
            </a:pPr>
            <a:r>
              <a:rPr lang="de-DE"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 sind die Vorteile für verschiedene Gruppen?</a:t>
            </a:r>
            <a:endPar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7170" name="Picture 2" descr="Kacheln, Herz, Kurve, Verlauf, Anzeige">
            <a:extLst>
              <a:ext uri="{FF2B5EF4-FFF2-40B4-BE49-F238E27FC236}">
                <a16:creationId xmlns:a16="http://schemas.microsoft.com/office/drawing/2014/main" id="{3FB0F7DD-0EC8-C903-DA7F-44A715A9DB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5182" y="1949613"/>
            <a:ext cx="3784600" cy="37846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65D0D0BE-2470-8D68-75AD-2BFE527FEC59}"/>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n-US" altLang="el-GR" dirty="0" err="1">
                <a:solidFill>
                  <a:schemeClr val="bg1"/>
                </a:solidFill>
                <a:latin typeface="+mj-lt"/>
                <a:ea typeface="+mj-ea"/>
                <a:cs typeface="+mj-cs"/>
              </a:rPr>
              <a:t>Einführung</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243468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de-DE" sz="2800" dirty="0">
                <a:solidFill>
                  <a:srgbClr val="203864"/>
                </a:solidFill>
              </a:rPr>
              <a:t>Überblick: Was werden wir in diesem Kurs lernen? (2) </a:t>
            </a:r>
            <a:endParaRPr sz="2800" dirty="0">
              <a:solidFill>
                <a:srgbClr val="203864"/>
              </a:solidFill>
            </a:endParaRPr>
          </a:p>
        </p:txBody>
      </p:sp>
      <p:sp>
        <p:nvSpPr>
          <p:cNvPr id="158" name="Google Shape;158;p5"/>
          <p:cNvSpPr txBox="1">
            <a:spLocks noGrp="1"/>
          </p:cNvSpPr>
          <p:nvPr>
            <p:ph idx="1"/>
          </p:nvPr>
        </p:nvSpPr>
        <p:spPr>
          <a:xfrm>
            <a:off x="557998" y="1799999"/>
            <a:ext cx="6349697" cy="4865977"/>
          </a:xfrm>
          <a:prstGeom prst="rect">
            <a:avLst/>
          </a:prstGeom>
          <a:noFill/>
          <a:ln>
            <a:noFill/>
          </a:ln>
        </p:spPr>
        <p:txBody>
          <a:bodyPr spcFirstLastPara="1" wrap="square" lIns="91425" tIns="45700" rIns="91425" bIns="45700" anchor="t" anchorCtr="0">
            <a:noAutofit/>
          </a:bodyPr>
          <a:lstStyle/>
          <a:p>
            <a:pPr rtl="0" fontAlgn="base">
              <a:spcAft>
                <a:spcPts val="600"/>
              </a:spcAft>
            </a:pPr>
            <a:r>
              <a:rPr lang="de-DE"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 sind Apps für Gesundheitsdienstleistungen?</a:t>
            </a:r>
          </a:p>
          <a:p>
            <a:pPr rtl="0" fontAlgn="base">
              <a:spcAft>
                <a:spcPts val="600"/>
              </a:spcAft>
            </a:pPr>
            <a:r>
              <a:rPr lang="de-DE"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welchen Gesundheitsbereichen werden sie eingesetzt?</a:t>
            </a:r>
          </a:p>
          <a:p>
            <a:pPr rtl="0" fontAlgn="base">
              <a:spcAft>
                <a:spcPts val="600"/>
              </a:spcAft>
            </a:pPr>
            <a:r>
              <a:rPr lang="de-DE"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Wie können sie Ihr Gesundheitsmanagement unterstützen?</a:t>
            </a:r>
          </a:p>
          <a:p>
            <a:pPr rtl="0" fontAlgn="base">
              <a:spcAft>
                <a:spcPts val="600"/>
              </a:spcAft>
            </a:pPr>
            <a:r>
              <a:rPr lang="de-DE"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Öffentliche und private Anbieter - was macht den Unterschied?</a:t>
            </a:r>
          </a:p>
          <a:p>
            <a:pPr rtl="0" fontAlgn="base">
              <a:spcAft>
                <a:spcPts val="600"/>
              </a:spcAft>
            </a:pPr>
            <a:r>
              <a:rPr lang="de-DE"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Beispiele für Gesundheitsdienst-Apps</a:t>
            </a:r>
            <a:endPar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pic>
        <p:nvPicPr>
          <p:cNvPr id="1026" name="Picture 2" descr="Kostenlos Person Hält Silber Android Smartphone Stock-Foto">
            <a:extLst>
              <a:ext uri="{FF2B5EF4-FFF2-40B4-BE49-F238E27FC236}">
                <a16:creationId xmlns:a16="http://schemas.microsoft.com/office/drawing/2014/main" id="{DA6C51BA-9DD9-F607-F302-971BE944A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6574" y="1989198"/>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5D2908A8-013F-CD29-1668-52286849BB9B}"/>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n-US" altLang="el-GR" dirty="0" err="1">
                <a:solidFill>
                  <a:schemeClr val="bg1"/>
                </a:solidFill>
                <a:latin typeface="+mj-lt"/>
                <a:ea typeface="+mj-ea"/>
                <a:cs typeface="+mj-cs"/>
              </a:rPr>
              <a:t>Einführung</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128460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3FB4438D-8664-D9CA-AD24-B90122ADB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1DBBF38-64B0-3E19-7BB0-538A2C1A8E2F}"/>
              </a:ext>
            </a:extLst>
          </p:cNvPr>
          <p:cNvSpPr txBox="1"/>
          <p:nvPr/>
        </p:nvSpPr>
        <p:spPr>
          <a:xfrm>
            <a:off x="5419175" y="6181455"/>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117381"/>
            <a:ext cx="10515600" cy="893179"/>
          </a:xfrm>
        </p:spPr>
        <p:txBody>
          <a:bodyPr>
            <a:normAutofit/>
          </a:bodyPr>
          <a:lstStyle/>
          <a:p>
            <a:r>
              <a:rPr lang="en-US" altLang="el-GR" sz="2000" dirty="0">
                <a:solidFill>
                  <a:srgbClr val="C01E24"/>
                </a:solidFill>
              </a:rPr>
              <a:t>11.1.2</a:t>
            </a:r>
            <a:r>
              <a:rPr lang="en-US" altLang="el-GR" dirty="0"/>
              <a:t/>
            </a:r>
            <a:br>
              <a:rPr lang="en-US" altLang="el-GR" dirty="0"/>
            </a:br>
            <a:r>
              <a:rPr lang="de-DE" sz="3600" b="1" dirty="0">
                <a:solidFill>
                  <a:srgbClr val="C00000"/>
                </a:solidFill>
                <a:latin typeface="Calibri"/>
                <a:ea typeface="Calibri"/>
                <a:cs typeface="Calibri"/>
                <a:sym typeface="Calibri"/>
              </a:rPr>
              <a:t>Was sind Gesundheitsdienstleistungen?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946042" cy="3470112"/>
          </a:xfrm>
        </p:spPr>
        <p:txBody>
          <a:bodyPr>
            <a:normAutofit fontScale="92500"/>
          </a:bodyPr>
          <a:lstStyle/>
          <a:p>
            <a:pPr marL="0" indent="0">
              <a:buNone/>
            </a:pPr>
            <a:r>
              <a:rPr lang="en-US" sz="2400" dirty="0"/>
              <a:t>Verstehen,</a:t>
            </a:r>
          </a:p>
          <a:p>
            <a:pPr lvl="1"/>
            <a:r>
              <a:rPr lang="de-DE" sz="2400" dirty="0"/>
              <a:t>was Gesundheitsdienstleistungen sind und warum sie wichtig sind,</a:t>
            </a:r>
          </a:p>
          <a:p>
            <a:pPr lvl="1"/>
            <a:r>
              <a:rPr lang="de-DE" sz="2400" dirty="0"/>
              <a:t>wie Gesundheitsdienstleistungen organisiert sind,</a:t>
            </a:r>
          </a:p>
          <a:p>
            <a:pPr lvl="1"/>
            <a:r>
              <a:rPr lang="de-DE" sz="2400" dirty="0"/>
              <a:t>wer Anspruch auf sie hat. </a:t>
            </a:r>
            <a:endParaRPr lang="el-GR" sz="2400" dirty="0"/>
          </a:p>
        </p:txBody>
      </p:sp>
    </p:spTree>
    <p:extLst>
      <p:ext uri="{BB962C8B-B14F-4D97-AF65-F5344CB8AC3E}">
        <p14:creationId xmlns:p14="http://schemas.microsoft.com/office/powerpoint/2010/main" val="2891607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n-US" dirty="0"/>
              <a:t>Was </a:t>
            </a:r>
            <a:r>
              <a:rPr lang="en-US" dirty="0" err="1"/>
              <a:t>sind</a:t>
            </a:r>
            <a:r>
              <a:rPr lang="en-US" dirty="0"/>
              <a:t> </a:t>
            </a:r>
            <a:r>
              <a:rPr lang="en-US" dirty="0" err="1"/>
              <a:t>Gesundheitsdienstleistungen</a:t>
            </a:r>
            <a:r>
              <a:rPr lang="en-US" dirty="0"/>
              <a:t>? (1)</a:t>
            </a:r>
          </a:p>
        </p:txBody>
      </p:sp>
      <p:sp>
        <p:nvSpPr>
          <p:cNvPr id="158" name="Google Shape;158;p5"/>
          <p:cNvSpPr txBox="1">
            <a:spLocks noGrp="1"/>
          </p:cNvSpPr>
          <p:nvPr>
            <p:ph idx="1"/>
          </p:nvPr>
        </p:nvSpPr>
        <p:spPr>
          <a:xfrm>
            <a:off x="557999" y="1799999"/>
            <a:ext cx="6180731" cy="4865977"/>
          </a:xfrm>
          <a:prstGeom prst="rect">
            <a:avLst/>
          </a:prstGeom>
          <a:noFill/>
          <a:ln>
            <a:noFill/>
          </a:ln>
        </p:spPr>
        <p:txBody>
          <a:bodyPr spcFirstLastPara="1" wrap="square" lIns="91425" tIns="45700" rIns="91425" bIns="45700" anchor="t" anchorCtr="0">
            <a:noAutofit/>
          </a:bodyPr>
          <a:lstStyle/>
          <a:p>
            <a:pPr marL="88900" indent="0" rtl="0" fontAlgn="base">
              <a:spcBef>
                <a:spcPts val="0"/>
              </a:spcBef>
              <a:spcAft>
                <a:spcPts val="0"/>
              </a:spcAft>
              <a:buNone/>
            </a:pPr>
            <a:r>
              <a:rPr lang="de-DE" sz="2000" b="0" i="0" dirty="0">
                <a:solidFill>
                  <a:srgbClr val="374151"/>
                </a:solidFill>
                <a:effectLst/>
              </a:rPr>
              <a:t>Unter Gesundheitsdienstleistungen versteht man die Bereitstellung von </a:t>
            </a:r>
            <a:r>
              <a:rPr lang="de-DE" sz="2000" b="1" i="0" dirty="0">
                <a:solidFill>
                  <a:srgbClr val="374151"/>
                </a:solidFill>
                <a:effectLst/>
              </a:rPr>
              <a:t>medizinischer Versorgung, Behandlung und Unterstützung für Einzelpersonen, Gemeinschaften oder Bevölkerungsgruppen </a:t>
            </a:r>
            <a:r>
              <a:rPr lang="de-DE" sz="2000" b="0" i="0" dirty="0">
                <a:solidFill>
                  <a:srgbClr val="374151"/>
                </a:solidFill>
                <a:effectLst/>
              </a:rPr>
              <a:t>zur Erhaltung, Verbesserung oder Wiederherstellung der Gesundheit. </a:t>
            </a:r>
          </a:p>
          <a:p>
            <a:pPr marL="88900" indent="0" rtl="0" fontAlgn="base">
              <a:spcBef>
                <a:spcPts val="0"/>
              </a:spcBef>
              <a:spcAft>
                <a:spcPts val="0"/>
              </a:spcAft>
              <a:buNone/>
            </a:pPr>
            <a:endParaRPr lang="de-DE" sz="2000" dirty="0">
              <a:solidFill>
                <a:srgbClr val="374151"/>
              </a:solidFill>
            </a:endParaRPr>
          </a:p>
          <a:p>
            <a:pPr marL="88900" indent="0" rtl="0" fontAlgn="base">
              <a:spcBef>
                <a:spcPts val="0"/>
              </a:spcBef>
              <a:spcAft>
                <a:spcPts val="0"/>
              </a:spcAft>
              <a:buNone/>
            </a:pPr>
            <a:r>
              <a:rPr lang="de-DE" sz="2000" b="0" i="0" dirty="0">
                <a:solidFill>
                  <a:srgbClr val="374151"/>
                </a:solidFill>
                <a:effectLst/>
              </a:rPr>
              <a:t>Sie umfassen ein breites Spektrum von Aktivitäten zur Förderung des allgemeinen Wohlbefindens und zur Bewältigung gesundheitsbezogener Probleme. Gesundheitsdienste können von verschiedenen Fachkräften des Gesundheitswesens erbracht werden,   z. B. von Krankenkassen, spezialisierten Krankenhäusern, Ärzten, Therapeuten und anderen medizinischen Fachkräften, z. B. Pflegekräften verschiedener Art. </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6146" name="Picture 2" descr="Arzt, Tomograph, Lernen, Krankenhaus">
            <a:extLst>
              <a:ext uri="{FF2B5EF4-FFF2-40B4-BE49-F238E27FC236}">
                <a16:creationId xmlns:a16="http://schemas.microsoft.com/office/drawing/2014/main" id="{77E9A22F-AA0B-1996-9D3C-4EC9DB4C62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703" y="1869735"/>
            <a:ext cx="5050937" cy="3369922"/>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720D59E9-C4CE-BFEE-B853-985559F4006E}"/>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1945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n-US" dirty="0"/>
              <a:t>Was </a:t>
            </a:r>
            <a:r>
              <a:rPr lang="en-US" dirty="0" err="1"/>
              <a:t>sind</a:t>
            </a:r>
            <a:r>
              <a:rPr lang="en-US" dirty="0"/>
              <a:t> </a:t>
            </a:r>
            <a:r>
              <a:rPr lang="en-US" dirty="0" err="1"/>
              <a:t>Gesundheitsdienstleistungen</a:t>
            </a:r>
            <a:r>
              <a:rPr lang="en-US" dirty="0"/>
              <a:t>? (2)</a:t>
            </a:r>
          </a:p>
        </p:txBody>
      </p:sp>
      <p:sp>
        <p:nvSpPr>
          <p:cNvPr id="158" name="Google Shape;158;p5"/>
          <p:cNvSpPr txBox="1">
            <a:spLocks noGrp="1"/>
          </p:cNvSpPr>
          <p:nvPr>
            <p:ph idx="1"/>
          </p:nvPr>
        </p:nvSpPr>
        <p:spPr>
          <a:xfrm>
            <a:off x="557998" y="1799999"/>
            <a:ext cx="7115009" cy="4865977"/>
          </a:xfrm>
          <a:prstGeom prst="rect">
            <a:avLst/>
          </a:prstGeom>
          <a:noFill/>
          <a:ln>
            <a:noFill/>
          </a:ln>
        </p:spPr>
        <p:txBody>
          <a:bodyPr spcFirstLastPara="1" wrap="square" lIns="91425" tIns="45700" rIns="91425" bIns="45700" anchor="t" anchorCtr="0">
            <a:noAutofit/>
          </a:bodyPr>
          <a:lstStyle/>
          <a:p>
            <a:pPr marL="88900" indent="0" algn="l">
              <a:buNone/>
            </a:pPr>
            <a:r>
              <a:rPr lang="de-DE" sz="2000" b="0" i="0" dirty="0">
                <a:solidFill>
                  <a:srgbClr val="374151"/>
                </a:solidFill>
                <a:effectLst/>
              </a:rPr>
              <a:t>Zu den gängigen Arten von Gesundheitsdienstleistungen gehören: </a:t>
            </a:r>
            <a:endParaRPr lang="en-US" sz="2000" b="0" i="0" dirty="0">
              <a:solidFill>
                <a:srgbClr val="374151"/>
              </a:solidFill>
              <a:effectLst/>
            </a:endParaRPr>
          </a:p>
          <a:p>
            <a:pPr algn="l">
              <a:buFont typeface="Wingdings" panose="05000000000000000000" pitchFamily="2" charset="2"/>
              <a:buChar char="§"/>
            </a:pPr>
            <a:r>
              <a:rPr lang="de-DE" sz="2000" b="1" i="0" dirty="0">
                <a:effectLst/>
              </a:rPr>
              <a:t>Primärversorgung: </a:t>
            </a:r>
            <a:r>
              <a:rPr lang="de-DE" sz="2000" i="0" dirty="0">
                <a:effectLst/>
              </a:rPr>
              <a:t>Grundlegende Gesundheitsdienstleistungen, die von Fachleuten des Gesundheitswesens wie Allgemein- oder </a:t>
            </a:r>
            <a:r>
              <a:rPr lang="de-DE" sz="2000" i="0" dirty="0" err="1">
                <a:effectLst/>
              </a:rPr>
              <a:t>Hausärzt:innen</a:t>
            </a:r>
            <a:r>
              <a:rPr lang="de-DE" sz="2000" i="0" dirty="0">
                <a:effectLst/>
              </a:rPr>
              <a:t> erbracht werden, die die Erstversorgung und die laufende medizinische Versorgung bei häufigen Krankheiten sowie Präventionsmaßnahmen anbieten.</a:t>
            </a:r>
          </a:p>
          <a:p>
            <a:pPr algn="l">
              <a:buFont typeface="Wingdings" panose="05000000000000000000" pitchFamily="2" charset="2"/>
              <a:buChar char="§"/>
            </a:pPr>
            <a:r>
              <a:rPr lang="de-DE" sz="2000" b="1" i="0" dirty="0">
                <a:effectLst/>
              </a:rPr>
              <a:t>Fachärztliche Versorgung:</a:t>
            </a:r>
            <a:r>
              <a:rPr lang="de-DE" sz="2000" i="0" dirty="0">
                <a:effectLst/>
              </a:rPr>
              <a:t> Spezialisierte medizinische Leistungen, die von medizinischen Fachkräften mit Fachkenntnissen in bestimmten Bereichen erbracht werden, z. B. von </a:t>
            </a:r>
            <a:r>
              <a:rPr lang="de-DE" sz="2000" i="0" dirty="0" err="1">
                <a:effectLst/>
              </a:rPr>
              <a:t>Kardiolog:innen</a:t>
            </a:r>
            <a:r>
              <a:rPr lang="de-DE" sz="2000" i="0" dirty="0">
                <a:effectLst/>
              </a:rPr>
              <a:t>, </a:t>
            </a:r>
            <a:r>
              <a:rPr lang="de-DE" sz="2000" i="0" dirty="0" err="1">
                <a:effectLst/>
              </a:rPr>
              <a:t>Neurolog:innen</a:t>
            </a:r>
            <a:r>
              <a:rPr lang="de-DE" sz="2000" i="0" dirty="0">
                <a:effectLst/>
              </a:rPr>
              <a:t> oder </a:t>
            </a:r>
            <a:r>
              <a:rPr lang="de-DE" sz="2000" i="0" dirty="0" err="1">
                <a:effectLst/>
              </a:rPr>
              <a:t>Onkolog:innen</a:t>
            </a:r>
            <a:r>
              <a:rPr lang="de-DE" sz="2000" i="0" dirty="0">
                <a:effectLst/>
              </a:rPr>
              <a:t>, die komplexe Gesundheitszustände diagnostizieren und behandeln.</a:t>
            </a:r>
            <a:endParaRPr lang="de-DE" sz="2000" b="1" i="0" dirty="0">
              <a:effectLst/>
            </a:endParaRPr>
          </a:p>
          <a:p>
            <a:pPr marL="88900" indent="0" rtl="0" fontAlgn="base">
              <a:spcBef>
                <a:spcPts val="0"/>
              </a:spcBef>
              <a:spcAft>
                <a:spcPts val="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026" name="Picture 2" descr="Kostenlos Kostenloses Stock Foto zu analyse, arzt, arzt und patient Stock-Foto">
            <a:extLst>
              <a:ext uri="{FF2B5EF4-FFF2-40B4-BE49-F238E27FC236}">
                <a16:creationId xmlns:a16="http://schemas.microsoft.com/office/drawing/2014/main" id="{2A7055F1-629E-FC04-B49D-E50BAF13C6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9566" y="1974244"/>
            <a:ext cx="2908234" cy="373533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D509F80D-5797-4739-8777-D7D05EC7C57C}"/>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6495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n-US" dirty="0"/>
              <a:t>Was </a:t>
            </a:r>
            <a:r>
              <a:rPr lang="en-US" dirty="0" err="1"/>
              <a:t>sind</a:t>
            </a:r>
            <a:r>
              <a:rPr lang="en-US" dirty="0"/>
              <a:t> </a:t>
            </a:r>
            <a:r>
              <a:rPr lang="en-US" dirty="0" err="1"/>
              <a:t>Gesundheitsdienstleistungen</a:t>
            </a:r>
            <a:r>
              <a:rPr lang="en-US" dirty="0"/>
              <a:t>? (3)</a:t>
            </a: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
            </a:pPr>
            <a:r>
              <a:rPr lang="de-DE" sz="2000" b="1" i="0" dirty="0">
                <a:effectLst/>
                <a:latin typeface="Söhne"/>
              </a:rPr>
              <a:t>Notfallversorgung: </a:t>
            </a:r>
            <a:r>
              <a:rPr lang="de-DE" sz="2000" i="0" dirty="0">
                <a:effectLst/>
                <a:latin typeface="Söhne"/>
              </a:rPr>
              <a:t>Sofortige medizinische Versorgung von Personen mit lebensbedrohlichen Verletzungen oder in akuten Gesundheitskrisen, die häufig in Notaufnahmen oder Notfallzentren erbracht wird.</a:t>
            </a:r>
          </a:p>
          <a:p>
            <a:pPr>
              <a:buFont typeface="Wingdings" panose="05000000000000000000" pitchFamily="2" charset="2"/>
              <a:buChar char="§"/>
            </a:pPr>
            <a:r>
              <a:rPr lang="de-DE" sz="2000" b="1" i="0" dirty="0">
                <a:effectLst/>
                <a:latin typeface="Söhne"/>
              </a:rPr>
              <a:t>Diagnostische Leistungen: </a:t>
            </a:r>
            <a:r>
              <a:rPr lang="de-DE" sz="2000" i="0" dirty="0">
                <a:effectLst/>
                <a:latin typeface="Söhne"/>
              </a:rPr>
              <a:t>Medizinische Tests und Verfahren, einschließlich bildgebender Untersuchungen und Labortests. Zudem Vorsorgeuntersuchungen, die zur Diagnose von Gesundheitszuständen, zur Überwachung des Behandlungsfortschritts und zur Beurteilung des allgemeinen Gesundheitszustands eingesetzt werden.</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050" name="Picture 2" descr="Kostenlos Kostenloses Stock Foto zu analyse, apotheker, biochemie Stock-Foto">
            <a:extLst>
              <a:ext uri="{FF2B5EF4-FFF2-40B4-BE49-F238E27FC236}">
                <a16:creationId xmlns:a16="http://schemas.microsoft.com/office/drawing/2014/main" id="{36B01C69-9325-B898-1D8D-5DFB096F17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2113" y="1904394"/>
            <a:ext cx="4762500" cy="370409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9960B7BA-A2EF-F88F-7AC9-66ED361CD45A}"/>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2092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n-US" dirty="0"/>
              <a:t>Was </a:t>
            </a:r>
            <a:r>
              <a:rPr lang="en-US" dirty="0" err="1"/>
              <a:t>sind</a:t>
            </a:r>
            <a:r>
              <a:rPr lang="en-US" dirty="0"/>
              <a:t> </a:t>
            </a:r>
            <a:r>
              <a:rPr lang="en-US" dirty="0" err="1"/>
              <a:t>Gesundheitsdienstleistungen</a:t>
            </a:r>
            <a:r>
              <a:rPr lang="en-US" dirty="0"/>
              <a:t>? (4)</a:t>
            </a: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r>
              <a:rPr lang="de-DE" sz="2000" b="1" i="0" dirty="0">
                <a:effectLst/>
              </a:rPr>
              <a:t>Vorbeugende Dienste: </a:t>
            </a:r>
            <a:r>
              <a:rPr lang="de-DE" sz="2000" i="0" dirty="0">
                <a:effectLst/>
              </a:rPr>
              <a:t>Gesundheitliche Maßnahmen und Untersuchungen zur Vorbeugung von Krankheiten, z. B. Impfungen, Gesundheitsberatung und regelmäßige Vorsorgeuntersuchungen zur Förderung einer gesunden Lebensweise und zur Verhütung von Krankheiten.</a:t>
            </a:r>
          </a:p>
          <a:p>
            <a:pPr algn="l">
              <a:buFont typeface="Wingdings" panose="05000000000000000000" pitchFamily="2" charset="2"/>
              <a:buChar char="§"/>
            </a:pPr>
            <a:r>
              <a:rPr lang="de-DE" sz="2000" b="1" i="0" dirty="0">
                <a:effectLst/>
              </a:rPr>
              <a:t>Therapeutische Leistungen: </a:t>
            </a:r>
            <a:r>
              <a:rPr lang="de-DE" sz="2000" i="0" dirty="0">
                <a:effectLst/>
              </a:rPr>
              <a:t>Medizinische Behandlungen und Verfahren, einschließlich Operationen, Medikamentenbehandlung, Physiotherapie und Rehabilitation. Diese zielen auf die Behandlung und Verbesserung des Gesundheitszustands und die Förderung der Genesung ab.</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3074" name="Picture 2" descr="Kostenlos Kostenloses Stock Foto zu ausrüstung, behandeln, bereiten Stock-Foto">
            <a:extLst>
              <a:ext uri="{FF2B5EF4-FFF2-40B4-BE49-F238E27FC236}">
                <a16:creationId xmlns:a16="http://schemas.microsoft.com/office/drawing/2014/main" id="{041B6CFC-0213-B5BD-0A2E-E77F2B9DD2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237" y="1921987"/>
            <a:ext cx="4759657" cy="336470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D6D6D892-4AAE-C096-F3BB-6A7EA6AF2FB0}"/>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1150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n-US" dirty="0"/>
              <a:t>Was </a:t>
            </a:r>
            <a:r>
              <a:rPr lang="en-US" dirty="0" err="1"/>
              <a:t>sind</a:t>
            </a:r>
            <a:r>
              <a:rPr lang="en-US" dirty="0"/>
              <a:t> </a:t>
            </a:r>
            <a:r>
              <a:rPr lang="en-US" dirty="0" err="1"/>
              <a:t>Gesundheitsdienstleistungen</a:t>
            </a:r>
            <a:r>
              <a:rPr lang="en-US" dirty="0"/>
              <a:t>? (5)</a:t>
            </a:r>
          </a:p>
        </p:txBody>
      </p:sp>
      <p:sp>
        <p:nvSpPr>
          <p:cNvPr id="158" name="Google Shape;158;p5"/>
          <p:cNvSpPr txBox="1">
            <a:spLocks noGrp="1"/>
          </p:cNvSpPr>
          <p:nvPr>
            <p:ph idx="1"/>
          </p:nvPr>
        </p:nvSpPr>
        <p:spPr>
          <a:xfrm>
            <a:off x="557998" y="1799999"/>
            <a:ext cx="6966207" cy="4865977"/>
          </a:xfrm>
          <a:prstGeom prst="rect">
            <a:avLst/>
          </a:prstGeom>
          <a:noFill/>
          <a:ln>
            <a:noFill/>
          </a:ln>
        </p:spPr>
        <p:txBody>
          <a:bodyPr spcFirstLastPara="1" wrap="square" lIns="91425" tIns="45700" rIns="91425" bIns="45700" anchor="t" anchorCtr="0">
            <a:noAutofit/>
          </a:bodyPr>
          <a:lstStyle/>
          <a:p>
            <a:pPr fontAlgn="base">
              <a:spcBef>
                <a:spcPts val="0"/>
              </a:spcBef>
              <a:buFont typeface="Wingdings" panose="05000000000000000000" pitchFamily="2" charset="2"/>
              <a:buChar char="§"/>
            </a:pPr>
            <a:r>
              <a:rPr lang="de-DE" sz="2000" b="1" i="0" dirty="0">
                <a:effectLst/>
              </a:rPr>
              <a:t>Langzeitpflege: </a:t>
            </a:r>
            <a:r>
              <a:rPr lang="de-DE" sz="2000" i="0" dirty="0">
                <a:effectLst/>
              </a:rPr>
              <a:t>Fortlaufende Gesundheitsdienstleistungen für Menschen mit chronischen Krankheiten oder Behinderungen, a</a:t>
            </a:r>
            <a:r>
              <a:rPr lang="de-DE" sz="2000" dirty="0"/>
              <a:t>uch in </a:t>
            </a:r>
            <a:r>
              <a:rPr lang="de-DE" sz="2000" i="0" dirty="0">
                <a:effectLst/>
              </a:rPr>
              <a:t>der Pflege in Pflegeheimen, Einrichtungen für betreutes Wohnen und häuslichen Pflegediensten, um die täglichen Lebensaktivitäten zu unterstützen und die Lebensqualität zu sichern.</a:t>
            </a:r>
          </a:p>
          <a:p>
            <a:pPr marL="0" indent="0" fontAlgn="base">
              <a:spcBef>
                <a:spcPts val="0"/>
              </a:spcBef>
              <a:buNone/>
            </a:pPr>
            <a:endParaRPr lang="de-DE" sz="2000" dirty="0"/>
          </a:p>
          <a:p>
            <a:pPr marL="0" indent="0" fontAlgn="base">
              <a:spcBef>
                <a:spcPts val="0"/>
              </a:spcBef>
              <a:buNone/>
            </a:pPr>
            <a:r>
              <a:rPr lang="de-DE" sz="2000" i="0" dirty="0">
                <a:effectLst/>
              </a:rPr>
              <a:t>Die Erbringung von Gesundheitsdienstleistungen kann in verschiedenen Einrichtungen des Gesundheitswesens erfolgen. </a:t>
            </a:r>
            <a:r>
              <a:rPr lang="de-DE" sz="2000" dirty="0"/>
              <a:t>Dazu zählen</a:t>
            </a:r>
            <a:r>
              <a:rPr lang="de-DE" sz="2000" i="0" dirty="0">
                <a:effectLst/>
              </a:rPr>
              <a:t> Krankenhäuser, Pflegeheime, kommunale Gesundheitszentren und telemedizinische Plattformen. Ziel der Gesundheitsdienstleistungen ist es, eine zugängliche, wirksame und umfassende Pflege für die Einzelnen zu gewährleisten, um bessere Gesundheitsergebnisse und Lebensqualität zu fördern.</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098" name="Picture 2" descr="Kostenlos Person, Die Einen Stressball Hält Stock-Foto">
            <a:extLst>
              <a:ext uri="{FF2B5EF4-FFF2-40B4-BE49-F238E27FC236}">
                <a16:creationId xmlns:a16="http://schemas.microsoft.com/office/drawing/2014/main" id="{0A6AC41C-0B37-19C2-4A28-3D398A9D1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600" y="1901968"/>
            <a:ext cx="3918686" cy="292893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F1B2CDA3-E2C7-8A5F-8227-8E3812429BC5}"/>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7725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253647" cy="2015700"/>
          </a:xfrm>
          <a:prstGeom prst="rect">
            <a:avLst/>
          </a:prstGeom>
          <a:noFill/>
          <a:ln>
            <a:noFill/>
          </a:ln>
        </p:spPr>
        <p:txBody>
          <a:bodyPr spcFirstLastPara="1" wrap="square" lIns="91425" tIns="45700" rIns="91425" bIns="45700" anchor="ctr" anchorCtr="0">
            <a:normAutofit fontScale="92500" lnSpcReduction="20000"/>
          </a:bodyPr>
          <a:lstStyle/>
          <a:p>
            <a:pPr>
              <a:spcAft>
                <a:spcPts val="600"/>
              </a:spcAft>
            </a:pPr>
            <a:r>
              <a:rPr lang="en-US" sz="7200" dirty="0">
                <a:solidFill>
                  <a:srgbClr val="C00000"/>
                </a:solidFill>
                <a:latin typeface="Calibri Light" panose="020F0302020204030204" pitchFamily="34" charset="0"/>
                <a:ea typeface="Calibri"/>
                <a:cs typeface="Calibri Light" panose="020F0302020204030204" pitchFamily="34" charset="0"/>
                <a:sym typeface="Calibri"/>
              </a:rPr>
              <a:t>11</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dirty="0"/>
              <a:t>Apps für </a:t>
            </a:r>
            <a:r>
              <a:rPr lang="en-US" sz="4000" dirty="0" err="1"/>
              <a:t>Gesundheitsdienstleistungen</a:t>
            </a:r>
            <a:endParaRPr lang="en-US" sz="3400" dirty="0"/>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3" name="Εικόνα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4577" y="2212799"/>
            <a:ext cx="4584308" cy="3558523"/>
          </a:xfrm>
          <a:prstGeom prst="rect">
            <a:avLst/>
          </a:prstGeom>
        </p:spPr>
      </p:pic>
    </p:spTree>
    <p:extLst>
      <p:ext uri="{BB962C8B-B14F-4D97-AF65-F5344CB8AC3E}">
        <p14:creationId xmlns:p14="http://schemas.microsoft.com/office/powerpoint/2010/main" val="3514573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4B931F72-2E43-09B4-D34A-FDE015CDEDDF}"/>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1F80D5A9-7860-8BE7-8495-FA5040841AAB}"/>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Warum sind Gesundheitsdienstleistungen wichtig? (1)</a:t>
            </a:r>
            <a:endParaRPr lang="en-US" dirty="0"/>
          </a:p>
        </p:txBody>
      </p:sp>
      <p:sp>
        <p:nvSpPr>
          <p:cNvPr id="158" name="Google Shape;158;p5">
            <a:extLst>
              <a:ext uri="{FF2B5EF4-FFF2-40B4-BE49-F238E27FC236}">
                <a16:creationId xmlns:a16="http://schemas.microsoft.com/office/drawing/2014/main" id="{49A93243-2C84-A522-97D5-B638C2F028B6}"/>
              </a:ext>
            </a:extLst>
          </p:cNvPr>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de-DE" b="0" i="0" dirty="0">
                <a:solidFill>
                  <a:srgbClr val="374151"/>
                </a:solidFill>
                <a:effectLst/>
              </a:rPr>
              <a:t>Die Inanspruchnahme von Gesundheitsleistungen dient in erster Linie der Wiederherstellung und Erhaltung der eigenen Gesundheit sowie der von Kindern und älteren Angehörigen. Die Inanspruchnahme ist aber auch Teil der sozialen Verantwortung: Gerade weil das Gesundheitssystem auf dem Prinzip der Solidarität beruht und Stärkere somit für  Schwächere einstehen, sollte jede/r versuchen, Kosten zu vermeiden.</a:t>
            </a:r>
          </a:p>
        </p:txBody>
      </p:sp>
      <p:sp>
        <p:nvSpPr>
          <p:cNvPr id="160" name="Google Shape;160;p5">
            <a:extLst>
              <a:ext uri="{FF2B5EF4-FFF2-40B4-BE49-F238E27FC236}">
                <a16:creationId xmlns:a16="http://schemas.microsoft.com/office/drawing/2014/main" id="{25715997-6685-B448-DC35-A70CBDBFEF05}"/>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a:extLst>
              <a:ext uri="{FF2B5EF4-FFF2-40B4-BE49-F238E27FC236}">
                <a16:creationId xmlns:a16="http://schemas.microsoft.com/office/drawing/2014/main" id="{38EED202-DB2B-7FF2-F0F0-B2495B10BDD4}"/>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EBE848A8-CF1B-4BAE-63FA-127D75CF2B6B}"/>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098" name="Picture 2" descr="Alte Menschen, Rentner, Rente, Geld">
            <a:extLst>
              <a:ext uri="{FF2B5EF4-FFF2-40B4-BE49-F238E27FC236}">
                <a16:creationId xmlns:a16="http://schemas.microsoft.com/office/drawing/2014/main" id="{E17408D3-9DD4-F4CD-0690-3EE0A4E9A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1574" y="1994241"/>
            <a:ext cx="4876461" cy="3154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F2181535-886F-3131-5CB5-0C5AC42229FE}"/>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2626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3FD176DB-021E-D4E3-8742-131041BA37E5}"/>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D9AE2E28-89CA-2932-38E1-C2778999BF07}"/>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Warum sind Gesundheitsdienstleistungen wichtig? (2)</a:t>
            </a:r>
            <a:endParaRPr lang="en-US" dirty="0"/>
          </a:p>
        </p:txBody>
      </p:sp>
      <p:sp>
        <p:nvSpPr>
          <p:cNvPr id="158" name="Google Shape;158;p5">
            <a:extLst>
              <a:ext uri="{FF2B5EF4-FFF2-40B4-BE49-F238E27FC236}">
                <a16:creationId xmlns:a16="http://schemas.microsoft.com/office/drawing/2014/main" id="{959EB015-0B98-FD8B-43F8-ED64CA4777C5}"/>
              </a:ext>
            </a:extLst>
          </p:cNvPr>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de-DE" u="none" strike="noStrike" dirty="0">
                <a:solidFill>
                  <a:srgbClr val="374151"/>
                </a:solidFill>
                <a:ea typeface="Calibri" panose="020F0502020204030204" pitchFamily="34" charset="0"/>
                <a:cs typeface="Calibri" panose="020F0502020204030204" pitchFamily="34" charset="0"/>
              </a:rPr>
              <a:t>So können zum Beispiel Kosten für das Gesundheitssystem vermieden werden, </a:t>
            </a:r>
            <a:r>
              <a:rPr lang="en-US" dirty="0">
                <a:solidFill>
                  <a:srgbClr val="374151"/>
                </a:solidFill>
                <a:ea typeface="Calibri" panose="020F0502020204030204" pitchFamily="34" charset="0"/>
                <a:cs typeface="Calibri" panose="020F0502020204030204" pitchFamily="34" charset="0"/>
              </a:rPr>
              <a:t>	</a:t>
            </a:r>
            <a:endParaRPr lang="en-US" u="none" strike="noStrike" dirty="0">
              <a:solidFill>
                <a:srgbClr val="374151"/>
              </a:solidFill>
              <a:ea typeface="Calibri" panose="020F0502020204030204" pitchFamily="34" charset="0"/>
              <a:cs typeface="Calibri" panose="020F0502020204030204" pitchFamily="34" charset="0"/>
            </a:endParaRPr>
          </a:p>
          <a:p>
            <a:pPr rtl="0" fontAlgn="base">
              <a:spcAft>
                <a:spcPts val="600"/>
              </a:spcAft>
              <a:buFont typeface="Wingdings" panose="05000000000000000000" pitchFamily="2" charset="2"/>
              <a:buChar char="§"/>
            </a:pPr>
            <a:r>
              <a:rPr lang="de-DE" u="none" strike="noStrike" dirty="0">
                <a:solidFill>
                  <a:srgbClr val="374151"/>
                </a:solidFill>
                <a:ea typeface="Calibri" panose="020F0502020204030204" pitchFamily="34" charset="0"/>
                <a:cs typeface="Calibri" panose="020F0502020204030204" pitchFamily="34" charset="0"/>
              </a:rPr>
              <a:t>durch die Teilnahme an medizinischen Vorsorgeuntersuchungen, </a:t>
            </a:r>
          </a:p>
          <a:p>
            <a:pPr rtl="0" fontAlgn="base">
              <a:spcAft>
                <a:spcPts val="600"/>
              </a:spcAft>
              <a:buFont typeface="Wingdings" panose="05000000000000000000" pitchFamily="2" charset="2"/>
              <a:buChar char="§"/>
            </a:pPr>
            <a:r>
              <a:rPr lang="de-DE" u="none" strike="noStrike" dirty="0">
                <a:solidFill>
                  <a:srgbClr val="374151"/>
                </a:solidFill>
                <a:ea typeface="Calibri" panose="020F0502020204030204" pitchFamily="34" charset="0"/>
                <a:cs typeface="Calibri" panose="020F0502020204030204" pitchFamily="34" charset="0"/>
              </a:rPr>
              <a:t>durch eine gesunde Lebensweise, </a:t>
            </a:r>
          </a:p>
          <a:p>
            <a:pPr rtl="0" fontAlgn="base">
              <a:spcAft>
                <a:spcPts val="600"/>
              </a:spcAft>
              <a:buFont typeface="Wingdings" panose="05000000000000000000" pitchFamily="2" charset="2"/>
              <a:buChar char="§"/>
            </a:pPr>
            <a:r>
              <a:rPr lang="de-DE" u="none" strike="noStrike" dirty="0">
                <a:solidFill>
                  <a:srgbClr val="374151"/>
                </a:solidFill>
                <a:ea typeface="Calibri" panose="020F0502020204030204" pitchFamily="34" charset="0"/>
                <a:cs typeface="Calibri" panose="020F0502020204030204" pitchFamily="34" charset="0"/>
              </a:rPr>
              <a:t>durch eine hochwertige Ernährung und den Verzicht auf übermäßigen Tabak- und Alkoholkonsum. </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a:extLst>
              <a:ext uri="{FF2B5EF4-FFF2-40B4-BE49-F238E27FC236}">
                <a16:creationId xmlns:a16="http://schemas.microsoft.com/office/drawing/2014/main" id="{986DE062-3744-C23E-F6A1-32F261CE400F}"/>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a:extLst>
              <a:ext uri="{FF2B5EF4-FFF2-40B4-BE49-F238E27FC236}">
                <a16:creationId xmlns:a16="http://schemas.microsoft.com/office/drawing/2014/main" id="{CC39D260-0859-1CCB-D210-C7C4CA73E3C8}"/>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82571FD8-8580-D7ED-D236-229842EFB3C9}"/>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1266" name="Picture 2" descr="Frau, Strecken, Fitness, Draussen">
            <a:extLst>
              <a:ext uri="{FF2B5EF4-FFF2-40B4-BE49-F238E27FC236}">
                <a16:creationId xmlns:a16="http://schemas.microsoft.com/office/drawing/2014/main" id="{A323DB54-D3F5-8731-9501-A9A0EAB46E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0488" y="2003594"/>
            <a:ext cx="4663455" cy="310753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02ECF172-590C-F384-072B-059204C58912}"/>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7072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9EEF2E96-36CE-35C4-5917-BD9BC0B45026}"/>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F99B3252-8DA0-57D1-F3AD-46796146DDFE}"/>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Warum sind Gesundheitsdienstleistungen für </a:t>
            </a:r>
            <a:r>
              <a:rPr lang="de-DE" dirty="0" err="1"/>
              <a:t>Migrant:innen</a:t>
            </a:r>
            <a:r>
              <a:rPr lang="de-DE" dirty="0"/>
              <a:t> wichtig?</a:t>
            </a:r>
            <a:endParaRPr lang="en-US" dirty="0"/>
          </a:p>
        </p:txBody>
      </p:sp>
      <p:sp>
        <p:nvSpPr>
          <p:cNvPr id="158" name="Google Shape;158;p5">
            <a:extLst>
              <a:ext uri="{FF2B5EF4-FFF2-40B4-BE49-F238E27FC236}">
                <a16:creationId xmlns:a16="http://schemas.microsoft.com/office/drawing/2014/main" id="{9503E653-B782-65BC-F8E6-A42D808AA9DF}"/>
              </a:ext>
            </a:extLst>
          </p:cNvPr>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de-DE" b="0" i="0" dirty="0">
                <a:solidFill>
                  <a:srgbClr val="374151"/>
                </a:solidFill>
                <a:effectLst/>
              </a:rPr>
              <a:t>Der Zugang zu Gesundheitsdienstleistungen ist für </a:t>
            </a:r>
            <a:r>
              <a:rPr lang="de-DE" b="0" i="0" dirty="0" err="1">
                <a:solidFill>
                  <a:srgbClr val="374151"/>
                </a:solidFill>
                <a:effectLst/>
              </a:rPr>
              <a:t>Migrant:innen</a:t>
            </a:r>
            <a:r>
              <a:rPr lang="de-DE" b="0" i="0" dirty="0">
                <a:solidFill>
                  <a:srgbClr val="374151"/>
                </a:solidFill>
                <a:effectLst/>
              </a:rPr>
              <a:t> nicht immer einfach. Die Gründe sind Sprachbarrieren, unzureichende Gesundheitskompetenz, mangelnde Informationen über das nationale Gesundheitssystem und strukturelle Barrieren. </a:t>
            </a:r>
          </a:p>
          <a:p>
            <a:pPr marL="88900" indent="0" rtl="0" fontAlgn="base">
              <a:spcAft>
                <a:spcPts val="600"/>
              </a:spcAft>
              <a:buNone/>
            </a:pPr>
            <a:r>
              <a:rPr lang="de-DE" b="0" i="0" dirty="0">
                <a:solidFill>
                  <a:srgbClr val="374151"/>
                </a:solidFill>
                <a:effectLst/>
              </a:rPr>
              <a:t>Dennoch ist es wichtig, diese Leistungen in Anspruch zu nehmen - nicht nur im Krankheitsfall, sondern auch zur Prävention und Rehabilitation.</a:t>
            </a:r>
            <a:endParaRPr lang="en-US"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a:extLst>
              <a:ext uri="{FF2B5EF4-FFF2-40B4-BE49-F238E27FC236}">
                <a16:creationId xmlns:a16="http://schemas.microsoft.com/office/drawing/2014/main" id="{27A79419-5520-ECAF-54DF-3AB6A07F04E5}"/>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a:extLst>
              <a:ext uri="{FF2B5EF4-FFF2-40B4-BE49-F238E27FC236}">
                <a16:creationId xmlns:a16="http://schemas.microsoft.com/office/drawing/2014/main" id="{4540B2D1-96AA-E352-EF08-F4551FF783F2}"/>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05A7542C-A858-5D3B-12AA-688A55E4A1B9}"/>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0242" name="Picture 2" descr="Stestoskop, Herz, Kurve, Verlauf">
            <a:extLst>
              <a:ext uri="{FF2B5EF4-FFF2-40B4-BE49-F238E27FC236}">
                <a16:creationId xmlns:a16="http://schemas.microsoft.com/office/drawing/2014/main" id="{BC3DE1DE-BC7A-FC5C-83C5-CC3B78C4A4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3757" y="1985963"/>
            <a:ext cx="4810124" cy="288607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F57F30EF-521B-189A-82F6-003286D19CD5}"/>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3358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Wie ist die Gesundheitsversorgung in Deutschland organisiert?</a:t>
            </a:r>
            <a:endParaRPr lang="en-US" dirty="0"/>
          </a:p>
        </p:txBody>
      </p:sp>
      <p:pic>
        <p:nvPicPr>
          <p:cNvPr id="1026" name="Picture 2" descr="Landkarte, Deutschland, Flagge, Grenzen">
            <a:extLst>
              <a:ext uri="{FF2B5EF4-FFF2-40B4-BE49-F238E27FC236}">
                <a16:creationId xmlns:a16="http://schemas.microsoft.com/office/drawing/2014/main" id="{17A2DCAA-0F78-F6EE-51C5-FBAE649F515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3972719" y="2687638"/>
            <a:ext cx="3684587" cy="3684587"/>
          </a:xfrm>
          <a:prstGeom prst="rect">
            <a:avLst/>
          </a:prstGeom>
          <a:noFill/>
          <a:extLst>
            <a:ext uri="{909E8E84-426E-40DD-AFC4-6F175D3DCCD1}">
              <a14:hiddenFill xmlns:a14="http://schemas.microsoft.com/office/drawing/2010/main">
                <a:solidFill>
                  <a:srgbClr val="FFFFFF"/>
                </a:solidFill>
              </a14:hiddenFill>
            </a:ext>
          </a:extLst>
        </p:spPr>
      </p:pic>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2" name="Google Shape;160;p5">
            <a:extLst>
              <a:ext uri="{FF2B5EF4-FFF2-40B4-BE49-F238E27FC236}">
                <a16:creationId xmlns:a16="http://schemas.microsoft.com/office/drawing/2014/main" id="{E59049E4-E6B7-4FDA-F301-AF1587C8DE5E}"/>
              </a:ext>
            </a:extLst>
          </p:cNvPr>
          <p:cNvSpPr/>
          <p:nvPr/>
        </p:nvSpPr>
        <p:spPr>
          <a:xfrm>
            <a:off x="2845604" y="599775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3217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2508B91D-07E1-F32B-4A1C-52BB7E6EE370}"/>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7DA3FBEA-D17C-EE77-FA4C-A21887DC0332}"/>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Wie ist die Gesundheitsversorgung in Deutschland organisiert? (1)</a:t>
            </a:r>
            <a:endParaRPr lang="en-US" dirty="0"/>
          </a:p>
        </p:txBody>
      </p:sp>
      <p:sp>
        <p:nvSpPr>
          <p:cNvPr id="158" name="Google Shape;158;p5">
            <a:extLst>
              <a:ext uri="{FF2B5EF4-FFF2-40B4-BE49-F238E27FC236}">
                <a16:creationId xmlns:a16="http://schemas.microsoft.com/office/drawing/2014/main" id="{A8C6F01D-ADF5-E033-4118-CE4EAD665E13}"/>
              </a:ext>
            </a:extLst>
          </p:cNvPr>
          <p:cNvSpPr txBox="1">
            <a:spLocks noGrp="1"/>
          </p:cNvSpPr>
          <p:nvPr>
            <p:ph idx="1"/>
          </p:nvPr>
        </p:nvSpPr>
        <p:spPr>
          <a:xfrm>
            <a:off x="557998" y="1799999"/>
            <a:ext cx="8059227" cy="4865977"/>
          </a:xfrm>
          <a:prstGeom prst="rect">
            <a:avLst/>
          </a:prstGeom>
          <a:noFill/>
          <a:ln>
            <a:noFill/>
          </a:ln>
        </p:spPr>
        <p:txBody>
          <a:bodyPr spcFirstLastPara="1" wrap="square" lIns="91425" tIns="45700" rIns="91425" bIns="45700" anchor="t" anchorCtr="0">
            <a:noAutofit/>
          </a:bodyPr>
          <a:lstStyle/>
          <a:p>
            <a:pPr marL="88900" indent="0" algn="l">
              <a:buNone/>
            </a:pPr>
            <a:r>
              <a:rPr lang="de-DE" sz="2200" b="0" i="0" dirty="0">
                <a:solidFill>
                  <a:srgbClr val="374151"/>
                </a:solidFill>
                <a:effectLst/>
              </a:rPr>
              <a:t>In Deutschland ist das Gesundheitssystem weitgehend durch eine </a:t>
            </a:r>
            <a:r>
              <a:rPr lang="de-DE" sz="2200" b="1" i="0" dirty="0">
                <a:solidFill>
                  <a:srgbClr val="374151"/>
                </a:solidFill>
                <a:effectLst/>
              </a:rPr>
              <a:t>Kombination aus öffentlichen und privaten Gesundheitsdiensten </a:t>
            </a:r>
            <a:r>
              <a:rPr lang="de-DE" sz="2200" b="0" i="0" dirty="0">
                <a:solidFill>
                  <a:srgbClr val="374151"/>
                </a:solidFill>
                <a:effectLst/>
              </a:rPr>
              <a:t>organisiert. Es basiert auf dem Konzept der Krankenversicherung, das darauf abzielt, allen </a:t>
            </a:r>
            <a:r>
              <a:rPr lang="de-DE" sz="2200" b="0" i="0" dirty="0" err="1">
                <a:solidFill>
                  <a:srgbClr val="374151"/>
                </a:solidFill>
                <a:effectLst/>
              </a:rPr>
              <a:t>Bürger:innen</a:t>
            </a:r>
            <a:r>
              <a:rPr lang="de-DE" sz="2200" b="0" i="0" dirty="0">
                <a:solidFill>
                  <a:srgbClr val="374151"/>
                </a:solidFill>
                <a:effectLst/>
              </a:rPr>
              <a:t>, einschließlich </a:t>
            </a:r>
            <a:r>
              <a:rPr lang="de-DE" sz="2200" b="0" i="0" dirty="0" err="1">
                <a:solidFill>
                  <a:srgbClr val="374151"/>
                </a:solidFill>
                <a:effectLst/>
              </a:rPr>
              <a:t>Migrant:innen</a:t>
            </a:r>
            <a:r>
              <a:rPr lang="de-DE" sz="2200" b="0" i="0" dirty="0">
                <a:solidFill>
                  <a:srgbClr val="374151"/>
                </a:solidFill>
                <a:effectLst/>
              </a:rPr>
              <a:t>, den Zugang zu einer hochwertigen Gesundheitsversorgung zu garantieren. Dies sind einige der wichtigsten Merkmale des deutschen Gesundheitssystems:</a:t>
            </a:r>
            <a:endParaRPr lang="en-US" sz="2200" b="0" i="0" dirty="0">
              <a:solidFill>
                <a:srgbClr val="374151"/>
              </a:solidFill>
              <a:effectLst/>
            </a:endParaRPr>
          </a:p>
          <a:p>
            <a:pPr marL="431800" indent="-342900" algn="l"/>
            <a:r>
              <a:rPr lang="de-DE" sz="2200" b="1" i="0" dirty="0">
                <a:solidFill>
                  <a:srgbClr val="374151"/>
                </a:solidFill>
                <a:effectLst/>
              </a:rPr>
              <a:t>Die Krankenversicherung: </a:t>
            </a:r>
            <a:r>
              <a:rPr lang="de-DE" sz="2200" i="0" dirty="0">
                <a:solidFill>
                  <a:srgbClr val="374151"/>
                </a:solidFill>
                <a:effectLst/>
              </a:rPr>
              <a:t>Deutschland hat ein duales Krankenversicherungssystem, bestehend aus der gesetzlichen Krankenversicherung (GKV) und der privaten Krankenversicherung (PKV). Die GKV ist für die Mehrheit der Bevölkerung obligatorisch, während die PKV hauptsächlich bestimmten Berufsgruppen und höheren Einkommensgruppen offensteht.</a:t>
            </a:r>
            <a:endParaRPr lang="en-US" sz="22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a:extLst>
              <a:ext uri="{FF2B5EF4-FFF2-40B4-BE49-F238E27FC236}">
                <a16:creationId xmlns:a16="http://schemas.microsoft.com/office/drawing/2014/main" id="{9A575BF5-3B2F-2355-944F-7FF2917AE143}"/>
              </a:ext>
            </a:extLst>
          </p:cNvPr>
          <p:cNvSpPr/>
          <p:nvPr/>
        </p:nvSpPr>
        <p:spPr>
          <a:xfrm>
            <a:off x="3035335" y="597508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a:extLst>
              <a:ext uri="{FF2B5EF4-FFF2-40B4-BE49-F238E27FC236}">
                <a16:creationId xmlns:a16="http://schemas.microsoft.com/office/drawing/2014/main" id="{94E11E56-37C8-B5C3-93F8-E9DD99075AE9}"/>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36923BDB-8CFA-5F42-E5B6-478B915835C5}"/>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5122" name="Picture 2" descr="Kostenlos Kostenloses Stock Foto zu arzt, computer, doktor Stock-Foto">
            <a:extLst>
              <a:ext uri="{FF2B5EF4-FFF2-40B4-BE49-F238E27FC236}">
                <a16:creationId xmlns:a16="http://schemas.microsoft.com/office/drawing/2014/main" id="{F7235C44-D9ED-D835-7586-E1AD6F055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5639" y="2040459"/>
            <a:ext cx="3715102" cy="237023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395FBD10-59F2-0BAD-EC05-E4BF427A094B}"/>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5020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Wie ist die Gesundheitsversorgung in Deutschland organisiert? (2)</a:t>
            </a:r>
            <a:endParaRPr lang="en-US" dirty="0"/>
          </a:p>
        </p:txBody>
      </p:sp>
      <p:sp>
        <p:nvSpPr>
          <p:cNvPr id="158" name="Google Shape;158;p5"/>
          <p:cNvSpPr txBox="1">
            <a:spLocks noGrp="1"/>
          </p:cNvSpPr>
          <p:nvPr>
            <p:ph idx="1"/>
          </p:nvPr>
        </p:nvSpPr>
        <p:spPr>
          <a:xfrm>
            <a:off x="557998" y="1799999"/>
            <a:ext cx="7115009" cy="4865977"/>
          </a:xfrm>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r>
              <a:rPr lang="de-DE" sz="2000" b="1" i="0" dirty="0">
                <a:effectLst/>
              </a:rPr>
              <a:t>Medizinische Versorgung: </a:t>
            </a:r>
            <a:r>
              <a:rPr lang="de-DE" sz="2000" i="0" dirty="0">
                <a:effectLst/>
              </a:rPr>
              <a:t>Die medizinische Versorgung in Deutschland wird von </a:t>
            </a:r>
            <a:r>
              <a:rPr lang="de-DE" sz="2000" i="0" dirty="0" err="1">
                <a:effectLst/>
              </a:rPr>
              <a:t>Allgemein</a:t>
            </a:r>
            <a:r>
              <a:rPr lang="de-DE" sz="2000" dirty="0" err="1"/>
              <a:t>ärzt:innen</a:t>
            </a:r>
            <a:r>
              <a:rPr lang="de-DE" sz="2000" i="0" dirty="0">
                <a:effectLst/>
              </a:rPr>
              <a:t>, </a:t>
            </a:r>
            <a:r>
              <a:rPr lang="de-DE" sz="2000" i="0" dirty="0" err="1">
                <a:effectLst/>
              </a:rPr>
              <a:t>Fachärzt:innen</a:t>
            </a:r>
            <a:r>
              <a:rPr lang="de-DE" sz="2000" i="0" dirty="0">
                <a:effectLst/>
              </a:rPr>
              <a:t> und Kliniken gewährleistet. Die </a:t>
            </a:r>
            <a:r>
              <a:rPr lang="de-DE" sz="2000" i="0" dirty="0" err="1">
                <a:effectLst/>
              </a:rPr>
              <a:t>Patient:innen</a:t>
            </a:r>
            <a:r>
              <a:rPr lang="de-DE" sz="2000" i="0" dirty="0">
                <a:effectLst/>
              </a:rPr>
              <a:t> haben in der Regel die freie Wahl des ärztlichen Personals und können auch direkt </a:t>
            </a:r>
            <a:r>
              <a:rPr lang="de-DE" sz="2000" i="0" dirty="0" err="1">
                <a:effectLst/>
              </a:rPr>
              <a:t>Fachärzt:innen</a:t>
            </a:r>
            <a:r>
              <a:rPr lang="de-DE" sz="2000" i="0" dirty="0">
                <a:effectLst/>
              </a:rPr>
              <a:t> aufsuchen, ohne vorher </a:t>
            </a:r>
            <a:r>
              <a:rPr lang="de-DE" sz="2000" i="0" dirty="0" err="1">
                <a:effectLst/>
              </a:rPr>
              <a:t>Allgemeinmediziner:innen</a:t>
            </a:r>
            <a:r>
              <a:rPr lang="de-DE" sz="2000" i="0" dirty="0">
                <a:effectLst/>
              </a:rPr>
              <a:t> zu konsultieren.</a:t>
            </a:r>
          </a:p>
          <a:p>
            <a:pPr algn="l">
              <a:buFont typeface="Wingdings" panose="05000000000000000000" pitchFamily="2" charset="2"/>
              <a:buChar char="§"/>
            </a:pPr>
            <a:r>
              <a:rPr lang="de-DE" sz="2000" b="1" i="0" dirty="0">
                <a:effectLst/>
              </a:rPr>
              <a:t>Krankenhäuser: </a:t>
            </a:r>
            <a:r>
              <a:rPr lang="de-DE" sz="2000" i="0" dirty="0">
                <a:effectLst/>
              </a:rPr>
              <a:t>Das Krankenhauswesen in Deutschland besteht aus einer großen Zahl öffentlicher, privater und gemeinnütziger Krankenhäuser. Die Krankenhäuser bieten ein breites Spektrum an medizinischen Leistungen an, von der Notfallversorgung bis hin zu spezialisierten Behandlungen und Operationen.</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7170" name="Picture 2" descr="Kostenlos Kostenloses Stock Foto zu anonym, anstellung, arbeit Stock-Foto">
            <a:extLst>
              <a:ext uri="{FF2B5EF4-FFF2-40B4-BE49-F238E27FC236}">
                <a16:creationId xmlns:a16="http://schemas.microsoft.com/office/drawing/2014/main" id="{F661483A-6ABA-F419-900E-C76655BD11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3007" y="1973264"/>
            <a:ext cx="4370749" cy="291383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12814266-7741-38C2-1FF9-46C321A8D4C8}"/>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7645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Wie ist die Gesundheitsversorgung in Deutschland organisiert? (3)</a:t>
            </a:r>
            <a:endParaRPr lang="en-US" dirty="0"/>
          </a:p>
        </p:txBody>
      </p:sp>
      <p:sp>
        <p:nvSpPr>
          <p:cNvPr id="158" name="Google Shape;158;p5"/>
          <p:cNvSpPr txBox="1">
            <a:spLocks noGrp="1"/>
          </p:cNvSpPr>
          <p:nvPr>
            <p:ph idx="1"/>
          </p:nvPr>
        </p:nvSpPr>
        <p:spPr>
          <a:xfrm>
            <a:off x="557998" y="1799999"/>
            <a:ext cx="6809671" cy="4865977"/>
          </a:xfrm>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r>
              <a:rPr lang="de-DE" b="1" i="0" dirty="0">
                <a:effectLst/>
              </a:rPr>
              <a:t>Langzeitpflege: </a:t>
            </a:r>
            <a:r>
              <a:rPr lang="de-DE" i="0" dirty="0">
                <a:effectLst/>
              </a:rPr>
              <a:t>Neben der medizinischen Versorgung bietet Deutschland auch verschiedene Langzeitpflegeeinrichtungen und -dienste für ältere Menschen und Menschen mit Behinderungen an. Darunter zählen Pflegeheime, betreutes Wohnen und ambulante Pflege.</a:t>
            </a:r>
          </a:p>
          <a:p>
            <a:pPr algn="l">
              <a:buFont typeface="Wingdings" panose="05000000000000000000" pitchFamily="2" charset="2"/>
              <a:buChar char="§"/>
            </a:pPr>
            <a:r>
              <a:rPr lang="de-DE" b="1" i="0" dirty="0">
                <a:effectLst/>
              </a:rPr>
              <a:t>Medikamentenversorgung: </a:t>
            </a:r>
            <a:r>
              <a:rPr lang="de-DE" i="0" dirty="0">
                <a:effectLst/>
              </a:rPr>
              <a:t>Medikamente werden in Apotheken abgegeben. Sie verkaufen sowohl verschreibungspflichtige als auch rezeptfreie Medikamente. Die Kosten für Medikamente werden in der Regel teilweise von den Krankenkassen übernommen</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054" name="Picture 6" descr="Rollstuhl, Behinderung, Verletzt">
            <a:extLst>
              <a:ext uri="{FF2B5EF4-FFF2-40B4-BE49-F238E27FC236}">
                <a16:creationId xmlns:a16="http://schemas.microsoft.com/office/drawing/2014/main" id="{904119BD-F2F8-3F99-0559-3A07888247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7670" y="2097990"/>
            <a:ext cx="4646952" cy="310038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0C2617F4-6233-F595-4AD9-CD81AFF987D2}"/>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3527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Wie ist die Gesundheitsversorgung in Deutschland organisiert? (4)</a:t>
            </a:r>
            <a:endParaRPr lang="en-US" dirty="0"/>
          </a:p>
        </p:txBody>
      </p:sp>
      <p:sp>
        <p:nvSpPr>
          <p:cNvPr id="158" name="Google Shape;158;p5"/>
          <p:cNvSpPr txBox="1">
            <a:spLocks noGrp="1"/>
          </p:cNvSpPr>
          <p:nvPr>
            <p:ph idx="1"/>
          </p:nvPr>
        </p:nvSpPr>
        <p:spPr>
          <a:xfrm>
            <a:off x="557998" y="1799999"/>
            <a:ext cx="5803387" cy="4865977"/>
          </a:xfrm>
          <a:prstGeom prst="rect">
            <a:avLst/>
          </a:prstGeom>
          <a:noFill/>
          <a:ln>
            <a:noFill/>
          </a:ln>
        </p:spPr>
        <p:txBody>
          <a:bodyPr spcFirstLastPara="1" wrap="square" lIns="91425" tIns="45700" rIns="91425" bIns="45700" anchor="t" anchorCtr="0">
            <a:noAutofit/>
          </a:bodyPr>
          <a:lstStyle/>
          <a:p>
            <a:pPr marL="88900" indent="0" algn="l">
              <a:buNone/>
            </a:pPr>
            <a:r>
              <a:rPr lang="de-DE" b="0" i="0" dirty="0">
                <a:solidFill>
                  <a:srgbClr val="374151"/>
                </a:solidFill>
                <a:effectLst/>
              </a:rPr>
              <a:t>Die Organisation des deutschen Gesundheitssystems basiert auf </a:t>
            </a:r>
            <a:endParaRPr lang="en-US" b="0" i="0" dirty="0">
              <a:solidFill>
                <a:srgbClr val="374151"/>
              </a:solidFill>
              <a:effectLst/>
            </a:endParaRPr>
          </a:p>
          <a:p>
            <a:pPr marL="431800" indent="-342900"/>
            <a:r>
              <a:rPr lang="de-DE" dirty="0">
                <a:solidFill>
                  <a:srgbClr val="374151"/>
                </a:solidFill>
              </a:rPr>
              <a:t>der Bedeutung des allgemeinen Zugangs zu Gesundheitsdienstleistungen</a:t>
            </a:r>
          </a:p>
          <a:p>
            <a:pPr marL="431800" indent="-342900"/>
            <a:r>
              <a:rPr lang="de-DE" dirty="0">
                <a:solidFill>
                  <a:srgbClr val="374151"/>
                </a:solidFill>
              </a:rPr>
              <a:t>einer hohen Qualität der Versorgung und </a:t>
            </a:r>
          </a:p>
          <a:p>
            <a:pPr marL="431800" indent="-342900"/>
            <a:r>
              <a:rPr lang="de-DE" dirty="0">
                <a:solidFill>
                  <a:srgbClr val="374151"/>
                </a:solidFill>
              </a:rPr>
              <a:t>der langfristigen finanziellen Tragfähigkeit des Systems.</a:t>
            </a:r>
            <a:endParaRPr lang="en-US"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8194" name="Picture 2" descr="Geschäftsfrau, Organigramm, Präsentieren">
            <a:extLst>
              <a:ext uri="{FF2B5EF4-FFF2-40B4-BE49-F238E27FC236}">
                <a16:creationId xmlns:a16="http://schemas.microsoft.com/office/drawing/2014/main" id="{DB770600-EDA6-B1E5-FCB7-E01228CD6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624" y="2020622"/>
            <a:ext cx="4995638" cy="2228649"/>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DBB11371-9407-43BA-A762-0C06591BFC57}"/>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894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Berechtigung von </a:t>
            </a:r>
            <a:r>
              <a:rPr lang="de-DE" dirty="0" err="1"/>
              <a:t>Migrant:innen</a:t>
            </a:r>
            <a:r>
              <a:rPr lang="de-DE" dirty="0"/>
              <a:t> Gesundheitsdienstleistungen in Deutschland in Anspruch zu nehmen (1)</a:t>
            </a:r>
            <a:endParaRPr lang="en-US" dirty="0"/>
          </a:p>
        </p:txBody>
      </p:sp>
      <p:sp>
        <p:nvSpPr>
          <p:cNvPr id="158" name="Google Shape;158;p5"/>
          <p:cNvSpPr txBox="1">
            <a:spLocks noGrp="1"/>
          </p:cNvSpPr>
          <p:nvPr>
            <p:ph idx="1"/>
          </p:nvPr>
        </p:nvSpPr>
        <p:spPr>
          <a:xfrm>
            <a:off x="557998" y="1799999"/>
            <a:ext cx="6230427" cy="4865977"/>
          </a:xfrm>
          <a:prstGeom prst="rect">
            <a:avLst/>
          </a:prstGeom>
          <a:noFill/>
          <a:ln>
            <a:noFill/>
          </a:ln>
        </p:spPr>
        <p:txBody>
          <a:bodyPr spcFirstLastPara="1" wrap="square" lIns="91425" tIns="45700" rIns="91425" bIns="45700" anchor="t" anchorCtr="0">
            <a:noAutofit/>
          </a:bodyPr>
          <a:lstStyle/>
          <a:p>
            <a:pPr marL="88900" indent="0" algn="l">
              <a:buNone/>
            </a:pPr>
            <a:r>
              <a:rPr lang="de-DE" b="0" i="0" dirty="0">
                <a:solidFill>
                  <a:srgbClr val="374151"/>
                </a:solidFill>
                <a:effectLst/>
              </a:rPr>
              <a:t>Die Gesundheitsfürsorge für </a:t>
            </a:r>
            <a:r>
              <a:rPr lang="de-DE" b="0" i="0" dirty="0" err="1">
                <a:solidFill>
                  <a:srgbClr val="374151"/>
                </a:solidFill>
                <a:effectLst/>
              </a:rPr>
              <a:t>Migrant:innen</a:t>
            </a:r>
            <a:r>
              <a:rPr lang="de-DE" b="0" i="0" dirty="0">
                <a:solidFill>
                  <a:srgbClr val="374151"/>
                </a:solidFill>
                <a:effectLst/>
              </a:rPr>
              <a:t> setzt voraus, dass sie Zugang zu einer angemessenen medizinischen Versorgung haben. </a:t>
            </a:r>
            <a:endParaRPr lang="en-US" b="0" i="0" dirty="0">
              <a:solidFill>
                <a:srgbClr val="374151"/>
              </a:solidFill>
              <a:effectLst/>
            </a:endParaRPr>
          </a:p>
          <a:p>
            <a:pPr marL="431800" indent="-342900"/>
            <a:r>
              <a:rPr lang="de-DE" b="1" i="0" dirty="0">
                <a:solidFill>
                  <a:srgbClr val="374151"/>
                </a:solidFill>
                <a:effectLst/>
              </a:rPr>
              <a:t>Gesetzliche Krankenversicherung (GKV): </a:t>
            </a:r>
            <a:r>
              <a:rPr lang="de-DE" i="0" dirty="0">
                <a:solidFill>
                  <a:srgbClr val="374151"/>
                </a:solidFill>
                <a:effectLst/>
              </a:rPr>
              <a:t>Menschen mit legalem Aufenthaltsstatus in Deutschland sind in der Regel verpflichtet, der gesetzlichen Krankenversicherung beizutreten. Damit haben sie Zugang zu einer breiten Palette medizinischer Leistungen, darunter Vorsorgeuntersuchungen, Behandlungen und Medikamente.</a:t>
            </a:r>
            <a:endParaRPr lang="en-US"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9220" name="Picture 4" descr="Kostenlos Mann Mit Zahnärztlicher Untersuchung Stock-Foto">
            <a:extLst>
              <a:ext uri="{FF2B5EF4-FFF2-40B4-BE49-F238E27FC236}">
                <a16:creationId xmlns:a16="http://schemas.microsoft.com/office/drawing/2014/main" id="{F2F0A202-559E-67E8-ADA7-3EB0CB10F4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0942" y="1987873"/>
            <a:ext cx="4601588" cy="306772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34062095-904F-17DB-4877-C6BCA6493106}"/>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4910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Berechtigung von </a:t>
            </a:r>
            <a:r>
              <a:rPr lang="de-DE" dirty="0" err="1"/>
              <a:t>Migrant:innen</a:t>
            </a:r>
            <a:r>
              <a:rPr lang="de-DE" dirty="0"/>
              <a:t> Gesundheitsdienstleistungen in Deutschland in Anspruch zu nehmen </a:t>
            </a:r>
            <a:r>
              <a:rPr lang="en-US" dirty="0"/>
              <a:t>(2)</a:t>
            </a: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r>
              <a:rPr lang="de-DE" b="1" i="0" dirty="0">
                <a:effectLst/>
              </a:rPr>
              <a:t>Gesundheitliche Beratung und Unterstützung: </a:t>
            </a:r>
            <a:r>
              <a:rPr lang="de-DE" i="0" dirty="0">
                <a:effectLst/>
              </a:rPr>
              <a:t>Es gibt verschiedene gemeinnützige Organisationen, die </a:t>
            </a:r>
            <a:r>
              <a:rPr lang="de-DE" i="0" dirty="0" err="1">
                <a:effectLst/>
              </a:rPr>
              <a:t>Migrant:innen</a:t>
            </a:r>
            <a:r>
              <a:rPr lang="de-DE" i="0" dirty="0">
                <a:effectLst/>
              </a:rPr>
              <a:t> in Bezug auf ihre Gesundheit beraten und unterstützen. Diese Organisationen helfen dabei, sich im Gesundheitssystem zurechtzufinden, Personen zum Dolmetschen zu finden und Informationen zu Gesundheitsfragen bereitzustellen.</a:t>
            </a:r>
            <a:endParaRPr lang="en-US"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rPr>
              <a:t>Pexels</a:t>
            </a:r>
            <a:r>
              <a:rPr lang="en-US" sz="1200" u="sng"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8194" name="Picture 2" descr="Kostenlos Mann, Der Schwarzes Poloshirt Und Graue Hosen Trägt, Die Auf Weißem Stuhl Sitzen Stock-Foto">
            <a:extLst>
              <a:ext uri="{FF2B5EF4-FFF2-40B4-BE49-F238E27FC236}">
                <a16:creationId xmlns:a16="http://schemas.microsoft.com/office/drawing/2014/main" id="{1876F63F-A88C-E5C5-2343-8F7DC4B06A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342" y="2447417"/>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4F69C14B-943E-EC8E-06BA-425C99D2E6D3}"/>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8838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44;p2">
            <a:extLst>
              <a:ext uri="{FF2B5EF4-FFF2-40B4-BE49-F238E27FC236}">
                <a16:creationId xmlns:a16="http://schemas.microsoft.com/office/drawing/2014/main" id="{8E968C5B-11B6-EECB-1C76-98A44A94C058}"/>
              </a:ext>
            </a:extLst>
          </p:cNvPr>
          <p:cNvSpPr/>
          <p:nvPr/>
        </p:nvSpPr>
        <p:spPr>
          <a:xfrm>
            <a:off x="1321320" y="494100"/>
            <a:ext cx="10514880" cy="13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tabLst>
                <a:tab pos="0" algn="l"/>
              </a:tabLst>
            </a:pPr>
            <a:r>
              <a:rPr lang="de-DE" sz="4800" b="1" strike="noStrike" spc="-1">
                <a:solidFill>
                  <a:srgbClr val="203864"/>
                </a:solidFill>
                <a:latin typeface="Calibri"/>
                <a:ea typeface="Calibri"/>
              </a:rPr>
              <a:t>Partner</a:t>
            </a:r>
            <a:endParaRPr lang="de-DE" sz="4800" b="0" strike="noStrike" spc="-1">
              <a:solidFill>
                <a:srgbClr val="000000"/>
              </a:solidFill>
              <a:latin typeface="Arial"/>
            </a:endParaRPr>
          </a:p>
        </p:txBody>
      </p:sp>
      <p:grpSp>
        <p:nvGrpSpPr>
          <p:cNvPr id="10" name="Google Shape;145;p2">
            <a:extLst>
              <a:ext uri="{FF2B5EF4-FFF2-40B4-BE49-F238E27FC236}">
                <a16:creationId xmlns:a16="http://schemas.microsoft.com/office/drawing/2014/main" id="{6F8E447C-9342-B373-A443-77B2F21E94B3}"/>
              </a:ext>
            </a:extLst>
          </p:cNvPr>
          <p:cNvGrpSpPr/>
          <p:nvPr/>
        </p:nvGrpSpPr>
        <p:grpSpPr>
          <a:xfrm>
            <a:off x="7089960" y="1942020"/>
            <a:ext cx="6095160" cy="1667880"/>
            <a:chOff x="6606720" y="1812960"/>
            <a:chExt cx="6095160" cy="1667880"/>
          </a:xfrm>
        </p:grpSpPr>
        <p:pic>
          <p:nvPicPr>
            <p:cNvPr id="51" name="Google Shape;146;p2">
              <a:extLst>
                <a:ext uri="{FF2B5EF4-FFF2-40B4-BE49-F238E27FC236}">
                  <a16:creationId xmlns:a16="http://schemas.microsoft.com/office/drawing/2014/main" id="{00206BBF-4DFA-EB84-2C39-9FC4D1A7C3CB}"/>
                </a:ext>
              </a:extLst>
            </p:cNvPr>
            <p:cNvPicPr/>
            <p:nvPr/>
          </p:nvPicPr>
          <p:blipFill>
            <a:blip r:embed="rId3"/>
            <a:stretch/>
          </p:blipFill>
          <p:spPr>
            <a:xfrm>
              <a:off x="8930160" y="1812960"/>
              <a:ext cx="1448280" cy="996480"/>
            </a:xfrm>
            <a:prstGeom prst="rect">
              <a:avLst/>
            </a:prstGeom>
            <a:ln w="0">
              <a:noFill/>
            </a:ln>
          </p:spPr>
        </p:pic>
        <p:sp>
          <p:nvSpPr>
            <p:cNvPr id="52" name="Google Shape;147;p2">
              <a:extLst>
                <a:ext uri="{FF2B5EF4-FFF2-40B4-BE49-F238E27FC236}">
                  <a16:creationId xmlns:a16="http://schemas.microsoft.com/office/drawing/2014/main" id="{13145664-7DFD-0592-EB10-28B74201F241}"/>
                </a:ext>
              </a:extLst>
            </p:cNvPr>
            <p:cNvSpPr/>
            <p:nvPr/>
          </p:nvSpPr>
          <p:spPr>
            <a:xfrm>
              <a:off x="6606720" y="2751840"/>
              <a:ext cx="609516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50" b="0" strike="noStrike" spc="-1">
                  <a:solidFill>
                    <a:srgbClr val="203864"/>
                  </a:solidFill>
                  <a:latin typeface="Roboto"/>
                  <a:ea typeface="Roboto"/>
                </a:rPr>
                <a:t>WESTFALISCHE </a:t>
              </a:r>
              <a:r>
                <a:rPr lang="en-US" sz="1000" b="0" strike="noStrike" spc="-1">
                  <a:solidFill>
                    <a:srgbClr val="203864"/>
                  </a:solidFill>
                  <a:latin typeface="Roboto"/>
                  <a:ea typeface="Roboto"/>
                </a:rPr>
                <a:t>HOCHSCHULE</a:t>
              </a:r>
              <a:r>
                <a:rPr lang="en-US" sz="1050" b="0" strike="noStrike" spc="-1">
                  <a:solidFill>
                    <a:srgbClr val="203864"/>
                  </a:solidFill>
                  <a:latin typeface="Roboto"/>
                  <a:ea typeface="Roboto"/>
                </a:rPr>
                <a:t> GELSENKIRCHEN,</a:t>
              </a:r>
              <a:r>
                <a:rPr sz="1050"/>
                <a:t/>
              </a:r>
              <a:br>
                <a:rPr sz="1050"/>
              </a:br>
              <a:r>
                <a:rPr lang="en-US" sz="1050" b="0" strike="noStrike" spc="-1">
                  <a:solidFill>
                    <a:srgbClr val="203864"/>
                  </a:solidFill>
                  <a:latin typeface="Roboto"/>
                  <a:ea typeface="Roboto"/>
                </a:rPr>
                <a:t>BOCHOLT, RECKLINGHAUSEN</a:t>
              </a:r>
              <a:endParaRPr lang="de-DE" sz="1050" b="0" strike="noStrike" spc="-1">
                <a:solidFill>
                  <a:srgbClr val="000000"/>
                </a:solidFill>
                <a:latin typeface="Arial"/>
              </a:endParaRPr>
            </a:p>
            <a:p>
              <a:pPr algn="ctr">
                <a:lnSpc>
                  <a:spcPct val="100000"/>
                </a:lnSpc>
                <a:tabLst>
                  <a:tab pos="0" algn="l"/>
                </a:tabLst>
              </a:pPr>
              <a:r>
                <a:rPr lang="en-US" sz="1050" b="0" strike="noStrike" spc="-1">
                  <a:solidFill>
                    <a:srgbClr val="414042"/>
                  </a:solidFill>
                  <a:latin typeface="Roboto"/>
                  <a:ea typeface="Roboto"/>
                </a:rPr>
                <a:t>GELSENKIRCHEN, DEUTSCHLAND</a:t>
              </a:r>
              <a:endParaRPr lang="de-DE" sz="1050" b="0" strike="noStrike" spc="-1">
                <a:solidFill>
                  <a:srgbClr val="000000"/>
                </a:solidFill>
                <a:latin typeface="Arial"/>
              </a:endParaRPr>
            </a:p>
            <a:p>
              <a:pPr algn="ctr">
                <a:lnSpc>
                  <a:spcPct val="100000"/>
                </a:lnSpc>
                <a:tabLst>
                  <a:tab pos="0" algn="l"/>
                </a:tabLst>
              </a:pPr>
              <a:r>
                <a:rPr lang="en-US" sz="1050" b="0" u="sng" strike="noStrike" spc="-1">
                  <a:solidFill>
                    <a:srgbClr val="0563C1"/>
                  </a:solidFill>
                  <a:uFillTx/>
                  <a:latin typeface="Roboto"/>
                  <a:ea typeface="Roboto"/>
                  <a:hlinkClick r:id="rId4"/>
                </a:rPr>
                <a:t>www.w-hs.de</a:t>
              </a:r>
              <a:endParaRPr lang="de-DE" sz="1050" b="0" strike="noStrike" spc="-1">
                <a:solidFill>
                  <a:srgbClr val="000000"/>
                </a:solidFill>
                <a:latin typeface="Arial"/>
              </a:endParaRPr>
            </a:p>
          </p:txBody>
        </p:sp>
      </p:grpSp>
      <p:grpSp>
        <p:nvGrpSpPr>
          <p:cNvPr id="25" name="Google Shape;148;p2">
            <a:extLst>
              <a:ext uri="{FF2B5EF4-FFF2-40B4-BE49-F238E27FC236}">
                <a16:creationId xmlns:a16="http://schemas.microsoft.com/office/drawing/2014/main" id="{23399FAA-D0F8-F9FB-A031-2F827CFE9DBA}"/>
              </a:ext>
            </a:extLst>
          </p:cNvPr>
          <p:cNvGrpSpPr/>
          <p:nvPr/>
        </p:nvGrpSpPr>
        <p:grpSpPr>
          <a:xfrm>
            <a:off x="3966960" y="4633020"/>
            <a:ext cx="6628680" cy="1730880"/>
            <a:chOff x="3483720" y="4503960"/>
            <a:chExt cx="6628680" cy="1730880"/>
          </a:xfrm>
        </p:grpSpPr>
        <p:pic>
          <p:nvPicPr>
            <p:cNvPr id="49" name="Google Shape;149;p2">
              <a:extLst>
                <a:ext uri="{FF2B5EF4-FFF2-40B4-BE49-F238E27FC236}">
                  <a16:creationId xmlns:a16="http://schemas.microsoft.com/office/drawing/2014/main" id="{4DA8397F-6C0B-7E8B-4FAE-407970FE4B20}"/>
                </a:ext>
              </a:extLst>
            </p:cNvPr>
            <p:cNvPicPr/>
            <p:nvPr/>
          </p:nvPicPr>
          <p:blipFill>
            <a:blip r:embed="rId5"/>
            <a:stretch/>
          </p:blipFill>
          <p:spPr>
            <a:xfrm>
              <a:off x="5531760" y="4503960"/>
              <a:ext cx="2532960" cy="1046880"/>
            </a:xfrm>
            <a:prstGeom prst="rect">
              <a:avLst/>
            </a:prstGeom>
            <a:ln w="0">
              <a:noFill/>
            </a:ln>
          </p:spPr>
        </p:pic>
        <p:sp>
          <p:nvSpPr>
            <p:cNvPr id="50" name="Google Shape;150;p2">
              <a:extLst>
                <a:ext uri="{FF2B5EF4-FFF2-40B4-BE49-F238E27FC236}">
                  <a16:creationId xmlns:a16="http://schemas.microsoft.com/office/drawing/2014/main" id="{33360FEB-CF11-FADB-D11F-CF2694C18ECE}"/>
                </a:ext>
              </a:extLst>
            </p:cNvPr>
            <p:cNvSpPr/>
            <p:nvPr/>
          </p:nvSpPr>
          <p:spPr>
            <a:xfrm>
              <a:off x="3483720" y="5534640"/>
              <a:ext cx="66286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COORDINA ORGANIZACIÓN DE EMPRESAS Y</a:t>
              </a:r>
              <a:r>
                <a:rPr sz="1000"/>
                <a:t/>
              </a:r>
              <a:br>
                <a:rPr sz="1000"/>
              </a:br>
              <a:r>
                <a:rPr lang="en-US" sz="1000" b="0" strike="noStrike" spc="-1">
                  <a:solidFill>
                    <a:srgbClr val="203864"/>
                  </a:solidFill>
                  <a:latin typeface="Roboto"/>
                  <a:ea typeface="Roboto"/>
                </a:rPr>
                <a:t>RECURSOS HUMANOS, S.L.</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6"/>
                </a:rPr>
                <a:t>coordina-oerh.com</a:t>
              </a:r>
              <a:endParaRPr lang="de-DE" sz="1000" b="0" strike="noStrike" spc="-1">
                <a:solidFill>
                  <a:srgbClr val="000000"/>
                </a:solidFill>
                <a:latin typeface="Arial"/>
              </a:endParaRPr>
            </a:p>
          </p:txBody>
        </p:sp>
      </p:grpSp>
      <p:grpSp>
        <p:nvGrpSpPr>
          <p:cNvPr id="30" name="Google Shape;151;p2">
            <a:extLst>
              <a:ext uri="{FF2B5EF4-FFF2-40B4-BE49-F238E27FC236}">
                <a16:creationId xmlns:a16="http://schemas.microsoft.com/office/drawing/2014/main" id="{60094C63-5960-3C03-2EFA-FD5371917543}"/>
              </a:ext>
            </a:extLst>
          </p:cNvPr>
          <p:cNvGrpSpPr/>
          <p:nvPr/>
        </p:nvGrpSpPr>
        <p:grpSpPr>
          <a:xfrm>
            <a:off x="3503640" y="1905660"/>
            <a:ext cx="6633720" cy="1577880"/>
            <a:chOff x="3020400" y="1776600"/>
            <a:chExt cx="6633720" cy="1577880"/>
          </a:xfrm>
        </p:grpSpPr>
        <p:pic>
          <p:nvPicPr>
            <p:cNvPr id="47" name="Google Shape;152;p2">
              <a:extLst>
                <a:ext uri="{FF2B5EF4-FFF2-40B4-BE49-F238E27FC236}">
                  <a16:creationId xmlns:a16="http://schemas.microsoft.com/office/drawing/2014/main" id="{3CF62814-288A-F7C2-80FB-649A916473B6}"/>
                </a:ext>
              </a:extLst>
            </p:cNvPr>
            <p:cNvPicPr/>
            <p:nvPr/>
          </p:nvPicPr>
          <p:blipFill>
            <a:blip r:embed="rId7"/>
            <a:stretch/>
          </p:blipFill>
          <p:spPr>
            <a:xfrm>
              <a:off x="5065920" y="1776600"/>
              <a:ext cx="2542320" cy="1046880"/>
            </a:xfrm>
            <a:prstGeom prst="rect">
              <a:avLst/>
            </a:prstGeom>
            <a:ln w="0">
              <a:noFill/>
            </a:ln>
          </p:spPr>
        </p:pic>
        <p:sp>
          <p:nvSpPr>
            <p:cNvPr id="48" name="Google Shape;153;p2">
              <a:extLst>
                <a:ext uri="{FF2B5EF4-FFF2-40B4-BE49-F238E27FC236}">
                  <a16:creationId xmlns:a16="http://schemas.microsoft.com/office/drawing/2014/main" id="{F436179E-2581-54DC-F027-6CA10ED33BBE}"/>
                </a:ext>
              </a:extLst>
            </p:cNvPr>
            <p:cNvSpPr/>
            <p:nvPr/>
          </p:nvSpPr>
          <p:spPr>
            <a:xfrm>
              <a:off x="3020400" y="2806920"/>
              <a:ext cx="663372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PROLIPSIS</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666666"/>
                  </a:solidFill>
                  <a:latin typeface="Roboto"/>
                  <a:ea typeface="Roboto"/>
                </a:rPr>
                <a:t>ATHEN, GRIECHENLAND</a:t>
              </a:r>
              <a:r>
                <a:rPr sz="1000"/>
                <a:t/>
              </a:r>
              <a:br>
                <a:rPr sz="1000"/>
              </a:br>
              <a:r>
                <a:rPr lang="en-US" sz="1000" b="0" u="sng" strike="noStrike" spc="-1">
                  <a:solidFill>
                    <a:srgbClr val="0563C1"/>
                  </a:solidFill>
                  <a:uFillTx/>
                  <a:latin typeface="Roboto"/>
                  <a:ea typeface="Roboto"/>
                  <a:hlinkClick r:id="rId8"/>
                </a:rPr>
                <a:t>www.prolepsis.gr</a:t>
              </a:r>
              <a:endParaRPr lang="de-DE" sz="1000" b="0" strike="noStrike" spc="-1">
                <a:solidFill>
                  <a:srgbClr val="000000"/>
                </a:solidFill>
                <a:latin typeface="Arial"/>
              </a:endParaRPr>
            </a:p>
          </p:txBody>
        </p:sp>
      </p:grpSp>
      <p:grpSp>
        <p:nvGrpSpPr>
          <p:cNvPr id="31" name="Google Shape;154;p2">
            <a:extLst>
              <a:ext uri="{FF2B5EF4-FFF2-40B4-BE49-F238E27FC236}">
                <a16:creationId xmlns:a16="http://schemas.microsoft.com/office/drawing/2014/main" id="{7A70A3D3-53F1-5CDD-2DDB-FC287500D367}"/>
              </a:ext>
            </a:extLst>
          </p:cNvPr>
          <p:cNvGrpSpPr/>
          <p:nvPr/>
        </p:nvGrpSpPr>
        <p:grpSpPr>
          <a:xfrm>
            <a:off x="3259200" y="4607460"/>
            <a:ext cx="2542320" cy="1739160"/>
            <a:chOff x="2775960" y="4478400"/>
            <a:chExt cx="2542320" cy="1739160"/>
          </a:xfrm>
        </p:grpSpPr>
        <p:pic>
          <p:nvPicPr>
            <p:cNvPr id="45" name="Google Shape;155;p2">
              <a:extLst>
                <a:ext uri="{FF2B5EF4-FFF2-40B4-BE49-F238E27FC236}">
                  <a16:creationId xmlns:a16="http://schemas.microsoft.com/office/drawing/2014/main" id="{FA0817E1-5C0E-6F37-DE36-BA51B0620A7F}"/>
                </a:ext>
              </a:extLst>
            </p:cNvPr>
            <p:cNvPicPr/>
            <p:nvPr/>
          </p:nvPicPr>
          <p:blipFill>
            <a:blip r:embed="rId9"/>
            <a:stretch/>
          </p:blipFill>
          <p:spPr>
            <a:xfrm>
              <a:off x="2775960" y="4478400"/>
              <a:ext cx="2542320" cy="1020240"/>
            </a:xfrm>
            <a:prstGeom prst="rect">
              <a:avLst/>
            </a:prstGeom>
            <a:ln w="0">
              <a:noFill/>
            </a:ln>
          </p:spPr>
        </p:pic>
        <p:sp>
          <p:nvSpPr>
            <p:cNvPr id="46" name="Google Shape;156;p2">
              <a:extLst>
                <a:ext uri="{FF2B5EF4-FFF2-40B4-BE49-F238E27FC236}">
                  <a16:creationId xmlns:a16="http://schemas.microsoft.com/office/drawing/2014/main" id="{0393E38D-09B8-7949-1CAA-72690C948510}"/>
                </a:ext>
              </a:extLst>
            </p:cNvPr>
            <p:cNvSpPr/>
            <p:nvPr/>
          </p:nvSpPr>
          <p:spPr>
            <a:xfrm>
              <a:off x="3082680" y="5517360"/>
              <a:ext cx="20368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media k GmbH</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Bad Mergentheim, DEUTSCHLAND</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0"/>
                </a:rPr>
                <a:t>www.media-k.eu</a:t>
              </a:r>
              <a:endParaRPr lang="de-DE" sz="1000" b="0" strike="noStrike" spc="-1">
                <a:solidFill>
                  <a:srgbClr val="000000"/>
                </a:solidFill>
                <a:latin typeface="Arial"/>
              </a:endParaRPr>
            </a:p>
          </p:txBody>
        </p:sp>
      </p:grpSp>
      <p:grpSp>
        <p:nvGrpSpPr>
          <p:cNvPr id="32" name="Google Shape;157;p2">
            <a:extLst>
              <a:ext uri="{FF2B5EF4-FFF2-40B4-BE49-F238E27FC236}">
                <a16:creationId xmlns:a16="http://schemas.microsoft.com/office/drawing/2014/main" id="{64CFF126-996E-6AED-EEE8-5A4AEA2C7AC7}"/>
              </a:ext>
            </a:extLst>
          </p:cNvPr>
          <p:cNvGrpSpPr/>
          <p:nvPr/>
        </p:nvGrpSpPr>
        <p:grpSpPr>
          <a:xfrm>
            <a:off x="3343080" y="1551420"/>
            <a:ext cx="1972080" cy="2872440"/>
            <a:chOff x="2859840" y="1422360"/>
            <a:chExt cx="1972080" cy="2872440"/>
          </a:xfrm>
        </p:grpSpPr>
        <p:pic>
          <p:nvPicPr>
            <p:cNvPr id="43" name="Google Shape;158;p2">
              <a:extLst>
                <a:ext uri="{FF2B5EF4-FFF2-40B4-BE49-F238E27FC236}">
                  <a16:creationId xmlns:a16="http://schemas.microsoft.com/office/drawing/2014/main" id="{335805ED-8D0D-C42B-FD78-AC21DE592833}"/>
                </a:ext>
              </a:extLst>
            </p:cNvPr>
            <p:cNvPicPr/>
            <p:nvPr/>
          </p:nvPicPr>
          <p:blipFill>
            <a:blip r:embed="rId11"/>
            <a:stretch/>
          </p:blipFill>
          <p:spPr>
            <a:xfrm>
              <a:off x="2859840" y="1422360"/>
              <a:ext cx="1961280" cy="2152080"/>
            </a:xfrm>
            <a:prstGeom prst="rect">
              <a:avLst/>
            </a:prstGeom>
            <a:ln w="0">
              <a:noFill/>
            </a:ln>
          </p:spPr>
        </p:pic>
        <p:sp>
          <p:nvSpPr>
            <p:cNvPr id="44" name="Google Shape;159;p2">
              <a:extLst>
                <a:ext uri="{FF2B5EF4-FFF2-40B4-BE49-F238E27FC236}">
                  <a16:creationId xmlns:a16="http://schemas.microsoft.com/office/drawing/2014/main" id="{1A0154FA-B24A-90D5-77C5-137312E5B788}"/>
                </a:ext>
              </a:extLst>
            </p:cNvPr>
            <p:cNvSpPr/>
            <p:nvPr/>
          </p:nvSpPr>
          <p:spPr>
            <a:xfrm>
              <a:off x="2870640" y="3594600"/>
              <a:ext cx="19612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OXFAM ITALIA INTERCULTURA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AREZZO, ITALIEN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2"/>
                </a:rPr>
                <a:t>www.oxfamitalia.org/</a:t>
              </a:r>
              <a:endParaRPr lang="de-DE" sz="1000" b="0" strike="noStrike" spc="-1">
                <a:solidFill>
                  <a:srgbClr val="000000"/>
                </a:solidFill>
                <a:latin typeface="Arial"/>
              </a:endParaRPr>
            </a:p>
          </p:txBody>
        </p:sp>
      </p:grpSp>
      <p:grpSp>
        <p:nvGrpSpPr>
          <p:cNvPr id="33" name="Google Shape;160;p2">
            <a:extLst>
              <a:ext uri="{FF2B5EF4-FFF2-40B4-BE49-F238E27FC236}">
                <a16:creationId xmlns:a16="http://schemas.microsoft.com/office/drawing/2014/main" id="{8F28604C-8DD0-1876-61F5-6F8CEB82AA1E}"/>
              </a:ext>
            </a:extLst>
          </p:cNvPr>
          <p:cNvGrpSpPr/>
          <p:nvPr/>
        </p:nvGrpSpPr>
        <p:grpSpPr>
          <a:xfrm>
            <a:off x="-1491000" y="1858860"/>
            <a:ext cx="6951960" cy="1595160"/>
            <a:chOff x="-1974240" y="1729800"/>
            <a:chExt cx="6951960" cy="1595160"/>
          </a:xfrm>
        </p:grpSpPr>
        <p:pic>
          <p:nvPicPr>
            <p:cNvPr id="41" name="Google Shape;161;p2">
              <a:extLst>
                <a:ext uri="{FF2B5EF4-FFF2-40B4-BE49-F238E27FC236}">
                  <a16:creationId xmlns:a16="http://schemas.microsoft.com/office/drawing/2014/main" id="{A20D84F9-3F55-3FB5-79DF-6DF43A937A41}"/>
                </a:ext>
              </a:extLst>
            </p:cNvPr>
            <p:cNvPicPr/>
            <p:nvPr/>
          </p:nvPicPr>
          <p:blipFill>
            <a:blip r:embed="rId13"/>
            <a:stretch/>
          </p:blipFill>
          <p:spPr>
            <a:xfrm>
              <a:off x="230400" y="1729800"/>
              <a:ext cx="2542320" cy="1037520"/>
            </a:xfrm>
            <a:prstGeom prst="rect">
              <a:avLst/>
            </a:prstGeom>
            <a:ln w="0">
              <a:noFill/>
            </a:ln>
          </p:spPr>
        </p:pic>
        <p:sp>
          <p:nvSpPr>
            <p:cNvPr id="42" name="Google Shape;162;p2">
              <a:extLst>
                <a:ext uri="{FF2B5EF4-FFF2-40B4-BE49-F238E27FC236}">
                  <a16:creationId xmlns:a16="http://schemas.microsoft.com/office/drawing/2014/main" id="{4F95DD1F-8448-9638-B34B-A86CB1D67950}"/>
                </a:ext>
              </a:extLst>
            </p:cNvPr>
            <p:cNvSpPr/>
            <p:nvPr/>
          </p:nvSpPr>
          <p:spPr>
            <a:xfrm>
              <a:off x="-1974240" y="2777400"/>
              <a:ext cx="695196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UNIVERSITAT DE VALENCIA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4"/>
                </a:rPr>
                <a:t>www.uv.es</a:t>
              </a:r>
              <a:endParaRPr lang="de-DE" sz="1000" b="0" strike="noStrike" spc="-1">
                <a:solidFill>
                  <a:srgbClr val="000000"/>
                </a:solidFill>
                <a:latin typeface="Arial"/>
              </a:endParaRPr>
            </a:p>
          </p:txBody>
        </p:sp>
      </p:grpSp>
      <p:sp>
        <p:nvSpPr>
          <p:cNvPr id="34" name="Google Shape;163;p2">
            <a:extLst>
              <a:ext uri="{FF2B5EF4-FFF2-40B4-BE49-F238E27FC236}">
                <a16:creationId xmlns:a16="http://schemas.microsoft.com/office/drawing/2014/main" id="{9CEAEA2D-8C01-E70F-2524-303591B15884}"/>
              </a:ext>
            </a:extLst>
          </p:cNvPr>
          <p:cNvSpPr/>
          <p:nvPr/>
        </p:nvSpPr>
        <p:spPr>
          <a:xfrm>
            <a:off x="6144960" y="3909060"/>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de-DE" sz="1100" b="0" strike="noStrike" spc="-1">
                <a:solidFill>
                  <a:srgbClr val="203864"/>
                </a:solidFill>
                <a:latin typeface="Roboto"/>
                <a:ea typeface="Roboto"/>
              </a:rPr>
              <a:t>CONNEXIONS</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ATHEN, GRIECHENLAND</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5"/>
              </a:rPr>
              <a:t>www.connexions.gr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35" name="Google Shape;164;p2">
            <a:extLst>
              <a:ext uri="{FF2B5EF4-FFF2-40B4-BE49-F238E27FC236}">
                <a16:creationId xmlns:a16="http://schemas.microsoft.com/office/drawing/2014/main" id="{DFB5ECE6-0A51-4542-7B2A-F54B1A312AB0}"/>
              </a:ext>
            </a:extLst>
          </p:cNvPr>
          <p:cNvPicPr/>
          <p:nvPr/>
        </p:nvPicPr>
        <p:blipFill>
          <a:blip r:embed="rId16"/>
          <a:stretch/>
        </p:blipFill>
        <p:spPr>
          <a:xfrm>
            <a:off x="1072200" y="4238820"/>
            <a:ext cx="2082240" cy="1321920"/>
          </a:xfrm>
          <a:prstGeom prst="rect">
            <a:avLst/>
          </a:prstGeom>
          <a:ln w="0">
            <a:noFill/>
          </a:ln>
        </p:spPr>
      </p:pic>
      <p:pic>
        <p:nvPicPr>
          <p:cNvPr id="36" name="Google Shape;165;p2">
            <a:extLst>
              <a:ext uri="{FF2B5EF4-FFF2-40B4-BE49-F238E27FC236}">
                <a16:creationId xmlns:a16="http://schemas.microsoft.com/office/drawing/2014/main" id="{C9D8033D-E6BB-B578-99C9-C05ED0A5994A}"/>
              </a:ext>
            </a:extLst>
          </p:cNvPr>
          <p:cNvPicPr/>
          <p:nvPr/>
        </p:nvPicPr>
        <p:blipFill>
          <a:blip r:embed="rId17"/>
          <a:stretch/>
        </p:blipFill>
        <p:spPr>
          <a:xfrm>
            <a:off x="9249600" y="4648860"/>
            <a:ext cx="2158200" cy="885240"/>
          </a:xfrm>
          <a:prstGeom prst="rect">
            <a:avLst/>
          </a:prstGeom>
          <a:ln w="0">
            <a:noFill/>
          </a:ln>
        </p:spPr>
      </p:pic>
      <p:sp>
        <p:nvSpPr>
          <p:cNvPr id="37" name="Google Shape;166;p2">
            <a:extLst>
              <a:ext uri="{FF2B5EF4-FFF2-40B4-BE49-F238E27FC236}">
                <a16:creationId xmlns:a16="http://schemas.microsoft.com/office/drawing/2014/main" id="{E2D334CF-A359-81F5-DCBD-40E204DA702E}"/>
              </a:ext>
            </a:extLst>
          </p:cNvPr>
          <p:cNvSpPr/>
          <p:nvPr/>
        </p:nvSpPr>
        <p:spPr>
          <a:xfrm>
            <a:off x="6145680" y="5680620"/>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de-DE" sz="1100" b="0" strike="noStrike" spc="-1">
                <a:solidFill>
                  <a:srgbClr val="203864"/>
                </a:solidFill>
                <a:latin typeface="Roboto"/>
                <a:ea typeface="Roboto"/>
              </a:rPr>
              <a:t>AMSED</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STRAßBURG, FRANKREICH</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8"/>
              </a:rPr>
              <a:t>www.amsed.fr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sp>
        <p:nvSpPr>
          <p:cNvPr id="38" name="Google Shape;167;p2">
            <a:extLst>
              <a:ext uri="{FF2B5EF4-FFF2-40B4-BE49-F238E27FC236}">
                <a16:creationId xmlns:a16="http://schemas.microsoft.com/office/drawing/2014/main" id="{4EA68295-B960-DCD9-D39D-35EDB0E883A0}"/>
              </a:ext>
            </a:extLst>
          </p:cNvPr>
          <p:cNvSpPr/>
          <p:nvPr/>
        </p:nvSpPr>
        <p:spPr>
          <a:xfrm>
            <a:off x="-2511600" y="5623740"/>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de-DE" sz="1100" b="0" strike="noStrike" spc="-1">
                <a:solidFill>
                  <a:srgbClr val="203864"/>
                </a:solidFill>
                <a:latin typeface="Roboto"/>
                <a:ea typeface="Roboto"/>
              </a:rPr>
              <a:t>RESET</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ZYPERN</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9"/>
              </a:rPr>
              <a:t>www.resetcy.com</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39" name="Google Shape;168;p2"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0A104A5A-7FC1-959C-6022-635B1C146CD5}"/>
              </a:ext>
            </a:extLst>
          </p:cNvPr>
          <p:cNvPicPr/>
          <p:nvPr/>
        </p:nvPicPr>
        <p:blipFill>
          <a:blip r:embed="rId20"/>
          <a:stretch/>
        </p:blipFill>
        <p:spPr>
          <a:xfrm>
            <a:off x="6820680" y="3738420"/>
            <a:ext cx="2686680" cy="811800"/>
          </a:xfrm>
          <a:prstGeom prst="rect">
            <a:avLst/>
          </a:prstGeom>
          <a:ln w="0">
            <a:noFill/>
          </a:ln>
        </p:spPr>
      </p:pic>
      <p:pic>
        <p:nvPicPr>
          <p:cNvPr id="40" name="Google Shape;169;p2" descr="A close up of a logo&#10;&#10;Description automatically generated">
            <a:extLst>
              <a:ext uri="{FF2B5EF4-FFF2-40B4-BE49-F238E27FC236}">
                <a16:creationId xmlns:a16="http://schemas.microsoft.com/office/drawing/2014/main" id="{C172023F-E8FA-9F96-075D-AB3857200EAB}"/>
              </a:ext>
            </a:extLst>
          </p:cNvPr>
          <p:cNvPicPr/>
          <p:nvPr/>
        </p:nvPicPr>
        <p:blipFill>
          <a:blip r:embed="rId21"/>
          <a:stretch/>
        </p:blipFill>
        <p:spPr>
          <a:xfrm>
            <a:off x="674040" y="1737900"/>
            <a:ext cx="2686680" cy="1096200"/>
          </a:xfrm>
          <a:prstGeom prst="rect">
            <a:avLst/>
          </a:prstGeom>
          <a:ln w="0">
            <a:noFill/>
          </a:ln>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xfrm>
            <a:off x="557999" y="1116105"/>
            <a:ext cx="11059692" cy="605096"/>
          </a:xfrm>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Berechtigung von </a:t>
            </a:r>
            <a:r>
              <a:rPr lang="de-DE" dirty="0" err="1"/>
              <a:t>Migrant:innen</a:t>
            </a:r>
            <a:r>
              <a:rPr lang="de-DE" dirty="0"/>
              <a:t> Gesundheitsdienstleistungen in Deutschland in Anspruch zu nehmen </a:t>
            </a:r>
            <a:r>
              <a:rPr lang="en-US" dirty="0"/>
              <a:t>(3)</a:t>
            </a: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indent="0" algn="l">
              <a:buNone/>
            </a:pPr>
            <a:endParaRPr lang="en-US" sz="2000" b="1" dirty="0"/>
          </a:p>
          <a:p>
            <a:pPr marL="0" indent="0" algn="l">
              <a:buNone/>
            </a:pPr>
            <a:r>
              <a:rPr lang="de-DE" b="1" dirty="0">
                <a:solidFill>
                  <a:srgbClr val="374151"/>
                </a:solidFill>
              </a:rPr>
              <a:t>Dolmetschenden-Dienste: </a:t>
            </a:r>
            <a:r>
              <a:rPr lang="de-DE" dirty="0">
                <a:solidFill>
                  <a:srgbClr val="374151"/>
                </a:solidFill>
              </a:rPr>
              <a:t>Um sicherzustellen, dass </a:t>
            </a:r>
            <a:r>
              <a:rPr lang="de-DE" dirty="0" err="1">
                <a:solidFill>
                  <a:srgbClr val="374151"/>
                </a:solidFill>
              </a:rPr>
              <a:t>Migrant:innen</a:t>
            </a:r>
            <a:r>
              <a:rPr lang="de-DE" dirty="0">
                <a:solidFill>
                  <a:srgbClr val="374151"/>
                </a:solidFill>
              </a:rPr>
              <a:t> effektiv mit </a:t>
            </a:r>
            <a:r>
              <a:rPr lang="de-DE" dirty="0" err="1">
                <a:solidFill>
                  <a:srgbClr val="374151"/>
                </a:solidFill>
              </a:rPr>
              <a:t>Gesundheitsdienstleister:innen</a:t>
            </a:r>
            <a:r>
              <a:rPr lang="de-DE" dirty="0">
                <a:solidFill>
                  <a:srgbClr val="374151"/>
                </a:solidFill>
              </a:rPr>
              <a:t> kommunizieren können, werden in vielen Gesundheitseinrichtungen Dienste von Dolmetschenden angeboten. Dies hilft, Sprachbarrieren zu überwinden und stellt sicher, dass </a:t>
            </a:r>
            <a:r>
              <a:rPr lang="de-DE" dirty="0" err="1">
                <a:solidFill>
                  <a:srgbClr val="374151"/>
                </a:solidFill>
              </a:rPr>
              <a:t>Migrant:innen</a:t>
            </a:r>
            <a:r>
              <a:rPr lang="de-DE" dirty="0">
                <a:solidFill>
                  <a:srgbClr val="374151"/>
                </a:solidFill>
              </a:rPr>
              <a:t> angemessene medizinische Informationen erhalten.</a:t>
            </a:r>
            <a:endParaRPr lang="en-US" dirty="0">
              <a:solidFill>
                <a:srgbClr val="374151"/>
              </a:solidFill>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7170" name="Picture 2" descr="Wörterbuch, Sprachen, Lernen">
            <a:extLst>
              <a:ext uri="{FF2B5EF4-FFF2-40B4-BE49-F238E27FC236}">
                <a16:creationId xmlns:a16="http://schemas.microsoft.com/office/drawing/2014/main" id="{4C8D1CDC-EC57-8C51-0BF9-18254E4966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0376" y="2485932"/>
            <a:ext cx="4745183" cy="266916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FEE4E6E7-AABC-DA38-F0F2-FD157D9447E9}"/>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6387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Berechtigung von </a:t>
            </a:r>
            <a:r>
              <a:rPr lang="de-DE" dirty="0" err="1"/>
              <a:t>Migrant:innen</a:t>
            </a:r>
            <a:r>
              <a:rPr lang="de-DE" dirty="0"/>
              <a:t> Gesundheitsdienstleistungen in Deutschland in Anspruch zu nehmen </a:t>
            </a:r>
            <a:r>
              <a:rPr lang="en-US" dirty="0"/>
              <a:t>(4)</a:t>
            </a: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endParaRPr lang="en-US" sz="2000" b="1" i="0" dirty="0">
              <a:effectLst/>
            </a:endParaRPr>
          </a:p>
          <a:p>
            <a:pPr marL="88900" indent="0">
              <a:buNone/>
            </a:pPr>
            <a:r>
              <a:rPr lang="de-DE" b="1" dirty="0">
                <a:solidFill>
                  <a:srgbClr val="374151"/>
                </a:solidFill>
              </a:rPr>
              <a:t>Kulturell sensible Gesundheitsversorgung: </a:t>
            </a:r>
            <a:r>
              <a:rPr lang="de-DE" dirty="0">
                <a:solidFill>
                  <a:srgbClr val="374151"/>
                </a:solidFill>
              </a:rPr>
              <a:t>Es werden Anstrengungen unternommen, die Gesundheitsversorgung in Deutschland kultursensibler zu gestalten, um die besonderen Bedürfnisse und den kulturellen Hintergrund der </a:t>
            </a:r>
            <a:r>
              <a:rPr lang="de-DE" dirty="0" err="1">
                <a:solidFill>
                  <a:srgbClr val="374151"/>
                </a:solidFill>
              </a:rPr>
              <a:t>Migrant:innen</a:t>
            </a:r>
            <a:r>
              <a:rPr lang="de-DE" dirty="0">
                <a:solidFill>
                  <a:srgbClr val="374151"/>
                </a:solidFill>
              </a:rPr>
              <a:t> besser zu berücksichtigen. Dazu gehört die Schulung von Gesundheitsdienstleistenden in interkultureller Kompetenz und Sensibilität für kulturelle Unterschiede.</a:t>
            </a:r>
            <a:endParaRPr lang="en-US" dirty="0">
              <a:solidFill>
                <a:srgbClr val="374151"/>
              </a:solidFill>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6146" name="Picture 2" descr="Kostenlos Kostenloses Stock Foto zu angestellte im gesundheitssektor, arzt, ausrüstung Stock-Foto">
            <a:extLst>
              <a:ext uri="{FF2B5EF4-FFF2-40B4-BE49-F238E27FC236}">
                <a16:creationId xmlns:a16="http://schemas.microsoft.com/office/drawing/2014/main" id="{2E842846-FD95-9D09-B986-1D31989578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5176" y="2405767"/>
            <a:ext cx="4480796" cy="2987197"/>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03C65A9A-31F1-4DD1-B813-F2975723D151}"/>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4624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Öffentliche und private Anbieter von Gesundheitsdienstleistungen</a:t>
            </a:r>
            <a:endParaRPr lang="en-US" dirty="0"/>
          </a:p>
        </p:txBody>
      </p:sp>
      <p:sp>
        <p:nvSpPr>
          <p:cNvPr id="158" name="Google Shape;158;p5"/>
          <p:cNvSpPr txBox="1">
            <a:spLocks noGrp="1"/>
          </p:cNvSpPr>
          <p:nvPr>
            <p:ph idx="1"/>
          </p:nvPr>
        </p:nvSpPr>
        <p:spPr>
          <a:xfrm>
            <a:off x="557998" y="1799999"/>
            <a:ext cx="6134463" cy="4865977"/>
          </a:xfrm>
          <a:prstGeom prst="rect">
            <a:avLst/>
          </a:prstGeom>
          <a:noFill/>
          <a:ln>
            <a:noFill/>
          </a:ln>
        </p:spPr>
        <p:txBody>
          <a:bodyPr spcFirstLastPara="1" wrap="square" lIns="91425" tIns="45700" rIns="91425" bIns="45700" anchor="t" anchorCtr="0">
            <a:noAutofit/>
          </a:bodyPr>
          <a:lstStyle/>
          <a:p>
            <a:pPr marL="88900" indent="0" fontAlgn="base">
              <a:spcAft>
                <a:spcPts val="600"/>
              </a:spcAft>
              <a:buNone/>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8900" indent="0" fontAlgn="base">
              <a:buNone/>
            </a:pPr>
            <a:r>
              <a:rPr lang="de-DE" dirty="0">
                <a:solidFill>
                  <a:srgbClr val="374151"/>
                </a:solidFill>
              </a:rPr>
              <a:t>In Deutschland werden Gesundheitsleistungen von </a:t>
            </a:r>
            <a:r>
              <a:rPr lang="de-DE" b="1" dirty="0">
                <a:solidFill>
                  <a:srgbClr val="374151"/>
                </a:solidFill>
              </a:rPr>
              <a:t>öffentlich finanzierten und privat finanzierten Anbietern </a:t>
            </a:r>
            <a:r>
              <a:rPr lang="de-DE" dirty="0">
                <a:solidFill>
                  <a:srgbClr val="374151"/>
                </a:solidFill>
              </a:rPr>
              <a:t>angeboten. In vielen Fällen gibt es auch Einrichtungen, die mit einer Mischfinanzierung betrieben werden, d.h. sie erhalten öffentliche Mittel, z.B. für die Forschung, und bringen einen eigenen Finanzierungsanteil ein.</a:t>
            </a:r>
            <a:endParaRPr lang="en-US" dirty="0">
              <a:solidFill>
                <a:srgbClr val="374151"/>
              </a:solidFill>
            </a:endParaRPr>
          </a:p>
        </p:txBody>
      </p:sp>
      <p:sp>
        <p:nvSpPr>
          <p:cNvPr id="160" name="Google Shape;160;p5"/>
          <p:cNvSpPr/>
          <p:nvPr/>
        </p:nvSpPr>
        <p:spPr>
          <a:xfrm>
            <a:off x="3148706" y="592778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pic>
        <p:nvPicPr>
          <p:cNvPr id="1026" name="Picture 2" descr="Medizin, Herz, Kurve, Verlauf, Anzeige">
            <a:extLst>
              <a:ext uri="{FF2B5EF4-FFF2-40B4-BE49-F238E27FC236}">
                <a16:creationId xmlns:a16="http://schemas.microsoft.com/office/drawing/2014/main" id="{0B2FCC5E-2352-625E-7B10-28A082436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154" y="2495426"/>
            <a:ext cx="4978489" cy="3317457"/>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279F993C-750E-FD82-9681-F8FFA3C35BEF}"/>
              </a:ext>
            </a:extLst>
          </p:cNvPr>
          <p:cNvSpPr/>
          <p:nvPr/>
        </p:nvSpPr>
        <p:spPr>
          <a:xfrm>
            <a:off x="8499566" y="-3933"/>
            <a:ext cx="369117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What are healthcare services?</a:t>
            </a:r>
            <a:endParaRPr lang="en-US" dirty="0">
              <a:solidFill>
                <a:schemeClr val="bg1"/>
              </a:solidFill>
              <a:effectLst>
                <a:outerShdw blurRad="38100" dist="38100" dir="2700000" algn="tl">
                  <a:srgbClr val="000000">
                    <a:alpha val="43137"/>
                  </a:srgbClr>
                </a:outerShdw>
              </a:effectLst>
            </a:endParaRPr>
          </a:p>
        </p:txBody>
      </p:sp>
      <p:sp>
        <p:nvSpPr>
          <p:cNvPr id="2" name="Ορθογώνιο 7">
            <a:extLst>
              <a:ext uri="{FF2B5EF4-FFF2-40B4-BE49-F238E27FC236}">
                <a16:creationId xmlns:a16="http://schemas.microsoft.com/office/drawing/2014/main" id="{EBA5168F-CCA8-9E97-869E-08689F214F26}"/>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620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en-US" dirty="0" err="1"/>
              <a:t>Öffentliche</a:t>
            </a:r>
            <a:r>
              <a:rPr lang="en-US" dirty="0"/>
              <a:t> </a:t>
            </a:r>
            <a:r>
              <a:rPr lang="en-US" dirty="0" err="1"/>
              <a:t>Anbieter</a:t>
            </a:r>
            <a:r>
              <a:rPr lang="en-US" dirty="0"/>
              <a:t> von </a:t>
            </a:r>
            <a:r>
              <a:rPr lang="en-US" dirty="0" err="1"/>
              <a:t>Gesundheitsdienstleistungen</a:t>
            </a:r>
            <a:endParaRPr lang="en-US" dirty="0"/>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fontAlgn="base">
              <a:spcAft>
                <a:spcPts val="600"/>
              </a:spcAft>
              <a:buNone/>
            </a:pPr>
            <a:r>
              <a:rPr lang="de-DE" b="1" dirty="0">
                <a:latin typeface="Calibri" panose="020F0502020204030204" pitchFamily="34" charset="0"/>
                <a:ea typeface="Calibri" panose="020F0502020204030204" pitchFamily="34" charset="0"/>
                <a:cs typeface="Calibri" panose="020F0502020204030204" pitchFamily="34" charset="0"/>
              </a:rPr>
              <a:t>Öffentliche Träger </a:t>
            </a:r>
            <a:r>
              <a:rPr lang="de-DE" dirty="0">
                <a:latin typeface="Calibri" panose="020F0502020204030204" pitchFamily="34" charset="0"/>
                <a:ea typeface="Calibri" panose="020F0502020204030204" pitchFamily="34" charset="0"/>
                <a:cs typeface="Calibri" panose="020F0502020204030204" pitchFamily="34" charset="0"/>
              </a:rPr>
              <a:t>sind z.B. Bundes- und Landeseinrichtungen sowie kommunale Einrichtungen, Gesundheitsämter, nachgeordnete Gesundheitsbehörden und Einrichtungen. Sie werden überwiegend aus öffentlichen Mitteln und Steuern finanziert.</a:t>
            </a:r>
          </a:p>
          <a:p>
            <a:pPr marL="88900" indent="0" fontAlgn="base">
              <a:spcAft>
                <a:spcPts val="600"/>
              </a:spcAft>
              <a:buNone/>
            </a:pPr>
            <a:r>
              <a:rPr lang="de-DE" dirty="0">
                <a:latin typeface="Calibri" panose="020F0502020204030204" pitchFamily="34" charset="0"/>
                <a:ea typeface="Calibri" panose="020F0502020204030204" pitchFamily="34" charset="0"/>
                <a:cs typeface="Calibri" panose="020F0502020204030204" pitchFamily="34" charset="0"/>
              </a:rPr>
              <a:t>Dazu gehören auch Forschungseinrichtungen, die Grundlagenforschung betreiben oder gemeinsam mit Unternehmen anwendungsorientierte Forschung anbieten.</a:t>
            </a:r>
            <a:endParaRPr lang="en-US"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3074" name="Picture 2" descr="Analyse, Krankenhaus, Arzt, Medizinisch">
            <a:extLst>
              <a:ext uri="{FF2B5EF4-FFF2-40B4-BE49-F238E27FC236}">
                <a16:creationId xmlns:a16="http://schemas.microsoft.com/office/drawing/2014/main" id="{6411EFD1-563C-E3A6-C203-77C683590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1567" y="1998809"/>
            <a:ext cx="4715301" cy="315326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14EF1291-974C-A4BB-4DD4-A13402D7B925}"/>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487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en-US" dirty="0"/>
              <a:t>Private </a:t>
            </a:r>
            <a:r>
              <a:rPr lang="en-US" dirty="0" err="1"/>
              <a:t>Anbieter</a:t>
            </a:r>
            <a:r>
              <a:rPr lang="en-US" dirty="0"/>
              <a:t> von </a:t>
            </a:r>
            <a:r>
              <a:rPr lang="en-US" dirty="0" err="1"/>
              <a:t>Gesundheitsdienstleistungen</a:t>
            </a:r>
            <a:endParaRPr lang="en-US" dirty="0"/>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fontAlgn="base">
              <a:spcAft>
                <a:spcPts val="600"/>
              </a:spcAft>
              <a:buNone/>
            </a:pPr>
            <a:r>
              <a:rPr lang="de-DE" dirty="0">
                <a:latin typeface="Calibri" panose="020F0502020204030204" pitchFamily="34" charset="0"/>
                <a:ea typeface="Calibri" panose="020F0502020204030204" pitchFamily="34" charset="0"/>
                <a:cs typeface="Calibri" panose="020F0502020204030204" pitchFamily="34" charset="0"/>
              </a:rPr>
              <a:t>Bei </a:t>
            </a:r>
            <a:r>
              <a:rPr lang="de-DE" b="1" dirty="0">
                <a:latin typeface="Calibri" panose="020F0502020204030204" pitchFamily="34" charset="0"/>
                <a:ea typeface="Calibri" panose="020F0502020204030204" pitchFamily="34" charset="0"/>
                <a:cs typeface="Calibri" panose="020F0502020204030204" pitchFamily="34" charset="0"/>
              </a:rPr>
              <a:t>privaten Anbietern </a:t>
            </a:r>
            <a:r>
              <a:rPr lang="de-DE" dirty="0">
                <a:latin typeface="Calibri" panose="020F0502020204030204" pitchFamily="34" charset="0"/>
                <a:ea typeface="Calibri" panose="020F0502020204030204" pitchFamily="34" charset="0"/>
                <a:cs typeface="Calibri" panose="020F0502020204030204" pitchFamily="34" charset="0"/>
              </a:rPr>
              <a:t>handelt es sich um privat finanzierte Krankenhäuser (oft hoch spezialisierte Krankenhäuser wie Schmerzkliniken oder Kliniken für Gelenkerkrankungen), private Pflegedienste für </a:t>
            </a:r>
            <a:r>
              <a:rPr lang="de-DE" dirty="0" err="1">
                <a:latin typeface="Calibri" panose="020F0502020204030204" pitchFamily="34" charset="0"/>
                <a:ea typeface="Calibri" panose="020F0502020204030204" pitchFamily="34" charset="0"/>
                <a:cs typeface="Calibri" panose="020F0502020204030204" pitchFamily="34" charset="0"/>
              </a:rPr>
              <a:t>Senior:innen</a:t>
            </a:r>
            <a:r>
              <a:rPr lang="de-DE" dirty="0">
                <a:latin typeface="Calibri" panose="020F0502020204030204" pitchFamily="34" charset="0"/>
                <a:ea typeface="Calibri" panose="020F0502020204030204" pitchFamily="34" charset="0"/>
                <a:cs typeface="Calibri" panose="020F0502020204030204" pitchFamily="34" charset="0"/>
              </a:rPr>
              <a:t> und Kureinrichtungen.</a:t>
            </a:r>
          </a:p>
          <a:p>
            <a:pPr marL="88900" indent="0" fontAlgn="base">
              <a:spcAft>
                <a:spcPts val="600"/>
              </a:spcAft>
              <a:buNone/>
            </a:pPr>
            <a:r>
              <a:rPr lang="de-DE" dirty="0">
                <a:latin typeface="Calibri" panose="020F0502020204030204" pitchFamily="34" charset="0"/>
                <a:ea typeface="Calibri" panose="020F0502020204030204" pitchFamily="34" charset="0"/>
                <a:cs typeface="Calibri" panose="020F0502020204030204" pitchFamily="34" charset="0"/>
              </a:rPr>
              <a:t>Sie arbeiten nach dem Prinzip der Kostendeckung, auch wenn sie manchmal öffentliche Zuschüsse erhalten.</a:t>
            </a:r>
            <a:endParaRPr lang="en-US"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098" name="Picture 2" descr="Die Gesundheit, Pflege, Medizin, Gesund">
            <a:extLst>
              <a:ext uri="{FF2B5EF4-FFF2-40B4-BE49-F238E27FC236}">
                <a16:creationId xmlns:a16="http://schemas.microsoft.com/office/drawing/2014/main" id="{49A98EAF-30E5-1590-6EFB-62FA697A8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5391" y="2036190"/>
            <a:ext cx="4952214" cy="278562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391FEAE7-7E97-E444-9DDC-E476A8B6AAB0}"/>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3501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de-DE" dirty="0"/>
              <a:t>Öffentlich oder privat? Was bedeutet das für Sie?</a:t>
            </a:r>
            <a:endParaRPr lang="en-US" dirty="0"/>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fontAlgn="base">
              <a:spcAft>
                <a:spcPts val="600"/>
              </a:spcAft>
              <a:buNone/>
            </a:pPr>
            <a:endParaRPr lang="de-DE"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88900" indent="0" rtl="0" fontAlgn="base">
              <a:spcAft>
                <a:spcPts val="60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4" name="Textfeld 3">
            <a:extLst>
              <a:ext uri="{FF2B5EF4-FFF2-40B4-BE49-F238E27FC236}">
                <a16:creationId xmlns:a16="http://schemas.microsoft.com/office/drawing/2014/main" id="{E62E16F5-61EB-65AE-18EB-8DA56396A322}"/>
              </a:ext>
            </a:extLst>
          </p:cNvPr>
          <p:cNvSpPr txBox="1"/>
          <p:nvPr/>
        </p:nvSpPr>
        <p:spPr>
          <a:xfrm>
            <a:off x="526418" y="1936342"/>
            <a:ext cx="6778843" cy="4601260"/>
          </a:xfrm>
          <a:prstGeom prst="rect">
            <a:avLst/>
          </a:prstGeom>
          <a:noFill/>
        </p:spPr>
        <p:txBody>
          <a:bodyPr wrap="square">
            <a:spAutoFit/>
          </a:bodyPr>
          <a:lstStyle/>
          <a:p>
            <a:pPr marL="88900" indent="0" fontAlgn="base">
              <a:spcAft>
                <a:spcPts val="600"/>
              </a:spcAft>
              <a:buNone/>
            </a:pPr>
            <a:r>
              <a:rPr lang="de-DE" sz="2400" dirty="0">
                <a:solidFill>
                  <a:schemeClr val="tx1"/>
                </a:solidFill>
                <a:latin typeface="Calibri" panose="020F0502020204030204" pitchFamily="34" charset="0"/>
                <a:ea typeface="Calibri" panose="020F0502020204030204" pitchFamily="34" charset="0"/>
                <a:cs typeface="Calibri" panose="020F0502020204030204" pitchFamily="34" charset="0"/>
              </a:rPr>
              <a:t>Wer krank ist oder sich in einem medizinischen Notfall befindet, macht sich wahrscheinlich keine Gedanken darüber, ob die Behandlung von einem öffentlich finanzierten oder einem privat finanzierten Anbieter erbracht wird. Man kann davon ausgehen, dass man behandelt wird. </a:t>
            </a:r>
          </a:p>
          <a:p>
            <a:pPr marL="88900" indent="0" fontAlgn="base">
              <a:spcAft>
                <a:spcPts val="600"/>
              </a:spcAft>
              <a:buNone/>
            </a:pPr>
            <a:r>
              <a:rPr lang="de-DE" sz="2400" dirty="0">
                <a:solidFill>
                  <a:schemeClr val="tx1"/>
                </a:solidFill>
                <a:latin typeface="Calibri" panose="020F0502020204030204" pitchFamily="34" charset="0"/>
                <a:ea typeface="Calibri" panose="020F0502020204030204" pitchFamily="34" charset="0"/>
                <a:cs typeface="Calibri" panose="020F0502020204030204" pitchFamily="34" charset="0"/>
              </a:rPr>
              <a:t>In Deutschland ist </a:t>
            </a:r>
            <a:r>
              <a:rPr lang="de-DE"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jede:r</a:t>
            </a:r>
            <a:r>
              <a:rPr lang="de-DE" sz="2400" dirty="0">
                <a:solidFill>
                  <a:schemeClr val="tx1"/>
                </a:solidFill>
                <a:latin typeface="Calibri" panose="020F0502020204030204" pitchFamily="34" charset="0"/>
                <a:ea typeface="Calibri" panose="020F0502020204030204" pitchFamily="34" charset="0"/>
                <a:cs typeface="Calibri" panose="020F0502020204030204" pitchFamily="34" charset="0"/>
              </a:rPr>
              <a:t> krankenversichert und hat einen gesetzlichen Anspruch auf medizinisch notwendige Hilfe. Es kann aber durchaus sein, dass Leistungen nicht oder nicht vollständig von der Krankenkasse übernommen werden und eine private Zuzahlung notwendig ist.</a:t>
            </a:r>
          </a:p>
        </p:txBody>
      </p:sp>
      <p:pic>
        <p:nvPicPr>
          <p:cNvPr id="2050" name="Picture 2" descr="Herz, Kurve, Verlauf, Anzeige, Arzt">
            <a:extLst>
              <a:ext uri="{FF2B5EF4-FFF2-40B4-BE49-F238E27FC236}">
                <a16:creationId xmlns:a16="http://schemas.microsoft.com/office/drawing/2014/main" id="{5DFA23EA-6A22-9449-C553-5F97BD34D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6815" y="2050330"/>
            <a:ext cx="4595567" cy="275734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03022E3C-9B47-D810-5CB3-7911AFC7C247}"/>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148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Welchen Nutzen haben Gesundheitsdienstleistungen für verschiedene Menschen? (1)</a:t>
            </a:r>
            <a:endParaRPr lang="en-US" dirty="0"/>
          </a:p>
        </p:txBody>
      </p:sp>
      <p:sp>
        <p:nvSpPr>
          <p:cNvPr id="158" name="Google Shape;158;p5"/>
          <p:cNvSpPr txBox="1">
            <a:spLocks noGrp="1"/>
          </p:cNvSpPr>
          <p:nvPr>
            <p:ph idx="1"/>
          </p:nvPr>
        </p:nvSpPr>
        <p:spPr>
          <a:xfrm>
            <a:off x="557998" y="1799999"/>
            <a:ext cx="6295647"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de-DE"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Das deutsche Gesundheitssystem bietet für viele Gruppen Unterstützungsprogramme für einen gesunden Lebensstil. Alle Krankenkassen bieten diese an.</a:t>
            </a:r>
          </a:p>
          <a:p>
            <a:pPr marL="88900" indent="0" rtl="0" fontAlgn="base">
              <a:spcAft>
                <a:spcPts val="600"/>
              </a:spcAft>
              <a:buNone/>
            </a:pPr>
            <a:r>
              <a:rPr lang="de-DE"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Für Menschen ohne geklärten Aufenthaltsstatus kann es </a:t>
            </a:r>
            <a:r>
              <a:rPr lang="de-DE"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Einschränkungen bei der Inanspruchnahme solcher Angebote </a:t>
            </a:r>
            <a:r>
              <a:rPr lang="de-DE"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geben, für Kinder und ältere Menschen lohnt es sich aber, bei den Krankenkassen nachzufragen. Es gibt auch viele kostenlose und kostengünstige Angebote, z.B. von Sportvereinen oder Volkshochschulen.</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2290" name="Picture 2" descr="Fußball, Laufen, Sport, Football, Feld">
            <a:extLst>
              <a:ext uri="{FF2B5EF4-FFF2-40B4-BE49-F238E27FC236}">
                <a16:creationId xmlns:a16="http://schemas.microsoft.com/office/drawing/2014/main" id="{46FF01C0-68EF-BBAC-910C-4E1830C53C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4912" y="2016237"/>
            <a:ext cx="4451138" cy="296974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DE120062-DBC3-69FC-6B62-9F33B308FBBD}"/>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4205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de-DE" dirty="0"/>
              <a:t>Welchen Nutzen haben Gesundheitsdienstleistungen für verschiedene Menschen? (2)</a:t>
            </a:r>
            <a:endParaRPr lang="en-US" dirty="0"/>
          </a:p>
        </p:txBody>
      </p:sp>
      <p:sp>
        <p:nvSpPr>
          <p:cNvPr id="158" name="Google Shape;158;p5"/>
          <p:cNvSpPr txBox="1">
            <a:spLocks noGrp="1"/>
          </p:cNvSpPr>
          <p:nvPr>
            <p:ph idx="1"/>
          </p:nvPr>
        </p:nvSpPr>
        <p:spPr>
          <a:xfrm>
            <a:off x="557999" y="1799999"/>
            <a:ext cx="7208586"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Zielgruppenspezifische Programme sind ein wichtiger Beitrag zur Verbesserung und Erhaltung der Gesundheit, z. B:</a:t>
            </a: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31800" indent="-342900" fontAlgn="base"/>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Logopädisches Training für Kinder</a:t>
            </a:r>
          </a:p>
          <a:p>
            <a:pPr marL="431800" indent="-342900" fontAlgn="base"/>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Sturzprävention für ältere Menschen</a:t>
            </a:r>
          </a:p>
          <a:p>
            <a:pPr marL="431800" indent="-342900" fontAlgn="base"/>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Gymnastik zur Linderung von spezifischen Beschwerden</a:t>
            </a:r>
          </a:p>
          <a:p>
            <a:pPr marL="431800" indent="-342900" fontAlgn="base"/>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Rückenstärkung für Berufstätige.</a:t>
            </a: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88900" indent="0" fontAlgn="base">
              <a:buNone/>
            </a:pP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Solche Programme werden auch über Apps angeboten. Sie werden von den Krankenkassen und Gesundheitseinrichtungen kostenlos zur Verfügung gestellt.</a:t>
            </a: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2992520" y="5951435"/>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3314" name="Picture 2" descr="Yoga, Klasse, Lehrer, Fitness, Hobby">
            <a:extLst>
              <a:ext uri="{FF2B5EF4-FFF2-40B4-BE49-F238E27FC236}">
                <a16:creationId xmlns:a16="http://schemas.microsoft.com/office/drawing/2014/main" id="{936E8960-F297-3262-F233-7FA3EAAC1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4528" y="2016333"/>
            <a:ext cx="4234691" cy="282533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E598E1FA-D29C-7C14-EBF3-E1CCE745681F}"/>
              </a:ext>
            </a:extLst>
          </p:cNvPr>
          <p:cNvSpPr/>
          <p:nvPr/>
        </p:nvSpPr>
        <p:spPr>
          <a:xfrm>
            <a:off x="7673008" y="-3933"/>
            <a:ext cx="45177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3989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xfrm>
            <a:off x="1813261" y="1036650"/>
            <a:ext cx="9487678" cy="605096"/>
          </a:xfrm>
          <a:prstGeom prst="rect">
            <a:avLst/>
          </a:prstGeom>
          <a:noFill/>
          <a:ln>
            <a:noFill/>
          </a:ln>
        </p:spPr>
        <p:txBody>
          <a:bodyPr spcFirstLastPara="1" wrap="square" lIns="91425" tIns="45700" rIns="91425" bIns="45700" anchor="ctr" anchorCtr="0">
            <a:noAutofit/>
          </a:bodyPr>
          <a:lstStyle/>
          <a:p>
            <a:pPr>
              <a:spcAft>
                <a:spcPts val="600"/>
              </a:spcAft>
            </a:pPr>
            <a:r>
              <a:rPr lang="en-US" sz="2400" i="1" dirty="0" err="1">
                <a:solidFill>
                  <a:srgbClr val="4A4CF5"/>
                </a:solidFill>
              </a:rPr>
              <a:t>Aktivität</a:t>
            </a:r>
            <a:r>
              <a:rPr lang="en-US" sz="2400" i="1" dirty="0">
                <a:solidFill>
                  <a:srgbClr val="4A4CF5"/>
                </a:solidFill>
              </a:rPr>
              <a:t>: </a:t>
            </a:r>
            <a:r>
              <a:rPr lang="de-DE" sz="2400" dirty="0">
                <a:solidFill>
                  <a:srgbClr val="4A4CF5"/>
                </a:solidFill>
              </a:rPr>
              <a:t>Bewusstsein für verschiedene Arten von Gesundheitsdienstleistungen</a:t>
            </a:r>
            <a:endParaRPr lang="en-US" sz="2400" dirty="0">
              <a:solidFill>
                <a:srgbClr val="4A4CF5"/>
              </a:solidFill>
            </a:endParaRPr>
          </a:p>
        </p:txBody>
      </p:sp>
      <p:sp>
        <p:nvSpPr>
          <p:cNvPr id="158" name="Google Shape;158;p5"/>
          <p:cNvSpPr txBox="1">
            <a:spLocks noGrp="1"/>
          </p:cNvSpPr>
          <p:nvPr>
            <p:ph idx="1"/>
          </p:nvPr>
        </p:nvSpPr>
        <p:spPr>
          <a:xfrm>
            <a:off x="557999" y="2370460"/>
            <a:ext cx="5852132" cy="4295516"/>
          </a:xfrm>
          <a:prstGeom prst="rect">
            <a:avLst/>
          </a:prstGeom>
          <a:noFill/>
          <a:ln>
            <a:noFill/>
          </a:ln>
        </p:spPr>
        <p:txBody>
          <a:bodyPr spcFirstLastPara="1" wrap="square" lIns="91425" tIns="45700" rIns="91425" bIns="45700" anchor="t" anchorCtr="0">
            <a:noAutofit/>
          </a:bodyPr>
          <a:lstStyle/>
          <a:p>
            <a:pPr fontAlgn="base">
              <a:spcAft>
                <a:spcPts val="600"/>
              </a:spcAft>
              <a:buFont typeface="Wingdings" panose="05000000000000000000" pitchFamily="2" charset="2"/>
              <a:buChar char="§"/>
            </a:pPr>
            <a:r>
              <a:rPr lang="de-DE" sz="2000" b="0" i="0" u="none" strike="noStrike" dirty="0">
                <a:solidFill>
                  <a:srgbClr val="000000"/>
                </a:solidFill>
                <a:effectLst/>
                <a:latin typeface="Calibri" panose="020F0502020204030204" pitchFamily="34" charset="0"/>
              </a:rPr>
              <a:t>Die Lernenden werden gefragt, ob sie über verschiedene Arten von Gesundheitsdienstleistungen Bescheid wissen und ob sie einer bestimmten Gruppe angehören</a:t>
            </a:r>
          </a:p>
          <a:p>
            <a:pPr fontAlgn="base">
              <a:spcAft>
                <a:spcPts val="600"/>
              </a:spcAft>
              <a:buFont typeface="Wingdings" panose="05000000000000000000" pitchFamily="2" charset="2"/>
              <a:buChar char="§"/>
            </a:pPr>
            <a:r>
              <a:rPr lang="de-DE" sz="2000" b="0" i="0" u="none" strike="noStrike" dirty="0">
                <a:solidFill>
                  <a:srgbClr val="000000"/>
                </a:solidFill>
                <a:effectLst/>
                <a:latin typeface="Calibri" panose="020F0502020204030204" pitchFamily="34" charset="0"/>
              </a:rPr>
              <a:t>Sie sollten auch sagen, warum sie ihnen vertrauen und wo sie einen persönlichen Nutzen sehen.</a:t>
            </a:r>
          </a:p>
          <a:p>
            <a:pPr fontAlgn="base">
              <a:spcAft>
                <a:spcPts val="600"/>
              </a:spcAft>
              <a:buFont typeface="Wingdings" panose="05000000000000000000" pitchFamily="2" charset="2"/>
              <a:buChar char="§"/>
            </a:pPr>
            <a:r>
              <a:rPr lang="de-DE" sz="2000" b="0" i="0" u="none" strike="noStrike" dirty="0">
                <a:solidFill>
                  <a:srgbClr val="000000"/>
                </a:solidFill>
                <a:effectLst/>
                <a:latin typeface="Calibri" panose="020F0502020204030204" pitchFamily="34" charset="0"/>
              </a:rPr>
              <a:t>Sie sollten herausfinden, ob die Dienstleistung von einem öffentlichen oder einem privaten Anbieter erbracht wird und reflektieren, welche Interessen dahinter stehen.</a:t>
            </a:r>
          </a:p>
          <a:p>
            <a:pPr rtl="0" fontAlgn="base">
              <a:spcAft>
                <a:spcPts val="60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4338" name="Picture 2" descr="Kostenlos Kostenloses Stock Foto zu beschwerden, chiropraktiker, geduldig Stock-Foto">
            <a:extLst>
              <a:ext uri="{FF2B5EF4-FFF2-40B4-BE49-F238E27FC236}">
                <a16:creationId xmlns:a16="http://schemas.microsoft.com/office/drawing/2014/main" id="{9BFAF42C-12EE-2642-E093-C5C340E68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811" y="1986454"/>
            <a:ext cx="5055394" cy="337026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FB414461-63DA-9C91-4AA1-6199CFBAD8A0}"/>
              </a:ext>
            </a:extLst>
          </p:cNvPr>
          <p:cNvSpPr/>
          <p:nvPr/>
        </p:nvSpPr>
        <p:spPr>
          <a:xfrm>
            <a:off x="7585166" y="-3933"/>
            <a:ext cx="460557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Was </a:t>
            </a:r>
            <a:r>
              <a:rPr lang="en-US" altLang="el-GR" dirty="0" err="1">
                <a:solidFill>
                  <a:schemeClr val="bg1"/>
                </a:solidFill>
                <a:effectLst>
                  <a:outerShdw blurRad="38100" dist="38100" dir="2700000" algn="tl">
                    <a:srgbClr val="000000">
                      <a:alpha val="43137"/>
                    </a:srgbClr>
                  </a:outerShdw>
                </a:effectLst>
              </a:rPr>
              <a:t>sind</a:t>
            </a:r>
            <a:r>
              <a:rPr lang="en-US" altLang="el-GR" dirty="0">
                <a:solidFill>
                  <a:schemeClr val="bg1"/>
                </a:solidFill>
                <a:effectLst>
                  <a:outerShdw blurRad="38100" dist="38100" dir="2700000" algn="tl">
                    <a:srgbClr val="000000">
                      <a:alpha val="43137"/>
                    </a:srgbClr>
                  </a:outerShdw>
                </a:effectLst>
              </a:rPr>
              <a:t> </a:t>
            </a:r>
            <a:r>
              <a:rPr lang="en-US" altLang="el-GR" dirty="0" err="1">
                <a:solidFill>
                  <a:schemeClr val="bg1"/>
                </a:solidFill>
                <a:effectLst>
                  <a:outerShdw blurRad="38100" dist="38100" dir="2700000" algn="tl">
                    <a:srgbClr val="000000">
                      <a:alpha val="43137"/>
                    </a:srgbClr>
                  </a:outerShdw>
                </a:effectLst>
              </a:rPr>
              <a:t>Gesundheitsdienstleistungen</a:t>
            </a:r>
            <a:r>
              <a:rPr lang="en-US" altLang="el-GR" dirty="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pic>
        <p:nvPicPr>
          <p:cNvPr id="5"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447DB8D3-2B50-5CEB-D748-05E0EFFCEF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80" y="394636"/>
            <a:ext cx="1915518" cy="19155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A4762F-4E70-DB2F-5F82-FE913798926B}"/>
              </a:ext>
            </a:extLst>
          </p:cNvPr>
          <p:cNvSpPr txBox="1"/>
          <p:nvPr/>
        </p:nvSpPr>
        <p:spPr>
          <a:xfrm>
            <a:off x="526418" y="6473845"/>
            <a:ext cx="3234558" cy="276999"/>
          </a:xfrm>
          <a:prstGeom prst="rect">
            <a:avLst/>
          </a:prstGeom>
          <a:noFill/>
        </p:spPr>
        <p:txBody>
          <a:bodyPr wrap="square">
            <a:spAutoFit/>
          </a:bodyPr>
          <a:lstStyle/>
          <a:p>
            <a:r>
              <a:rPr lang="de-DE" sz="1200" dirty="0">
                <a:hlinkClick r:id="rId7"/>
              </a:rPr>
              <a:t>Bild von</a:t>
            </a:r>
            <a:r>
              <a:rPr lang="el-GR" sz="1200" dirty="0">
                <a:hlinkClick r:id="rId7"/>
              </a:rPr>
              <a:t> vectorjuice</a:t>
            </a:r>
            <a:r>
              <a:rPr lang="en-US" sz="1200" dirty="0">
                <a:hlinkClick r:id="rId7"/>
              </a:rPr>
              <a:t> </a:t>
            </a:r>
            <a:r>
              <a:rPr lang="de-DE" sz="1200" dirty="0">
                <a:hlinkClick r:id="rId7"/>
              </a:rPr>
              <a:t>auf </a:t>
            </a:r>
            <a:r>
              <a:rPr lang="de-DE" sz="1200" dirty="0" err="1">
                <a:hlinkClick r:id="rId7"/>
              </a:rPr>
              <a:t>Freepik</a:t>
            </a:r>
            <a:endParaRPr lang="el-GR" sz="1200" dirty="0"/>
          </a:p>
        </p:txBody>
      </p:sp>
    </p:spTree>
    <p:extLst>
      <p:ext uri="{BB962C8B-B14F-4D97-AF65-F5344CB8AC3E}">
        <p14:creationId xmlns:p14="http://schemas.microsoft.com/office/powerpoint/2010/main" val="2180153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fontScale="92500" lnSpcReduction="10000"/>
          </a:bodyPr>
          <a:lstStyle/>
          <a:p>
            <a:pPr marL="0" lvl="0" indent="0">
              <a:buNone/>
            </a:pPr>
            <a:r>
              <a:rPr lang="en-US" sz="2400" dirty="0"/>
              <a:t>Verstehen,</a:t>
            </a:r>
          </a:p>
          <a:p>
            <a:pPr lvl="1"/>
            <a:r>
              <a:rPr lang="de-DE" sz="2400" dirty="0"/>
              <a:t>was Apps für Gesundheitsdienstleistungen sind,</a:t>
            </a:r>
          </a:p>
          <a:p>
            <a:pPr lvl="1"/>
            <a:r>
              <a:rPr lang="de-DE" sz="2400" dirty="0"/>
              <a:t>wann sie vorteilhaft eingesetzt werden können,</a:t>
            </a:r>
          </a:p>
          <a:p>
            <a:pPr lvl="1"/>
            <a:r>
              <a:rPr lang="de-DE" sz="2400" dirty="0"/>
              <a:t>was ihre Vorteile/Nachteile und Grenzen sind.</a:t>
            </a:r>
            <a:endParaRPr lang="el-GR" sz="2400" dirty="0"/>
          </a:p>
        </p:txBody>
      </p:sp>
      <p:pic>
        <p:nvPicPr>
          <p:cNvPr id="7" name="Picture 2" descr="Ambition abstract concept">
            <a:extLst>
              <a:ext uri="{FF2B5EF4-FFF2-40B4-BE49-F238E27FC236}">
                <a16:creationId xmlns:a16="http://schemas.microsoft.com/office/drawing/2014/main" id="{328F03DC-2BED-E01F-151D-A9D4E0264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48C2B9-C6D5-784A-C334-6A896AAA25D2}"/>
              </a:ext>
            </a:extLst>
          </p:cNvPr>
          <p:cNvSpPr txBox="1"/>
          <p:nvPr/>
        </p:nvSpPr>
        <p:spPr>
          <a:xfrm>
            <a:off x="5419175" y="6181455"/>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0000"/>
                </a:solidFill>
              </a:rPr>
              <a:t>11.1.3</a:t>
            </a:r>
            <a:r>
              <a:rPr lang="en-US" altLang="el-GR" dirty="0"/>
              <a:t/>
            </a:r>
            <a:br>
              <a:rPr lang="en-US" altLang="el-GR" dirty="0"/>
            </a:br>
            <a:r>
              <a:rPr lang="en-US" sz="3600" b="1" dirty="0" err="1">
                <a:solidFill>
                  <a:srgbClr val="C00000"/>
                </a:solidFill>
                <a:latin typeface="Calibri"/>
                <a:ea typeface="Calibri"/>
                <a:cs typeface="Calibri"/>
                <a:sym typeface="Calibri"/>
              </a:rPr>
              <a:t>Arten</a:t>
            </a:r>
            <a:r>
              <a:rPr lang="en-US" sz="3600" b="1" dirty="0">
                <a:solidFill>
                  <a:srgbClr val="C00000"/>
                </a:solidFill>
                <a:latin typeface="Calibri"/>
                <a:ea typeface="Calibri"/>
                <a:cs typeface="Calibri"/>
                <a:sym typeface="Calibri"/>
              </a:rPr>
              <a:t> von </a:t>
            </a:r>
            <a:r>
              <a:rPr lang="en-US" sz="3600" b="1" dirty="0" err="1">
                <a:solidFill>
                  <a:srgbClr val="C00000"/>
                </a:solidFill>
                <a:latin typeface="Calibri"/>
                <a:ea typeface="Calibri"/>
                <a:cs typeface="Calibri"/>
                <a:sym typeface="Calibri"/>
              </a:rPr>
              <a:t>Gesundheitsdienstleistungs</a:t>
            </a:r>
            <a:r>
              <a:rPr lang="en-US" sz="3600" b="1" dirty="0">
                <a:solidFill>
                  <a:srgbClr val="C00000"/>
                </a:solidFill>
                <a:latin typeface="Calibri"/>
                <a:ea typeface="Calibri"/>
                <a:cs typeface="Calibri"/>
                <a:sym typeface="Calibri"/>
              </a:rPr>
              <a:t>-Apps</a:t>
            </a:r>
            <a:endParaRPr lang="el-GR" dirty="0">
              <a:solidFill>
                <a:srgbClr val="C01E24"/>
              </a:solidFill>
            </a:endParaRPr>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Apps für </a:t>
            </a:r>
            <a:r>
              <a:rPr lang="en-US" dirty="0" err="1">
                <a:solidFill>
                  <a:schemeClr val="tx1"/>
                </a:solidFill>
              </a:rPr>
              <a:t>Gesundheitsdienstleistungen</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40931" y="450831"/>
            <a:ext cx="5870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11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218304"/>
            <a:ext cx="7872768" cy="3787361"/>
          </a:xfrm>
        </p:spPr>
        <p:txBody>
          <a:bodyPr>
            <a:normAutofit fontScale="92500" lnSpcReduction="10000"/>
          </a:bodyPr>
          <a:lstStyle/>
          <a:p>
            <a:r>
              <a:rPr lang="de-DE" dirty="0"/>
              <a:t>Verbesserung des Wissens über Apps für Gesundheitsdienstleistungen </a:t>
            </a:r>
          </a:p>
          <a:p>
            <a:r>
              <a:rPr lang="de-DE" dirty="0"/>
              <a:t>Verbesserung des Wissens über die Nutzung von Apps für Gesundheitsdienstleistungen</a:t>
            </a:r>
          </a:p>
          <a:p>
            <a:r>
              <a:rPr lang="de-DE" dirty="0"/>
              <a:t>Verständnis ihrer wichtigsten Funktionen, Vorteile und möglichen Defizite</a:t>
            </a:r>
          </a:p>
          <a:p>
            <a:r>
              <a:rPr lang="de-DE" dirty="0"/>
              <a:t>Verstehen der Auswirkungen von Apps, die von öffentlichen und privaten Anbietern bereitgestellt werden</a:t>
            </a:r>
          </a:p>
          <a:p>
            <a:r>
              <a:rPr lang="de-DE" dirty="0"/>
              <a:t>Motivation, sich mit Apps für Gesundheitsdienstleistungen zu beschäftigen</a:t>
            </a:r>
          </a:p>
          <a:p>
            <a:r>
              <a:rPr lang="de-DE" dirty="0"/>
              <a:t>Verbesserung des digitalen Wissens und der Sprachkenntnisse </a:t>
            </a:r>
          </a:p>
        </p:txBody>
      </p:sp>
      <p:sp>
        <p:nvSpPr>
          <p:cNvPr id="6" name="Θέση κειμένου 4">
            <a:extLst>
              <a:ext uri="{FF2B5EF4-FFF2-40B4-BE49-F238E27FC236}">
                <a16:creationId xmlns:a16="http://schemas.microsoft.com/office/drawing/2014/main" id="{648277ED-EC10-7EC8-572D-9BF1C780C00F}"/>
              </a:ext>
            </a:extLst>
          </p:cNvPr>
          <p:cNvSpPr txBox="1">
            <a:spLocks/>
          </p:cNvSpPr>
          <p:nvPr/>
        </p:nvSpPr>
        <p:spPr>
          <a:xfrm>
            <a:off x="736287" y="1449558"/>
            <a:ext cx="5157787" cy="5030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err="1">
                <a:solidFill>
                  <a:srgbClr val="203864"/>
                </a:solidFill>
                <a:sym typeface="Arial" panose="020B0604020202020204" pitchFamily="34" charset="0"/>
              </a:rPr>
              <a:t>Ziele</a:t>
            </a:r>
            <a:endParaRPr lang="en-US" sz="2400" b="1" dirty="0">
              <a:solidFill>
                <a:srgbClr val="203864"/>
              </a:solidFill>
              <a:sym typeface="Arial" panose="020B0604020202020204" pitchFamily="34" charset="0"/>
            </a:endParaRPr>
          </a:p>
        </p:txBody>
      </p:sp>
      <p:sp>
        <p:nvSpPr>
          <p:cNvPr id="3" name="TextBox 2">
            <a:extLst>
              <a:ext uri="{FF2B5EF4-FFF2-40B4-BE49-F238E27FC236}">
                <a16:creationId xmlns:a16="http://schemas.microsoft.com/office/drawing/2014/main" id="{FC047938-13B5-C8D2-18AA-6F01C2D2402F}"/>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0AA13032-BCB7-8E86-833D-0AA21443C42D}"/>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de-DE" dirty="0"/>
              <a:t>Was sind Apps für Gesundheitsdienstleistungen?</a:t>
            </a:r>
            <a:endParaRPr lang="en-US" dirty="0"/>
          </a:p>
        </p:txBody>
      </p:sp>
      <p:sp>
        <p:nvSpPr>
          <p:cNvPr id="158" name="Google Shape;158;p5"/>
          <p:cNvSpPr txBox="1">
            <a:spLocks noGrp="1"/>
          </p:cNvSpPr>
          <p:nvPr>
            <p:ph idx="1"/>
          </p:nvPr>
        </p:nvSpPr>
        <p:spPr>
          <a:xfrm>
            <a:off x="557998" y="1799999"/>
            <a:ext cx="6329819" cy="4865977"/>
          </a:xfrm>
          <a:prstGeom prst="rect">
            <a:avLst/>
          </a:prstGeom>
          <a:noFill/>
          <a:ln>
            <a:noFill/>
          </a:ln>
        </p:spPr>
        <p:txBody>
          <a:bodyPr spcFirstLastPara="1" wrap="square" lIns="91425" tIns="45700" rIns="91425" bIns="45700" anchor="t" anchorCtr="0">
            <a:noAutofit/>
          </a:bodyPr>
          <a:lstStyle/>
          <a:p>
            <a:pPr marL="88900" indent="0" rtl="0" fontAlgn="base">
              <a:spcBef>
                <a:spcPts val="600"/>
              </a:spcBef>
              <a:spcAft>
                <a:spcPts val="0"/>
              </a:spcAft>
              <a:buNone/>
            </a:pPr>
            <a:r>
              <a:rPr lang="de-DE" b="0" i="0" u="none" strike="noStrike" dirty="0">
                <a:solidFill>
                  <a:srgbClr val="000000"/>
                </a:solidFill>
                <a:effectLst/>
                <a:ea typeface="Calibri" panose="020F0502020204030204" pitchFamily="34" charset="0"/>
                <a:cs typeface="Calibri" panose="020F0502020204030204" pitchFamily="34" charset="0"/>
              </a:rPr>
              <a:t>Apps für Gesundheitsdienstleistungen sind </a:t>
            </a:r>
            <a:r>
              <a:rPr lang="de-DE" b="1" i="0" u="none" strike="noStrike" dirty="0">
                <a:solidFill>
                  <a:srgbClr val="000000"/>
                </a:solidFill>
                <a:effectLst/>
                <a:ea typeface="Calibri" panose="020F0502020204030204" pitchFamily="34" charset="0"/>
                <a:cs typeface="Calibri" panose="020F0502020204030204" pitchFamily="34" charset="0"/>
              </a:rPr>
              <a:t>digitale Anwendungen</a:t>
            </a:r>
            <a:r>
              <a:rPr lang="de-DE" b="0" i="0" u="none" strike="noStrike" dirty="0">
                <a:solidFill>
                  <a:srgbClr val="000000"/>
                </a:solidFill>
                <a:effectLst/>
                <a:ea typeface="Calibri" panose="020F0502020204030204" pitchFamily="34" charset="0"/>
                <a:cs typeface="Calibri" panose="020F0502020204030204" pitchFamily="34" charset="0"/>
              </a:rPr>
              <a:t>, die den Nutzenden eine breite Palette von gesundheitsbezogenen Diensten und Funktionen bieten und häufig über Smartphones, Tablets oder andere digitale Geräte zugänglich sind. Diese Apps zielen darauf ab, den </a:t>
            </a:r>
            <a:r>
              <a:rPr lang="de-DE" b="1" i="0" u="none" strike="noStrike" dirty="0">
                <a:solidFill>
                  <a:srgbClr val="000000"/>
                </a:solidFill>
                <a:effectLst/>
                <a:ea typeface="Calibri" panose="020F0502020204030204" pitchFamily="34" charset="0"/>
                <a:cs typeface="Calibri" panose="020F0502020204030204" pitchFamily="34" charset="0"/>
              </a:rPr>
              <a:t>Zugang zu Gesundheitsdienstleistungen </a:t>
            </a:r>
            <a:r>
              <a:rPr lang="de-DE" b="0" i="0" u="none" strike="noStrike" dirty="0">
                <a:solidFill>
                  <a:srgbClr val="000000"/>
                </a:solidFill>
                <a:effectLst/>
                <a:ea typeface="Calibri" panose="020F0502020204030204" pitchFamily="34" charset="0"/>
                <a:cs typeface="Calibri" panose="020F0502020204030204" pitchFamily="34" charset="0"/>
              </a:rPr>
              <a:t>zu verbessern, die medizinische Versorgung zu optimieren und die effiziente Kommunikation zwischen </a:t>
            </a:r>
            <a:r>
              <a:rPr lang="de-DE" b="0" i="0" u="none" strike="noStrike" dirty="0" err="1">
                <a:solidFill>
                  <a:srgbClr val="000000"/>
                </a:solidFill>
                <a:effectLst/>
                <a:ea typeface="Calibri" panose="020F0502020204030204" pitchFamily="34" charset="0"/>
                <a:cs typeface="Calibri" panose="020F0502020204030204" pitchFamily="34" charset="0"/>
              </a:rPr>
              <a:t>Patient:innen</a:t>
            </a:r>
            <a:r>
              <a:rPr lang="de-DE" b="0" i="0" u="none" strike="noStrike" dirty="0">
                <a:solidFill>
                  <a:srgbClr val="000000"/>
                </a:solidFill>
                <a:effectLst/>
                <a:ea typeface="Calibri" panose="020F0502020204030204" pitchFamily="34" charset="0"/>
                <a:cs typeface="Calibri" panose="020F0502020204030204" pitchFamily="34" charset="0"/>
              </a:rPr>
              <a:t> und Gesundheitsdienstleistenden zu erleichtern.</a:t>
            </a:r>
            <a:endParaRPr lang="en-US"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5362" name="Picture 2" descr="Kostenlos Person Mit Silber Iphone 7 Stock-Foto">
            <a:extLst>
              <a:ext uri="{FF2B5EF4-FFF2-40B4-BE49-F238E27FC236}">
                <a16:creationId xmlns:a16="http://schemas.microsoft.com/office/drawing/2014/main" id="{F812FBAD-FA86-E840-8285-C33CD66B6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720" y="1742946"/>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34DF57B1-E183-1DDA-D36B-C4D5EF108025}"/>
              </a:ext>
            </a:extLst>
          </p:cNvPr>
          <p:cNvSpPr/>
          <p:nvPr/>
        </p:nvSpPr>
        <p:spPr>
          <a:xfrm>
            <a:off x="7315200" y="-3933"/>
            <a:ext cx="48755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n-US" altLang="el-GR" dirty="0" err="1">
                <a:solidFill>
                  <a:schemeClr val="bg1"/>
                </a:solidFill>
                <a:effectLst>
                  <a:outerShdw blurRad="38100" dist="38100" dir="2700000" algn="tl">
                    <a:srgbClr val="000000">
                      <a:alpha val="43137"/>
                    </a:srgbClr>
                  </a:outerShdw>
                </a:effectLst>
              </a:rPr>
              <a:t>Arten</a:t>
            </a:r>
            <a:r>
              <a:rPr lang="en-US" altLang="el-GR" dirty="0">
                <a:solidFill>
                  <a:schemeClr val="bg1"/>
                </a:solidFill>
                <a:effectLst>
                  <a:outerShdw blurRad="38100" dist="38100" dir="2700000" algn="tl">
                    <a:srgbClr val="000000">
                      <a:alpha val="43137"/>
                    </a:srgbClr>
                  </a:outerShdw>
                </a:effectLst>
              </a:rPr>
              <a:t> von </a:t>
            </a:r>
            <a:r>
              <a:rPr lang="en-US" altLang="el-GR" dirty="0" err="1">
                <a:solidFill>
                  <a:schemeClr val="bg1"/>
                </a:solidFill>
                <a:effectLst>
                  <a:outerShdw blurRad="38100" dist="38100" dir="2700000" algn="tl">
                    <a:srgbClr val="000000">
                      <a:alpha val="43137"/>
                    </a:srgbClr>
                  </a:outerShdw>
                </a:effectLst>
              </a:rPr>
              <a:t>Gesundheitsdienstleistungs</a:t>
            </a:r>
            <a:r>
              <a:rPr lang="en-US" altLang="el-GR" dirty="0">
                <a:solidFill>
                  <a:schemeClr val="bg1"/>
                </a:solidFill>
                <a:effectLst>
                  <a:outerShdw blurRad="38100" dist="38100" dir="2700000" algn="tl">
                    <a:srgbClr val="000000">
                      <a:alpha val="43137"/>
                    </a:srgbClr>
                  </a:outerShdw>
                </a:effectLst>
              </a:rPr>
              <a:t>-Apps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610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Was sind Apps für Gesundheitsdienstleistungen?</a:t>
            </a:r>
            <a:endParaRPr lang="en-US" dirty="0"/>
          </a:p>
        </p:txBody>
      </p:sp>
      <p:sp>
        <p:nvSpPr>
          <p:cNvPr id="158" name="Google Shape;158;p5"/>
          <p:cNvSpPr txBox="1">
            <a:spLocks noGrp="1"/>
          </p:cNvSpPr>
          <p:nvPr>
            <p:ph idx="1"/>
          </p:nvPr>
        </p:nvSpPr>
        <p:spPr>
          <a:xfrm>
            <a:off x="557999" y="1799999"/>
            <a:ext cx="7802230" cy="4865977"/>
          </a:xfrm>
          <a:prstGeom prst="rect">
            <a:avLst/>
          </a:prstGeom>
          <a:noFill/>
          <a:ln>
            <a:noFill/>
          </a:ln>
        </p:spPr>
        <p:txBody>
          <a:bodyPr spcFirstLastPara="1" wrap="square" lIns="91425" tIns="45700" rIns="91425" bIns="45700" anchor="t" anchorCtr="0">
            <a:noAutofit/>
          </a:bodyPr>
          <a:lstStyle/>
          <a:p>
            <a:pPr marL="88900" indent="0" algn="l">
              <a:buNone/>
            </a:pPr>
            <a:r>
              <a:rPr lang="de-DE" sz="2000" b="0" i="0" dirty="0">
                <a:solidFill>
                  <a:srgbClr val="374151"/>
                </a:solidFill>
                <a:effectLst/>
              </a:rPr>
              <a:t>Einige gängige Arten von Anwendungen für Gesundheitsdienste sind:</a:t>
            </a:r>
            <a:endParaRPr lang="en-US" sz="2000" b="0" i="0" dirty="0">
              <a:solidFill>
                <a:srgbClr val="374151"/>
              </a:solidFill>
              <a:effectLst/>
            </a:endParaRPr>
          </a:p>
          <a:p>
            <a:pPr algn="l">
              <a:buFont typeface="Wingdings" panose="05000000000000000000" pitchFamily="2" charset="2"/>
              <a:buChar char="§"/>
            </a:pPr>
            <a:r>
              <a:rPr lang="de-DE" sz="2000" b="1" i="0" dirty="0">
                <a:effectLst/>
              </a:rPr>
              <a:t>Telemedizin-Apps: </a:t>
            </a:r>
            <a:r>
              <a:rPr lang="de-DE" sz="2000" i="0" dirty="0">
                <a:effectLst/>
              </a:rPr>
              <a:t>Diese Apps ermöglichen es den </a:t>
            </a:r>
            <a:r>
              <a:rPr lang="de-DE" sz="2000" i="0" dirty="0" err="1">
                <a:effectLst/>
              </a:rPr>
              <a:t>Nutzer:innen</a:t>
            </a:r>
            <a:r>
              <a:rPr lang="de-DE" sz="2000" i="0" dirty="0">
                <a:effectLst/>
              </a:rPr>
              <a:t>, virtuell mit Fachleuten des Gesundheitswesens in Verbindung zu treten. So können sie Fernkonsultationen, Diagnosen und Behandlungsempfehlungen erhalten, ohne dass persönliche Besuche erforderlich sind.</a:t>
            </a:r>
          </a:p>
          <a:p>
            <a:pPr algn="l">
              <a:buFont typeface="Wingdings" panose="05000000000000000000" pitchFamily="2" charset="2"/>
              <a:buChar char="§"/>
            </a:pPr>
            <a:r>
              <a:rPr lang="de-DE" sz="2000" b="1" i="0" dirty="0">
                <a:effectLst/>
              </a:rPr>
              <a:t>Terminplanungs-Apps: </a:t>
            </a:r>
            <a:r>
              <a:rPr lang="de-DE" sz="2000" i="0" dirty="0">
                <a:effectLst/>
              </a:rPr>
              <a:t>Mit diesen Apps können Nutzende ihre Termine bei Gesundheitsdienstleistern planen, verwalten und verfolgen. Dies vereinfacht den Prozess und verkürzt Wartezeiten.</a:t>
            </a:r>
          </a:p>
          <a:p>
            <a:pPr algn="l">
              <a:buFont typeface="Wingdings" panose="05000000000000000000" pitchFamily="2" charset="2"/>
              <a:buChar char="§"/>
            </a:pPr>
            <a:r>
              <a:rPr lang="de-DE" sz="2000" b="1" i="0" dirty="0">
                <a:effectLst/>
              </a:rPr>
              <a:t>Apps für die Rezeptverwaltung: </a:t>
            </a:r>
            <a:r>
              <a:rPr lang="de-DE" sz="2000" i="0" dirty="0">
                <a:effectLst/>
              </a:rPr>
              <a:t>Diese Apps helfen den Nutzenden bei der Verwaltung ihrer Rezepte. Sie stellen Funktionen wie Medikamentenerinnerungen, Nachfüllbenachrichtigungen und Dosierungsverfolgung bereit und fördern so die Einhaltung der Medikamente und die Sicherheit.</a:t>
            </a:r>
            <a:endParaRPr lang="en-US" sz="20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6386" name="Picture 2" descr="Kostenlos Kostenloses Stock Foto zu afro, afroamerikaner, angenehm Stock-Foto">
            <a:extLst>
              <a:ext uri="{FF2B5EF4-FFF2-40B4-BE49-F238E27FC236}">
                <a16:creationId xmlns:a16="http://schemas.microsoft.com/office/drawing/2014/main" id="{DA84677E-44E3-9EE1-65EF-8723C5BE79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553" y="1828799"/>
            <a:ext cx="2716648" cy="377968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B0631AB5-56B6-9FFA-FAC7-823621706658}"/>
              </a:ext>
            </a:extLst>
          </p:cNvPr>
          <p:cNvSpPr/>
          <p:nvPr/>
        </p:nvSpPr>
        <p:spPr>
          <a:xfrm>
            <a:off x="7315200" y="-3933"/>
            <a:ext cx="48755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n-US" altLang="el-GR" dirty="0" err="1">
                <a:solidFill>
                  <a:schemeClr val="bg1"/>
                </a:solidFill>
                <a:effectLst>
                  <a:outerShdw blurRad="38100" dist="38100" dir="2700000" algn="tl">
                    <a:srgbClr val="000000">
                      <a:alpha val="43137"/>
                    </a:srgbClr>
                  </a:outerShdw>
                </a:effectLst>
              </a:rPr>
              <a:t>Arten</a:t>
            </a:r>
            <a:r>
              <a:rPr lang="en-US" altLang="el-GR" dirty="0">
                <a:solidFill>
                  <a:schemeClr val="bg1"/>
                </a:solidFill>
                <a:effectLst>
                  <a:outerShdw blurRad="38100" dist="38100" dir="2700000" algn="tl">
                    <a:srgbClr val="000000">
                      <a:alpha val="43137"/>
                    </a:srgbClr>
                  </a:outerShdw>
                </a:effectLst>
              </a:rPr>
              <a:t> von </a:t>
            </a:r>
            <a:r>
              <a:rPr lang="en-US" altLang="el-GR" dirty="0" err="1">
                <a:solidFill>
                  <a:schemeClr val="bg1"/>
                </a:solidFill>
                <a:effectLst>
                  <a:outerShdw blurRad="38100" dist="38100" dir="2700000" algn="tl">
                    <a:srgbClr val="000000">
                      <a:alpha val="43137"/>
                    </a:srgbClr>
                  </a:outerShdw>
                </a:effectLst>
              </a:rPr>
              <a:t>Gesundheitsdienstleistungs</a:t>
            </a:r>
            <a:r>
              <a:rPr lang="en-US" altLang="el-GR" dirty="0">
                <a:solidFill>
                  <a:schemeClr val="bg1"/>
                </a:solidFill>
                <a:effectLst>
                  <a:outerShdw blurRad="38100" dist="38100" dir="2700000" algn="tl">
                    <a:srgbClr val="000000">
                      <a:alpha val="43137"/>
                    </a:srgbClr>
                  </a:outerShdw>
                </a:effectLst>
              </a:rPr>
              <a:t>-Apps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5703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Was sind Apps für Gesundheitsdienstleistungen?</a:t>
            </a:r>
            <a:endParaRPr lang="en-US" dirty="0"/>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r>
              <a:rPr lang="de-DE" sz="2000" b="1" i="0" dirty="0">
                <a:effectLst/>
              </a:rPr>
              <a:t>Apps zur Verwaltung von Gesundheitsdaten: </a:t>
            </a:r>
            <a:r>
              <a:rPr lang="de-DE" sz="2000" i="0" dirty="0">
                <a:effectLst/>
              </a:rPr>
              <a:t>Mit diesen Apps können Nutzende auf ihre Krankenakten und Gesundheitsinformationen zugreifen, sie organisieren und sicher verwalten. Dies erleichtert den Abruf und die Weitergabe wichtiger Gesundheitsdaten an Gesundheitsdienstleister.</a:t>
            </a:r>
          </a:p>
          <a:p>
            <a:pPr algn="l">
              <a:buFont typeface="Wingdings" panose="05000000000000000000" pitchFamily="2" charset="2"/>
              <a:buChar char="§"/>
            </a:pPr>
            <a:r>
              <a:rPr lang="de-DE" sz="2000" b="1" i="0" dirty="0">
                <a:effectLst/>
              </a:rPr>
              <a:t>Wellness- und Präventions-Apps: </a:t>
            </a:r>
            <a:r>
              <a:rPr lang="de-DE" sz="2000" i="0" dirty="0">
                <a:effectLst/>
              </a:rPr>
              <a:t>Diese Apps bieten den Nutzenden Tools und Informationen zur Aufrechterhaltung eines gesunden Lebensstils, einschließlich Fitness-Tracking, Überwachung der Ernährung und Gesundheitserziehung</a:t>
            </a:r>
            <a:r>
              <a:rPr lang="de-DE" sz="2000" dirty="0"/>
              <a:t>. Sie </a:t>
            </a:r>
            <a:r>
              <a:rPr lang="de-DE" sz="2000" i="0" dirty="0">
                <a:effectLst/>
              </a:rPr>
              <a:t>fördern so die Gesundheitsvorsorge.</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7410" name="Picture 2" descr="Kostenlos Person, Die Das Schwarze Sony Android Smartphone Benutzt Stock-Foto">
            <a:extLst>
              <a:ext uri="{FF2B5EF4-FFF2-40B4-BE49-F238E27FC236}">
                <a16:creationId xmlns:a16="http://schemas.microsoft.com/office/drawing/2014/main" id="{0973636D-C27E-1061-20FE-EBB73040E3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7349" y="2025253"/>
            <a:ext cx="4211241" cy="280749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B84CDEBF-12EE-24BD-8765-CBA042298491}"/>
              </a:ext>
            </a:extLst>
          </p:cNvPr>
          <p:cNvSpPr/>
          <p:nvPr/>
        </p:nvSpPr>
        <p:spPr>
          <a:xfrm>
            <a:off x="7315200" y="-3933"/>
            <a:ext cx="48755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n-US" altLang="el-GR" dirty="0" err="1">
                <a:solidFill>
                  <a:schemeClr val="bg1"/>
                </a:solidFill>
                <a:effectLst>
                  <a:outerShdw blurRad="38100" dist="38100" dir="2700000" algn="tl">
                    <a:srgbClr val="000000">
                      <a:alpha val="43137"/>
                    </a:srgbClr>
                  </a:outerShdw>
                </a:effectLst>
              </a:rPr>
              <a:t>Arten</a:t>
            </a:r>
            <a:r>
              <a:rPr lang="en-US" altLang="el-GR" dirty="0">
                <a:solidFill>
                  <a:schemeClr val="bg1"/>
                </a:solidFill>
                <a:effectLst>
                  <a:outerShdw blurRad="38100" dist="38100" dir="2700000" algn="tl">
                    <a:srgbClr val="000000">
                      <a:alpha val="43137"/>
                    </a:srgbClr>
                  </a:outerShdw>
                </a:effectLst>
              </a:rPr>
              <a:t> von </a:t>
            </a:r>
            <a:r>
              <a:rPr lang="en-US" altLang="el-GR" dirty="0" err="1">
                <a:solidFill>
                  <a:schemeClr val="bg1"/>
                </a:solidFill>
                <a:effectLst>
                  <a:outerShdw blurRad="38100" dist="38100" dir="2700000" algn="tl">
                    <a:srgbClr val="000000">
                      <a:alpha val="43137"/>
                    </a:srgbClr>
                  </a:outerShdw>
                </a:effectLst>
              </a:rPr>
              <a:t>Gesundheitsdienstleistungs</a:t>
            </a:r>
            <a:r>
              <a:rPr lang="en-US" altLang="el-GR" dirty="0">
                <a:solidFill>
                  <a:schemeClr val="bg1"/>
                </a:solidFill>
                <a:effectLst>
                  <a:outerShdw blurRad="38100" dist="38100" dir="2700000" algn="tl">
                    <a:srgbClr val="000000">
                      <a:alpha val="43137"/>
                    </a:srgbClr>
                  </a:outerShdw>
                </a:effectLst>
              </a:rPr>
              <a:t>-Apps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37682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Was sind Apps für Gesundheitsdienstleistungen?</a:t>
            </a:r>
            <a:endParaRPr lang="en-US" dirty="0"/>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r>
              <a:rPr lang="de-DE" sz="2000" b="1" i="0" dirty="0">
                <a:effectLst/>
              </a:rPr>
              <a:t>Apps für das Management chronischer Krankheiten: </a:t>
            </a:r>
            <a:r>
              <a:rPr lang="de-DE" sz="2000" i="0" dirty="0">
                <a:effectLst/>
              </a:rPr>
              <a:t>Diese Apps bieten Unterstützung und Hilfsmittel für Personen, die mit chronischen Krankheiten zurechtkommen müssen. Außerdem ermöglichen sie die Überwachung von Symptomen, die Verfolgung von Fortschritten und den Zugriff auf Lehrmaterial für das Krankheitsmanagement.</a:t>
            </a:r>
          </a:p>
          <a:p>
            <a:pPr algn="l">
              <a:buFont typeface="Wingdings" panose="05000000000000000000" pitchFamily="2" charset="2"/>
              <a:buChar char="§"/>
            </a:pPr>
            <a:r>
              <a:rPr lang="de-DE" sz="2000" b="1" i="0" dirty="0">
                <a:effectLst/>
              </a:rPr>
              <a:t>Apps für die Fernüberwachung von Patienten: </a:t>
            </a:r>
            <a:r>
              <a:rPr lang="de-DE" sz="2000" i="0" dirty="0">
                <a:effectLst/>
              </a:rPr>
              <a:t>Diese Apps erleichtern die Überwachung des Gesundheitszustands und der Vitalparameter von </a:t>
            </a:r>
            <a:r>
              <a:rPr lang="de-DE" sz="2000" i="0" dirty="0" err="1">
                <a:effectLst/>
              </a:rPr>
              <a:t>Patient:innen</a:t>
            </a:r>
            <a:r>
              <a:rPr lang="de-DE" sz="2000" i="0" dirty="0">
                <a:effectLst/>
              </a:rPr>
              <a:t> aus der Ferne. Außerdem ermöglichen sie es </a:t>
            </a:r>
            <a:r>
              <a:rPr lang="de-DE" sz="2000" i="0" dirty="0" err="1">
                <a:effectLst/>
              </a:rPr>
              <a:t>Gesundheitsdienstleister:innen</a:t>
            </a:r>
            <a:r>
              <a:rPr lang="de-DE" sz="2000" i="0" dirty="0">
                <a:effectLst/>
              </a:rPr>
              <a:t>, den Gesundheitszustand von </a:t>
            </a:r>
            <a:r>
              <a:rPr lang="de-DE" sz="2000" i="0" dirty="0" err="1">
                <a:effectLst/>
              </a:rPr>
              <a:t>Patient:innen</a:t>
            </a:r>
            <a:r>
              <a:rPr lang="de-DE" sz="2000" i="0" dirty="0">
                <a:effectLst/>
              </a:rPr>
              <a:t> außerhalb traditioneller Gesundheitseinrichtungen zu überwachen und zu verwalten.</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pic>
        <p:nvPicPr>
          <p:cNvPr id="21506" name="Picture 2" descr="Kostenlos Kostenloses Stock Foto zu app, audio, blick auf den bildschirm Stock-Foto">
            <a:extLst>
              <a:ext uri="{FF2B5EF4-FFF2-40B4-BE49-F238E27FC236}">
                <a16:creationId xmlns:a16="http://schemas.microsoft.com/office/drawing/2014/main" id="{F2DEC650-4206-4061-4723-E95ED95DAEC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519482" y="1991682"/>
            <a:ext cx="2466975" cy="370046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B0FC2946-0ECD-24FA-906D-9E0950B0F9DF}"/>
              </a:ext>
            </a:extLst>
          </p:cNvPr>
          <p:cNvSpPr/>
          <p:nvPr/>
        </p:nvSpPr>
        <p:spPr>
          <a:xfrm>
            <a:off x="7315200" y="-3933"/>
            <a:ext cx="48755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n-US" altLang="el-GR" dirty="0" err="1">
                <a:solidFill>
                  <a:schemeClr val="bg1"/>
                </a:solidFill>
                <a:effectLst>
                  <a:outerShdw blurRad="38100" dist="38100" dir="2700000" algn="tl">
                    <a:srgbClr val="000000">
                      <a:alpha val="43137"/>
                    </a:srgbClr>
                  </a:outerShdw>
                </a:effectLst>
              </a:rPr>
              <a:t>Arten</a:t>
            </a:r>
            <a:r>
              <a:rPr lang="en-US" altLang="el-GR" dirty="0">
                <a:solidFill>
                  <a:schemeClr val="bg1"/>
                </a:solidFill>
                <a:effectLst>
                  <a:outerShdw blurRad="38100" dist="38100" dir="2700000" algn="tl">
                    <a:srgbClr val="000000">
                      <a:alpha val="43137"/>
                    </a:srgbClr>
                  </a:outerShdw>
                </a:effectLst>
              </a:rPr>
              <a:t> von </a:t>
            </a:r>
            <a:r>
              <a:rPr lang="en-US" altLang="el-GR" dirty="0" err="1">
                <a:solidFill>
                  <a:schemeClr val="bg1"/>
                </a:solidFill>
                <a:effectLst>
                  <a:outerShdw blurRad="38100" dist="38100" dir="2700000" algn="tl">
                    <a:srgbClr val="000000">
                      <a:alpha val="43137"/>
                    </a:srgbClr>
                  </a:outerShdw>
                </a:effectLst>
              </a:rPr>
              <a:t>Gesundheitsdienstleistungs</a:t>
            </a:r>
            <a:r>
              <a:rPr lang="en-US" altLang="el-GR" dirty="0">
                <a:solidFill>
                  <a:schemeClr val="bg1"/>
                </a:solidFill>
                <a:effectLst>
                  <a:outerShdw blurRad="38100" dist="38100" dir="2700000" algn="tl">
                    <a:srgbClr val="000000">
                      <a:alpha val="43137"/>
                    </a:srgbClr>
                  </a:outerShdw>
                </a:effectLst>
              </a:rPr>
              <a:t>-Apps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4884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Was sind Apps für Gesundheitsdienstleistungen?</a:t>
            </a:r>
            <a:endParaRPr lang="en-US" dirty="0"/>
          </a:p>
        </p:txBody>
      </p:sp>
      <p:sp>
        <p:nvSpPr>
          <p:cNvPr id="158" name="Google Shape;158;p5"/>
          <p:cNvSpPr txBox="1">
            <a:spLocks noGrp="1"/>
          </p:cNvSpPr>
          <p:nvPr>
            <p:ph idx="1"/>
          </p:nvPr>
        </p:nvSpPr>
        <p:spPr>
          <a:xfrm>
            <a:off x="557998" y="1799999"/>
            <a:ext cx="6757201" cy="4865977"/>
          </a:xfrm>
          <a:prstGeom prst="rect">
            <a:avLst/>
          </a:prstGeom>
          <a:noFill/>
          <a:ln>
            <a:noFill/>
          </a:ln>
        </p:spPr>
        <p:txBody>
          <a:bodyPr spcFirstLastPara="1" wrap="square" lIns="91425" tIns="45700" rIns="91425" bIns="45700" anchor="t" anchorCtr="0">
            <a:noAutofit/>
          </a:bodyPr>
          <a:lstStyle/>
          <a:p>
            <a:pPr marL="88900" indent="0" rtl="0" fontAlgn="base">
              <a:spcBef>
                <a:spcPts val="600"/>
              </a:spcBef>
              <a:spcAft>
                <a:spcPts val="0"/>
              </a:spcAft>
              <a:buNone/>
            </a:pPr>
            <a:r>
              <a:rPr lang="de-DE" b="0" i="0" dirty="0">
                <a:solidFill>
                  <a:srgbClr val="374151"/>
                </a:solidFill>
                <a:effectLst/>
              </a:rPr>
              <a:t>Apps für Gesundheitsdienstleistungen spielen eine entscheidende Rolle bei der Ausweitung des </a:t>
            </a:r>
            <a:r>
              <a:rPr lang="de-DE" b="1" i="0" dirty="0">
                <a:solidFill>
                  <a:srgbClr val="374151"/>
                </a:solidFill>
                <a:effectLst/>
              </a:rPr>
              <a:t>Zugangs zur Gesundheitsversorgung, der Verbesserung der </a:t>
            </a:r>
            <a:r>
              <a:rPr lang="de-DE" b="1" i="0" dirty="0" err="1">
                <a:solidFill>
                  <a:srgbClr val="374151"/>
                </a:solidFill>
                <a:effectLst/>
              </a:rPr>
              <a:t>Patient:innenbeteiligung</a:t>
            </a:r>
            <a:r>
              <a:rPr lang="de-DE" b="1" i="0" dirty="0">
                <a:solidFill>
                  <a:srgbClr val="374151"/>
                </a:solidFill>
                <a:effectLst/>
              </a:rPr>
              <a:t> und der Verbesserung des gesamten Gesundheitserlebnisses für die Nutzenden</a:t>
            </a:r>
            <a:r>
              <a:rPr lang="de-DE" b="0" i="0" dirty="0">
                <a:solidFill>
                  <a:srgbClr val="374151"/>
                </a:solidFill>
                <a:effectLst/>
              </a:rPr>
              <a:t>. Es ist von entscheidender Bedeutung, dass diese Apps die einschlägigen Vorschriften einhalten und der Datensicherheit und dem Datenschutz Vorrang einräumen. </a:t>
            </a:r>
            <a:r>
              <a:rPr lang="de-DE" dirty="0">
                <a:solidFill>
                  <a:srgbClr val="374151"/>
                </a:solidFill>
              </a:rPr>
              <a:t>Zudem sollen die Apps </a:t>
            </a:r>
            <a:r>
              <a:rPr lang="de-DE" b="0" i="0" dirty="0">
                <a:solidFill>
                  <a:srgbClr val="374151"/>
                </a:solidFill>
                <a:effectLst/>
              </a:rPr>
              <a:t>hohe Standards für Benutzerfreundlichkeit und Zuverlässigkeit einhalten, um eine effektive und sichere Erbringung von Gesundheitsdienstleistungen zu gewährleisten.</a:t>
            </a:r>
          </a:p>
        </p:txBody>
      </p:sp>
      <p:sp>
        <p:nvSpPr>
          <p:cNvPr id="160" name="Google Shape;160;p5"/>
          <p:cNvSpPr/>
          <p:nvPr/>
        </p:nvSpPr>
        <p:spPr>
          <a:xfrm>
            <a:off x="3419912" y="5988792"/>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2530" name="Picture 2" descr="Kostenlos Unglücklicher Schwarzer Mann, Der Smartphone Im Zelt Surft Stock-Foto">
            <a:extLst>
              <a:ext uri="{FF2B5EF4-FFF2-40B4-BE49-F238E27FC236}">
                <a16:creationId xmlns:a16="http://schemas.microsoft.com/office/drawing/2014/main" id="{196185CA-CB7E-6EB3-D0D8-EC8D13904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969364"/>
            <a:ext cx="4676775" cy="311785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439E6332-4E4B-DEE5-C932-1DEEA63EA952}"/>
              </a:ext>
            </a:extLst>
          </p:cNvPr>
          <p:cNvSpPr/>
          <p:nvPr/>
        </p:nvSpPr>
        <p:spPr>
          <a:xfrm>
            <a:off x="7315200" y="-3933"/>
            <a:ext cx="48755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n-US" altLang="el-GR" dirty="0" err="1">
                <a:solidFill>
                  <a:schemeClr val="bg1"/>
                </a:solidFill>
                <a:effectLst>
                  <a:outerShdw blurRad="38100" dist="38100" dir="2700000" algn="tl">
                    <a:srgbClr val="000000">
                      <a:alpha val="43137"/>
                    </a:srgbClr>
                  </a:outerShdw>
                </a:effectLst>
              </a:rPr>
              <a:t>Arten</a:t>
            </a:r>
            <a:r>
              <a:rPr lang="en-US" altLang="el-GR" dirty="0">
                <a:solidFill>
                  <a:schemeClr val="bg1"/>
                </a:solidFill>
                <a:effectLst>
                  <a:outerShdw blurRad="38100" dist="38100" dir="2700000" algn="tl">
                    <a:srgbClr val="000000">
                      <a:alpha val="43137"/>
                    </a:srgbClr>
                  </a:outerShdw>
                </a:effectLst>
              </a:rPr>
              <a:t> von </a:t>
            </a:r>
            <a:r>
              <a:rPr lang="en-US" altLang="el-GR" dirty="0" err="1">
                <a:solidFill>
                  <a:schemeClr val="bg1"/>
                </a:solidFill>
                <a:effectLst>
                  <a:outerShdw blurRad="38100" dist="38100" dir="2700000" algn="tl">
                    <a:srgbClr val="000000">
                      <a:alpha val="43137"/>
                    </a:srgbClr>
                  </a:outerShdw>
                </a:effectLst>
              </a:rPr>
              <a:t>Gesundheitsdienstleistungs</a:t>
            </a:r>
            <a:r>
              <a:rPr lang="en-US" altLang="el-GR" dirty="0">
                <a:solidFill>
                  <a:schemeClr val="bg1"/>
                </a:solidFill>
                <a:effectLst>
                  <a:outerShdw blurRad="38100" dist="38100" dir="2700000" algn="tl">
                    <a:srgbClr val="000000">
                      <a:alpha val="43137"/>
                    </a:srgbClr>
                  </a:outerShdw>
                </a:effectLst>
              </a:rPr>
              <a:t>-Apps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43298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Wann werden Apps für Gesundheitsdienstleistungen sinnvoll eingesetzt?</a:t>
            </a:r>
            <a:endParaRPr lang="en-US" dirty="0"/>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endPar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88900" indent="0" rtl="0" fontAlgn="base">
              <a:spcAft>
                <a:spcPts val="600"/>
              </a:spcAft>
              <a:buNone/>
            </a:pPr>
            <a:r>
              <a:rPr lang="de-DE"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Apps für das Gesundheitswesen sind nützliche Hilfsmittel für das eigene Gesundheitsmanagement oder für hilfsbedürftige Angehörige. Sie dienen dazu, wiederkehrende Abläufe zu organisieren und Verknüpfungen zwischen den eigenen gesundheitlichen Bedürfnissen und dem Gesundheitssystem herzustellen. Sie bieten aufbereitete Informationen, deren Recherche sehr zeitaufwendig sein kann.</a:t>
            </a:r>
            <a:endPar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3554" name="Picture 2" descr="Appstore, Iphone, Geschäft, Apps">
            <a:extLst>
              <a:ext uri="{FF2B5EF4-FFF2-40B4-BE49-F238E27FC236}">
                <a16:creationId xmlns:a16="http://schemas.microsoft.com/office/drawing/2014/main" id="{3D578771-B01D-1858-8F89-77EC4CC561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186" y="2471341"/>
            <a:ext cx="4108506" cy="274114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6C463AA6-68AB-B748-A906-1731EAFE85A1}"/>
              </a:ext>
            </a:extLst>
          </p:cNvPr>
          <p:cNvSpPr/>
          <p:nvPr/>
        </p:nvSpPr>
        <p:spPr>
          <a:xfrm>
            <a:off x="7315200" y="-3933"/>
            <a:ext cx="48755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n-US" altLang="el-GR" dirty="0" err="1">
                <a:solidFill>
                  <a:schemeClr val="bg1"/>
                </a:solidFill>
                <a:effectLst>
                  <a:outerShdw blurRad="38100" dist="38100" dir="2700000" algn="tl">
                    <a:srgbClr val="000000">
                      <a:alpha val="43137"/>
                    </a:srgbClr>
                  </a:outerShdw>
                </a:effectLst>
              </a:rPr>
              <a:t>Arten</a:t>
            </a:r>
            <a:r>
              <a:rPr lang="en-US" altLang="el-GR" dirty="0">
                <a:solidFill>
                  <a:schemeClr val="bg1"/>
                </a:solidFill>
                <a:effectLst>
                  <a:outerShdw blurRad="38100" dist="38100" dir="2700000" algn="tl">
                    <a:srgbClr val="000000">
                      <a:alpha val="43137"/>
                    </a:srgbClr>
                  </a:outerShdw>
                </a:effectLst>
              </a:rPr>
              <a:t> von </a:t>
            </a:r>
            <a:r>
              <a:rPr lang="en-US" altLang="el-GR" dirty="0" err="1">
                <a:solidFill>
                  <a:schemeClr val="bg1"/>
                </a:solidFill>
                <a:effectLst>
                  <a:outerShdw blurRad="38100" dist="38100" dir="2700000" algn="tl">
                    <a:srgbClr val="000000">
                      <a:alpha val="43137"/>
                    </a:srgbClr>
                  </a:outerShdw>
                </a:effectLst>
              </a:rPr>
              <a:t>Gesundheitsdienstleistungs</a:t>
            </a:r>
            <a:r>
              <a:rPr lang="en-US" altLang="el-GR" dirty="0">
                <a:solidFill>
                  <a:schemeClr val="bg1"/>
                </a:solidFill>
                <a:effectLst>
                  <a:outerShdw blurRad="38100" dist="38100" dir="2700000" algn="tl">
                    <a:srgbClr val="000000">
                      <a:alpha val="43137"/>
                    </a:srgbClr>
                  </a:outerShdw>
                </a:effectLst>
              </a:rPr>
              <a:t>-Apps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00512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24578" name="Picture 2" descr="App, Software, Kontur, Einstellungen">
            <a:extLst>
              <a:ext uri="{FF2B5EF4-FFF2-40B4-BE49-F238E27FC236}">
                <a16:creationId xmlns:a16="http://schemas.microsoft.com/office/drawing/2014/main" id="{79B45545-67A7-1A6C-4659-682130969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811" y="1742945"/>
            <a:ext cx="5103015" cy="3508323"/>
          </a:xfrm>
          <a:prstGeom prst="rect">
            <a:avLst/>
          </a:prstGeom>
          <a:noFill/>
          <a:extLst>
            <a:ext uri="{909E8E84-426E-40DD-AFC4-6F175D3DCCD1}">
              <a14:hiddenFill xmlns:a14="http://schemas.microsoft.com/office/drawing/2010/main">
                <a:solidFill>
                  <a:srgbClr val="FFFFFF"/>
                </a:solidFill>
              </a14:hiddenFill>
            </a:ext>
          </a:extLst>
        </p:spPr>
      </p:pic>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dirty="0"/>
              <a:t>Welche Einschränkungen gibt es bei der Nutzung von Apps für Gesundheitsdienstleistungen und wann sollten sie nicht verwendet werden?</a:t>
            </a:r>
            <a:endParaRPr lang="en-US" dirty="0"/>
          </a:p>
        </p:txBody>
      </p:sp>
      <p:sp>
        <p:nvSpPr>
          <p:cNvPr id="158" name="Google Shape;158;p5"/>
          <p:cNvSpPr txBox="1">
            <a:spLocks noGrp="1"/>
          </p:cNvSpPr>
          <p:nvPr>
            <p:ph idx="1"/>
          </p:nvPr>
        </p:nvSpPr>
        <p:spPr>
          <a:xfrm>
            <a:off x="557999" y="2069964"/>
            <a:ext cx="6757201" cy="4865977"/>
          </a:xfrm>
          <a:prstGeom prst="rect">
            <a:avLst/>
          </a:prstGeom>
          <a:noFill/>
          <a:ln>
            <a:noFill/>
          </a:ln>
        </p:spPr>
        <p:txBody>
          <a:bodyPr spcFirstLastPara="1" wrap="square" lIns="91425" tIns="45700" rIns="91425" bIns="45700" anchor="t" anchorCtr="0">
            <a:noAutofit/>
          </a:bodyPr>
          <a:lstStyle/>
          <a:p>
            <a:pPr marL="88900" indent="0" rtl="0" fontAlgn="base">
              <a:spcBef>
                <a:spcPts val="0"/>
              </a:spcBef>
              <a:spcAft>
                <a:spcPts val="0"/>
              </a:spcAft>
              <a:buNone/>
            </a:pPr>
            <a:r>
              <a:rPr lang="de-DE" sz="2000" b="1" i="0" u="none" strike="noStrike" dirty="0">
                <a:effectLst/>
                <a:latin typeface="Calibri" panose="020F0502020204030204" pitchFamily="34" charset="0"/>
              </a:rPr>
              <a:t>Bitte beachten Sie: </a:t>
            </a:r>
            <a:r>
              <a:rPr lang="de-DE" sz="2000" i="0" u="none" strike="noStrike" dirty="0">
                <a:effectLst/>
                <a:latin typeface="Calibri" panose="020F0502020204030204" pitchFamily="34" charset="0"/>
              </a:rPr>
              <a:t>Keine Gesundheitsdienst-App kann einen Arzt oder eine medizinische Behandlung ersetzen! Im Zweifelsfall ist es immer besser, direkt in einer medizinischen Einrichtung Hilfe zu suchen. </a:t>
            </a:r>
          </a:p>
          <a:p>
            <a:pPr marL="88900" indent="0" rtl="0" fontAlgn="base">
              <a:spcBef>
                <a:spcPts val="0"/>
              </a:spcBef>
              <a:spcAft>
                <a:spcPts val="0"/>
              </a:spcAft>
              <a:buNone/>
            </a:pPr>
            <a:endParaRPr lang="de-DE" sz="2000" dirty="0">
              <a:latin typeface="Calibri" panose="020F0502020204030204" pitchFamily="34" charset="0"/>
            </a:endParaRPr>
          </a:p>
          <a:p>
            <a:pPr marL="88900" indent="0" rtl="0" fontAlgn="base">
              <a:spcBef>
                <a:spcPts val="0"/>
              </a:spcBef>
              <a:spcAft>
                <a:spcPts val="0"/>
              </a:spcAft>
              <a:buNone/>
            </a:pPr>
            <a:r>
              <a:rPr lang="de-DE" sz="2000" i="0" u="none" strike="noStrike" dirty="0">
                <a:effectLst/>
                <a:latin typeface="Calibri" panose="020F0502020204030204" pitchFamily="34" charset="0"/>
              </a:rPr>
              <a:t>Gesundheitsdienst-Apps verschaffen Ihnen Zugang zu Dienstleistungen und dienen natürlich auch dazu, Sie mit Einrichtungen und Anbietern zu verbinden. Sie können sich auf eine App Ihrer Krankenkasse verlassen. In der Regel ist es möglich, einen direkten Kontakt herzustellen, wenn Sie bestimmte Informationen benötigen. Solche Hotlines gibt es mit Sprachfunktionen und sogar mit integrierten Übersetzungstools. </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2" name="Ορθογώνιο 7">
            <a:extLst>
              <a:ext uri="{FF2B5EF4-FFF2-40B4-BE49-F238E27FC236}">
                <a16:creationId xmlns:a16="http://schemas.microsoft.com/office/drawing/2014/main" id="{0C317131-F4D4-08CA-85C4-DA97EDBE0F20}"/>
              </a:ext>
            </a:extLst>
          </p:cNvPr>
          <p:cNvSpPr/>
          <p:nvPr/>
        </p:nvSpPr>
        <p:spPr>
          <a:xfrm>
            <a:off x="7315200" y="-3933"/>
            <a:ext cx="48755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n-US" altLang="el-GR" dirty="0" err="1">
                <a:solidFill>
                  <a:schemeClr val="bg1"/>
                </a:solidFill>
                <a:effectLst>
                  <a:outerShdw blurRad="38100" dist="38100" dir="2700000" algn="tl">
                    <a:srgbClr val="000000">
                      <a:alpha val="43137"/>
                    </a:srgbClr>
                  </a:outerShdw>
                </a:effectLst>
              </a:rPr>
              <a:t>Arten</a:t>
            </a:r>
            <a:r>
              <a:rPr lang="en-US" altLang="el-GR" dirty="0">
                <a:solidFill>
                  <a:schemeClr val="bg1"/>
                </a:solidFill>
                <a:effectLst>
                  <a:outerShdw blurRad="38100" dist="38100" dir="2700000" algn="tl">
                    <a:srgbClr val="000000">
                      <a:alpha val="43137"/>
                    </a:srgbClr>
                  </a:outerShdw>
                </a:effectLst>
              </a:rPr>
              <a:t> von </a:t>
            </a:r>
            <a:r>
              <a:rPr lang="en-US" altLang="el-GR" dirty="0" err="1">
                <a:solidFill>
                  <a:schemeClr val="bg1"/>
                </a:solidFill>
                <a:effectLst>
                  <a:outerShdw blurRad="38100" dist="38100" dir="2700000" algn="tl">
                    <a:srgbClr val="000000">
                      <a:alpha val="43137"/>
                    </a:srgbClr>
                  </a:outerShdw>
                </a:effectLst>
              </a:rPr>
              <a:t>Gesundheitsdienstleistungs</a:t>
            </a:r>
            <a:r>
              <a:rPr lang="en-US" altLang="el-GR" dirty="0">
                <a:solidFill>
                  <a:schemeClr val="bg1"/>
                </a:solidFill>
                <a:effectLst>
                  <a:outerShdw blurRad="38100" dist="38100" dir="2700000" algn="tl">
                    <a:srgbClr val="000000">
                      <a:alpha val="43137"/>
                    </a:srgbClr>
                  </a:outerShdw>
                </a:effectLst>
              </a:rPr>
              <a:t>-Apps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0164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de-DE" dirty="0"/>
              <a:t>Kostenlose und kostenpflichtige Gesundheits-Apps - was sind die Vor- und Nachteile?</a:t>
            </a:r>
            <a:r>
              <a:rPr lang="en-US" dirty="0"/>
              <a:t/>
            </a:r>
            <a:br>
              <a:rPr lang="en-US" dirty="0"/>
            </a:br>
            <a:endParaRPr lang="en-US" dirty="0"/>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fontAlgn="base">
              <a:buNone/>
            </a:pP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Öffentliche Einrichtungen wie Gesundheitsbehörden und Krankenkassen entwickeln und unterstützen Apps für Gesundheitsdienste. Diese sind in der Regel kostenlos.</a:t>
            </a:r>
          </a:p>
          <a:p>
            <a:pPr marL="88900" indent="0" fontAlgn="base">
              <a:buNone/>
            </a:pP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Eine kostenlose App ist aber noch lange kein Garant für ein neutrales Angebot, insbesondere wenn über die App Empfehlungen für Produkte und Dienstleistungen ausgesprochen werden. Hinter solchen Empfehlungen können handfeste kommerzielle Interessen stehen.</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rPr>
              <a:t>Lizenz</a:t>
            </a:r>
            <a:r>
              <a:rPr lang="en-US" sz="1200" u="sng" dirty="0">
                <a:solidFill>
                  <a:schemeClr val="dk1"/>
                </a:solidFill>
                <a:latin typeface="Calibri"/>
                <a:ea typeface="Calibri"/>
                <a:cs typeface="Calibri"/>
                <a:sym typeface="Calibri"/>
              </a:rPr>
              <a:t> free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 name="Grafik 3">
            <a:extLst>
              <a:ext uri="{FF2B5EF4-FFF2-40B4-BE49-F238E27FC236}">
                <a16:creationId xmlns:a16="http://schemas.microsoft.com/office/drawing/2014/main" id="{ADB2E84D-5A6E-B188-6840-B967C461FF99}"/>
              </a:ext>
            </a:extLst>
          </p:cNvPr>
          <p:cNvPicPr>
            <a:picLocks noChangeAspect="1"/>
          </p:cNvPicPr>
          <p:nvPr/>
        </p:nvPicPr>
        <p:blipFill>
          <a:blip r:embed="rId4"/>
          <a:stretch>
            <a:fillRect/>
          </a:stretch>
        </p:blipFill>
        <p:spPr>
          <a:xfrm>
            <a:off x="6934511" y="1911221"/>
            <a:ext cx="4557155" cy="3398815"/>
          </a:xfrm>
          <a:prstGeom prst="rect">
            <a:avLst/>
          </a:prstGeom>
        </p:spPr>
      </p:pic>
      <p:sp>
        <p:nvSpPr>
          <p:cNvPr id="2" name="Ορθογώνιο 7">
            <a:extLst>
              <a:ext uri="{FF2B5EF4-FFF2-40B4-BE49-F238E27FC236}">
                <a16:creationId xmlns:a16="http://schemas.microsoft.com/office/drawing/2014/main" id="{5BA83E12-1F12-8468-E583-4222840C3059}"/>
              </a:ext>
            </a:extLst>
          </p:cNvPr>
          <p:cNvSpPr/>
          <p:nvPr/>
        </p:nvSpPr>
        <p:spPr>
          <a:xfrm>
            <a:off x="7315200" y="-3933"/>
            <a:ext cx="48755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n-US" altLang="el-GR" dirty="0" err="1">
                <a:solidFill>
                  <a:schemeClr val="bg1"/>
                </a:solidFill>
                <a:effectLst>
                  <a:outerShdw blurRad="38100" dist="38100" dir="2700000" algn="tl">
                    <a:srgbClr val="000000">
                      <a:alpha val="43137"/>
                    </a:srgbClr>
                  </a:outerShdw>
                </a:effectLst>
              </a:rPr>
              <a:t>Arten</a:t>
            </a:r>
            <a:r>
              <a:rPr lang="en-US" altLang="el-GR" dirty="0">
                <a:solidFill>
                  <a:schemeClr val="bg1"/>
                </a:solidFill>
                <a:effectLst>
                  <a:outerShdw blurRad="38100" dist="38100" dir="2700000" algn="tl">
                    <a:srgbClr val="000000">
                      <a:alpha val="43137"/>
                    </a:srgbClr>
                  </a:outerShdw>
                </a:effectLst>
              </a:rPr>
              <a:t> von </a:t>
            </a:r>
            <a:r>
              <a:rPr lang="en-US" altLang="el-GR" dirty="0" err="1">
                <a:solidFill>
                  <a:schemeClr val="bg1"/>
                </a:solidFill>
                <a:effectLst>
                  <a:outerShdw blurRad="38100" dist="38100" dir="2700000" algn="tl">
                    <a:srgbClr val="000000">
                      <a:alpha val="43137"/>
                    </a:srgbClr>
                  </a:outerShdw>
                </a:effectLst>
              </a:rPr>
              <a:t>Gesundheitsdienstleistungs</a:t>
            </a:r>
            <a:r>
              <a:rPr lang="en-US" altLang="el-GR" dirty="0">
                <a:solidFill>
                  <a:schemeClr val="bg1"/>
                </a:solidFill>
                <a:effectLst>
                  <a:outerShdw blurRad="38100" dist="38100" dir="2700000" algn="tl">
                    <a:srgbClr val="000000">
                      <a:alpha val="43137"/>
                    </a:srgbClr>
                  </a:outerShdw>
                </a:effectLst>
              </a:rPr>
              <a:t>-Apps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40726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de-DE" dirty="0"/>
              <a:t>Kostenlose Gesundheits-Apps und Bezahl-Apps - was sind die Vor- und Nachteile?</a:t>
            </a:r>
            <a:r>
              <a:rPr lang="en-US" dirty="0"/>
              <a:t/>
            </a:r>
            <a:br>
              <a:rPr lang="en-US" dirty="0"/>
            </a:br>
            <a:endParaRPr lang="en-US" dirty="0"/>
          </a:p>
        </p:txBody>
      </p:sp>
      <p:sp>
        <p:nvSpPr>
          <p:cNvPr id="158" name="Google Shape;158;p5"/>
          <p:cNvSpPr txBox="1">
            <a:spLocks noGrp="1"/>
          </p:cNvSpPr>
          <p:nvPr>
            <p:ph idx="1"/>
          </p:nvPr>
        </p:nvSpPr>
        <p:spPr>
          <a:xfrm>
            <a:off x="558000" y="1707514"/>
            <a:ext cx="5852132"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Eine kostenpflichtige App kann durchaus ihre Berechtigung haben, z. B. wenn sie mit komplexen Berechnungen hinterlegt ist, wenn sie forschungsbasiert ist oder wenn der Inhalt umfangreiche Aktualisierungen erfordert.</a:t>
            </a:r>
          </a:p>
          <a:p>
            <a:pPr marL="88900" indent="0" rtl="0" fontAlgn="base">
              <a:spcAft>
                <a:spcPts val="600"/>
              </a:spcAft>
              <a:buNone/>
            </a:pP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Kosten für einige Apps werden von den Krankenkassen übernommen, und sie können sogar von einer Ärztin oder Arzt verschrieben werden.</a:t>
            </a:r>
          </a:p>
          <a:p>
            <a:pPr marL="88900" indent="0" rtl="0" fontAlgn="base">
              <a:spcAft>
                <a:spcPts val="600"/>
              </a:spcAft>
              <a:buNone/>
            </a:pPr>
            <a:r>
              <a:rPr lang="de-DE"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Ihre Ärztin oder Arzt weiß, welchen kostenlosen und kostenpflichtigen Apps Sie vertrauen können.</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9458" name="Picture 2" descr="Kostenlos Kostenloses Stock Foto zu analyse, app, aufführung Stock-Foto">
            <a:extLst>
              <a:ext uri="{FF2B5EF4-FFF2-40B4-BE49-F238E27FC236}">
                <a16:creationId xmlns:a16="http://schemas.microsoft.com/office/drawing/2014/main" id="{76B9A975-F261-7020-DCA3-880EF0934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272" y="2014878"/>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633CDECE-B0B5-18D2-A154-461FF400491E}"/>
              </a:ext>
            </a:extLst>
          </p:cNvPr>
          <p:cNvSpPr/>
          <p:nvPr/>
        </p:nvSpPr>
        <p:spPr>
          <a:xfrm>
            <a:off x="7315200" y="-3933"/>
            <a:ext cx="48755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n-US" altLang="el-GR" dirty="0" err="1">
                <a:solidFill>
                  <a:schemeClr val="bg1"/>
                </a:solidFill>
                <a:effectLst>
                  <a:outerShdw blurRad="38100" dist="38100" dir="2700000" algn="tl">
                    <a:srgbClr val="000000">
                      <a:alpha val="43137"/>
                    </a:srgbClr>
                  </a:outerShdw>
                </a:effectLst>
              </a:rPr>
              <a:t>Arten</a:t>
            </a:r>
            <a:r>
              <a:rPr lang="en-US" altLang="el-GR" dirty="0">
                <a:solidFill>
                  <a:schemeClr val="bg1"/>
                </a:solidFill>
                <a:effectLst>
                  <a:outerShdw blurRad="38100" dist="38100" dir="2700000" algn="tl">
                    <a:srgbClr val="000000">
                      <a:alpha val="43137"/>
                    </a:srgbClr>
                  </a:outerShdw>
                </a:effectLst>
              </a:rPr>
              <a:t> von </a:t>
            </a:r>
            <a:r>
              <a:rPr lang="en-US" altLang="el-GR" dirty="0" err="1">
                <a:solidFill>
                  <a:schemeClr val="bg1"/>
                </a:solidFill>
                <a:effectLst>
                  <a:outerShdw blurRad="38100" dist="38100" dir="2700000" algn="tl">
                    <a:srgbClr val="000000">
                      <a:alpha val="43137"/>
                    </a:srgbClr>
                  </a:outerShdw>
                </a:effectLst>
              </a:rPr>
              <a:t>Gesundheitsdienstleistungs</a:t>
            </a:r>
            <a:r>
              <a:rPr lang="en-US" altLang="el-GR" dirty="0">
                <a:solidFill>
                  <a:schemeClr val="bg1"/>
                </a:solidFill>
                <a:effectLst>
                  <a:outerShdw blurRad="38100" dist="38100" dir="2700000" algn="tl">
                    <a:srgbClr val="000000">
                      <a:alpha val="43137"/>
                    </a:srgbClr>
                  </a:outerShdw>
                </a:effectLst>
              </a:rPr>
              <a:t>-Apps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08159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xfrm>
            <a:off x="548910" y="942915"/>
            <a:ext cx="11059692" cy="605096"/>
          </a:xfrm>
          <a:prstGeom prst="rect">
            <a:avLst/>
          </a:prstGeom>
          <a:noFill/>
          <a:ln>
            <a:noFill/>
          </a:ln>
        </p:spPr>
        <p:txBody>
          <a:bodyPr spcFirstLastPara="1" wrap="square" lIns="91425" tIns="45700" rIns="91425" bIns="45700" anchor="ctr" anchorCtr="0">
            <a:noAutofit/>
          </a:bodyPr>
          <a:lstStyle/>
          <a:p>
            <a:pPr rtl="0" fontAlgn="base">
              <a:spcAft>
                <a:spcPts val="600"/>
              </a:spcAft>
            </a:pPr>
            <a: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de-DE" dirty="0"/>
              <a:t>In welchen Bereichen des Gesundheitswesens werden sie hauptsächlich eingesetzt?</a:t>
            </a:r>
            <a:endParaRPr lang="en-US" dirty="0"/>
          </a:p>
        </p:txBody>
      </p:sp>
      <p:sp>
        <p:nvSpPr>
          <p:cNvPr id="158" name="Google Shape;158;p5"/>
          <p:cNvSpPr txBox="1">
            <a:spLocks noGrp="1"/>
          </p:cNvSpPr>
          <p:nvPr>
            <p:ph idx="1"/>
          </p:nvPr>
        </p:nvSpPr>
        <p:spPr>
          <a:xfrm>
            <a:off x="557998" y="1799999"/>
            <a:ext cx="7201339" cy="4865977"/>
          </a:xfrm>
          <a:prstGeom prst="rect">
            <a:avLst/>
          </a:prstGeom>
          <a:noFill/>
          <a:ln>
            <a:noFill/>
          </a:ln>
        </p:spPr>
        <p:txBody>
          <a:bodyPr spcFirstLastPara="1" wrap="square" lIns="91425" tIns="45700" rIns="91425" bIns="45700" anchor="t" anchorCtr="0">
            <a:noAutofit/>
          </a:bodyPr>
          <a:lstStyle/>
          <a:p>
            <a:pPr marL="88900" indent="0" rtl="0" fontAlgn="base">
              <a:spcBef>
                <a:spcPts val="0"/>
              </a:spcBef>
              <a:spcAft>
                <a:spcPts val="0"/>
              </a:spcAft>
              <a:buNone/>
            </a:pPr>
            <a:r>
              <a:rPr lang="de-DE" sz="2200" b="0" i="0" u="none" strike="noStrike" dirty="0">
                <a:solidFill>
                  <a:srgbClr val="000000"/>
                </a:solidFill>
                <a:effectLst/>
                <a:latin typeface="Calibri" panose="020F0502020204030204" pitchFamily="34" charset="0"/>
              </a:rPr>
              <a:t>Apps für Gesundheitsdienstleistungen bieten in der Regel komprimierte Informationen über Gesundheitsleistungen und Prozesse, um diese in Anspruch zu nehmen. Sie stellen zum Beispiel das Leistungsangebot einer Krankenkasse vor und ermöglichen den Zugriff auf persönliche Gesundheitsdaten. Sie bieten Zugang zu speziellen Medikamenten und Therapien oder unterstützen das Management von medizinischen Befunden und Terminen. </a:t>
            </a:r>
          </a:p>
          <a:p>
            <a:pPr marL="88900" indent="0" rtl="0" fontAlgn="base">
              <a:spcBef>
                <a:spcPts val="0"/>
              </a:spcBef>
              <a:spcAft>
                <a:spcPts val="0"/>
              </a:spcAft>
              <a:buNone/>
            </a:pPr>
            <a:endParaRPr lang="de-DE" sz="2200" b="0" i="0" u="none" strike="noStrike" dirty="0">
              <a:solidFill>
                <a:srgbClr val="000000"/>
              </a:solidFill>
              <a:effectLst/>
              <a:latin typeface="Calibri" panose="020F0502020204030204" pitchFamily="34" charset="0"/>
            </a:endParaRPr>
          </a:p>
          <a:p>
            <a:pPr marL="88900" indent="0" rtl="0" fontAlgn="base">
              <a:spcBef>
                <a:spcPts val="0"/>
              </a:spcBef>
              <a:spcAft>
                <a:spcPts val="0"/>
              </a:spcAft>
              <a:buNone/>
            </a:pPr>
            <a:r>
              <a:rPr lang="de-DE" sz="2200" b="0" i="0" u="none" strike="noStrike" dirty="0">
                <a:solidFill>
                  <a:srgbClr val="000000"/>
                </a:solidFill>
                <a:effectLst/>
                <a:latin typeface="Calibri" panose="020F0502020204030204" pitchFamily="34" charset="0"/>
              </a:rPr>
              <a:t>Sie können aber auch bestimmte Funktionen haben, wie wir in der COVID-19-Zeit erfahren haben: Um die Ausbreitung von COVID-19 zu bremsen, wurde eine App entwickelt. Sie warnte </a:t>
            </a:r>
            <a:r>
              <a:rPr lang="de-DE" sz="2200" b="0" i="0" u="none" strike="noStrike" dirty="0" err="1">
                <a:solidFill>
                  <a:srgbClr val="000000"/>
                </a:solidFill>
                <a:effectLst/>
                <a:latin typeface="Calibri" panose="020F0502020204030204" pitchFamily="34" charset="0"/>
              </a:rPr>
              <a:t>Nutzer:innen</a:t>
            </a:r>
            <a:r>
              <a:rPr lang="de-DE" sz="2200" b="0" i="0" u="none" strike="noStrike" dirty="0">
                <a:solidFill>
                  <a:srgbClr val="000000"/>
                </a:solidFill>
                <a:effectLst/>
                <a:latin typeface="Calibri" panose="020F0502020204030204" pitchFamily="34" charset="0"/>
              </a:rPr>
              <a:t>, wenn sie mit einer infizierten Person in Kontakt gekommen waren und gab weitere Hinweise.</a:t>
            </a:r>
          </a:p>
          <a:p>
            <a:pPr marL="0" indent="0" rtl="0" fontAlgn="base">
              <a:spcAft>
                <a:spcPts val="60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0482" name="Picture 2" descr="Kostenlos Inhalt Schwarzer Mann, Der Smartphone Für Videoanruf Auf Straße Verwendet Stock-Foto">
            <a:extLst>
              <a:ext uri="{FF2B5EF4-FFF2-40B4-BE49-F238E27FC236}">
                <a16:creationId xmlns:a16="http://schemas.microsoft.com/office/drawing/2014/main" id="{966FCE47-9A97-00EC-6CD0-1945B5FDE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9338" y="1901118"/>
            <a:ext cx="4302034" cy="286802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8508F7E9-B679-8141-425C-C027ADB64E23}"/>
              </a:ext>
            </a:extLst>
          </p:cNvPr>
          <p:cNvSpPr/>
          <p:nvPr/>
        </p:nvSpPr>
        <p:spPr>
          <a:xfrm>
            <a:off x="7315200" y="-3933"/>
            <a:ext cx="48755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n-US" altLang="el-GR" dirty="0" err="1">
                <a:solidFill>
                  <a:schemeClr val="bg1"/>
                </a:solidFill>
                <a:effectLst>
                  <a:outerShdw blurRad="38100" dist="38100" dir="2700000" algn="tl">
                    <a:srgbClr val="000000">
                      <a:alpha val="43137"/>
                    </a:srgbClr>
                  </a:outerShdw>
                </a:effectLst>
              </a:rPr>
              <a:t>Arten</a:t>
            </a:r>
            <a:r>
              <a:rPr lang="en-US" altLang="el-GR" dirty="0">
                <a:solidFill>
                  <a:schemeClr val="bg1"/>
                </a:solidFill>
                <a:effectLst>
                  <a:outerShdw blurRad="38100" dist="38100" dir="2700000" algn="tl">
                    <a:srgbClr val="000000">
                      <a:alpha val="43137"/>
                    </a:srgbClr>
                  </a:outerShdw>
                </a:effectLst>
              </a:rPr>
              <a:t> von </a:t>
            </a:r>
            <a:r>
              <a:rPr lang="en-US" altLang="el-GR" dirty="0" err="1">
                <a:solidFill>
                  <a:schemeClr val="bg1"/>
                </a:solidFill>
                <a:effectLst>
                  <a:outerShdw blurRad="38100" dist="38100" dir="2700000" algn="tl">
                    <a:srgbClr val="000000">
                      <a:alpha val="43137"/>
                    </a:srgbClr>
                  </a:outerShdw>
                </a:effectLst>
              </a:rPr>
              <a:t>Gesundheitsdienstleistungs</a:t>
            </a:r>
            <a:r>
              <a:rPr lang="en-US" altLang="el-GR" dirty="0">
                <a:solidFill>
                  <a:schemeClr val="bg1"/>
                </a:solidFill>
                <a:effectLst>
                  <a:outerShdw blurRad="38100" dist="38100" dir="2700000" algn="tl">
                    <a:srgbClr val="000000">
                      <a:alpha val="43137"/>
                    </a:srgbClr>
                  </a:outerShdw>
                </a:effectLst>
              </a:rPr>
              <a:t>-Apps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3019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Kompetenzen</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Apps für </a:t>
            </a:r>
            <a:r>
              <a:rPr lang="en-US" dirty="0" err="1">
                <a:solidFill>
                  <a:schemeClr val="tx1"/>
                </a:solidFill>
              </a:rPr>
              <a:t>Gesundheitsdienstleistungen</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26406" y="440317"/>
            <a:ext cx="616186" cy="430887"/>
          </a:xfrm>
          <a:prstGeom prst="rect">
            <a:avLst/>
          </a:prstGeom>
        </p:spPr>
        <p:txBody>
          <a:bodyPr wrap="square">
            <a:spAutoFit/>
          </a:bodyPr>
          <a:lstStyle/>
          <a:p>
            <a:pPr algn="ct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11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16322"/>
            <a:ext cx="6314063" cy="3389344"/>
          </a:xfrm>
        </p:spPr>
        <p:txBody>
          <a:bodyPr/>
          <a:lstStyle/>
          <a:p>
            <a:r>
              <a:rPr lang="de-DE" dirty="0"/>
              <a:t>Die Teilnehmenden werden mit den notwendigen Fähigkeiten ausgestattet, um Apps für Gesundheitsdienstleistungen zu identifizieren, zu bewerten und zu nutzen. </a:t>
            </a:r>
          </a:p>
          <a:p>
            <a:r>
              <a:rPr lang="de-DE" dirty="0"/>
              <a:t>Die Fähigkeiten der Teilnehmenden werden verbessert, um fundierte Entscheidungen über die Auswahl, Nutzung und Integration von Apps im Alltag zu treffen. </a:t>
            </a:r>
            <a:endParaRPr lang="en-US" dirty="0"/>
          </a:p>
        </p:txBody>
      </p:sp>
      <p:sp>
        <p:nvSpPr>
          <p:cNvPr id="7" name="Ορθογώνιο 1">
            <a:extLst>
              <a:ext uri="{FF2B5EF4-FFF2-40B4-BE49-F238E27FC236}">
                <a16:creationId xmlns:a16="http://schemas.microsoft.com/office/drawing/2014/main" id="{FBEEFD62-2ADD-0404-DE06-44AEC71F8D13}"/>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C4908172-79D3-9DCE-DFB0-4E5663BEC42A}"/>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xfrm>
            <a:off x="1900738" y="1080000"/>
            <a:ext cx="9716953" cy="605096"/>
          </a:xfrm>
          <a:prstGeom prst="rect">
            <a:avLst/>
          </a:prstGeom>
          <a:noFill/>
          <a:ln>
            <a:noFill/>
          </a:ln>
        </p:spPr>
        <p:txBody>
          <a:bodyPr spcFirstLastPara="1" wrap="square" lIns="91425" tIns="45700" rIns="91425" bIns="45700" anchor="ctr" anchorCtr="0">
            <a:noAutofit/>
          </a:bodyPr>
          <a:lstStyle/>
          <a:p>
            <a:pPr>
              <a:spcAft>
                <a:spcPts val="600"/>
              </a:spcAft>
            </a:pPr>
            <a:r>
              <a:rPr lang="de-DE" sz="2400" b="1" i="1"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rPr>
              <a:t>Aktivität: Erfahrungen mit Apps für Gesundheitsdienstleistungen</a:t>
            </a:r>
            <a:endParaRPr lang="en-US" sz="2400" i="0"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8" name="Google Shape;158;p5"/>
          <p:cNvSpPr txBox="1">
            <a:spLocks noGrp="1"/>
          </p:cNvSpPr>
          <p:nvPr>
            <p:ph idx="1"/>
          </p:nvPr>
        </p:nvSpPr>
        <p:spPr>
          <a:xfrm>
            <a:off x="557998" y="2370460"/>
            <a:ext cx="6528601" cy="4295516"/>
          </a:xfrm>
          <a:prstGeom prst="rect">
            <a:avLst/>
          </a:prstGeom>
          <a:noFill/>
          <a:ln>
            <a:noFill/>
          </a:ln>
        </p:spPr>
        <p:txBody>
          <a:bodyPr spcFirstLastPara="1" wrap="square" lIns="91425" tIns="45700" rIns="91425" bIns="45700" anchor="t" anchorCtr="0">
            <a:noAutofit/>
          </a:bodyPr>
          <a:lstStyle/>
          <a:p>
            <a:pPr fontAlgn="base">
              <a:spcAft>
                <a:spcPts val="600"/>
              </a:spcAft>
              <a:buFont typeface="Wingdings" panose="05000000000000000000" pitchFamily="2" charset="2"/>
              <a:buChar char="§"/>
            </a:pPr>
            <a:r>
              <a:rPr lang="de-DE" b="0" i="0" u="none" strike="noStrike" dirty="0">
                <a:solidFill>
                  <a:srgbClr val="000000"/>
                </a:solidFill>
                <a:effectLst/>
                <a:latin typeface="Calibri" panose="020F0502020204030204" pitchFamily="34" charset="0"/>
              </a:rPr>
              <a:t>Die Lernenden werden gebeten, die von ihnen genutzten Apps für Gesundheitsdienstleistungen vorzustellen und ihre Erfahrungen zu erläutern. </a:t>
            </a:r>
          </a:p>
          <a:p>
            <a:pPr fontAlgn="base">
              <a:spcAft>
                <a:spcPts val="600"/>
              </a:spcAft>
              <a:buFont typeface="Wingdings" panose="05000000000000000000" pitchFamily="2" charset="2"/>
              <a:buChar char="§"/>
            </a:pPr>
            <a:r>
              <a:rPr lang="de-DE" b="0" i="0" u="none" strike="noStrike" dirty="0">
                <a:solidFill>
                  <a:srgbClr val="000000"/>
                </a:solidFill>
                <a:effectLst/>
                <a:latin typeface="Calibri" panose="020F0502020204030204" pitchFamily="34" charset="0"/>
              </a:rPr>
              <a:t>Sie sollen auch sagen, warum sie ihnen vertrauen und wo sie einen persönlichen Nutzen sehen.</a:t>
            </a:r>
          </a:p>
          <a:p>
            <a:pPr fontAlgn="base">
              <a:spcAft>
                <a:spcPts val="600"/>
              </a:spcAft>
              <a:buFont typeface="Wingdings" panose="05000000000000000000" pitchFamily="2" charset="2"/>
              <a:buChar char="§"/>
            </a:pPr>
            <a:r>
              <a:rPr lang="de-DE" b="0" i="0" u="none" strike="noStrike" dirty="0">
                <a:solidFill>
                  <a:srgbClr val="000000"/>
                </a:solidFill>
                <a:effectLst/>
                <a:latin typeface="Calibri" panose="020F0502020204030204" pitchFamily="34" charset="0"/>
              </a:rPr>
              <a:t>Sie sollen herausfinden, ob die App von einem öffentlichen oder einem privaten Anbieter bereitgestellt wird und welche Interessen dahinter stehen.</a:t>
            </a: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8434" name="Picture 2" descr="Kostenlos Kostenloses Stock Foto zu afroamerikaner, anwendung, app Stock-Foto">
            <a:extLst>
              <a:ext uri="{FF2B5EF4-FFF2-40B4-BE49-F238E27FC236}">
                <a16:creationId xmlns:a16="http://schemas.microsoft.com/office/drawing/2014/main" id="{4A23BCDD-4DA9-5907-6781-413711994F5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700134" y="1742946"/>
            <a:ext cx="2796112" cy="362515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015D8B60-60EE-D2A9-D66A-723C816DDBD9}"/>
              </a:ext>
            </a:extLst>
          </p:cNvPr>
          <p:cNvSpPr/>
          <p:nvPr/>
        </p:nvSpPr>
        <p:spPr>
          <a:xfrm>
            <a:off x="7315200" y="-3933"/>
            <a:ext cx="48755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n-US" altLang="el-GR" dirty="0" err="1">
                <a:solidFill>
                  <a:schemeClr val="bg1"/>
                </a:solidFill>
                <a:effectLst>
                  <a:outerShdw blurRad="38100" dist="38100" dir="2700000" algn="tl">
                    <a:srgbClr val="000000">
                      <a:alpha val="43137"/>
                    </a:srgbClr>
                  </a:outerShdw>
                </a:effectLst>
              </a:rPr>
              <a:t>Arten</a:t>
            </a:r>
            <a:r>
              <a:rPr lang="en-US" altLang="el-GR" dirty="0">
                <a:solidFill>
                  <a:schemeClr val="bg1"/>
                </a:solidFill>
                <a:effectLst>
                  <a:outerShdw blurRad="38100" dist="38100" dir="2700000" algn="tl">
                    <a:srgbClr val="000000">
                      <a:alpha val="43137"/>
                    </a:srgbClr>
                  </a:outerShdw>
                </a:effectLst>
              </a:rPr>
              <a:t> von </a:t>
            </a:r>
            <a:r>
              <a:rPr lang="en-US" altLang="el-GR" dirty="0" err="1">
                <a:solidFill>
                  <a:schemeClr val="bg1"/>
                </a:solidFill>
                <a:effectLst>
                  <a:outerShdw blurRad="38100" dist="38100" dir="2700000" algn="tl">
                    <a:srgbClr val="000000">
                      <a:alpha val="43137"/>
                    </a:srgbClr>
                  </a:outerShdw>
                </a:effectLst>
              </a:rPr>
              <a:t>Gesundheitsdienstleistungs</a:t>
            </a:r>
            <a:r>
              <a:rPr lang="en-US" altLang="el-GR" dirty="0">
                <a:solidFill>
                  <a:schemeClr val="bg1"/>
                </a:solidFill>
                <a:effectLst>
                  <a:outerShdw blurRad="38100" dist="38100" dir="2700000" algn="tl">
                    <a:srgbClr val="000000">
                      <a:alpha val="43137"/>
                    </a:srgbClr>
                  </a:outerShdw>
                </a:effectLst>
              </a:rPr>
              <a:t>-Apps</a:t>
            </a:r>
            <a:endParaRPr lang="en-US" dirty="0">
              <a:solidFill>
                <a:schemeClr val="bg1"/>
              </a:solidFill>
              <a:effectLst>
                <a:outerShdw blurRad="38100" dist="38100" dir="2700000" algn="tl">
                  <a:srgbClr val="000000">
                    <a:alpha val="43137"/>
                  </a:srgbClr>
                </a:outerShdw>
              </a:effectLst>
            </a:endParaRPr>
          </a:p>
        </p:txBody>
      </p:sp>
      <p:pic>
        <p:nvPicPr>
          <p:cNvPr id="3"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AE9B50A9-441A-6758-FEBA-0C242B5AF2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80" y="394636"/>
            <a:ext cx="1915518" cy="1915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A25F34-1273-A517-DF0B-A3BCC20D5C93}"/>
              </a:ext>
            </a:extLst>
          </p:cNvPr>
          <p:cNvSpPr txBox="1"/>
          <p:nvPr/>
        </p:nvSpPr>
        <p:spPr>
          <a:xfrm>
            <a:off x="526418" y="6473845"/>
            <a:ext cx="3234558" cy="276999"/>
          </a:xfrm>
          <a:prstGeom prst="rect">
            <a:avLst/>
          </a:prstGeom>
          <a:noFill/>
        </p:spPr>
        <p:txBody>
          <a:bodyPr wrap="square">
            <a:spAutoFit/>
          </a:bodyPr>
          <a:lstStyle/>
          <a:p>
            <a:r>
              <a:rPr lang="de-DE" sz="1200" dirty="0">
                <a:hlinkClick r:id="rId7"/>
              </a:rPr>
              <a:t>Bild von</a:t>
            </a:r>
            <a:r>
              <a:rPr lang="el-GR" sz="1200" dirty="0">
                <a:hlinkClick r:id="rId7"/>
              </a:rPr>
              <a:t> vectorjuice</a:t>
            </a:r>
            <a:r>
              <a:rPr lang="en-US" sz="1200" dirty="0">
                <a:hlinkClick r:id="rId7"/>
              </a:rPr>
              <a:t> </a:t>
            </a:r>
            <a:r>
              <a:rPr lang="de-DE" sz="1200" dirty="0">
                <a:hlinkClick r:id="rId7"/>
              </a:rPr>
              <a:t>auf </a:t>
            </a:r>
            <a:r>
              <a:rPr lang="de-DE" sz="1200" dirty="0" err="1">
                <a:hlinkClick r:id="rId7"/>
              </a:rPr>
              <a:t>Freepik</a:t>
            </a:r>
            <a:endParaRPr lang="el-GR" sz="1200" dirty="0"/>
          </a:p>
        </p:txBody>
      </p:sp>
    </p:spTree>
    <p:extLst>
      <p:ext uri="{BB962C8B-B14F-4D97-AF65-F5344CB8AC3E}">
        <p14:creationId xmlns:p14="http://schemas.microsoft.com/office/powerpoint/2010/main" val="41911994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Auswertung: Fragebogen</a:t>
            </a:r>
            <a:endParaRPr lang="el-GR" dirty="0"/>
          </a:p>
        </p:txBody>
      </p:sp>
      <p:graphicFrame>
        <p:nvGraphicFramePr>
          <p:cNvPr id="7" name="Θέση περιεχομένου 6"/>
          <p:cNvGraphicFramePr>
            <a:graphicFrameLocks noGrp="1"/>
          </p:cNvGraphicFramePr>
          <p:nvPr>
            <p:ph idx="1"/>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Die Inhalte des Moduls waren anregend und interessant (1 Minimum, 5 Maximum)</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Der Inhalt des Moduls war klar, verständlich und einfach zu folgen (1 Minimum, 5 Maximum)</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Der Trainer war gut vorbereitet (1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87083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Auswertung: Fragebogen</a:t>
            </a:r>
          </a:p>
        </p:txBody>
      </p:sp>
      <p:graphicFrame>
        <p:nvGraphicFramePr>
          <p:cNvPr id="7" name="Θέση περιεχομένου 6"/>
          <p:cNvGraphicFramePr>
            <a:graphicFrameLocks noGrp="1"/>
          </p:cNvGraphicFramePr>
          <p:nvPr>
            <p:ph idx="1"/>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baseline="0" dirty="0"/>
                        <a:t>Ich bin insgesamt zufrieden mit dem Modul (1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baseline="0" dirty="0"/>
                        <a:t>Ich würde dieses Modul anderen empfehlen (1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de-DE" sz="2000" dirty="0"/>
                        <a:t>Das Modul hat mein Wissen über das Thema verbessert (1 Minimum, 5 Maximum) </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513197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2ACF4-C2FE-B9D6-8D41-9188340A1C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332003D-20A3-FD91-7290-3B2C2B92A615}"/>
              </a:ext>
            </a:extLst>
          </p:cNvPr>
          <p:cNvSpPr>
            <a:spLocks noGrp="1"/>
          </p:cNvSpPr>
          <p:nvPr>
            <p:ph type="title"/>
          </p:nvPr>
        </p:nvSpPr>
        <p:spPr/>
        <p:txBody>
          <a:bodyPr/>
          <a:lstStyle/>
          <a:p>
            <a:r>
              <a:rPr lang="de-DE" sz="2800" dirty="0">
                <a:solidFill>
                  <a:srgbClr val="C01E24"/>
                </a:solidFill>
              </a:rPr>
              <a:t>Referenzen und weiterführende Lektüre</a:t>
            </a:r>
            <a:endParaRPr lang="el-GR" dirty="0"/>
          </a:p>
        </p:txBody>
      </p:sp>
      <p:sp>
        <p:nvSpPr>
          <p:cNvPr id="6" name="Textplatzhalter 5">
            <a:extLst>
              <a:ext uri="{FF2B5EF4-FFF2-40B4-BE49-F238E27FC236}">
                <a16:creationId xmlns:a16="http://schemas.microsoft.com/office/drawing/2014/main" id="{040DC48E-9B7E-4798-4127-E95344C6BA5F}"/>
              </a:ext>
            </a:extLst>
          </p:cNvPr>
          <p:cNvSpPr>
            <a:spLocks noGrp="1"/>
          </p:cNvSpPr>
          <p:nvPr>
            <p:ph idx="1"/>
          </p:nvPr>
        </p:nvSpPr>
        <p:spPr>
          <a:xfrm>
            <a:off x="557999" y="1799999"/>
            <a:ext cx="10676058" cy="4865977"/>
          </a:xfrm>
        </p:spPr>
        <p:txBody>
          <a:bodyPr>
            <a:normAutofit fontScale="85000" lnSpcReduction="10000"/>
          </a:bodyPr>
          <a:lstStyle/>
          <a:p>
            <a:pPr marL="342900" indent="-342900" algn="just">
              <a:lnSpc>
                <a:spcPct val="130000"/>
              </a:lnSpc>
              <a:buFont typeface="Arial" panose="020B0604020202020204" pitchFamily="34" charset="0"/>
              <a:buChar char="•"/>
              <a:tabLst>
                <a:tab pos="457200" algn="l"/>
              </a:tabLst>
            </a:pPr>
            <a:r>
              <a:rPr lang="en-GB" sz="1900" dirty="0">
                <a:ea typeface="MyriadPro-Regular"/>
                <a:cs typeface="Times New Roman" panose="02020603050405020304" pitchFamily="18" charset="0"/>
              </a:rPr>
              <a:t>Das</a:t>
            </a:r>
            <a:r>
              <a:rPr lang="en-GB" sz="1900" dirty="0">
                <a:effectLst/>
                <a:ea typeface="MyriadPro-Regular"/>
                <a:cs typeface="Times New Roman" panose="02020603050405020304" pitchFamily="18" charset="0"/>
              </a:rPr>
              <a:t> Robert Koch Institut (Berlin) </a:t>
            </a:r>
            <a:r>
              <a:rPr lang="en-GB" sz="1900" dirty="0" err="1">
                <a:effectLst/>
                <a:ea typeface="MyriadPro-Regular"/>
                <a:cs typeface="Times New Roman" panose="02020603050405020304" pitchFamily="18" charset="0"/>
              </a:rPr>
              <a:t>bietet</a:t>
            </a:r>
            <a:r>
              <a:rPr lang="en-GB" sz="1900" dirty="0">
                <a:effectLst/>
                <a:ea typeface="MyriadPro-Regular"/>
                <a:cs typeface="Times New Roman" panose="02020603050405020304" pitchFamily="18" charset="0"/>
              </a:rPr>
              <a:t> </a:t>
            </a:r>
            <a:r>
              <a:rPr lang="en-GB" sz="1900" dirty="0" err="1">
                <a:effectLst/>
                <a:ea typeface="MyriadPro-Regular"/>
                <a:cs typeface="Times New Roman" panose="02020603050405020304" pitchFamily="18" charset="0"/>
              </a:rPr>
              <a:t>einen</a:t>
            </a:r>
            <a:r>
              <a:rPr lang="en-GB" sz="1900" dirty="0">
                <a:effectLst/>
                <a:ea typeface="MyriadPro-Regular"/>
                <a:cs typeface="Times New Roman" panose="02020603050405020304" pitchFamily="18" charset="0"/>
              </a:rPr>
              <a:t> </a:t>
            </a:r>
            <a:r>
              <a:rPr lang="en-GB" sz="1900" dirty="0" err="1">
                <a:effectLst/>
                <a:ea typeface="MyriadPro-Regular"/>
                <a:cs typeface="Times New Roman" panose="02020603050405020304" pitchFamily="18" charset="0"/>
              </a:rPr>
              <a:t>guten</a:t>
            </a:r>
            <a:r>
              <a:rPr lang="en-GB" sz="1900" dirty="0">
                <a:effectLst/>
                <a:ea typeface="MyriadPro-Regular"/>
                <a:cs typeface="Times New Roman" panose="02020603050405020304" pitchFamily="18" charset="0"/>
              </a:rPr>
              <a:t> </a:t>
            </a:r>
            <a:r>
              <a:rPr lang="en-GB" sz="1900" dirty="0" err="1">
                <a:effectLst/>
                <a:ea typeface="MyriadPro-Regular"/>
                <a:cs typeface="Times New Roman" panose="02020603050405020304" pitchFamily="18" charset="0"/>
              </a:rPr>
              <a:t>Überblick</a:t>
            </a:r>
            <a:r>
              <a:rPr lang="en-GB" sz="1900" dirty="0">
                <a:effectLst/>
                <a:ea typeface="MyriadPro-Regular"/>
                <a:cs typeface="Times New Roman" panose="02020603050405020304" pitchFamily="18" charset="0"/>
              </a:rPr>
              <a:t> über </a:t>
            </a:r>
            <a:r>
              <a:rPr lang="en-GB" sz="1900" dirty="0" err="1">
                <a:effectLst/>
                <a:ea typeface="MyriadPro-Regular"/>
                <a:cs typeface="Times New Roman" panose="02020603050405020304" pitchFamily="18" charset="0"/>
              </a:rPr>
              <a:t>Publikationen</a:t>
            </a:r>
            <a:r>
              <a:rPr lang="en-GB" sz="1900" dirty="0">
                <a:effectLst/>
                <a:ea typeface="MyriadPro-Regular"/>
                <a:cs typeface="Times New Roman" panose="02020603050405020304" pitchFamily="18" charset="0"/>
              </a:rPr>
              <a:t> </a:t>
            </a:r>
            <a:r>
              <a:rPr lang="en-GB" sz="1900" dirty="0" err="1">
                <a:effectLst/>
                <a:ea typeface="MyriadPro-Regular"/>
                <a:cs typeface="Times New Roman" panose="02020603050405020304" pitchFamily="18" charset="0"/>
              </a:rPr>
              <a:t>zum</a:t>
            </a:r>
            <a:r>
              <a:rPr lang="en-GB" sz="1900" dirty="0">
                <a:effectLst/>
                <a:ea typeface="MyriadPro-Regular"/>
                <a:cs typeface="Times New Roman" panose="02020603050405020304" pitchFamily="18" charset="0"/>
              </a:rPr>
              <a:t> Thema "Migration und Gesundheit“: </a:t>
            </a:r>
            <a:br>
              <a:rPr lang="en-GB" sz="1900" dirty="0">
                <a:effectLst/>
                <a:ea typeface="MyriadPro-Regular"/>
                <a:cs typeface="Times New Roman" panose="02020603050405020304" pitchFamily="18" charset="0"/>
              </a:rPr>
            </a:br>
            <a:r>
              <a:rPr lang="en-GB" sz="1900" u="sng" dirty="0">
                <a:solidFill>
                  <a:srgbClr val="0563C1"/>
                </a:solidFill>
                <a:effectLst/>
                <a:ea typeface="MyriadPro-Regular"/>
                <a:cs typeface="Times New Roman" panose="02020603050405020304" pitchFamily="18" charset="0"/>
                <a:hlinkClick r:id="rId3"/>
              </a:rPr>
              <a:t>https://www.rki.de/DE/Content/Gesundheitsmonitoring/Themen/Migration/migration_node.html</a:t>
            </a:r>
            <a:r>
              <a:rPr lang="en-GB" sz="1900" u="sng" dirty="0">
                <a:effectLst/>
                <a:ea typeface="MyriadPro-Regular"/>
                <a:cs typeface="Times New Roman" panose="02020603050405020304" pitchFamily="18" charset="0"/>
              </a:rPr>
              <a:t>, </a:t>
            </a:r>
            <a:r>
              <a:rPr lang="en-GB" sz="1900" u="sng" dirty="0" err="1">
                <a:ea typeface="MyriadPro-Regular"/>
                <a:cs typeface="Times New Roman" panose="02020603050405020304" pitchFamily="18" charset="0"/>
              </a:rPr>
              <a:t>eingesehen</a:t>
            </a:r>
            <a:r>
              <a:rPr lang="en-GB" sz="1900" dirty="0">
                <a:effectLst/>
                <a:ea typeface="MyriadPro-Regular"/>
                <a:cs typeface="Times New Roman" panose="02020603050405020304" pitchFamily="18" charset="0"/>
              </a:rPr>
              <a:t> 8.11.23</a:t>
            </a:r>
            <a:endParaRPr lang="de-DE" sz="1900" dirty="0">
              <a:effectLst/>
              <a:ea typeface="MyriadPro-Regular"/>
              <a:cs typeface="Times New Roman" panose="02020603050405020304" pitchFamily="18" charset="0"/>
            </a:endParaRPr>
          </a:p>
          <a:p>
            <a:pPr marL="342900" lvl="0" indent="-342900" algn="just">
              <a:lnSpc>
                <a:spcPct val="130000"/>
              </a:lnSpc>
              <a:buFont typeface="Arial" panose="020B0604020202020204" pitchFamily="34" charset="0"/>
              <a:buChar char="•"/>
              <a:tabLst>
                <a:tab pos="457200" algn="l"/>
              </a:tabLst>
            </a:pPr>
            <a:r>
              <a:rPr lang="de-DE" sz="1900" dirty="0">
                <a:effectLst/>
                <a:ea typeface="MyriadPro-Regular"/>
                <a:cs typeface="Times New Roman" panose="02020603050405020304" pitchFamily="18" charset="0"/>
              </a:rPr>
              <a:t>Migration, Flucht und Gesundheit – Aktuelle Perspektiven aus Deutschland. Bundesgesundheitsblatt 66. Oktober 2023</a:t>
            </a:r>
          </a:p>
          <a:p>
            <a:pPr marL="342900" lvl="0" indent="-342900" algn="just">
              <a:lnSpc>
                <a:spcPct val="130000"/>
              </a:lnSpc>
              <a:buFont typeface="Arial" panose="020B0604020202020204" pitchFamily="34" charset="0"/>
              <a:buChar char="•"/>
              <a:tabLst>
                <a:tab pos="457200" algn="l"/>
              </a:tabLst>
            </a:pPr>
            <a:r>
              <a:rPr lang="de-DE" sz="1900" dirty="0" err="1">
                <a:effectLst/>
                <a:ea typeface="MyriadPro-Regular"/>
                <a:cs typeface="Times New Roman" panose="02020603050405020304" pitchFamily="18" charset="0"/>
              </a:rPr>
              <a:t>Mohammadzadeh</a:t>
            </a:r>
            <a:r>
              <a:rPr lang="de-DE" sz="1900" dirty="0">
                <a:effectLst/>
                <a:ea typeface="MyriadPro-Regular"/>
                <a:cs typeface="Times New Roman" panose="02020603050405020304" pitchFamily="18" charset="0"/>
              </a:rPr>
              <a:t>, Zahra, Felicitas Jung, und Monika </a:t>
            </a:r>
            <a:r>
              <a:rPr lang="de-DE" sz="1900" dirty="0" err="1">
                <a:effectLst/>
                <a:ea typeface="MyriadPro-Regular"/>
                <a:cs typeface="Times New Roman" panose="02020603050405020304" pitchFamily="18" charset="0"/>
              </a:rPr>
              <a:t>Lelgemann</a:t>
            </a:r>
            <a:r>
              <a:rPr lang="de-DE" sz="1900" dirty="0">
                <a:effectLst/>
                <a:ea typeface="MyriadPro-Regular"/>
                <a:cs typeface="Times New Roman" panose="02020603050405020304" pitchFamily="18" charset="0"/>
              </a:rPr>
              <a:t>. 2016. Gesundheit für Flüchtlinge – das Bremer Modell. Bundesgesundheitsblatt 59:561–569.</a:t>
            </a:r>
          </a:p>
          <a:p>
            <a:pPr marL="342900" lvl="0" indent="-342900">
              <a:lnSpc>
                <a:spcPct val="130000"/>
              </a:lnSpc>
              <a:buFont typeface="Arial" panose="020B0604020202020204" pitchFamily="34" charset="0"/>
              <a:buChar char="•"/>
              <a:tabLst>
                <a:tab pos="457200" algn="l"/>
              </a:tabLst>
            </a:pPr>
            <a:r>
              <a:rPr lang="de-DE" sz="1900" dirty="0">
                <a:effectLst/>
                <a:ea typeface="MyriadPro-Regular"/>
                <a:cs typeface="Times New Roman" panose="02020603050405020304" pitchFamily="18" charset="0"/>
              </a:rPr>
              <a:t>Günther, W., Reiter, R., Schmidt, P.F. (2019). Migration, Integration und Gesundheit. In: Pickel, G., Decker, O., </a:t>
            </a:r>
            <a:r>
              <a:rPr lang="de-DE" sz="1900" dirty="0" err="1">
                <a:effectLst/>
                <a:ea typeface="MyriadPro-Regular"/>
                <a:cs typeface="Times New Roman" panose="02020603050405020304" pitchFamily="18" charset="0"/>
              </a:rPr>
              <a:t>Kailitz</a:t>
            </a:r>
            <a:r>
              <a:rPr lang="de-DE" sz="1900" dirty="0">
                <a:effectLst/>
                <a:ea typeface="MyriadPro-Regular"/>
                <a:cs typeface="Times New Roman" panose="02020603050405020304" pitchFamily="18" charset="0"/>
              </a:rPr>
              <a:t>, S., Röder, A., Schulze Wessel, J. (</a:t>
            </a:r>
            <a:r>
              <a:rPr lang="de-DE" sz="1900" dirty="0" err="1">
                <a:effectLst/>
                <a:ea typeface="MyriadPro-Regular"/>
                <a:cs typeface="Times New Roman" panose="02020603050405020304" pitchFamily="18" charset="0"/>
              </a:rPr>
              <a:t>Hrsg</a:t>
            </a:r>
            <a:r>
              <a:rPr lang="de-DE" sz="1900" dirty="0">
                <a:effectLst/>
                <a:ea typeface="MyriadPro-Regular"/>
                <a:cs typeface="Times New Roman" panose="02020603050405020304" pitchFamily="18" charset="0"/>
              </a:rPr>
              <a:t>) Handbuch Integration. Springer VS, Wiesbaden. </a:t>
            </a:r>
            <a:r>
              <a:rPr lang="de-DE" sz="1900" u="sng" dirty="0">
                <a:solidFill>
                  <a:srgbClr val="0563C1"/>
                </a:solidFill>
                <a:effectLst/>
                <a:ea typeface="MyriadPro-Regular"/>
                <a:cs typeface="Times New Roman" panose="02020603050405020304" pitchFamily="18" charset="0"/>
                <a:hlinkClick r:id="rId4"/>
              </a:rPr>
              <a:t>https://doi.org/10.1007/978-3-658-21570-5_45-1</a:t>
            </a:r>
            <a:endParaRPr lang="de-DE" sz="1900" dirty="0">
              <a:effectLst/>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de-DE" sz="1900" dirty="0">
                <a:effectLst/>
                <a:ea typeface="MyriadPro-Regular"/>
                <a:cs typeface="Times New Roman" panose="02020603050405020304" pitchFamily="18" charset="0"/>
              </a:rPr>
              <a:t>J. Hoebel B. Wachtler, S. </a:t>
            </a:r>
            <a:r>
              <a:rPr lang="de-DE" sz="1900" dirty="0" err="1">
                <a:effectLst/>
                <a:ea typeface="MyriadPro-Regular"/>
                <a:cs typeface="Times New Roman" panose="02020603050405020304" pitchFamily="18" charset="0"/>
              </a:rPr>
              <a:t>Müters</a:t>
            </a:r>
            <a:r>
              <a:rPr lang="de-DE" sz="1900" dirty="0">
                <a:effectLst/>
                <a:ea typeface="MyriadPro-Regular"/>
                <a:cs typeface="Times New Roman" panose="02020603050405020304" pitchFamily="18" charset="0"/>
              </a:rPr>
              <a:t> ,N. Michalski, T. Lampert.2021. Migration und Gesundheit. Datenreport 2021 der Bundeszentrale für Politische Bildung. </a:t>
            </a:r>
            <a:r>
              <a:rPr lang="de-DE" sz="1900" u="sng" dirty="0">
                <a:solidFill>
                  <a:srgbClr val="0563C1"/>
                </a:solidFill>
                <a:effectLst/>
                <a:ea typeface="MyriadPro-Regular"/>
                <a:cs typeface="Times New Roman" panose="02020603050405020304" pitchFamily="18" charset="0"/>
                <a:hlinkClick r:id="rId5"/>
              </a:rPr>
              <a:t>https://www.bpb.de/kurz-knapp/zahlen-und-fakten/datenreport-2021/gesundheit/330137/migration-und-gesundheit/</a:t>
            </a:r>
            <a:r>
              <a:rPr lang="de-DE" sz="1900" dirty="0">
                <a:effectLst/>
                <a:ea typeface="MyriadPro-Regular"/>
                <a:cs typeface="Times New Roman" panose="02020603050405020304" pitchFamily="18" charset="0"/>
              </a:rPr>
              <a:t>, eingesehen 8.11.23</a:t>
            </a:r>
          </a:p>
          <a:p>
            <a:pPr marL="342900" lvl="0" indent="-342900">
              <a:lnSpc>
                <a:spcPct val="130000"/>
              </a:lnSpc>
              <a:buFont typeface="Arial" panose="020B0604020202020204" pitchFamily="34" charset="0"/>
              <a:buChar char="•"/>
              <a:tabLst>
                <a:tab pos="457200" algn="l"/>
              </a:tabLst>
            </a:pPr>
            <a:r>
              <a:rPr lang="de-DE" sz="1900" dirty="0">
                <a:effectLst/>
                <a:ea typeface="MyriadPro-Regular"/>
                <a:cs typeface="Times New Roman" panose="02020603050405020304" pitchFamily="18" charset="0"/>
              </a:rPr>
              <a:t>Klein, P., und P. Albrecht. 2017. Asylbewerber und ihre Versorgungssituation. Monatsschrift Kinderheilkunde 165:18–28.</a:t>
            </a:r>
          </a:p>
          <a:p>
            <a:endParaRPr lang="de-DE" dirty="0"/>
          </a:p>
        </p:txBody>
      </p:sp>
    </p:spTree>
    <p:extLst>
      <p:ext uri="{BB962C8B-B14F-4D97-AF65-F5344CB8AC3E}">
        <p14:creationId xmlns:p14="http://schemas.microsoft.com/office/powerpoint/2010/main" val="207374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de-DE" sz="2800" dirty="0">
                <a:solidFill>
                  <a:srgbClr val="C01E24"/>
                </a:solidFill>
                <a:latin typeface="+mj-lt"/>
              </a:rPr>
              <a:t>Glückwunsch! </a:t>
            </a:r>
          </a:p>
          <a:p>
            <a:pPr algn="l">
              <a:spcAft>
                <a:spcPts val="600"/>
              </a:spcAft>
            </a:pPr>
            <a:r>
              <a:rPr lang="de-DE" sz="2800" dirty="0">
                <a:solidFill>
                  <a:srgbClr val="C01E24"/>
                </a:solidFill>
                <a:latin typeface="+mj-lt"/>
              </a:rPr>
              <a:t>Sie haben die Unterrichtseinheit zu diesem Modul abgeschlossen!</a:t>
            </a:r>
            <a:endParaRPr lang="en-US" sz="2800" dirty="0">
              <a:solidFill>
                <a:srgbClr val="C01E24"/>
              </a:solidFill>
              <a:latin typeface="+mj-lt"/>
            </a:endParaRP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lnSpcReduction="10000"/>
          </a:bodyPr>
          <a:lstStyle/>
          <a:p>
            <a:pPr>
              <a:lnSpc>
                <a:spcPct val="90000"/>
              </a:lnSpc>
              <a:spcAft>
                <a:spcPts val="601"/>
              </a:spcAft>
            </a:pPr>
            <a:r>
              <a:rPr lang="de-DE" sz="1000" spc="-1" dirty="0">
                <a:solidFill>
                  <a:schemeClr val="accent5">
                    <a:lumMod val="20000"/>
                    <a:lumOff val="80000"/>
                  </a:schemeClr>
                </a:solidFill>
                <a:latin typeface="Calibri"/>
                <a:ea typeface="Calibri"/>
                <a:cs typeface="Calibri"/>
              </a:rPr>
              <a:t>Von der Europäischen </a:t>
            </a:r>
            <a:r>
              <a:rPr lang="de-DE" sz="1000" b="0" strike="noStrike" spc="-1" dirty="0">
                <a:solidFill>
                  <a:schemeClr val="accent5">
                    <a:lumMod val="20000"/>
                    <a:lumOff val="80000"/>
                  </a:schemeClr>
                </a:solidFill>
                <a:latin typeface="Calibri"/>
                <a:ea typeface="Calibri"/>
                <a:cs typeface="Calibri"/>
              </a:rPr>
              <a:t>Union</a:t>
            </a:r>
            <a:r>
              <a:rPr lang="de-DE" sz="1000" spc="-1" dirty="0">
                <a:solidFill>
                  <a:schemeClr val="accent5">
                    <a:lumMod val="20000"/>
                    <a:lumOff val="80000"/>
                  </a:schemeClr>
                </a:solidFill>
                <a:latin typeface="Calibri"/>
                <a:ea typeface="Calibri"/>
                <a:cs typeface="Calibri"/>
              </a:rPr>
              <a:t> finanziert</a:t>
            </a:r>
            <a:r>
              <a:rPr lang="de-DE" sz="1000" b="0" strike="noStrike" spc="-1" dirty="0">
                <a:solidFill>
                  <a:schemeClr val="accent5">
                    <a:lumMod val="20000"/>
                    <a:lumOff val="80000"/>
                  </a:schemeClr>
                </a:solidFill>
                <a:latin typeface="Calibri"/>
                <a:ea typeface="Calibri"/>
                <a:cs typeface="Calibri"/>
              </a:rPr>
              <a:t>. Die geäußerten Ansichten und Meinungen </a:t>
            </a:r>
            <a:r>
              <a:rPr lang="de-DE" sz="1000" spc="-1" dirty="0">
                <a:solidFill>
                  <a:schemeClr val="accent5">
                    <a:lumMod val="20000"/>
                    <a:lumOff val="80000"/>
                  </a:schemeClr>
                </a:solidFill>
                <a:latin typeface="Calibri"/>
                <a:ea typeface="Calibri"/>
                <a:cs typeface="Calibri"/>
              </a:rPr>
              <a:t>entsprechen </a:t>
            </a:r>
            <a:r>
              <a:rPr lang="de-DE" sz="1000" b="0" strike="noStrike" spc="-1" dirty="0">
                <a:solidFill>
                  <a:schemeClr val="accent5">
                    <a:lumMod val="20000"/>
                    <a:lumOff val="80000"/>
                  </a:schemeClr>
                </a:solidFill>
                <a:latin typeface="Calibri"/>
                <a:ea typeface="Calibri"/>
                <a:cs typeface="Calibri"/>
              </a:rPr>
              <a:t>jedoch ausschließlich </a:t>
            </a:r>
            <a:r>
              <a:rPr lang="de-DE" sz="1000" spc="-1" dirty="0">
                <a:solidFill>
                  <a:schemeClr val="accent5">
                    <a:lumMod val="20000"/>
                    <a:lumOff val="80000"/>
                  </a:schemeClr>
                </a:solidFill>
                <a:latin typeface="Calibri"/>
                <a:ea typeface="Calibri"/>
                <a:cs typeface="Calibri"/>
              </a:rPr>
              <a:t>denen des Autors bzw. </a:t>
            </a:r>
            <a:r>
              <a:rPr lang="de-DE" sz="1000" b="0" strike="noStrike" spc="-1" dirty="0">
                <a:solidFill>
                  <a:schemeClr val="accent5">
                    <a:lumMod val="20000"/>
                    <a:lumOff val="80000"/>
                  </a:schemeClr>
                </a:solidFill>
                <a:latin typeface="Calibri"/>
                <a:ea typeface="Calibri"/>
                <a:cs typeface="Calibri"/>
              </a:rPr>
              <a:t>der </a:t>
            </a:r>
            <a:r>
              <a:rPr lang="de-DE" sz="1000" spc="-1" dirty="0">
                <a:solidFill>
                  <a:schemeClr val="accent5">
                    <a:lumMod val="20000"/>
                    <a:lumOff val="80000"/>
                  </a:schemeClr>
                </a:solidFill>
                <a:latin typeface="Calibri"/>
                <a:ea typeface="Calibri"/>
                <a:cs typeface="Calibri"/>
              </a:rPr>
              <a:t>Autoren </a:t>
            </a:r>
            <a:r>
              <a:rPr lang="de-DE" sz="1000" b="0" strike="noStrike" spc="-1" dirty="0">
                <a:solidFill>
                  <a:schemeClr val="accent5">
                    <a:lumMod val="20000"/>
                    <a:lumOff val="80000"/>
                  </a:schemeClr>
                </a:solidFill>
                <a:latin typeface="Calibri"/>
                <a:ea typeface="Calibri"/>
                <a:cs typeface="Calibri"/>
              </a:rPr>
              <a:t>und spiegeln nicht </a:t>
            </a:r>
            <a:r>
              <a:rPr lang="de-DE" sz="1000" spc="-1" dirty="0">
                <a:solidFill>
                  <a:schemeClr val="accent5">
                    <a:lumMod val="20000"/>
                    <a:lumOff val="80000"/>
                  </a:schemeClr>
                </a:solidFill>
                <a:latin typeface="Calibri"/>
                <a:ea typeface="Calibri"/>
                <a:cs typeface="Calibri"/>
              </a:rPr>
              <a:t>zwingend </a:t>
            </a:r>
            <a:r>
              <a:rPr lang="de-DE" sz="1000" b="0" strike="noStrike" spc="-1" dirty="0">
                <a:solidFill>
                  <a:schemeClr val="accent5">
                    <a:lumMod val="20000"/>
                    <a:lumOff val="80000"/>
                  </a:schemeClr>
                </a:solidFill>
                <a:latin typeface="Calibri"/>
                <a:ea typeface="Calibri"/>
                <a:cs typeface="Calibri"/>
              </a:rPr>
              <a:t>die der Europäischen Union oder der Europäischen Exekutivagentur für Bildung und Kultur (EACEA) wider. Weder die Europäische Union noch die EACEA können dafür verantwortlich gemacht werden.</a:t>
            </a:r>
            <a:endParaRPr lang="de-DE" sz="1000" spc="-1" dirty="0">
              <a:solidFill>
                <a:schemeClr val="accent5">
                  <a:lumMod val="20000"/>
                  <a:lumOff val="80000"/>
                </a:schemeClr>
              </a:solidFill>
              <a:latin typeface="Calibri"/>
              <a:ea typeface="Calibri"/>
              <a:cs typeface="Calibri"/>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4" name="Grafik 3" descr="Ein Bild, das Text, Screenshot, Schrift, Grafiken enthält.&#10;&#10;Beschreibung automatisch generiert.">
            <a:extLst>
              <a:ext uri="{FF2B5EF4-FFF2-40B4-BE49-F238E27FC236}">
                <a16:creationId xmlns:a16="http://schemas.microsoft.com/office/drawing/2014/main" id="{E3B1E79D-5EC4-1871-614B-96C98930BBA9}"/>
              </a:ext>
            </a:extLst>
          </p:cNvPr>
          <p:cNvPicPr>
            <a:picLocks noChangeAspect="1"/>
          </p:cNvPicPr>
          <p:nvPr/>
        </p:nvPicPr>
        <p:blipFill>
          <a:blip r:embed="rId5"/>
          <a:stretch>
            <a:fillRect/>
          </a:stretch>
        </p:blipFill>
        <p:spPr>
          <a:xfrm>
            <a:off x="-2811" y="6423178"/>
            <a:ext cx="1933575" cy="438150"/>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err="1"/>
              <a:t>Unterrichtseinheit</a:t>
            </a:r>
            <a:r>
              <a:rPr lang="en-US" sz="5400" dirty="0"/>
              <a:t>:  </a:t>
            </a:r>
            <a:r>
              <a:rPr lang="en-US" sz="5400" dirty="0" err="1"/>
              <a:t>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2196661"/>
            <a:ext cx="5435446" cy="461665"/>
          </a:xfrm>
          <a:prstGeom prst="rect">
            <a:avLst/>
          </a:prstGeom>
          <a:solidFill>
            <a:srgbClr val="DDE0E5"/>
          </a:solidFill>
        </p:spPr>
        <p:txBody>
          <a:bodyPr wrap="square">
            <a:spAutoFit/>
          </a:bodyPr>
          <a:lstStyle/>
          <a:p>
            <a:pPr lvl="0"/>
            <a:r>
              <a:rPr lang="en-US" sz="2400" dirty="0"/>
              <a:t>1. </a:t>
            </a:r>
            <a:r>
              <a:rPr lang="en-US" sz="2400" dirty="0" err="1">
                <a:hlinkClick r:id="rId4" action="ppaction://hlinksldjump"/>
              </a:rPr>
              <a:t>Einführung</a:t>
            </a:r>
            <a:endParaRPr lang="el-GR"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488397" y="2798990"/>
            <a:ext cx="5459056" cy="461665"/>
          </a:xfrm>
          <a:prstGeom prst="rect">
            <a:avLst/>
          </a:prstGeom>
          <a:solidFill>
            <a:srgbClr val="DDE0E5"/>
          </a:solidFill>
        </p:spPr>
        <p:txBody>
          <a:bodyPr wrap="square">
            <a:spAutoFit/>
          </a:bodyPr>
          <a:lstStyle/>
          <a:p>
            <a:pPr lvl="0"/>
            <a:r>
              <a:rPr lang="en-US" sz="2400" dirty="0">
                <a:solidFill>
                  <a:schemeClr val="tx1"/>
                </a:solidFill>
                <a:effectLst/>
              </a:rPr>
              <a:t>2. </a:t>
            </a:r>
            <a:r>
              <a:rPr lang="en-US" sz="2400" dirty="0">
                <a:solidFill>
                  <a:schemeClr val="tx1"/>
                </a:solidFill>
                <a:effectLst/>
                <a:hlinkClick r:id="rId5" action="ppaction://hlinksldjump"/>
              </a:rPr>
              <a:t>Was </a:t>
            </a:r>
            <a:r>
              <a:rPr lang="en-US" sz="2400" dirty="0" err="1">
                <a:solidFill>
                  <a:schemeClr val="tx1"/>
                </a:solidFill>
                <a:effectLst/>
                <a:hlinkClick r:id="rId5" action="ppaction://hlinksldjump"/>
              </a:rPr>
              <a:t>sind</a:t>
            </a:r>
            <a:r>
              <a:rPr lang="en-US" sz="2400" dirty="0">
                <a:solidFill>
                  <a:schemeClr val="tx1"/>
                </a:solidFill>
                <a:effectLst/>
                <a:hlinkClick r:id="rId5" action="ppaction://hlinksldjump"/>
              </a:rPr>
              <a:t> </a:t>
            </a:r>
            <a:r>
              <a:rPr lang="en-US" sz="2400" dirty="0" err="1">
                <a:solidFill>
                  <a:schemeClr val="tx1"/>
                </a:solidFill>
                <a:effectLst/>
                <a:hlinkClick r:id="rId5" action="ppaction://hlinksldjump"/>
              </a:rPr>
              <a:t>Gesundheitsdienstleistungen</a:t>
            </a:r>
            <a:r>
              <a:rPr lang="en-US" sz="2400" dirty="0">
                <a:solidFill>
                  <a:schemeClr val="tx1"/>
                </a:solidFill>
                <a:effectLst/>
                <a:hlinkClick r:id="rId5" action="ppaction://hlinksldjump"/>
              </a:rPr>
              <a:t>? </a:t>
            </a:r>
            <a:endParaRPr lang="el-GR" sz="2400" dirty="0">
              <a:solidFill>
                <a:schemeClr val="tx1"/>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488396" y="3505963"/>
            <a:ext cx="5459056" cy="830997"/>
          </a:xfrm>
          <a:prstGeom prst="rect">
            <a:avLst/>
          </a:prstGeom>
          <a:solidFill>
            <a:srgbClr val="DDE0E5"/>
          </a:solidFill>
        </p:spPr>
        <p:txBody>
          <a:bodyPr wrap="square">
            <a:spAutoFit/>
          </a:bodyPr>
          <a:lstStyle/>
          <a:p>
            <a:pPr lvl="0"/>
            <a:r>
              <a:rPr lang="en-US" sz="2400" dirty="0">
                <a:solidFill>
                  <a:schemeClr val="tx1"/>
                </a:solidFill>
                <a:effectLst/>
              </a:rPr>
              <a:t>3. </a:t>
            </a:r>
            <a:r>
              <a:rPr lang="de-DE" sz="2400" dirty="0">
                <a:solidFill>
                  <a:schemeClr val="tx1"/>
                </a:solidFill>
                <a:effectLst/>
                <a:hlinkClick r:id="rId6" action="ppaction://hlinksldjump"/>
              </a:rPr>
              <a:t>Was sind Apps für Gesundheitsdienstleistungen?</a:t>
            </a:r>
            <a:endParaRPr lang="el-GR" sz="2400" dirty="0"/>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117381"/>
            <a:ext cx="10515600" cy="893179"/>
          </a:xfrm>
        </p:spPr>
        <p:txBody>
          <a:bodyPr>
            <a:normAutofit/>
          </a:bodyPr>
          <a:lstStyle/>
          <a:p>
            <a:r>
              <a:rPr lang="en-US" altLang="el-GR" sz="2000" dirty="0">
                <a:solidFill>
                  <a:srgbClr val="C01E24"/>
                </a:solidFill>
              </a:rPr>
              <a:t>11.1.1</a:t>
            </a:r>
            <a:r>
              <a:rPr lang="en-US" altLang="el-GR" dirty="0"/>
              <a:t/>
            </a:r>
            <a:br>
              <a:rPr lang="en-US" altLang="el-GR" dirty="0"/>
            </a:br>
            <a:r>
              <a:rPr lang="de-DE" altLang="el-GR" dirty="0">
                <a:solidFill>
                  <a:srgbClr val="C00000"/>
                </a:solidFill>
                <a:latin typeface="Calibri"/>
                <a:cs typeface="Calibri"/>
                <a:sym typeface="Calibri"/>
              </a:rPr>
              <a:t>Einführung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a:bodyPr>
          <a:lstStyle/>
          <a:p>
            <a:pPr marL="0" indent="0">
              <a:buNone/>
            </a:pPr>
            <a:r>
              <a:rPr lang="en-US" sz="2400" dirty="0" err="1"/>
              <a:t>Kennenlernen</a:t>
            </a:r>
            <a:r>
              <a:rPr lang="en-US" sz="2400" dirty="0"/>
              <a:t> von:</a:t>
            </a:r>
          </a:p>
          <a:p>
            <a:pPr lvl="1"/>
            <a:r>
              <a:rPr lang="de-DE" sz="2400" dirty="0"/>
              <a:t>Gesundheitsdienstleistungen und entsprechende Anwendungen</a:t>
            </a:r>
          </a:p>
          <a:p>
            <a:pPr lvl="1"/>
            <a:r>
              <a:rPr lang="de-DE" sz="2400" dirty="0"/>
              <a:t>Leistungsbereiche des Gesundheitswesens</a:t>
            </a:r>
            <a:endParaRPr lang="el-GR" sz="2400" dirty="0"/>
          </a:p>
        </p:txBody>
      </p:sp>
      <p:pic>
        <p:nvPicPr>
          <p:cNvPr id="7" name="Picture 2" descr="Ambition abstract concept">
            <a:extLst>
              <a:ext uri="{FF2B5EF4-FFF2-40B4-BE49-F238E27FC236}">
                <a16:creationId xmlns:a16="http://schemas.microsoft.com/office/drawing/2014/main" id="{06419ECC-92D8-CA63-F758-89123792F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B56189-DE09-1589-4C5D-2D4B9AA02DF5}"/>
              </a:ext>
            </a:extLst>
          </p:cNvPr>
          <p:cNvSpPr txBox="1"/>
          <p:nvPr/>
        </p:nvSpPr>
        <p:spPr>
          <a:xfrm>
            <a:off x="5419175" y="6181455"/>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Tree>
    <p:extLst>
      <p:ext uri="{BB962C8B-B14F-4D97-AF65-F5344CB8AC3E}">
        <p14:creationId xmlns:p14="http://schemas.microsoft.com/office/powerpoint/2010/main" val="2220591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de-DE" dirty="0">
                <a:solidFill>
                  <a:srgbClr val="203864"/>
                </a:solidFill>
              </a:rPr>
              <a:t>Hintergrundinformationen - Herausforderungen für </a:t>
            </a:r>
            <a:r>
              <a:rPr lang="de-DE" dirty="0" err="1">
                <a:solidFill>
                  <a:srgbClr val="203864"/>
                </a:solidFill>
              </a:rPr>
              <a:t>Migrant:innen</a:t>
            </a:r>
            <a:endParaRPr dirty="0">
              <a:solidFill>
                <a:srgbClr val="203864"/>
              </a:solidFill>
            </a:endParaRPr>
          </a:p>
        </p:txBody>
      </p:sp>
      <p:sp>
        <p:nvSpPr>
          <p:cNvPr id="158" name="Google Shape;158;p5"/>
          <p:cNvSpPr txBox="1">
            <a:spLocks noGrp="1"/>
          </p:cNvSpPr>
          <p:nvPr>
            <p:ph idx="1"/>
          </p:nvPr>
        </p:nvSpPr>
        <p:spPr>
          <a:xfrm>
            <a:off x="557998" y="1799999"/>
            <a:ext cx="6495655"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de-DE" sz="2000" dirty="0" err="1">
                <a:solidFill>
                  <a:srgbClr val="000000"/>
                </a:solidFill>
                <a:latin typeface="Calibri" panose="020F0502020204030204" pitchFamily="34" charset="0"/>
              </a:rPr>
              <a:t>Migrant:innen</a:t>
            </a:r>
            <a:r>
              <a:rPr lang="de-DE" sz="2000" dirty="0">
                <a:solidFill>
                  <a:srgbClr val="000000"/>
                </a:solidFill>
                <a:latin typeface="Calibri" panose="020F0502020204030204" pitchFamily="34" charset="0"/>
              </a:rPr>
              <a:t> stehen bei ihrer Gesundheitsversorgung vor vielen Herausforderungen: latente Krankheiten, die in ihrem Heimatland möglicherweise nicht angemessen behandelt wurden, die physischen und psychischen Belastungen der Flucht, kulturelle und geschlechtsspezifische Unterschiede bei der Kommunikation von Beschwerden und Sprachprobleme sind nur einige davon. </a:t>
            </a:r>
          </a:p>
          <a:p>
            <a:pPr marL="88900" indent="0" rtl="0" fontAlgn="base">
              <a:spcAft>
                <a:spcPts val="600"/>
              </a:spcAft>
              <a:buNone/>
            </a:pPr>
            <a:r>
              <a:rPr lang="de-DE" sz="2000" dirty="0">
                <a:solidFill>
                  <a:srgbClr val="000000"/>
                </a:solidFill>
                <a:latin typeface="Calibri" panose="020F0502020204030204" pitchFamily="34" charset="0"/>
              </a:rPr>
              <a:t>Nicht alle diese Probleme können kurzfristig gelöst werden, aber die Gesundheitssysteme der europäischen Länder bieten eine breite Palette von Unterstützungsmöglichkeiten in ihren Gesundheitsdienstleistungen. </a:t>
            </a:r>
          </a:p>
          <a:p>
            <a:pPr marL="88900" indent="0" rtl="0" fontAlgn="base">
              <a:spcAft>
                <a:spcPts val="600"/>
              </a:spcAft>
              <a:buNone/>
            </a:pPr>
            <a:r>
              <a:rPr lang="de-DE" sz="2000" dirty="0">
                <a:solidFill>
                  <a:srgbClr val="000000"/>
                </a:solidFill>
                <a:latin typeface="Calibri" panose="020F0502020204030204" pitchFamily="34" charset="0"/>
              </a:rPr>
              <a:t>In dieser Schulung geht es darum, wie diese über digitale Anwendungen genutzt werden können.</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Lizenz</a:t>
            </a:r>
            <a:endParaRPr sz="1200" dirty="0">
              <a:solidFill>
                <a:schemeClr val="dk1"/>
              </a:solidFill>
              <a:latin typeface="Calibri"/>
              <a:ea typeface="Calibri"/>
              <a:cs typeface="Calibri"/>
              <a:sym typeface="Calibri"/>
            </a:endParaRPr>
          </a:p>
        </p:txBody>
      </p:sp>
      <p:pic>
        <p:nvPicPr>
          <p:cNvPr id="4" name="Grafik 3">
            <a:extLst>
              <a:ext uri="{FF2B5EF4-FFF2-40B4-BE49-F238E27FC236}">
                <a16:creationId xmlns:a16="http://schemas.microsoft.com/office/drawing/2014/main" id="{EF9147FB-02A7-E8DB-40C1-50DF8F5E514E}"/>
              </a:ext>
            </a:extLst>
          </p:cNvPr>
          <p:cNvPicPr>
            <a:picLocks noChangeAspect="1"/>
          </p:cNvPicPr>
          <p:nvPr/>
        </p:nvPicPr>
        <p:blipFill>
          <a:blip r:embed="rId5"/>
          <a:stretch>
            <a:fillRect/>
          </a:stretch>
        </p:blipFill>
        <p:spPr>
          <a:xfrm>
            <a:off x="7053654" y="1939403"/>
            <a:ext cx="4824837" cy="3219071"/>
          </a:xfrm>
          <a:prstGeom prst="rect">
            <a:avLst/>
          </a:prstGeom>
        </p:spPr>
      </p:pic>
      <p:sp>
        <p:nvSpPr>
          <p:cNvPr id="3" name="Ορθογώνιο 7">
            <a:extLst>
              <a:ext uri="{FF2B5EF4-FFF2-40B4-BE49-F238E27FC236}">
                <a16:creationId xmlns:a16="http://schemas.microsoft.com/office/drawing/2014/main" id="{5DA1E916-60D0-C2AA-984E-A706482EF176}"/>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n-US" altLang="el-GR" dirty="0" err="1">
                <a:solidFill>
                  <a:schemeClr val="bg1"/>
                </a:solidFill>
                <a:latin typeface="+mj-lt"/>
                <a:ea typeface="+mj-ea"/>
                <a:cs typeface="+mj-cs"/>
              </a:rPr>
              <a:t>Einführung</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72695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b="1" dirty="0" err="1">
                <a:solidFill>
                  <a:srgbClr val="203864"/>
                </a:solidFill>
              </a:rPr>
              <a:t>Ziel</a:t>
            </a:r>
            <a:r>
              <a:rPr lang="en-US" sz="2800" b="1" dirty="0">
                <a:solidFill>
                  <a:srgbClr val="203864"/>
                </a:solidFill>
              </a:rPr>
              <a:t> </a:t>
            </a:r>
            <a:endParaRPr sz="2800" dirty="0">
              <a:solidFill>
                <a:srgbClr val="203864"/>
              </a:solidFill>
            </a:endParaRPr>
          </a:p>
        </p:txBody>
      </p:sp>
      <p:sp>
        <p:nvSpPr>
          <p:cNvPr id="152" name="Google Shape;152;p4"/>
          <p:cNvSpPr txBox="1">
            <a:spLocks noGrp="1"/>
          </p:cNvSpPr>
          <p:nvPr>
            <p:ph idx="1"/>
          </p:nvPr>
        </p:nvSpPr>
        <p:spPr>
          <a:xfrm>
            <a:off x="557999" y="1799999"/>
            <a:ext cx="7480012"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200"/>
              </a:spcBef>
              <a:spcAft>
                <a:spcPts val="0"/>
              </a:spcAft>
              <a:buClr>
                <a:srgbClr val="C00000"/>
              </a:buClr>
              <a:buSzPts val="2200"/>
              <a:buNone/>
            </a:pPr>
            <a:r>
              <a:rPr lang="de-DE" sz="2200" b="0" i="0" u="none" strike="noStrike" dirty="0">
                <a:solidFill>
                  <a:srgbClr val="000000"/>
                </a:solidFill>
                <a:effectLst/>
                <a:latin typeface="Calibri" panose="020F0502020204030204" pitchFamily="34" charset="0"/>
              </a:rPr>
              <a:t>Dieses Schulungsmaterial ist Teil des MIG-HEALTH APPS Schulungsprogramms über Apps für Gesundheitsdienstleistungen. </a:t>
            </a:r>
          </a:p>
          <a:p>
            <a:pPr marL="0" lvl="0" indent="0" algn="l" rtl="0">
              <a:lnSpc>
                <a:spcPct val="100000"/>
              </a:lnSpc>
              <a:spcBef>
                <a:spcPts val="1200"/>
              </a:spcBef>
              <a:spcAft>
                <a:spcPts val="0"/>
              </a:spcAft>
              <a:buClr>
                <a:srgbClr val="C00000"/>
              </a:buClr>
              <a:buSzPts val="2200"/>
              <a:buNone/>
            </a:pPr>
            <a:r>
              <a:rPr lang="de-DE" sz="2200" b="0" i="0" u="none" strike="noStrike" dirty="0">
                <a:solidFill>
                  <a:srgbClr val="000000"/>
                </a:solidFill>
                <a:effectLst/>
                <a:latin typeface="Calibri" panose="020F0502020204030204" pitchFamily="34" charset="0"/>
              </a:rPr>
              <a:t>Ziel ist es, den Lernenden das Wissen und die Fähigkeiten zu vermitteln, die sie benötigen, um Gesundheits-Apps zu nutzen, um von Informationen und Zugang zu gesundheitsbezogenen Unterstützungssystemen zu profitieren. </a:t>
            </a:r>
          </a:p>
          <a:p>
            <a:pPr marL="0" lvl="0" indent="0" algn="l" rtl="0">
              <a:lnSpc>
                <a:spcPct val="100000"/>
              </a:lnSpc>
              <a:spcBef>
                <a:spcPts val="1200"/>
              </a:spcBef>
              <a:spcAft>
                <a:spcPts val="0"/>
              </a:spcAft>
              <a:buClr>
                <a:srgbClr val="C00000"/>
              </a:buClr>
              <a:buSzPts val="2200"/>
              <a:buNone/>
            </a:pPr>
            <a:r>
              <a:rPr lang="de-DE" sz="2200" b="0" i="0" u="none" strike="noStrike" dirty="0">
                <a:solidFill>
                  <a:srgbClr val="000000"/>
                </a:solidFill>
                <a:effectLst/>
                <a:latin typeface="Calibri" panose="020F0502020204030204" pitchFamily="34" charset="0"/>
              </a:rPr>
              <a:t>Dieser Kurs informiert über entsprechende </a:t>
            </a:r>
            <a:r>
              <a:rPr lang="de-DE" sz="2200" dirty="0">
                <a:solidFill>
                  <a:srgbClr val="000000"/>
                </a:solidFill>
                <a:latin typeface="Calibri" panose="020F0502020204030204" pitchFamily="34" charset="0"/>
              </a:rPr>
              <a:t>Angebote</a:t>
            </a:r>
            <a:r>
              <a:rPr lang="de-DE" sz="2200" b="0" i="0" u="none" strike="noStrike" dirty="0">
                <a:solidFill>
                  <a:srgbClr val="000000"/>
                </a:solidFill>
                <a:effectLst/>
                <a:latin typeface="Calibri" panose="020F0502020204030204" pitchFamily="34" charset="0"/>
              </a:rPr>
              <a:t>, indem er Beispiele von Apps für Gesundheitsdienstleistungen vorstellt.</a:t>
            </a:r>
          </a:p>
        </p:txBody>
      </p:sp>
      <p:sp>
        <p:nvSpPr>
          <p:cNvPr id="150" name="Google Shape;150;p4"/>
          <p:cNvSpPr/>
          <p:nvPr/>
        </p:nvSpPr>
        <p:spPr>
          <a:xfrm>
            <a:off x="117331" y="438863"/>
            <a:ext cx="661601"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288658" y="1974464"/>
            <a:ext cx="1964267" cy="3699896"/>
          </a:xfrm>
          <a:prstGeom prst="rect">
            <a:avLst/>
          </a:prstGeom>
          <a:noFill/>
          <a:ln>
            <a:noFill/>
          </a:ln>
        </p:spPr>
      </p:pic>
      <p:sp>
        <p:nvSpPr>
          <p:cNvPr id="3" name="Ορθογώνιο 7">
            <a:extLst>
              <a:ext uri="{FF2B5EF4-FFF2-40B4-BE49-F238E27FC236}">
                <a16:creationId xmlns:a16="http://schemas.microsoft.com/office/drawing/2014/main" id="{B54575F9-E0A9-5152-BF78-2E7E8F00B18D}"/>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n-US" altLang="el-GR" dirty="0" err="1">
                <a:solidFill>
                  <a:schemeClr val="bg1"/>
                </a:solidFill>
                <a:latin typeface="+mj-lt"/>
                <a:ea typeface="+mj-ea"/>
                <a:cs typeface="+mj-cs"/>
              </a:rPr>
              <a:t>Einführung</a:t>
            </a:r>
            <a:endParaRPr lang="en-US"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11 1 Apps for Healthcare Services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ssq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Gyy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bLK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Gyy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Gyy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Gyy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ssqhYFQaV5GsAAABvAAAAHAAAAHVuaXZlcnNhbC9sb2NhbF9zZXR0aW5ncy54bWwNyrEKwkAMANC9XxEySB3Uugn2rpujCK0fENogB7mk9ELRv/e2N7x++GaBnbeSTANezx0C62xL0k/A9/Q43RCKky4kphxQDWGITS82k4zsXmOBVejH28S5wvlJuc4XqbOkAu1B/B6PeInNH1BLAwQUAAIACABtsq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bbKoWOohDhNLAAAAbAAAABsAAAB1bml2ZXJzYWwvdW5pdmVyc2FsLnBuZy54bWyzsa/IzVEoSy0qzszPs1Uy1DNQsrfj5bIpKEoty0wtV6gAigEFIUBJoRLINUJwyzNTSjKAQiYmFgjBjNTM9IwSoKiBhRlcVB9oKABQSwECAAAUAAIACACpflBPNmFYAkcDAADhCQAAFAAAAAAAAAABAAAAAAAAAAAAdW5pdmVyc2FsL3BsYXllci54bWxQSwECAAAUAAIACABssqhYtTf0qBwFAADhEwAAHQAAAAAAAAABAAAAAAB5AwAAdW5pdmVyc2FsL2NvbW1vbl9tZXNzYWdlcy5sbmdQSwECAAAUAAIACABssqhYFR5gG6MAAAB/AQAALgAAAAAAAAABAAAAAADQCAAAdW5pdmVyc2FsL3BsYXliYWNrX2FuZF9uYXZpZ2F0aW9uX3NldHRpbmdzLnhtbFBLAQIAABQAAgAIAGyyqFh0STUfPAQAAAwVAAAnAAAAAAAAAAEAAAAAAL8JAAB1bml2ZXJzYWwvZmxhc2hfcHVibGlzaGluZ19zZXR0aW5ncy54bWxQSwECAAAUAAIACABssqhYN4uHansDAACsDAAAIQAAAAAAAAABAAAAAABADgAAdW5pdmVyc2FsL2ZsYXNoX3NraW5fc2V0dGluZ3MueG1sUEsBAgAAFAACAAgAbLKoWKavViM2BAAAlhQAACYAAAAAAAAAAQAAAAAA+hEAAHVuaXZlcnNhbC9odG1sX3B1Ymxpc2hpbmdfc2V0dGluZ3MueG1sUEsBAgAAFAACAAgAbLKoWCYPfuiwAQAAbwYAAB8AAAAAAAAAAQAAAAAAdBYAAHVuaXZlcnNhbC9odG1sX3NraW5fc2V0dGluZ3MuanNQSwECAAAUAAIACABssqhYFQaV5GsAAABvAAAAHAAAAAAAAAABAAAAAABhGAAAdW5pdmVyc2FsL2xvY2FsX3NldHRpbmdzLnhtbFBLAQIAABQAAgAIAG2yqFjCG66ZaBIAAPdNAAAXAAAAAAAAAAAAAAAAAAYZAAB1bml2ZXJzYWwvdW5pdmVyc2FsLnBuZ1BLAQIAABQAAgAIAG2yqFjqIQ4TSwAAAGwAAAAbAAAAAAAAAAEAAAAAAKMrAAB1bml2ZXJzYWwvdW5pdmVyc2FsLnBuZy54bWxQSwUGAAAAAAoACgAGAwAAJywAAAAA"/>
  <p:tag name="ISPRING_LMS_API_VERSION" val="SCORM 1.2"/>
  <p:tag name="ISPRING_ULTRA_SCORM_COURSE_ID" val="B71E4446-3CD9-491B-9CBC-895DDDFFAC89"/>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11 1 Apps for Healthcare Services TEACHING SESSION"/>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HAPPS\\DE\\German\\Training material for ETA 11_Deutsch&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fbeab7-fb0d-43e0-9bfd-65c730e689d6">
      <Terms xmlns="http://schemas.microsoft.com/office/infopath/2007/PartnerControls"/>
    </lcf76f155ced4ddcb4097134ff3c332f>
    <TaxCatchAll xmlns="ab499b85-ee38-415b-b043-bdc43eb645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BC0F2786A948640B23598E08894071F" ma:contentTypeVersion="16" ma:contentTypeDescription="Ein neues Dokument erstellen." ma:contentTypeScope="" ma:versionID="39c324a45639c6e141c16d1c3440b8f5">
  <xsd:schema xmlns:xsd="http://www.w3.org/2001/XMLSchema" xmlns:xs="http://www.w3.org/2001/XMLSchema" xmlns:p="http://schemas.microsoft.com/office/2006/metadata/properties" xmlns:ns2="a4fbeab7-fb0d-43e0-9bfd-65c730e689d6" xmlns:ns3="ab499b85-ee38-415b-b043-bdc43eb64582" targetNamespace="http://schemas.microsoft.com/office/2006/metadata/properties" ma:root="true" ma:fieldsID="634d367e267f3c194b4a481e6e1b9e20" ns2:_="" ns3:_="">
    <xsd:import namespace="a4fbeab7-fb0d-43e0-9bfd-65c730e689d6"/>
    <xsd:import namespace="ab499b85-ee38-415b-b043-bdc43eb645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beab7-fb0d-43e0-9bfd-65c730e68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c5ba6fe8-47d2-45f3-bb89-a798947ed0a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99b85-ee38-415b-b043-bdc43eb64582"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048765ba-924d-40bf-8814-8e5266206193}" ma:internalName="TaxCatchAll" ma:showField="CatchAllData" ma:web="ab499b85-ee38-415b-b043-bdc43eb645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537241-4872-4806-ABB8-4CDEB19F5DC4}">
  <ds:schemaRefs>
    <ds:schemaRef ds:uri="ab499b85-ee38-415b-b043-bdc43eb64582"/>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a4fbeab7-fb0d-43e0-9bfd-65c730e689d6"/>
    <ds:schemaRef ds:uri="http://www.w3.org/XML/1998/namespace"/>
    <ds:schemaRef ds:uri="http://purl.org/dc/dcmitype/"/>
  </ds:schemaRefs>
</ds:datastoreItem>
</file>

<file path=customXml/itemProps2.xml><?xml version="1.0" encoding="utf-8"?>
<ds:datastoreItem xmlns:ds="http://schemas.openxmlformats.org/officeDocument/2006/customXml" ds:itemID="{329C737E-A973-4EAA-A5D5-930AB50B4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beab7-fb0d-43e0-9bfd-65c730e689d6"/>
    <ds:schemaRef ds:uri="ab499b85-ee38-415b-b043-bdc43eb64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068131-09A0-4795-AA8A-0569F4798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4153</Words>
  <Application>Microsoft Office PowerPoint</Application>
  <PresentationFormat>Ευρεία οθόνη</PresentationFormat>
  <Paragraphs>493</Paragraphs>
  <Slides>54</Slides>
  <Notes>54</Notes>
  <HiddenSlides>0</HiddenSlides>
  <MMClips>0</MMClips>
  <ScaleCrop>false</ScaleCrop>
  <HeadingPairs>
    <vt:vector size="6" baseType="variant">
      <vt:variant>
        <vt:lpstr>Γραμματοσειρές που χρησιμοποιούνται</vt:lpstr>
      </vt:variant>
      <vt:variant>
        <vt:i4>14</vt:i4>
      </vt:variant>
      <vt:variant>
        <vt:lpstr>Θέμα</vt:lpstr>
      </vt:variant>
      <vt:variant>
        <vt:i4>1</vt:i4>
      </vt:variant>
      <vt:variant>
        <vt:lpstr>Τίτλοι διαφανειών</vt:lpstr>
      </vt:variant>
      <vt:variant>
        <vt:i4>54</vt:i4>
      </vt:variant>
    </vt:vector>
  </HeadingPairs>
  <TitlesOfParts>
    <vt:vector size="69" baseType="lpstr">
      <vt:lpstr>Adobe Gothic Std B</vt:lpstr>
      <vt:lpstr>MS PGothic</vt:lpstr>
      <vt:lpstr>Abadi Extra Light</vt:lpstr>
      <vt:lpstr>Arial</vt:lpstr>
      <vt:lpstr>Calibri</vt:lpstr>
      <vt:lpstr>Calibri Light</vt:lpstr>
      <vt:lpstr>Gill Sans</vt:lpstr>
      <vt:lpstr>Gill Sans Nova</vt:lpstr>
      <vt:lpstr>Impact</vt:lpstr>
      <vt:lpstr>MyriadPro-Regular</vt:lpstr>
      <vt:lpstr>Roboto</vt:lpstr>
      <vt:lpstr>Söhne</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Kompetenzen</vt:lpstr>
      <vt:lpstr>Unterrichtseinheit:  Inhalt</vt:lpstr>
      <vt:lpstr>11.1.1 Einführung</vt:lpstr>
      <vt:lpstr>Hintergrundinformationen - Herausforderungen für Migrant:innen</vt:lpstr>
      <vt:lpstr>Ziel </vt:lpstr>
      <vt:lpstr>Lernergebnisse</vt:lpstr>
      <vt:lpstr>Trainingsinhalt </vt:lpstr>
      <vt:lpstr>Überblick: Was werden wir in diesem Kurs lernen? (1)</vt:lpstr>
      <vt:lpstr>Überblick: Was werden wir in diesem Kurs lernen? (2) </vt:lpstr>
      <vt:lpstr>11.1.2 Was sind Gesundheitsdienstleistungen?</vt:lpstr>
      <vt:lpstr>Was sind Gesundheitsdienstleistungen? (1)</vt:lpstr>
      <vt:lpstr>Was sind Gesundheitsdienstleistungen? (2)</vt:lpstr>
      <vt:lpstr>Was sind Gesundheitsdienstleistungen? (3)</vt:lpstr>
      <vt:lpstr>Was sind Gesundheitsdienstleistungen? (4)</vt:lpstr>
      <vt:lpstr>Was sind Gesundheitsdienstleistungen? (5)</vt:lpstr>
      <vt:lpstr>Warum sind Gesundheitsdienstleistungen wichtig? (1)</vt:lpstr>
      <vt:lpstr>Warum sind Gesundheitsdienstleistungen wichtig? (2)</vt:lpstr>
      <vt:lpstr>Warum sind Gesundheitsdienstleistungen für Migrant:innen wichtig?</vt:lpstr>
      <vt:lpstr>Wie ist die Gesundheitsversorgung in Deutschland organisiert?</vt:lpstr>
      <vt:lpstr>Wie ist die Gesundheitsversorgung in Deutschland organisiert? (1)</vt:lpstr>
      <vt:lpstr>Wie ist die Gesundheitsversorgung in Deutschland organisiert? (2)</vt:lpstr>
      <vt:lpstr>Wie ist die Gesundheitsversorgung in Deutschland organisiert? (3)</vt:lpstr>
      <vt:lpstr>Wie ist die Gesundheitsversorgung in Deutschland organisiert? (4)</vt:lpstr>
      <vt:lpstr>Berechtigung von Migrant:innen Gesundheitsdienstleistungen in Deutschland in Anspruch zu nehmen (1)</vt:lpstr>
      <vt:lpstr>Berechtigung von Migrant:innen Gesundheitsdienstleistungen in Deutschland in Anspruch zu nehmen (2)</vt:lpstr>
      <vt:lpstr>Berechtigung von Migrant:innen Gesundheitsdienstleistungen in Deutschland in Anspruch zu nehmen (3)</vt:lpstr>
      <vt:lpstr>Berechtigung von Migrant:innen Gesundheitsdienstleistungen in Deutschland in Anspruch zu nehmen (4)</vt:lpstr>
      <vt:lpstr>Öffentliche und private Anbieter von Gesundheitsdienstleistungen</vt:lpstr>
      <vt:lpstr>Öffentliche Anbieter von Gesundheitsdienstleistungen</vt:lpstr>
      <vt:lpstr>Private Anbieter von Gesundheitsdienstleistungen</vt:lpstr>
      <vt:lpstr>Öffentlich oder privat? Was bedeutet das für Sie?</vt:lpstr>
      <vt:lpstr>Welchen Nutzen haben Gesundheitsdienstleistungen für verschiedene Menschen? (1)</vt:lpstr>
      <vt:lpstr>Welchen Nutzen haben Gesundheitsdienstleistungen für verschiedene Menschen? (2)</vt:lpstr>
      <vt:lpstr>Aktivität: Bewusstsein für verschiedene Arten von Gesundheitsdienstleistungen</vt:lpstr>
      <vt:lpstr>11.1.3 Arten von Gesundheitsdienstleistungs-Apps</vt:lpstr>
      <vt:lpstr>Was sind Apps für Gesundheitsdienstleistungen?</vt:lpstr>
      <vt:lpstr>Was sind Apps für Gesundheitsdienstleistungen?</vt:lpstr>
      <vt:lpstr>Was sind Apps für Gesundheitsdienstleistungen?</vt:lpstr>
      <vt:lpstr>Was sind Apps für Gesundheitsdienstleistungen?</vt:lpstr>
      <vt:lpstr>Was sind Apps für Gesundheitsdienstleistungen?</vt:lpstr>
      <vt:lpstr>Wann werden Apps für Gesundheitsdienstleistungen sinnvoll eingesetzt?</vt:lpstr>
      <vt:lpstr>Welche Einschränkungen gibt es bei der Nutzung von Apps für Gesundheitsdienstleistungen und wann sollten sie nicht verwendet werden?</vt:lpstr>
      <vt:lpstr> Kostenlose und kostenpflichtige Gesundheits-Apps - was sind die Vor- und Nachteile? </vt:lpstr>
      <vt:lpstr> Kostenlose Gesundheits-Apps und Bezahl-Apps - was sind die Vor- und Nachteile? </vt:lpstr>
      <vt:lpstr> In welchen Bereichen des Gesundheitswesens werden sie hauptsächlich eingesetzt?</vt:lpstr>
      <vt:lpstr>Aktivität: Erfahrungen mit Apps für Gesundheitsdienstleistungen</vt:lpstr>
      <vt:lpstr>Auswertung: Fragebogen</vt:lpstr>
      <vt:lpstr>Auswertung: Fragebogen</vt:lpstr>
      <vt:lpstr>Referenzen und weiterführende Lektüre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ETA11 1 Apps for Healthcare Services TEACHING SESSION</dc:title>
  <dc:creator>pantelis bbalaouras</dc:creator>
  <cp:lastModifiedBy>pantelis</cp:lastModifiedBy>
  <cp:revision>1116</cp:revision>
  <dcterms:created xsi:type="dcterms:W3CDTF">2020-06-02T13:31:56Z</dcterms:created>
  <dcterms:modified xsi:type="dcterms:W3CDTF">2024-09-08T18:30:50Z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0x010100BBC0F2786A948640B23598E08894071F</vt:lpwstr>
  </property>
  <property fmtid="{D5CDD505-2E9C-101B-9397-08002B2CF9AE}" pid="3" name="MediaServiceImageTags">
    <vt:lpwstr/>
  </property>
</Properties>
</file>