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457" r:id="rId5"/>
    <p:sldId id="458" r:id="rId6"/>
    <p:sldId id="545" r:id="rId7"/>
    <p:sldId id="437" r:id="rId8"/>
    <p:sldId id="439" r:id="rId9"/>
    <p:sldId id="442" r:id="rId10"/>
    <p:sldId id="443" r:id="rId11"/>
    <p:sldId id="444" r:id="rId12"/>
    <p:sldId id="440" r:id="rId13"/>
    <p:sldId id="445" r:id="rId14"/>
    <p:sldId id="456" r:id="rId15"/>
    <p:sldId id="451" r:id="rId16"/>
    <p:sldId id="453" r:id="rId17"/>
    <p:sldId id="424" r:id="rId18"/>
    <p:sldId id="447" r:id="rId19"/>
    <p:sldId id="546" r:id="rId20"/>
    <p:sldId id="404" r:id="rId21"/>
  </p:sldIdLst>
  <p:sldSz cx="12192000" cy="6858000"/>
  <p:notesSz cx="6858000" cy="9144000"/>
  <p:custDataLst>
    <p:tags r:id="rId24"/>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1E24"/>
    <a:srgbClr val="DDE0E5"/>
    <a:srgbClr val="F8F8F8"/>
    <a:srgbClr val="203864"/>
    <a:srgbClr val="ABC7F1"/>
    <a:srgbClr val="ED7D31"/>
    <a:srgbClr val="CFD5EA"/>
    <a:srgbClr val="404040"/>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1505" autoAdjust="0"/>
  </p:normalViewPr>
  <p:slideViewPr>
    <p:cSldViewPr snapToGrid="0">
      <p:cViewPr varScale="1">
        <p:scale>
          <a:sx n="95" d="100"/>
          <a:sy n="95" d="100"/>
        </p:scale>
        <p:origin x="528" y="78"/>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8/9/2024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8/9/2024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2841872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590301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C and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a:t>
            </a:r>
            <a:r>
              <a:rPr lang="en-GB" baseline="0" dirty="0"/>
              <a:t> answers:</a:t>
            </a:r>
          </a:p>
          <a:p>
            <a:r>
              <a:rPr lang="en-GB" baseline="0" dirty="0"/>
              <a:t>A </a:t>
            </a:r>
            <a:r>
              <a:rPr lang="en-GB" baseline="0" dirty="0">
                <a:sym typeface="Wingdings" panose="05000000000000000000" pitchFamily="2" charset="2"/>
              </a:rPr>
              <a:t> B</a:t>
            </a:r>
          </a:p>
          <a:p>
            <a:r>
              <a:rPr lang="en-GB" dirty="0"/>
              <a:t>B </a:t>
            </a:r>
            <a:r>
              <a:rPr lang="en-GB" dirty="0">
                <a:sym typeface="Wingdings" panose="05000000000000000000" pitchFamily="2" charset="2"/>
              </a:rPr>
              <a:t></a:t>
            </a:r>
            <a:r>
              <a:rPr lang="en-GB" baseline="0" dirty="0">
                <a:sym typeface="Wingdings" panose="05000000000000000000" pitchFamily="2" charset="2"/>
              </a:rPr>
              <a:t> D</a:t>
            </a:r>
          </a:p>
          <a:p>
            <a:r>
              <a:rPr lang="en-GB" baseline="0" dirty="0">
                <a:sym typeface="Wingdings" panose="05000000000000000000" pitchFamily="2" charset="2"/>
              </a:rPr>
              <a:t>C  A</a:t>
            </a:r>
            <a:br>
              <a:rPr lang="en-GB" baseline="0" dirty="0">
                <a:sym typeface="Wingdings" panose="05000000000000000000" pitchFamily="2" charset="2"/>
              </a:rPr>
            </a:br>
            <a:r>
              <a:rPr lang="en-GB" baseline="0" dirty="0">
                <a:sym typeface="Wingdings" panose="05000000000000000000" pitchFamily="2" charset="2"/>
              </a:rPr>
              <a:t>D 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49610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16203649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a:t>Corre</a:t>
            </a:r>
            <a:r>
              <a:rPr lang="en-GB" baseline="0" dirty="0"/>
              <a:t>ct answers. A and D.</a:t>
            </a:r>
            <a:endParaRPr lang="el-GR" dirty="0"/>
          </a:p>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78294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2448828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16</a:t>
            </a:fld>
            <a:endParaRPr lang="el-GR"/>
          </a:p>
        </p:txBody>
      </p:sp>
    </p:spTree>
    <p:extLst>
      <p:ext uri="{BB962C8B-B14F-4D97-AF65-F5344CB8AC3E}">
        <p14:creationId xmlns:p14="http://schemas.microsoft.com/office/powerpoint/2010/main" val="4182041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17</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36287923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TRUE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16627276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C</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3252240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a:extLst>
              <a:ext uri="{FF2B5EF4-FFF2-40B4-BE49-F238E27FC236}">
                <a16:creationId xmlns:a16="http://schemas.microsoft.com/office/drawing/2014/main" id="{D2041BA5-AB54-95BA-53B6-AD5E533A7007}"/>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a:extLst>
              <a:ext uri="{FF2B5EF4-FFF2-40B4-BE49-F238E27FC236}">
                <a16:creationId xmlns:a16="http://schemas.microsoft.com/office/drawing/2014/main" id="{C22EC731-4E62-ECD4-CA7D-52408326F8B2}"/>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8628" y="6455106"/>
            <a:ext cx="1843259" cy="40476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3F93E0BD-5B57-1B5F-35D9-C24C2560350C}"/>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baseline="0" dirty="0" err="1">
                <a:solidFill>
                  <a:schemeClr val="tx1">
                    <a:lumMod val="50000"/>
                    <a:lumOff val="50000"/>
                  </a:schemeClr>
                </a:solidFill>
                <a:latin typeface="Abadi Extra Light" panose="020B0204020104020204" pitchFamily="34" charset="0"/>
              </a:rPr>
              <a:t>Gesundheits</a:t>
            </a:r>
            <a:r>
              <a:rPr lang="en-US" altLang="el-GR" sz="1800" baseline="0" dirty="0">
                <a:solidFill>
                  <a:schemeClr val="tx1">
                    <a:lumMod val="50000"/>
                    <a:lumOff val="50000"/>
                  </a:schemeClr>
                </a:solidFill>
                <a:latin typeface="Abadi Extra Light" panose="020B0204020104020204" pitchFamily="34" charset="0"/>
              </a:rPr>
              <a:t>-Apps für </a:t>
            </a:r>
            <a:r>
              <a:rPr lang="en-US" altLang="el-GR" sz="1800" baseline="0" dirty="0" err="1">
                <a:solidFill>
                  <a:schemeClr val="tx1">
                    <a:lumMod val="50000"/>
                    <a:lumOff val="50000"/>
                  </a:schemeClr>
                </a:solidFill>
                <a:latin typeface="Abadi Extra Light" panose="020B0204020104020204" pitchFamily="34" charset="0"/>
              </a:rPr>
              <a:t>ältere</a:t>
            </a:r>
            <a:r>
              <a:rPr lang="en-US" altLang="el-GR" sz="1800" baseline="0" dirty="0">
                <a:solidFill>
                  <a:schemeClr val="tx1">
                    <a:lumMod val="50000"/>
                    <a:lumOff val="50000"/>
                  </a:schemeClr>
                </a:solidFill>
                <a:latin typeface="Abadi Extra Light" panose="020B0204020104020204" pitchFamily="34" charset="0"/>
              </a:rPr>
              <a:t> Menschen</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9.3</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a:t>
            </a:r>
            <a:r>
              <a:rPr lang="en-US" altLang="el-GR" sz="1800" dirty="0" err="1">
                <a:solidFill>
                  <a:schemeClr val="tx1">
                    <a:lumMod val="50000"/>
                    <a:lumOff val="50000"/>
                  </a:schemeClr>
                </a:solidFill>
                <a:latin typeface="Abadi Extra Light" panose="020B0204020104020204" pitchFamily="34" charset="0"/>
              </a:rPr>
              <a:t>Gesundheits</a:t>
            </a:r>
            <a:r>
              <a:rPr lang="en-US" altLang="el-GR" sz="1800" dirty="0">
                <a:solidFill>
                  <a:schemeClr val="tx1">
                    <a:lumMod val="50000"/>
                    <a:lumOff val="50000"/>
                  </a:schemeClr>
                </a:solidFill>
                <a:latin typeface="Abadi Extra Light" panose="020B0204020104020204" pitchFamily="34" charset="0"/>
              </a:rPr>
              <a:t>-Apps für </a:t>
            </a:r>
            <a:r>
              <a:rPr lang="en-US" altLang="el-GR" sz="1800" dirty="0" err="1">
                <a:solidFill>
                  <a:schemeClr val="tx1">
                    <a:lumMod val="50000"/>
                    <a:lumOff val="50000"/>
                  </a:schemeClr>
                </a:solidFill>
                <a:latin typeface="Abadi Extra Light" panose="020B0204020104020204" pitchFamily="34" charset="0"/>
              </a:rPr>
              <a:t>ältere</a:t>
            </a:r>
            <a:r>
              <a:rPr lang="en-US" altLang="el-GR" sz="1800" dirty="0">
                <a:solidFill>
                  <a:schemeClr val="tx1">
                    <a:lumMod val="50000"/>
                    <a:lumOff val="50000"/>
                  </a:schemeClr>
                </a:solidFill>
                <a:latin typeface="Abadi Extra Light" panose="020B0204020104020204" pitchFamily="34" charset="0"/>
              </a:rPr>
              <a:t> Menschen</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a:solidFill>
                  <a:schemeClr val="bg1"/>
                </a:solidFill>
                <a:effectLst>
                  <a:outerShdw blurRad="38100" dist="38100" dir="2700000" algn="tl">
                    <a:srgbClr val="000000">
                      <a:alpha val="43137"/>
                    </a:srgbClr>
                  </a:outerShdw>
                </a:effectLst>
                <a:highlight>
                  <a:srgbClr val="C01E24"/>
                </a:highlight>
                <a:latin typeface="+mj-lt"/>
              </a:rPr>
              <a:t>9.3</a:t>
            </a:r>
            <a:r>
              <a:rPr lang="en-US" altLang="el-GR" sz="1800" b="1">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a:solidFill>
                  <a:schemeClr val="tx1">
                    <a:lumMod val="50000"/>
                    <a:lumOff val="50000"/>
                  </a:schemeClr>
                </a:solidFill>
                <a:latin typeface="Abadi Extra Light" panose="020B0204020104020204" pitchFamily="34" charset="0"/>
              </a:rPr>
              <a:t> </a:t>
            </a:r>
            <a:r>
              <a:rPr lang="en-US" altLang="el-GR" sz="1800" baseline="0" dirty="0">
                <a:solidFill>
                  <a:schemeClr val="tx1">
                    <a:lumMod val="50000"/>
                    <a:lumOff val="50000"/>
                  </a:schemeClr>
                </a:solidFill>
                <a:latin typeface="Abadi Extra Light" panose="020B0204020104020204" pitchFamily="34" charset="0"/>
              </a:rPr>
              <a:t>Health Apps for the Elderly</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8/9/2024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7.jpeg"/><Relationship Id="rId18" Type="http://schemas.openxmlformats.org/officeDocument/2006/relationships/hyperlink" Target="http://www.amsed.fr/" TargetMode="External"/><Relationship Id="rId3" Type="http://schemas.openxmlformats.org/officeDocument/2006/relationships/image" Target="../media/image12.jpeg"/><Relationship Id="rId21" Type="http://schemas.openxmlformats.org/officeDocument/2006/relationships/image" Target="../media/image21.jpeg"/><Relationship Id="rId7" Type="http://schemas.openxmlformats.org/officeDocument/2006/relationships/image" Target="../media/image14.jpeg"/><Relationship Id="rId12" Type="http://schemas.openxmlformats.org/officeDocument/2006/relationships/hyperlink" Target="https://www.oxfamitalia.org/" TargetMode="External"/><Relationship Id="rId17" Type="http://schemas.openxmlformats.org/officeDocument/2006/relationships/image" Target="../media/image19.png"/><Relationship Id="rId2" Type="http://schemas.openxmlformats.org/officeDocument/2006/relationships/notesSlide" Target="../notesSlides/notesSlide2.xml"/><Relationship Id="rId16" Type="http://schemas.openxmlformats.org/officeDocument/2006/relationships/image" Target="../media/image18.png"/><Relationship Id="rId20" Type="http://schemas.openxmlformats.org/officeDocument/2006/relationships/image" Target="../media/image20.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6.jpeg"/><Relationship Id="rId5" Type="http://schemas.openxmlformats.org/officeDocument/2006/relationships/image" Target="../media/image13.jpeg"/><Relationship Id="rId15" Type="http://schemas.openxmlformats.org/officeDocument/2006/relationships/hyperlink" Target="http://www.connexions.gr/" TargetMode="External"/><Relationship Id="rId10" Type="http://schemas.openxmlformats.org/officeDocument/2006/relationships/hyperlink" Target="https://www.media-k.eu/"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5.jpeg"/><Relationship Id="rId14" Type="http://schemas.openxmlformats.org/officeDocument/2006/relationships/hyperlink" Target="http://www.uv.e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30700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 9  - </a:t>
            </a:r>
            <a:r>
              <a:rPr lang="en-US" sz="3400" b="1" kern="1200" dirty="0" err="1">
                <a:solidFill>
                  <a:srgbClr val="C00000"/>
                </a:solidFill>
                <a:effectLst/>
                <a:latin typeface="+mj-lt"/>
                <a:ea typeface="+mj-ea"/>
                <a:cs typeface="+mj-cs"/>
              </a:rPr>
              <a:t>Selbstlerneinheit</a:t>
            </a:r>
            <a:r>
              <a:rPr lang="en-US" sz="3400" b="1" kern="1200" dirty="0">
                <a:solidFill>
                  <a:srgbClr val="C00000"/>
                </a:solidFill>
                <a:effectLst/>
                <a:latin typeface="+mj-lt"/>
                <a:ea typeface="+mj-ea"/>
                <a:cs typeface="+mj-cs"/>
              </a:rPr>
              <a:t> </a:t>
            </a:r>
            <a:r>
              <a:rPr lang="en-US" sz="2400" b="1" kern="1200" dirty="0">
                <a:solidFill>
                  <a:srgbClr val="C00000"/>
                </a:solidFill>
                <a:effectLst/>
                <a:latin typeface="+mj-lt"/>
                <a:ea typeface="+mj-ea"/>
                <a:cs typeface="+mj-cs"/>
              </a:rPr>
              <a:t>(9.3)</a:t>
            </a:r>
            <a:r>
              <a:rPr lang="en-US" sz="2400" b="1" kern="1200" dirty="0">
                <a:solidFill>
                  <a:schemeClr val="tx1"/>
                </a:solidFill>
                <a:latin typeface="+mj-lt"/>
                <a:ea typeface="+mj-ea"/>
                <a:cs typeface="+mj-cs"/>
              </a:rPr>
              <a:t/>
            </a:r>
            <a:br>
              <a:rPr lang="en-US" sz="2400" b="1" kern="1200" dirty="0">
                <a:solidFill>
                  <a:schemeClr val="tx1"/>
                </a:solidFill>
                <a:latin typeface="+mj-lt"/>
                <a:ea typeface="+mj-ea"/>
                <a:cs typeface="+mj-cs"/>
              </a:rPr>
            </a:br>
            <a:r>
              <a:rPr lang="en-US" sz="4000" b="1" dirty="0" err="1">
                <a:solidFill>
                  <a:schemeClr val="tx1"/>
                </a:solidFill>
                <a:effectLst/>
                <a:latin typeface="+mj-lt"/>
              </a:rPr>
              <a:t>Gesundheits</a:t>
            </a:r>
            <a:r>
              <a:rPr lang="en-US" sz="4000" b="1" dirty="0">
                <a:solidFill>
                  <a:schemeClr val="tx1"/>
                </a:solidFill>
                <a:effectLst/>
                <a:latin typeface="+mj-lt"/>
              </a:rPr>
              <a:t>-Apps für </a:t>
            </a:r>
            <a:r>
              <a:rPr lang="en-US" sz="4000" b="1" dirty="0" err="1">
                <a:solidFill>
                  <a:schemeClr val="tx1"/>
                </a:solidFill>
                <a:effectLst/>
                <a:latin typeface="+mj-lt"/>
              </a:rPr>
              <a:t>ältere</a:t>
            </a:r>
            <a:r>
              <a:rPr lang="en-US" sz="4000" b="1" dirty="0">
                <a:solidFill>
                  <a:schemeClr val="tx1"/>
                </a:solidFill>
                <a:effectLst/>
                <a:latin typeface="+mj-lt"/>
              </a:rPr>
              <a:t> Menschen</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7" name="Ορθογώνιο 6">
            <a:extLst>
              <a:ext uri="{FF2B5EF4-FFF2-40B4-BE49-F238E27FC236}">
                <a16:creationId xmlns:a16="http://schemas.microsoft.com/office/drawing/2014/main" id="{B08F5D6B-3FD6-2800-C5A1-3C9A7908BC37}"/>
              </a:ext>
            </a:extLst>
          </p:cNvPr>
          <p:cNvSpPr/>
          <p:nvPr/>
        </p:nvSpPr>
        <p:spPr>
          <a:xfrm>
            <a:off x="2609" y="1507751"/>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2</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sp>
        <p:nvSpPr>
          <p:cNvPr id="16" name="Ορθογώνιο 15">
            <a:extLst>
              <a:ext uri="{FF2B5EF4-FFF2-40B4-BE49-F238E27FC236}">
                <a16:creationId xmlns:a16="http://schemas.microsoft.com/office/drawing/2014/main" id="{DFF0B65B-CBA5-9B67-090E-F3AF9A6A1A47}"/>
              </a:ext>
            </a:extLst>
          </p:cNvPr>
          <p:cNvSpPr/>
          <p:nvPr/>
        </p:nvSpPr>
        <p:spPr>
          <a:xfrm>
            <a:off x="510" y="490374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t>6</a:t>
            </a:r>
            <a:endParaRPr lang="el-GR" sz="2400" dirty="0"/>
          </a:p>
        </p:txBody>
      </p:sp>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C01E2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lumMod val="95000"/>
                  </a:schemeClr>
                </a:solidFill>
                <a:effectLst>
                  <a:outerShdw blurRad="38100" dist="38100" dir="2700000" algn="tl">
                    <a:srgbClr val="000000">
                      <a:alpha val="43137"/>
                    </a:srgbClr>
                  </a:outerShdw>
                </a:effectLst>
              </a:rPr>
              <a:t>9</a:t>
            </a:r>
            <a:endParaRPr lang="el-GR" sz="2400" b="1" dirty="0">
              <a:solidFill>
                <a:schemeClr val="bg1">
                  <a:lumMod val="95000"/>
                </a:schemeClr>
              </a:solidFill>
              <a:effectLst>
                <a:outerShdw blurRad="38100" dist="38100" dir="2700000" algn="tl">
                  <a:srgbClr val="000000">
                    <a:alpha val="43137"/>
                  </a:srgbClr>
                </a:outerShdw>
              </a:effectLst>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54966" y="6302499"/>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pic>
        <p:nvPicPr>
          <p:cNvPr id="28" name="Picture 27">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rcRect/>
          <a:stretch/>
        </p:blipFill>
        <p:spPr>
          <a:xfrm>
            <a:off x="11628" y="6417986"/>
            <a:ext cx="1954612" cy="429323"/>
          </a:xfrm>
          <a:prstGeom prst="rect">
            <a:avLst/>
          </a:prstGeom>
        </p:spPr>
      </p:pic>
    </p:spTree>
    <p:extLst>
      <p:ext uri="{BB962C8B-B14F-4D97-AF65-F5344CB8AC3E}">
        <p14:creationId xmlns:p14="http://schemas.microsoft.com/office/powerpoint/2010/main" val="27756063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246427" y="1217236"/>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Was bedeutet die Abkürzung "ATL"?</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Automatisierte technische Lösungen</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Aktivitäten des täglichen Lebens.</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Aktivitäten des täglichen Lachens.</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Arbeitsteilung</a:t>
            </a:r>
            <a:r>
              <a:rPr lang="en-US" dirty="0"/>
              <a:t> in </a:t>
            </a:r>
            <a:r>
              <a:rPr lang="en-US" dirty="0" err="1"/>
              <a:t>Lernprozessen</a:t>
            </a:r>
            <a:r>
              <a:rPr lang="en-US" dirty="0"/>
              <a:t>.</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246427" y="2122111"/>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err="1">
                <a:solidFill>
                  <a:srgbClr val="203864"/>
                </a:solidFill>
              </a:rPr>
              <a:t>Gesundes</a:t>
            </a:r>
            <a:r>
              <a:rPr lang="en-GB" sz="2000" b="1" dirty="0">
                <a:solidFill>
                  <a:srgbClr val="203864"/>
                </a:solidFill>
              </a:rPr>
              <a:t> Altern </a:t>
            </a:r>
            <a:r>
              <a:rPr lang="en-GB" sz="2000" b="1" dirty="0" err="1">
                <a:solidFill>
                  <a:srgbClr val="203864"/>
                </a:solidFill>
              </a:rPr>
              <a:t>bedeutet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Nachlassende</a:t>
            </a:r>
            <a:r>
              <a:rPr lang="en-US" dirty="0"/>
              <a:t> </a:t>
            </a:r>
            <a:r>
              <a:rPr lang="en-US" dirty="0" err="1"/>
              <a:t>Funktionsfähigkeit</a:t>
            </a:r>
            <a:r>
              <a:rPr lang="en-US" dirty="0"/>
              <a:t>.</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US" dirty="0" err="1"/>
              <a:t>Aufrechterhaltung</a:t>
            </a:r>
            <a:r>
              <a:rPr lang="en-US" dirty="0"/>
              <a:t> der </a:t>
            </a:r>
            <a:r>
              <a:rPr lang="en-US" dirty="0" err="1"/>
              <a:t>Funktionsfähigkeit</a:t>
            </a:r>
            <a:r>
              <a:rPr lang="en-US" dirty="0"/>
              <a:t>.</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Verschlechterung von Gesundheit, Unabhängigkeit und Lebensqualität. </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290563" cy="307777"/>
          </a:xfrm>
          <a:prstGeom prst="rect">
            <a:avLst/>
          </a:prstGeom>
        </p:spPr>
        <p:txBody>
          <a:bodyPr wrap="none" rtlCol="0">
            <a:spAutoFit/>
          </a:bodyPr>
          <a:lstStyle/>
          <a:p>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
        <p:nvSpPr>
          <p:cNvPr id="2" name="Ορθογώνιο 9">
            <a:extLst>
              <a:ext uri="{FF2B5EF4-FFF2-40B4-BE49-F238E27FC236}">
                <a16:creationId xmlns:a16="http://schemas.microsoft.com/office/drawing/2014/main" id="{53EB3A1B-0DF4-4F3A-9B5F-EBFE4E812BBD}"/>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Verbesserung von Gesundheit, Unabhängigkeit und Lebensqualität.</a:t>
            </a:r>
            <a:endParaRPr lang="el-GR" dirty="0"/>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1E24"/>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Ordnen Sie die Spalten zu!</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352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Medisafe</a:t>
            </a:r>
            <a:r>
              <a:rPr lang="en-US" dirty="0"/>
              <a:t> – Pill reminder.</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352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App für psychische Gesundheit.</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600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t>
            </a:r>
            <a:r>
              <a:rPr lang="en-GB" dirty="0"/>
              <a:t>Elevate – Brain Training</a:t>
            </a:r>
            <a:r>
              <a:rPr lang="en-US" dirty="0"/>
              <a:t>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600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App für das Management chronischer Krankheiten.</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80698" cy="307777"/>
          </a:xfrm>
          <a:prstGeom prst="rect">
            <a:avLst/>
          </a:prstGeom>
        </p:spPr>
        <p:txBody>
          <a:bodyPr wrap="none" rtlCol="0">
            <a:spAutoFit/>
          </a:bodyPr>
          <a:lstStyle/>
          <a:p>
            <a:pPr algn="l"/>
            <a:r>
              <a:rPr lang="de-DE" sz="1400" i="1" dirty="0"/>
              <a:t>Ordnen Sie die Spalten zu!</a:t>
            </a:r>
            <a:endParaRPr lang="el-GR" sz="1400" i="1" dirty="0" err="1"/>
          </a:p>
        </p:txBody>
      </p:sp>
      <p:sp>
        <p:nvSpPr>
          <p:cNvPr id="8" name="Ορθογώνιο 7">
            <a:extLst>
              <a:ext uri="{FF2B5EF4-FFF2-40B4-BE49-F238E27FC236}">
                <a16:creationId xmlns:a16="http://schemas.microsoft.com/office/drawing/2014/main" id="{276C2C90-7C61-4DC5-BAF8-FF0E86A8BA4E}"/>
              </a:ext>
            </a:extLst>
          </p:cNvPr>
          <p:cNvSpPr/>
          <p:nvPr/>
        </p:nvSpPr>
        <p:spPr>
          <a:xfrm>
            <a:off x="2126791" y="469524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Calm – Mediation practices and sleeping aid.</a:t>
            </a:r>
            <a:endParaRPr lang="el-GR" dirty="0"/>
          </a:p>
        </p:txBody>
      </p:sp>
      <p:sp>
        <p:nvSpPr>
          <p:cNvPr id="9" name="Ορθογώνιο 8">
            <a:extLst>
              <a:ext uri="{FF2B5EF4-FFF2-40B4-BE49-F238E27FC236}">
                <a16:creationId xmlns:a16="http://schemas.microsoft.com/office/drawing/2014/main" id="{71A3F062-269C-4402-8F65-5358C806FC03}"/>
              </a:ext>
            </a:extLst>
          </p:cNvPr>
          <p:cNvSpPr/>
          <p:nvPr/>
        </p:nvSpPr>
        <p:spPr>
          <a:xfrm>
            <a:off x="6134100" y="579003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App für das Training körperlicher Aktivitäten.</a:t>
            </a:r>
            <a:endParaRPr lang="el-GR" dirty="0"/>
          </a:p>
        </p:txBody>
      </p:sp>
      <p:sp>
        <p:nvSpPr>
          <p:cNvPr id="14" name="Ορθογώνιο 13">
            <a:extLst>
              <a:ext uri="{FF2B5EF4-FFF2-40B4-BE49-F238E27FC236}">
                <a16:creationId xmlns:a16="http://schemas.microsoft.com/office/drawing/2014/main" id="{F2CF200D-C714-4BA9-AECB-681B7F038870}"/>
              </a:ext>
            </a:extLst>
          </p:cNvPr>
          <p:cNvSpPr/>
          <p:nvPr/>
        </p:nvSpPr>
        <p:spPr>
          <a:xfrm>
            <a:off x="6134100" y="46767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App für das Training kognitiver Aktivitäten.</a:t>
            </a:r>
            <a:endParaRPr lang="el-GR" dirty="0"/>
          </a:p>
        </p:txBody>
      </p:sp>
      <p:sp>
        <p:nvSpPr>
          <p:cNvPr id="15" name="Ορθογώνιο 14">
            <a:extLst>
              <a:ext uri="{FF2B5EF4-FFF2-40B4-BE49-F238E27FC236}">
                <a16:creationId xmlns:a16="http://schemas.microsoft.com/office/drawing/2014/main" id="{5876E361-1696-4DD7-B6DA-A327EC148472}"/>
              </a:ext>
            </a:extLst>
          </p:cNvPr>
          <p:cNvSpPr/>
          <p:nvPr/>
        </p:nvSpPr>
        <p:spPr>
          <a:xfrm>
            <a:off x="2124330" y="579003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Tai Chi – Beginners vitality.</a:t>
            </a:r>
            <a:endParaRPr lang="el-GR" dirty="0"/>
          </a:p>
        </p:txBody>
      </p:sp>
    </p:spTree>
    <p:extLst>
      <p:ext uri="{BB962C8B-B14F-4D97-AF65-F5344CB8AC3E}">
        <p14:creationId xmlns:p14="http://schemas.microsoft.com/office/powerpoint/2010/main" val="158027667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00B0F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2F5496"/>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FFC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00B0F0"/>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30" restart="whenNotActive" fill="hold" evtFilter="cancelBubble" nodeType="interactiveSeq">
                <p:stCondLst>
                  <p:cond evt="onClick" delay="0">
                    <p:tgtEl>
                      <p:spTgt spid="8"/>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8"/>
                                        </p:tgtEl>
                                        <p:attrNameLst>
                                          <p:attrName>fillcolor</p:attrName>
                                        </p:attrNameLst>
                                      </p:cBhvr>
                                      <p:to>
                                        <a:srgbClr val="2F5496"/>
                                      </p:to>
                                    </p:animClr>
                                    <p:set>
                                      <p:cBhvr>
                                        <p:cTn id="35" dur="2000" fill="hold"/>
                                        <p:tgtEl>
                                          <p:spTgt spid="8"/>
                                        </p:tgtEl>
                                        <p:attrNameLst>
                                          <p:attrName>fill.type</p:attrName>
                                        </p:attrNameLst>
                                      </p:cBhvr>
                                      <p:to>
                                        <p:strVal val="solid"/>
                                      </p:to>
                                    </p:set>
                                    <p:set>
                                      <p:cBhvr>
                                        <p:cTn id="36" dur="2000" fill="hold"/>
                                        <p:tgtEl>
                                          <p:spTgt spid="8"/>
                                        </p:tgtEl>
                                        <p:attrNameLst>
                                          <p:attrName>fill.on</p:attrName>
                                        </p:attrNameLst>
                                      </p:cBhvr>
                                      <p:to>
                                        <p:strVal val="true"/>
                                      </p:to>
                                    </p:set>
                                  </p:childTnLst>
                                </p:cTn>
                              </p:par>
                            </p:childTnLst>
                          </p:cTn>
                        </p:par>
                      </p:childTnLst>
                    </p:cTn>
                  </p:par>
                </p:childTnLst>
              </p:cTn>
              <p:nextCondLst>
                <p:cond evt="onClick" delay="0">
                  <p:tgtEl>
                    <p:spTgt spid="8"/>
                  </p:tgtEl>
                </p:cond>
              </p:nextCondLst>
            </p:seq>
            <p:seq concurrent="1" nextAc="seek">
              <p:cTn id="37" restart="whenNotActive" fill="hold" evtFilter="cancelBubble" nodeType="interactiveSeq">
                <p:stCondLst>
                  <p:cond evt="onClick" delay="0">
                    <p:tgtEl>
                      <p:spTgt spid="9"/>
                    </p:tgtEl>
                  </p:cond>
                </p:stCondLst>
                <p:endSync evt="end" delay="0">
                  <p:rtn val="all"/>
                </p:endSync>
                <p:childTnLst>
                  <p:par>
                    <p:cTn id="38" fill="hold">
                      <p:stCondLst>
                        <p:cond delay="0"/>
                      </p:stCondLst>
                      <p:childTnLst>
                        <p:par>
                          <p:cTn id="39" fill="hold">
                            <p:stCondLst>
                              <p:cond delay="0"/>
                            </p:stCondLst>
                            <p:childTnLst>
                              <p:par>
                                <p:cTn id="40" presetID="1" presetClass="emph" presetSubtype="2" fill="hold" nodeType="clickEffect">
                                  <p:stCondLst>
                                    <p:cond delay="0"/>
                                  </p:stCondLst>
                                  <p:childTnLst>
                                    <p:animClr clrSpc="rgb" dir="cw">
                                      <p:cBhvr>
                                        <p:cTn id="41" dur="2000" fill="hold"/>
                                        <p:tgtEl>
                                          <p:spTgt spid="9"/>
                                        </p:tgtEl>
                                        <p:attrNameLst>
                                          <p:attrName>fillcolor</p:attrName>
                                        </p:attrNameLst>
                                      </p:cBhvr>
                                      <p:to>
                                        <a:srgbClr val="7030A0"/>
                                      </p:to>
                                    </p:animClr>
                                    <p:set>
                                      <p:cBhvr>
                                        <p:cTn id="42" dur="2000" fill="hold"/>
                                        <p:tgtEl>
                                          <p:spTgt spid="9"/>
                                        </p:tgtEl>
                                        <p:attrNameLst>
                                          <p:attrName>fill.type</p:attrName>
                                        </p:attrNameLst>
                                      </p:cBhvr>
                                      <p:to>
                                        <p:strVal val="solid"/>
                                      </p:to>
                                    </p:set>
                                    <p:set>
                                      <p:cBhvr>
                                        <p:cTn id="43" dur="2000" fill="hold"/>
                                        <p:tgtEl>
                                          <p:spTgt spid="9"/>
                                        </p:tgtEl>
                                        <p:attrNameLst>
                                          <p:attrName>fill.on</p:attrName>
                                        </p:attrNameLst>
                                      </p:cBhvr>
                                      <p:to>
                                        <p:strVal val="true"/>
                                      </p:to>
                                    </p:set>
                                  </p:childTnLst>
                                </p:cTn>
                              </p:par>
                            </p:childTnLst>
                          </p:cTn>
                        </p:par>
                      </p:childTnLst>
                    </p:cTn>
                  </p:par>
                </p:childTnLst>
              </p:cTn>
              <p:nextCondLst>
                <p:cond evt="onClick" delay="0">
                  <p:tgtEl>
                    <p:spTgt spid="9"/>
                  </p:tgtEl>
                </p:cond>
              </p:nextCondLst>
            </p:seq>
            <p:seq concurrent="1" nextAc="seek">
              <p:cTn id="44" restart="whenNotActive" fill="hold" evtFilter="cancelBubble" nodeType="interactiveSeq">
                <p:stCondLst>
                  <p:cond evt="onClick" delay="0">
                    <p:tgtEl>
                      <p:spTgt spid="14"/>
                    </p:tgtEl>
                  </p:cond>
                </p:stCondLst>
                <p:endSync evt="end" delay="0">
                  <p:rtn val="all"/>
                </p:endSync>
                <p:childTnLst>
                  <p:par>
                    <p:cTn id="45" fill="hold">
                      <p:stCondLst>
                        <p:cond delay="0"/>
                      </p:stCondLst>
                      <p:childTnLst>
                        <p:par>
                          <p:cTn id="46" fill="hold">
                            <p:stCondLst>
                              <p:cond delay="0"/>
                            </p:stCondLst>
                            <p:childTnLst>
                              <p:par>
                                <p:cTn id="47" presetID="1" presetClass="emph" presetSubtype="2" fill="hold" nodeType="clickEffect">
                                  <p:stCondLst>
                                    <p:cond delay="0"/>
                                  </p:stCondLst>
                                  <p:childTnLst>
                                    <p:animClr clrSpc="rgb" dir="cw">
                                      <p:cBhvr>
                                        <p:cTn id="48" dur="2000" fill="hold"/>
                                        <p:tgtEl>
                                          <p:spTgt spid="14"/>
                                        </p:tgtEl>
                                        <p:attrNameLst>
                                          <p:attrName>fillcolor</p:attrName>
                                        </p:attrNameLst>
                                      </p:cBhvr>
                                      <p:to>
                                        <a:srgbClr val="FFC000"/>
                                      </p:to>
                                    </p:animClr>
                                    <p:set>
                                      <p:cBhvr>
                                        <p:cTn id="49" dur="2000" fill="hold"/>
                                        <p:tgtEl>
                                          <p:spTgt spid="14"/>
                                        </p:tgtEl>
                                        <p:attrNameLst>
                                          <p:attrName>fill.type</p:attrName>
                                        </p:attrNameLst>
                                      </p:cBhvr>
                                      <p:to>
                                        <p:strVal val="solid"/>
                                      </p:to>
                                    </p:set>
                                    <p:set>
                                      <p:cBhvr>
                                        <p:cTn id="50" dur="2000" fill="hold"/>
                                        <p:tgtEl>
                                          <p:spTgt spid="14"/>
                                        </p:tgtEl>
                                        <p:attrNameLst>
                                          <p:attrName>fill.on</p:attrName>
                                        </p:attrNameLst>
                                      </p:cBhvr>
                                      <p:to>
                                        <p:strVal val="true"/>
                                      </p:to>
                                    </p:set>
                                  </p:childTnLst>
                                </p:cTn>
                              </p:par>
                            </p:childTnLst>
                          </p:cTn>
                        </p:par>
                      </p:childTnLst>
                    </p:cTn>
                  </p:par>
                </p:childTnLst>
              </p:cTn>
              <p:nextCondLst>
                <p:cond evt="onClick" delay="0">
                  <p:tgtEl>
                    <p:spTgt spid="14"/>
                  </p:tgtEl>
                </p:cond>
              </p:nextCondLst>
            </p:seq>
            <p:seq concurrent="1" nextAc="seek">
              <p:cTn id="51" restart="whenNotActive" fill="hold" evtFilter="cancelBubble" nodeType="interactiveSeq">
                <p:stCondLst>
                  <p:cond evt="onClick" delay="0">
                    <p:tgtEl>
                      <p:spTgt spid="15"/>
                    </p:tgtEl>
                  </p:cond>
                </p:stCondLst>
                <p:endSync evt="end" delay="0">
                  <p:rtn val="all"/>
                </p:endSync>
                <p:childTnLst>
                  <p:par>
                    <p:cTn id="52" fill="hold">
                      <p:stCondLst>
                        <p:cond delay="0"/>
                      </p:stCondLst>
                      <p:childTnLst>
                        <p:par>
                          <p:cTn id="53" fill="hold">
                            <p:stCondLst>
                              <p:cond delay="0"/>
                            </p:stCondLst>
                            <p:childTnLst>
                              <p:par>
                                <p:cTn id="54" presetID="1" presetClass="emph" presetSubtype="2" fill="hold" nodeType="clickEffect">
                                  <p:stCondLst>
                                    <p:cond delay="0"/>
                                  </p:stCondLst>
                                  <p:childTnLst>
                                    <p:animClr clrSpc="rgb" dir="cw">
                                      <p:cBhvr>
                                        <p:cTn id="55" dur="2000" fill="hold"/>
                                        <p:tgtEl>
                                          <p:spTgt spid="15"/>
                                        </p:tgtEl>
                                        <p:attrNameLst>
                                          <p:attrName>fillcolor</p:attrName>
                                        </p:attrNameLst>
                                      </p:cBhvr>
                                      <p:to>
                                        <a:srgbClr val="7030A0"/>
                                      </p:to>
                                    </p:animClr>
                                    <p:set>
                                      <p:cBhvr>
                                        <p:cTn id="56" dur="2000" fill="hold"/>
                                        <p:tgtEl>
                                          <p:spTgt spid="15"/>
                                        </p:tgtEl>
                                        <p:attrNameLst>
                                          <p:attrName>fill.type</p:attrName>
                                        </p:attrNameLst>
                                      </p:cBhvr>
                                      <p:to>
                                        <p:strVal val="solid"/>
                                      </p:to>
                                    </p:set>
                                    <p:set>
                                      <p:cBhvr>
                                        <p:cTn id="57" dur="2000" fill="hold"/>
                                        <p:tgtEl>
                                          <p:spTgt spid="15"/>
                                        </p:tgtEl>
                                        <p:attrNameLst>
                                          <p:attrName>fill.on</p:attrName>
                                        </p:attrNameLst>
                                      </p:cBhvr>
                                      <p:to>
                                        <p:strVal val="true"/>
                                      </p:to>
                                    </p:set>
                                  </p:childTnLst>
                                </p:cTn>
                              </p:par>
                            </p:childTnLst>
                          </p:cTn>
                        </p:par>
                      </p:childTnLst>
                    </p:cTn>
                  </p:par>
                </p:childTnLst>
              </p:cTn>
              <p:nextCondLst>
                <p:cond evt="onClick" delay="0">
                  <p:tgtEl>
                    <p:spTgt spid="15"/>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Apps können Menschen mit leichter Demenz zu mehr Unabhängigkeit verhelfen.</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137375320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Gemeinsame Grundfunktionalitäten der meisten Gesundheits-Apps für ältere Menschen sind.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373303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Bilder</a:t>
            </a:r>
            <a:r>
              <a:rPr lang="en-US" dirty="0"/>
              <a:t> </a:t>
            </a:r>
            <a:r>
              <a:rPr lang="en-US" dirty="0" err="1"/>
              <a:t>malen</a:t>
            </a:r>
            <a:r>
              <a:rPr lang="en-US" dirty="0"/>
              <a:t>.</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Online-</a:t>
            </a:r>
            <a:r>
              <a:rPr lang="en-US" dirty="0" err="1"/>
              <a:t>Einkauf</a:t>
            </a:r>
            <a:r>
              <a:rPr lang="en-US" dirty="0"/>
              <a:t>.</a:t>
            </a:r>
          </a:p>
        </p:txBody>
      </p:sp>
      <p:sp>
        <p:nvSpPr>
          <p:cNvPr id="7" name="TextBox 6">
            <a:extLst>
              <a:ext uri="{FF2B5EF4-FFF2-40B4-BE49-F238E27FC236}">
                <a16:creationId xmlns:a16="http://schemas.microsoft.com/office/drawing/2014/main" id="{3CA84F15-E3A8-4204-B4E9-D5D4C30C2F30}"/>
              </a:ext>
            </a:extLst>
          </p:cNvPr>
          <p:cNvSpPr txBox="1"/>
          <p:nvPr/>
        </p:nvSpPr>
        <p:spPr>
          <a:xfrm>
            <a:off x="2112607" y="1987414"/>
            <a:ext cx="2234138" cy="307777"/>
          </a:xfrm>
          <a:prstGeom prst="rect">
            <a:avLst/>
          </a:prstGeom>
        </p:spPr>
        <p:txBody>
          <a:bodyPr wrap="none" rtlCol="0">
            <a:spAutoFit/>
          </a:bodyPr>
          <a:lstStyle/>
          <a:p>
            <a:pPr algn="l"/>
            <a:r>
              <a:rPr lang="en-US" sz="1400" i="1" dirty="0"/>
              <a:t>Zwei </a:t>
            </a:r>
            <a:r>
              <a:rPr lang="en-US" sz="1400" i="1" dirty="0" err="1"/>
              <a:t>Antworten</a:t>
            </a:r>
            <a:r>
              <a:rPr lang="en-US" sz="1400" i="1" dirty="0"/>
              <a:t> </a:t>
            </a:r>
            <a:r>
              <a:rPr lang="en-US" sz="1400" i="1" dirty="0" err="1"/>
              <a:t>sind</a:t>
            </a:r>
            <a:r>
              <a:rPr lang="en-US" sz="1400" i="1" dirty="0"/>
              <a:t> </a:t>
            </a:r>
            <a:r>
              <a:rPr lang="en-US" sz="1400" i="1" dirty="0" err="1"/>
              <a:t>richtig</a:t>
            </a:r>
            <a:r>
              <a:rPr lang="en-US" sz="1400" i="1" dirty="0"/>
              <a:t>!</a:t>
            </a:r>
            <a:endParaRPr lang="el-GR" sz="1400" i="1" dirty="0" err="1"/>
          </a:p>
        </p:txBody>
      </p:sp>
      <p:sp>
        <p:nvSpPr>
          <p:cNvPr id="3" name="Ορθογώνιο 11">
            <a:extLst>
              <a:ext uri="{FF2B5EF4-FFF2-40B4-BE49-F238E27FC236}">
                <a16:creationId xmlns:a16="http://schemas.microsoft.com/office/drawing/2014/main" id="{3798647F-0332-6C45-DF6F-4FD96C083571}"/>
              </a:ext>
            </a:extLst>
          </p:cNvPr>
          <p:cNvSpPr/>
          <p:nvPr/>
        </p:nvSpPr>
        <p:spPr>
          <a:xfrm>
            <a:off x="2105025" y="2543447"/>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US" dirty="0" err="1"/>
              <a:t>Selbstüberwachung</a:t>
            </a:r>
            <a:r>
              <a:rPr lang="en-US" dirty="0"/>
              <a:t>/</a:t>
            </a:r>
            <a:r>
              <a:rPr lang="en-US" dirty="0" err="1"/>
              <a:t>Verfolgung</a:t>
            </a:r>
            <a:r>
              <a:rPr lang="en-US" dirty="0"/>
              <a:t>.</a:t>
            </a:r>
            <a:endParaRPr lang="el-GR" dirty="0"/>
          </a:p>
        </p:txBody>
      </p:sp>
      <p:sp>
        <p:nvSpPr>
          <p:cNvPr id="6" name="Ορθογώνιο 11">
            <a:extLst>
              <a:ext uri="{FF2B5EF4-FFF2-40B4-BE49-F238E27FC236}">
                <a16:creationId xmlns:a16="http://schemas.microsoft.com/office/drawing/2014/main" id="{116D0B91-BE20-7B48-730D-5A23F5D4405E}"/>
              </a:ext>
            </a:extLst>
          </p:cNvPr>
          <p:cNvSpPr/>
          <p:nvPr/>
        </p:nvSpPr>
        <p:spPr>
          <a:xfrm>
            <a:off x="6134100" y="373303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US" dirty="0" err="1"/>
              <a:t>Hinweise</a:t>
            </a:r>
            <a:r>
              <a:rPr lang="en-US" dirty="0"/>
              <a:t> </a:t>
            </a:r>
            <a:r>
              <a:rPr lang="en-US" dirty="0" err="1"/>
              <a:t>oder</a:t>
            </a:r>
            <a:r>
              <a:rPr lang="en-US" dirty="0"/>
              <a:t> Push-</a:t>
            </a:r>
            <a:r>
              <a:rPr lang="en-US" dirty="0" err="1"/>
              <a:t>Benachrichtigungen</a:t>
            </a:r>
            <a:r>
              <a:rPr lang="en-US" dirty="0"/>
              <a:t>.</a:t>
            </a:r>
            <a:endParaRPr lang="el-GR" dirty="0"/>
          </a:p>
        </p:txBody>
      </p:sp>
    </p:spTree>
    <p:extLst>
      <p:ext uri="{BB962C8B-B14F-4D97-AF65-F5344CB8AC3E}">
        <p14:creationId xmlns:p14="http://schemas.microsoft.com/office/powerpoint/2010/main" val="40084202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1252276"/>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Apps können sehbehinderten oder blinden Menschen nicht helfen.</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97656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2" name="Ορθογώνιο 1">
            <a:extLst>
              <a:ext uri="{FF2B5EF4-FFF2-40B4-BE49-F238E27FC236}">
                <a16:creationId xmlns:a16="http://schemas.microsoft.com/office/drawing/2014/main" id="{D262914C-3C35-7E7A-B6FB-FDA8AD5866B3}"/>
              </a:ext>
            </a:extLst>
          </p:cNvPr>
          <p:cNvSpPr/>
          <p:nvPr/>
        </p:nvSpPr>
        <p:spPr>
          <a:xfrm>
            <a:off x="6134100" y="2976562"/>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9906446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538135"/>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Zusätzliche Selbstlernressource: „Benutzertagebuch"-Vorlage</a:t>
            </a:r>
          </a:p>
        </p:txBody>
      </p:sp>
      <p:sp>
        <p:nvSpPr>
          <p:cNvPr id="3" name="Inhaltsplatzhalter 2"/>
          <p:cNvSpPr>
            <a:spLocks noGrp="1"/>
          </p:cNvSpPr>
          <p:nvPr>
            <p:ph idx="1"/>
          </p:nvPr>
        </p:nvSpPr>
        <p:spPr>
          <a:xfrm>
            <a:off x="557998" y="1799999"/>
            <a:ext cx="9002561" cy="4865977"/>
          </a:xfrm>
        </p:spPr>
        <p:txBody>
          <a:bodyPr/>
          <a:lstStyle/>
          <a:p>
            <a:r>
              <a:rPr lang="de-DE" dirty="0"/>
              <a:t>Die „Benutzertagebuch"-Vorlage finden Sie als Word-Dokument auf der e-Training Plattform! </a:t>
            </a:r>
          </a:p>
          <a:p>
            <a:r>
              <a:rPr lang="de-DE" dirty="0"/>
              <a:t>Um diesen Teil der Selbstlerneinheit abzuschließen, gehen Sie bitte zurück zur Erfahrungsbasierten Trainingseinheit und lesen Sie die Anweisungen für die Herausforderung der Integration im Alltag!</a:t>
            </a:r>
          </a:p>
        </p:txBody>
      </p:sp>
    </p:spTree>
    <p:extLst>
      <p:ext uri="{BB962C8B-B14F-4D97-AF65-F5344CB8AC3E}">
        <p14:creationId xmlns:p14="http://schemas.microsoft.com/office/powerpoint/2010/main" val="386949893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err="1">
                <a:solidFill>
                  <a:srgbClr val="C01E24"/>
                </a:solidFill>
                <a:latin typeface="+mj-lt"/>
              </a:rPr>
              <a:t>Glückwunsch</a:t>
            </a:r>
            <a:r>
              <a:rPr lang="en-US" sz="2800" dirty="0">
                <a:solidFill>
                  <a:srgbClr val="C01E24"/>
                </a:solidFill>
                <a:latin typeface="+mj-lt"/>
              </a:rPr>
              <a:t>!</a:t>
            </a:r>
          </a:p>
          <a:p>
            <a:pPr algn="l">
              <a:spcAft>
                <a:spcPts val="600"/>
              </a:spcAft>
            </a:pPr>
            <a:r>
              <a:rPr lang="en-US" sz="2800" dirty="0">
                <a:solidFill>
                  <a:srgbClr val="C01E24"/>
                </a:solidFill>
                <a:latin typeface="+mj-lt"/>
              </a:rPr>
              <a:t/>
            </a:r>
            <a:br>
              <a:rPr lang="en-US" sz="2800" dirty="0">
                <a:solidFill>
                  <a:srgbClr val="C01E24"/>
                </a:solidFill>
                <a:latin typeface="+mj-lt"/>
              </a:rPr>
            </a:br>
            <a:r>
              <a:rPr lang="de-DE" sz="2800" dirty="0">
                <a:solidFill>
                  <a:srgbClr val="C01E24"/>
                </a:solidFill>
                <a:latin typeface="+mj-lt"/>
              </a:rPr>
              <a:t>Sie haben die Selbstlerneinheit dieses Moduls abgeschlossen!</a:t>
            </a:r>
            <a:endParaRPr lang="en-US" sz="2800" dirty="0">
              <a:solidFill>
                <a:srgbClr val="C01E24"/>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EACC3867-A132-BC7C-D317-86418DB8BAEB}"/>
              </a:ext>
            </a:extLst>
          </p:cNvPr>
          <p:cNvSpPr/>
          <p:nvPr/>
        </p:nvSpPr>
        <p:spPr>
          <a:xfrm>
            <a:off x="4004434" y="6341280"/>
            <a:ext cx="8293082" cy="632422"/>
          </a:xfrm>
          <a:prstGeom prst="rect">
            <a:avLst/>
          </a:prstGeom>
        </p:spPr>
        <p:txBody>
          <a:bodyPr vert="horz" lIns="91440" tIns="45720" rIns="91440" bIns="45720" rtlCol="0" anchor="ctr">
            <a:normAutofit/>
          </a:bodyPr>
          <a:lstStyle/>
          <a:p>
            <a:pPr>
              <a:lnSpc>
                <a:spcPct val="90000"/>
              </a:lnSpc>
              <a:spcAft>
                <a:spcPts val="601"/>
              </a:spcAft>
            </a:pPr>
            <a:r>
              <a:rPr lang="de-DE" sz="1000" b="0" strike="noStrike" spc="-1" dirty="0">
                <a:solidFill>
                  <a:schemeClr val="accent5">
                    <a:lumMod val="20000"/>
                    <a:lumOff val="80000"/>
                  </a:schemeClr>
                </a:solidFill>
                <a:latin typeface="Arial"/>
                <a:ea typeface="Arial"/>
              </a:rPr>
              <a:t>Von der Europäischen Union finanziert. Die geäußerten Ansichten und Meinungen entsprechen jedoch ausschließlich denen des Autors bzw. der Autoren und spiegeln nicht zwingend die der Europäischen Union oder der Europäischen Exekutivagentur für Bildung und Kultur (EACEA) wider. Weder die Europäische Union noch die EACEA können dafür verantwortlich gemacht werden.</a:t>
            </a:r>
            <a:endParaRPr lang="de-DE" sz="1000" b="0" strike="noStrike" spc="-1" dirty="0">
              <a:solidFill>
                <a:srgbClr val="000000"/>
              </a:solidFill>
              <a:latin typeface="Arial"/>
            </a:endParaRPr>
          </a:p>
        </p:txBody>
      </p:sp>
      <p:pic>
        <p:nvPicPr>
          <p:cNvPr id="4" name="Picture 9">
            <a:extLst>
              <a:ext uri="{FF2B5EF4-FFF2-40B4-BE49-F238E27FC236}">
                <a16:creationId xmlns:a16="http://schemas.microsoft.com/office/drawing/2014/main" id="{810433F7-26FC-5291-BB12-739419C4DBB9}"/>
              </a:ext>
            </a:extLst>
          </p:cNvPr>
          <p:cNvPicPr>
            <a:picLocks noChangeAspect="1"/>
          </p:cNvPicPr>
          <p:nvPr/>
        </p:nvPicPr>
        <p:blipFill>
          <a:blip r:embed="rId5" cstate="hqprint">
            <a:extLst>
              <a:ext uri="{28A0092B-C50C-407E-A947-70E740481C1C}">
                <a14:useLocalDpi xmlns:a14="http://schemas.microsoft.com/office/drawing/2010/main" val="0"/>
              </a:ext>
            </a:extLst>
          </a:blip>
          <a:srcRect/>
          <a:stretch/>
        </p:blipFill>
        <p:spPr>
          <a:xfrm>
            <a:off x="8628" y="6455107"/>
            <a:ext cx="1843259" cy="404768"/>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laceHolder 1">
            <a:extLst>
              <a:ext uri="{FF2B5EF4-FFF2-40B4-BE49-F238E27FC236}">
                <a16:creationId xmlns:a16="http://schemas.microsoft.com/office/drawing/2014/main" id="{8F5B8413-B16F-68CC-7E2D-9C6A7F38861E}"/>
              </a:ext>
            </a:extLst>
          </p:cNvPr>
          <p:cNvSpPr>
            <a:spLocks noGrp="1"/>
          </p:cNvSpPr>
          <p:nvPr>
            <p:ph type="title"/>
          </p:nvPr>
        </p:nvSpPr>
        <p:spPr>
          <a:xfrm>
            <a:off x="838560" y="376916"/>
            <a:ext cx="10514880" cy="1325160"/>
          </a:xfrm>
          <a:prstGeom prst="rect">
            <a:avLst/>
          </a:prstGeom>
          <a:noFill/>
          <a:ln w="0">
            <a:noFill/>
          </a:ln>
        </p:spPr>
        <p:txBody>
          <a:bodyPr lIns="91440" tIns="45720" rIns="91440" bIns="45720" anchor="ctr">
            <a:normAutofit/>
          </a:bodyPr>
          <a:lstStyle/>
          <a:p>
            <a:pPr indent="0" algn="ctr">
              <a:lnSpc>
                <a:spcPct val="90000"/>
              </a:lnSpc>
              <a:buNone/>
              <a:tabLst>
                <a:tab pos="0" algn="l"/>
              </a:tabLst>
            </a:pPr>
            <a:r>
              <a:rPr lang="de-DE" sz="4800" b="1" strike="noStrike" spc="-1" dirty="0">
                <a:solidFill>
                  <a:srgbClr val="203864"/>
                </a:solidFill>
                <a:latin typeface="Calibri"/>
                <a:ea typeface="Calibri"/>
              </a:rPr>
              <a:t>Partner</a:t>
            </a:r>
            <a:endParaRPr lang="de-DE" sz="4800" b="0" strike="noStrike" spc="-1" dirty="0">
              <a:solidFill>
                <a:srgbClr val="000000"/>
              </a:solidFill>
              <a:latin typeface="Arial"/>
            </a:endParaRPr>
          </a:p>
        </p:txBody>
      </p:sp>
      <p:grpSp>
        <p:nvGrpSpPr>
          <p:cNvPr id="10" name="Google Shape;145;p2">
            <a:extLst>
              <a:ext uri="{FF2B5EF4-FFF2-40B4-BE49-F238E27FC236}">
                <a16:creationId xmlns:a16="http://schemas.microsoft.com/office/drawing/2014/main" id="{52BE467F-05F5-3B77-AE88-AEEE2E1080CB}"/>
              </a:ext>
            </a:extLst>
          </p:cNvPr>
          <p:cNvGrpSpPr/>
          <p:nvPr/>
        </p:nvGrpSpPr>
        <p:grpSpPr>
          <a:xfrm>
            <a:off x="6607200" y="1824836"/>
            <a:ext cx="6095160" cy="1667880"/>
            <a:chOff x="6606720" y="1812960"/>
            <a:chExt cx="6095160" cy="1667880"/>
          </a:xfrm>
        </p:grpSpPr>
        <p:pic>
          <p:nvPicPr>
            <p:cNvPr id="25" name="Google Shape;146;p2">
              <a:extLst>
                <a:ext uri="{FF2B5EF4-FFF2-40B4-BE49-F238E27FC236}">
                  <a16:creationId xmlns:a16="http://schemas.microsoft.com/office/drawing/2014/main" id="{8764269E-30E8-92BB-FF68-C93026EC00DF}"/>
                </a:ext>
              </a:extLst>
            </p:cNvPr>
            <p:cNvPicPr/>
            <p:nvPr/>
          </p:nvPicPr>
          <p:blipFill>
            <a:blip r:embed="rId3"/>
            <a:stretch/>
          </p:blipFill>
          <p:spPr>
            <a:xfrm>
              <a:off x="8930160" y="1812960"/>
              <a:ext cx="1448280" cy="996480"/>
            </a:xfrm>
            <a:prstGeom prst="rect">
              <a:avLst/>
            </a:prstGeom>
            <a:ln w="0">
              <a:noFill/>
            </a:ln>
          </p:spPr>
        </p:pic>
        <p:sp>
          <p:nvSpPr>
            <p:cNvPr id="30" name="Google Shape;147;p2">
              <a:extLst>
                <a:ext uri="{FF2B5EF4-FFF2-40B4-BE49-F238E27FC236}">
                  <a16:creationId xmlns:a16="http://schemas.microsoft.com/office/drawing/2014/main" id="{471F11E4-6E76-D958-95D3-6C8E000D1E78}"/>
                </a:ext>
              </a:extLst>
            </p:cNvPr>
            <p:cNvSpPr/>
            <p:nvPr/>
          </p:nvSpPr>
          <p:spPr>
            <a:xfrm>
              <a:off x="6606720" y="2751840"/>
              <a:ext cx="6095160" cy="729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50" b="0" strike="noStrike" spc="-1">
                  <a:solidFill>
                    <a:srgbClr val="203864"/>
                  </a:solidFill>
                  <a:latin typeface="Roboto"/>
                  <a:ea typeface="Roboto"/>
                </a:rPr>
                <a:t>WESTFALISCHE </a:t>
              </a:r>
              <a:r>
                <a:rPr lang="en-US" sz="1000" b="0" strike="noStrike" spc="-1">
                  <a:solidFill>
                    <a:srgbClr val="203864"/>
                  </a:solidFill>
                  <a:latin typeface="Roboto"/>
                  <a:ea typeface="Roboto"/>
                </a:rPr>
                <a:t>HOCHSCHULE</a:t>
              </a:r>
              <a:r>
                <a:rPr lang="en-US" sz="1050" b="0" strike="noStrike" spc="-1">
                  <a:solidFill>
                    <a:srgbClr val="203864"/>
                  </a:solidFill>
                  <a:latin typeface="Roboto"/>
                  <a:ea typeface="Roboto"/>
                </a:rPr>
                <a:t> GELSENKIRCHEN,</a:t>
              </a:r>
              <a:r>
                <a:rPr sz="1050"/>
                <a:t/>
              </a:r>
              <a:br>
                <a:rPr sz="1050"/>
              </a:br>
              <a:r>
                <a:rPr lang="en-US" sz="1050" b="0" strike="noStrike" spc="-1">
                  <a:solidFill>
                    <a:srgbClr val="203864"/>
                  </a:solidFill>
                  <a:latin typeface="Roboto"/>
                  <a:ea typeface="Roboto"/>
                </a:rPr>
                <a:t>BOCHOLT, RECKLINGHAUSEN</a:t>
              </a:r>
              <a:endParaRPr lang="de-DE" sz="1050" b="0" strike="noStrike" spc="-1">
                <a:solidFill>
                  <a:srgbClr val="000000"/>
                </a:solidFill>
                <a:latin typeface="Arial"/>
              </a:endParaRPr>
            </a:p>
            <a:p>
              <a:pPr algn="ctr">
                <a:lnSpc>
                  <a:spcPct val="100000"/>
                </a:lnSpc>
                <a:tabLst>
                  <a:tab pos="0" algn="l"/>
                </a:tabLst>
              </a:pPr>
              <a:r>
                <a:rPr lang="en-US" sz="1050" b="0" strike="noStrike" spc="-1">
                  <a:solidFill>
                    <a:srgbClr val="414042"/>
                  </a:solidFill>
                  <a:latin typeface="Roboto"/>
                  <a:ea typeface="Roboto"/>
                </a:rPr>
                <a:t>GELSENKIRCHEN, DEUTSCHLAND</a:t>
              </a:r>
              <a:endParaRPr lang="de-DE" sz="1050" b="0" strike="noStrike" spc="-1">
                <a:solidFill>
                  <a:srgbClr val="000000"/>
                </a:solidFill>
                <a:latin typeface="Arial"/>
              </a:endParaRPr>
            </a:p>
            <a:p>
              <a:pPr algn="ctr">
                <a:lnSpc>
                  <a:spcPct val="100000"/>
                </a:lnSpc>
                <a:tabLst>
                  <a:tab pos="0" algn="l"/>
                </a:tabLst>
              </a:pPr>
              <a:r>
                <a:rPr lang="en-US" sz="1050" b="0" u="sng" strike="noStrike" spc="-1">
                  <a:solidFill>
                    <a:srgbClr val="0563C1"/>
                  </a:solidFill>
                  <a:uFillTx/>
                  <a:latin typeface="Roboto"/>
                  <a:ea typeface="Roboto"/>
                  <a:hlinkClick r:id="rId4"/>
                </a:rPr>
                <a:t>www.w-hs.de</a:t>
              </a:r>
              <a:endParaRPr lang="de-DE" sz="1050" b="0" strike="noStrike" spc="-1">
                <a:solidFill>
                  <a:srgbClr val="000000"/>
                </a:solidFill>
                <a:latin typeface="Arial"/>
              </a:endParaRPr>
            </a:p>
          </p:txBody>
        </p:sp>
      </p:grpSp>
      <p:grpSp>
        <p:nvGrpSpPr>
          <p:cNvPr id="31" name="Google Shape;148;p2">
            <a:extLst>
              <a:ext uri="{FF2B5EF4-FFF2-40B4-BE49-F238E27FC236}">
                <a16:creationId xmlns:a16="http://schemas.microsoft.com/office/drawing/2014/main" id="{09B1AE84-F418-49AD-BDA1-9BDD6F6F0CD1}"/>
              </a:ext>
            </a:extLst>
          </p:cNvPr>
          <p:cNvGrpSpPr/>
          <p:nvPr/>
        </p:nvGrpSpPr>
        <p:grpSpPr>
          <a:xfrm>
            <a:off x="3484200" y="4515836"/>
            <a:ext cx="6628680" cy="1730880"/>
            <a:chOff x="3483720" y="4503960"/>
            <a:chExt cx="6628680" cy="1730880"/>
          </a:xfrm>
        </p:grpSpPr>
        <p:pic>
          <p:nvPicPr>
            <p:cNvPr id="32" name="Google Shape;149;p2">
              <a:extLst>
                <a:ext uri="{FF2B5EF4-FFF2-40B4-BE49-F238E27FC236}">
                  <a16:creationId xmlns:a16="http://schemas.microsoft.com/office/drawing/2014/main" id="{D817F139-E8B8-55BF-030A-894B883236BC}"/>
                </a:ext>
              </a:extLst>
            </p:cNvPr>
            <p:cNvPicPr/>
            <p:nvPr/>
          </p:nvPicPr>
          <p:blipFill>
            <a:blip r:embed="rId5"/>
            <a:stretch/>
          </p:blipFill>
          <p:spPr>
            <a:xfrm>
              <a:off x="5531760" y="4503960"/>
              <a:ext cx="2532960" cy="1046880"/>
            </a:xfrm>
            <a:prstGeom prst="rect">
              <a:avLst/>
            </a:prstGeom>
            <a:ln w="0">
              <a:noFill/>
            </a:ln>
          </p:spPr>
        </p:pic>
        <p:sp>
          <p:nvSpPr>
            <p:cNvPr id="33" name="Google Shape;150;p2">
              <a:extLst>
                <a:ext uri="{FF2B5EF4-FFF2-40B4-BE49-F238E27FC236}">
                  <a16:creationId xmlns:a16="http://schemas.microsoft.com/office/drawing/2014/main" id="{5BA85E68-6E1E-9E24-0C40-58635ADE25D2}"/>
                </a:ext>
              </a:extLst>
            </p:cNvPr>
            <p:cNvSpPr/>
            <p:nvPr/>
          </p:nvSpPr>
          <p:spPr>
            <a:xfrm>
              <a:off x="3483720" y="5534640"/>
              <a:ext cx="66286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COORDINA ORGANIZACIÓN DE EMPRESAS Y</a:t>
              </a:r>
              <a:r>
                <a:rPr sz="1000"/>
                <a:t/>
              </a:r>
              <a:br>
                <a:rPr sz="1000"/>
              </a:br>
              <a:r>
                <a:rPr lang="en-US" sz="1000" b="0" strike="noStrike" spc="-1">
                  <a:solidFill>
                    <a:srgbClr val="203864"/>
                  </a:solidFill>
                  <a:latin typeface="Roboto"/>
                  <a:ea typeface="Roboto"/>
                </a:rPr>
                <a:t>RECURSOS HUMANOS, S.L.</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6"/>
                </a:rPr>
                <a:t>coordina-oerh.com</a:t>
              </a:r>
              <a:endParaRPr lang="de-DE" sz="1000" b="0" strike="noStrike" spc="-1">
                <a:solidFill>
                  <a:srgbClr val="000000"/>
                </a:solidFill>
                <a:latin typeface="Arial"/>
              </a:endParaRPr>
            </a:p>
          </p:txBody>
        </p:sp>
      </p:grpSp>
      <p:grpSp>
        <p:nvGrpSpPr>
          <p:cNvPr id="34" name="Google Shape;151;p2">
            <a:extLst>
              <a:ext uri="{FF2B5EF4-FFF2-40B4-BE49-F238E27FC236}">
                <a16:creationId xmlns:a16="http://schemas.microsoft.com/office/drawing/2014/main" id="{1541A15A-8F64-FB04-C071-1963A49DF7BC}"/>
              </a:ext>
            </a:extLst>
          </p:cNvPr>
          <p:cNvGrpSpPr/>
          <p:nvPr/>
        </p:nvGrpSpPr>
        <p:grpSpPr>
          <a:xfrm>
            <a:off x="3020880" y="1788476"/>
            <a:ext cx="6633720" cy="1577880"/>
            <a:chOff x="3020400" y="1776600"/>
            <a:chExt cx="6633720" cy="1577880"/>
          </a:xfrm>
        </p:grpSpPr>
        <p:pic>
          <p:nvPicPr>
            <p:cNvPr id="35" name="Google Shape;152;p2">
              <a:extLst>
                <a:ext uri="{FF2B5EF4-FFF2-40B4-BE49-F238E27FC236}">
                  <a16:creationId xmlns:a16="http://schemas.microsoft.com/office/drawing/2014/main" id="{491405CF-06AA-D210-24FE-A8100F9BA4D2}"/>
                </a:ext>
              </a:extLst>
            </p:cNvPr>
            <p:cNvPicPr/>
            <p:nvPr/>
          </p:nvPicPr>
          <p:blipFill>
            <a:blip r:embed="rId7"/>
            <a:stretch/>
          </p:blipFill>
          <p:spPr>
            <a:xfrm>
              <a:off x="5065920" y="1776600"/>
              <a:ext cx="2542320" cy="1046880"/>
            </a:xfrm>
            <a:prstGeom prst="rect">
              <a:avLst/>
            </a:prstGeom>
            <a:ln w="0">
              <a:noFill/>
            </a:ln>
          </p:spPr>
        </p:pic>
        <p:sp>
          <p:nvSpPr>
            <p:cNvPr id="36" name="Google Shape;153;p2">
              <a:extLst>
                <a:ext uri="{FF2B5EF4-FFF2-40B4-BE49-F238E27FC236}">
                  <a16:creationId xmlns:a16="http://schemas.microsoft.com/office/drawing/2014/main" id="{C8D744E4-A480-F2C6-166C-5F9928879E92}"/>
                </a:ext>
              </a:extLst>
            </p:cNvPr>
            <p:cNvSpPr/>
            <p:nvPr/>
          </p:nvSpPr>
          <p:spPr>
            <a:xfrm>
              <a:off x="3020400" y="2806920"/>
              <a:ext cx="663372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PROLIPSIS</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666666"/>
                  </a:solidFill>
                  <a:latin typeface="Roboto"/>
                  <a:ea typeface="Roboto"/>
                </a:rPr>
                <a:t>ATHEN, GRIECHENLAND</a:t>
              </a:r>
              <a:r>
                <a:rPr sz="1000"/>
                <a:t/>
              </a:r>
              <a:br>
                <a:rPr sz="1000"/>
              </a:br>
              <a:r>
                <a:rPr lang="en-US" sz="1000" b="0" u="sng" strike="noStrike" spc="-1">
                  <a:solidFill>
                    <a:srgbClr val="0563C1"/>
                  </a:solidFill>
                  <a:uFillTx/>
                  <a:latin typeface="Roboto"/>
                  <a:ea typeface="Roboto"/>
                  <a:hlinkClick r:id="rId8"/>
                </a:rPr>
                <a:t>www.prolepsis.gr</a:t>
              </a:r>
              <a:endParaRPr lang="de-DE" sz="1000" b="0" strike="noStrike" spc="-1">
                <a:solidFill>
                  <a:srgbClr val="000000"/>
                </a:solidFill>
                <a:latin typeface="Arial"/>
              </a:endParaRPr>
            </a:p>
          </p:txBody>
        </p:sp>
      </p:grpSp>
      <p:grpSp>
        <p:nvGrpSpPr>
          <p:cNvPr id="37" name="Google Shape;154;p2">
            <a:extLst>
              <a:ext uri="{FF2B5EF4-FFF2-40B4-BE49-F238E27FC236}">
                <a16:creationId xmlns:a16="http://schemas.microsoft.com/office/drawing/2014/main" id="{87F58AF9-AD93-7317-1059-913E5D66FFF6}"/>
              </a:ext>
            </a:extLst>
          </p:cNvPr>
          <p:cNvGrpSpPr/>
          <p:nvPr/>
        </p:nvGrpSpPr>
        <p:grpSpPr>
          <a:xfrm>
            <a:off x="2776440" y="4490276"/>
            <a:ext cx="2542320" cy="1739160"/>
            <a:chOff x="2775960" y="4478400"/>
            <a:chExt cx="2542320" cy="1739160"/>
          </a:xfrm>
        </p:grpSpPr>
        <p:pic>
          <p:nvPicPr>
            <p:cNvPr id="38" name="Google Shape;155;p2">
              <a:extLst>
                <a:ext uri="{FF2B5EF4-FFF2-40B4-BE49-F238E27FC236}">
                  <a16:creationId xmlns:a16="http://schemas.microsoft.com/office/drawing/2014/main" id="{E08A92C1-ACCB-259A-9E71-5E292A4620B8}"/>
                </a:ext>
              </a:extLst>
            </p:cNvPr>
            <p:cNvPicPr/>
            <p:nvPr/>
          </p:nvPicPr>
          <p:blipFill>
            <a:blip r:embed="rId9"/>
            <a:stretch/>
          </p:blipFill>
          <p:spPr>
            <a:xfrm>
              <a:off x="2775960" y="4478400"/>
              <a:ext cx="2542320" cy="1020240"/>
            </a:xfrm>
            <a:prstGeom prst="rect">
              <a:avLst/>
            </a:prstGeom>
            <a:ln w="0">
              <a:noFill/>
            </a:ln>
          </p:spPr>
        </p:pic>
        <p:sp>
          <p:nvSpPr>
            <p:cNvPr id="39" name="Google Shape;156;p2">
              <a:extLst>
                <a:ext uri="{FF2B5EF4-FFF2-40B4-BE49-F238E27FC236}">
                  <a16:creationId xmlns:a16="http://schemas.microsoft.com/office/drawing/2014/main" id="{6581CCBA-9C0B-917F-9158-D947E01B9851}"/>
                </a:ext>
              </a:extLst>
            </p:cNvPr>
            <p:cNvSpPr/>
            <p:nvPr/>
          </p:nvSpPr>
          <p:spPr>
            <a:xfrm>
              <a:off x="3082680" y="5517360"/>
              <a:ext cx="20368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media k GmbH</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Bad Mergentheim, DEUTSCHLAND</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0"/>
                </a:rPr>
                <a:t>www.media-k.eu</a:t>
              </a:r>
              <a:endParaRPr lang="de-DE" sz="1000" b="0" strike="noStrike" spc="-1">
                <a:solidFill>
                  <a:srgbClr val="000000"/>
                </a:solidFill>
                <a:latin typeface="Arial"/>
              </a:endParaRPr>
            </a:p>
          </p:txBody>
        </p:sp>
      </p:grpSp>
      <p:grpSp>
        <p:nvGrpSpPr>
          <p:cNvPr id="40" name="Google Shape;157;p2">
            <a:extLst>
              <a:ext uri="{FF2B5EF4-FFF2-40B4-BE49-F238E27FC236}">
                <a16:creationId xmlns:a16="http://schemas.microsoft.com/office/drawing/2014/main" id="{672D6EDA-F374-03F1-8BAB-686D89BAB54C}"/>
              </a:ext>
            </a:extLst>
          </p:cNvPr>
          <p:cNvGrpSpPr/>
          <p:nvPr/>
        </p:nvGrpSpPr>
        <p:grpSpPr>
          <a:xfrm>
            <a:off x="2877960" y="1512356"/>
            <a:ext cx="1972080" cy="2872440"/>
            <a:chOff x="2859840" y="1422360"/>
            <a:chExt cx="1972080" cy="2872440"/>
          </a:xfrm>
        </p:grpSpPr>
        <p:pic>
          <p:nvPicPr>
            <p:cNvPr id="41" name="Google Shape;158;p2">
              <a:extLst>
                <a:ext uri="{FF2B5EF4-FFF2-40B4-BE49-F238E27FC236}">
                  <a16:creationId xmlns:a16="http://schemas.microsoft.com/office/drawing/2014/main" id="{D94DE432-6CAB-3F1A-4C1E-1CAD32E723EB}"/>
                </a:ext>
              </a:extLst>
            </p:cNvPr>
            <p:cNvPicPr/>
            <p:nvPr/>
          </p:nvPicPr>
          <p:blipFill>
            <a:blip r:embed="rId11"/>
            <a:stretch/>
          </p:blipFill>
          <p:spPr>
            <a:xfrm>
              <a:off x="2859840" y="1422360"/>
              <a:ext cx="1961280" cy="2152080"/>
            </a:xfrm>
            <a:prstGeom prst="rect">
              <a:avLst/>
            </a:prstGeom>
            <a:ln w="0">
              <a:noFill/>
            </a:ln>
          </p:spPr>
        </p:pic>
        <p:sp>
          <p:nvSpPr>
            <p:cNvPr id="42" name="Google Shape;159;p2">
              <a:extLst>
                <a:ext uri="{FF2B5EF4-FFF2-40B4-BE49-F238E27FC236}">
                  <a16:creationId xmlns:a16="http://schemas.microsoft.com/office/drawing/2014/main" id="{34DA966C-C4FA-4986-6095-0D6C22EB814E}"/>
                </a:ext>
              </a:extLst>
            </p:cNvPr>
            <p:cNvSpPr/>
            <p:nvPr/>
          </p:nvSpPr>
          <p:spPr>
            <a:xfrm>
              <a:off x="2870640" y="3594600"/>
              <a:ext cx="1961280" cy="700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OXFAM ITALIA INTERCULTURA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AREZZO, ITALIEN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2"/>
                </a:rPr>
                <a:t>www.oxfamitalia.org/</a:t>
              </a:r>
              <a:endParaRPr lang="de-DE" sz="1000" b="0" strike="noStrike" spc="-1">
                <a:solidFill>
                  <a:srgbClr val="000000"/>
                </a:solidFill>
                <a:latin typeface="Arial"/>
              </a:endParaRPr>
            </a:p>
          </p:txBody>
        </p:sp>
      </p:grpSp>
      <p:grpSp>
        <p:nvGrpSpPr>
          <p:cNvPr id="43" name="Google Shape;160;p2">
            <a:extLst>
              <a:ext uri="{FF2B5EF4-FFF2-40B4-BE49-F238E27FC236}">
                <a16:creationId xmlns:a16="http://schemas.microsoft.com/office/drawing/2014/main" id="{B62E7D7C-DA37-513D-9376-527B424E39F1}"/>
              </a:ext>
            </a:extLst>
          </p:cNvPr>
          <p:cNvGrpSpPr/>
          <p:nvPr/>
        </p:nvGrpSpPr>
        <p:grpSpPr>
          <a:xfrm>
            <a:off x="-1973760" y="1741676"/>
            <a:ext cx="6951960" cy="1595160"/>
            <a:chOff x="-1974240" y="1729800"/>
            <a:chExt cx="6951960" cy="1595160"/>
          </a:xfrm>
        </p:grpSpPr>
        <p:pic>
          <p:nvPicPr>
            <p:cNvPr id="44" name="Google Shape;161;p2">
              <a:extLst>
                <a:ext uri="{FF2B5EF4-FFF2-40B4-BE49-F238E27FC236}">
                  <a16:creationId xmlns:a16="http://schemas.microsoft.com/office/drawing/2014/main" id="{3C379A70-29CF-B9E5-7C7D-62AB0ADB181A}"/>
                </a:ext>
              </a:extLst>
            </p:cNvPr>
            <p:cNvPicPr/>
            <p:nvPr/>
          </p:nvPicPr>
          <p:blipFill>
            <a:blip r:embed="rId13"/>
            <a:stretch/>
          </p:blipFill>
          <p:spPr>
            <a:xfrm>
              <a:off x="230400" y="1729800"/>
              <a:ext cx="2542320" cy="1037520"/>
            </a:xfrm>
            <a:prstGeom prst="rect">
              <a:avLst/>
            </a:prstGeom>
            <a:ln w="0">
              <a:noFill/>
            </a:ln>
          </p:spPr>
        </p:pic>
        <p:sp>
          <p:nvSpPr>
            <p:cNvPr id="45" name="Google Shape;162;p2">
              <a:extLst>
                <a:ext uri="{FF2B5EF4-FFF2-40B4-BE49-F238E27FC236}">
                  <a16:creationId xmlns:a16="http://schemas.microsoft.com/office/drawing/2014/main" id="{26C67496-4103-700B-C719-96B4816A15E4}"/>
                </a:ext>
              </a:extLst>
            </p:cNvPr>
            <p:cNvSpPr/>
            <p:nvPr/>
          </p:nvSpPr>
          <p:spPr>
            <a:xfrm>
              <a:off x="-1974240" y="2777400"/>
              <a:ext cx="6951960" cy="5475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en-US" sz="1000" b="0" strike="noStrike" spc="-1">
                  <a:solidFill>
                    <a:srgbClr val="203864"/>
                  </a:solidFill>
                  <a:latin typeface="Roboto"/>
                  <a:ea typeface="Roboto"/>
                </a:rPr>
                <a:t>UNIVERSITAT DE VALENCIA</a:t>
              </a:r>
              <a:endParaRPr lang="de-DE" sz="1000" b="0" strike="noStrike" spc="-1">
                <a:solidFill>
                  <a:srgbClr val="000000"/>
                </a:solidFill>
                <a:latin typeface="Arial"/>
              </a:endParaRPr>
            </a:p>
            <a:p>
              <a:pPr algn="ctr">
                <a:lnSpc>
                  <a:spcPct val="100000"/>
                </a:lnSpc>
                <a:tabLst>
                  <a:tab pos="0" algn="l"/>
                </a:tabLst>
              </a:pPr>
              <a:r>
                <a:rPr lang="en-US" sz="1000" b="0" strike="noStrike" spc="-1">
                  <a:solidFill>
                    <a:srgbClr val="414042"/>
                  </a:solidFill>
                  <a:latin typeface="Roboto"/>
                  <a:ea typeface="Roboto"/>
                </a:rPr>
                <a:t>VALENCIA, SPANIEN</a:t>
              </a:r>
              <a:endParaRPr lang="de-DE" sz="1000" b="0" strike="noStrike" spc="-1">
                <a:solidFill>
                  <a:srgbClr val="000000"/>
                </a:solidFill>
                <a:latin typeface="Arial"/>
              </a:endParaRPr>
            </a:p>
            <a:p>
              <a:pPr algn="ctr">
                <a:lnSpc>
                  <a:spcPct val="100000"/>
                </a:lnSpc>
                <a:tabLst>
                  <a:tab pos="0" algn="l"/>
                </a:tabLst>
              </a:pPr>
              <a:r>
                <a:rPr lang="en-US" sz="1000" b="0" u="sng" strike="noStrike" spc="-1">
                  <a:solidFill>
                    <a:srgbClr val="0563C1"/>
                  </a:solidFill>
                  <a:uFillTx/>
                  <a:latin typeface="Roboto"/>
                  <a:ea typeface="Roboto"/>
                  <a:hlinkClick r:id="rId14"/>
                </a:rPr>
                <a:t>www.uv.es</a:t>
              </a:r>
              <a:endParaRPr lang="de-DE" sz="1000" b="0" strike="noStrike" spc="-1">
                <a:solidFill>
                  <a:srgbClr val="000000"/>
                </a:solidFill>
                <a:latin typeface="Arial"/>
              </a:endParaRPr>
            </a:p>
          </p:txBody>
        </p:sp>
      </p:grpSp>
      <p:sp>
        <p:nvSpPr>
          <p:cNvPr id="46" name="Google Shape;163;p2">
            <a:extLst>
              <a:ext uri="{FF2B5EF4-FFF2-40B4-BE49-F238E27FC236}">
                <a16:creationId xmlns:a16="http://schemas.microsoft.com/office/drawing/2014/main" id="{D84F87CF-E88F-FF0F-C4D6-7E35CECC8460}"/>
              </a:ext>
            </a:extLst>
          </p:cNvPr>
          <p:cNvSpPr/>
          <p:nvPr/>
        </p:nvSpPr>
        <p:spPr>
          <a:xfrm>
            <a:off x="5662200" y="379187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CONNEXIONS</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ATHEN, GRIECHENLAND</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5"/>
              </a:rPr>
              <a:t>www.connexions.gr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47" name="Google Shape;164;p2">
            <a:extLst>
              <a:ext uri="{FF2B5EF4-FFF2-40B4-BE49-F238E27FC236}">
                <a16:creationId xmlns:a16="http://schemas.microsoft.com/office/drawing/2014/main" id="{3A2A242B-12D6-ED47-92B1-79397450FAF7}"/>
              </a:ext>
            </a:extLst>
          </p:cNvPr>
          <p:cNvPicPr/>
          <p:nvPr/>
        </p:nvPicPr>
        <p:blipFill>
          <a:blip r:embed="rId16"/>
          <a:stretch/>
        </p:blipFill>
        <p:spPr>
          <a:xfrm>
            <a:off x="589440" y="4121636"/>
            <a:ext cx="2082240" cy="1321920"/>
          </a:xfrm>
          <a:prstGeom prst="rect">
            <a:avLst/>
          </a:prstGeom>
          <a:ln w="0">
            <a:noFill/>
          </a:ln>
        </p:spPr>
      </p:pic>
      <p:pic>
        <p:nvPicPr>
          <p:cNvPr id="48" name="Google Shape;165;p2">
            <a:extLst>
              <a:ext uri="{FF2B5EF4-FFF2-40B4-BE49-F238E27FC236}">
                <a16:creationId xmlns:a16="http://schemas.microsoft.com/office/drawing/2014/main" id="{7A808C2A-CA04-8383-E87A-8E9A60775C2B}"/>
              </a:ext>
            </a:extLst>
          </p:cNvPr>
          <p:cNvPicPr/>
          <p:nvPr/>
        </p:nvPicPr>
        <p:blipFill>
          <a:blip r:embed="rId17"/>
          <a:stretch/>
        </p:blipFill>
        <p:spPr>
          <a:xfrm>
            <a:off x="8766840" y="4531676"/>
            <a:ext cx="2158200" cy="885240"/>
          </a:xfrm>
          <a:prstGeom prst="rect">
            <a:avLst/>
          </a:prstGeom>
          <a:ln w="0">
            <a:noFill/>
          </a:ln>
        </p:spPr>
      </p:pic>
      <p:sp>
        <p:nvSpPr>
          <p:cNvPr id="49" name="Google Shape;166;p2">
            <a:extLst>
              <a:ext uri="{FF2B5EF4-FFF2-40B4-BE49-F238E27FC236}">
                <a16:creationId xmlns:a16="http://schemas.microsoft.com/office/drawing/2014/main" id="{B1347780-13A9-B82D-C045-1A8EB67F7B52}"/>
              </a:ext>
            </a:extLst>
          </p:cNvPr>
          <p:cNvSpPr/>
          <p:nvPr/>
        </p:nvSpPr>
        <p:spPr>
          <a:xfrm>
            <a:off x="5662920" y="556343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AMSED</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STRAßBURG, FRANKREICH</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8"/>
              </a:rPr>
              <a:t>www.amsed.fr</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sp>
        <p:nvSpPr>
          <p:cNvPr id="50" name="Google Shape;167;p2">
            <a:extLst>
              <a:ext uri="{FF2B5EF4-FFF2-40B4-BE49-F238E27FC236}">
                <a16:creationId xmlns:a16="http://schemas.microsoft.com/office/drawing/2014/main" id="{49BD18C4-9599-655D-1353-EEB88B24CB3A}"/>
              </a:ext>
            </a:extLst>
          </p:cNvPr>
          <p:cNvSpPr/>
          <p:nvPr/>
        </p:nvSpPr>
        <p:spPr>
          <a:xfrm>
            <a:off x="-2994360" y="5506556"/>
            <a:ext cx="8557920" cy="592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ctr">
              <a:lnSpc>
                <a:spcPct val="100000"/>
              </a:lnSpc>
              <a:tabLst>
                <a:tab pos="0" algn="l"/>
              </a:tabLst>
            </a:pPr>
            <a:r>
              <a:rPr lang="de-DE" sz="1100" b="0" strike="noStrike" spc="-1">
                <a:solidFill>
                  <a:srgbClr val="203864"/>
                </a:solidFill>
                <a:latin typeface="Roboto"/>
                <a:ea typeface="Roboto"/>
              </a:rPr>
              <a:t>RESET</a:t>
            </a:r>
            <a:endParaRPr lang="de-DE" sz="1100" b="0" strike="noStrike" spc="-1">
              <a:solidFill>
                <a:srgbClr val="000000"/>
              </a:solidFill>
              <a:latin typeface="Arial"/>
            </a:endParaRPr>
          </a:p>
          <a:p>
            <a:pPr algn="ctr">
              <a:lnSpc>
                <a:spcPct val="100000"/>
              </a:lnSpc>
              <a:tabLst>
                <a:tab pos="0" algn="l"/>
              </a:tabLst>
            </a:pPr>
            <a:r>
              <a:rPr lang="de-DE" sz="1100" b="0" strike="noStrike" spc="-1">
                <a:solidFill>
                  <a:srgbClr val="414042"/>
                </a:solidFill>
                <a:latin typeface="Roboto"/>
                <a:ea typeface="Roboto"/>
              </a:rPr>
              <a:t>ZYPERN</a:t>
            </a:r>
            <a:endParaRPr lang="de-DE" sz="1100" b="0" strike="noStrike" spc="-1">
              <a:solidFill>
                <a:srgbClr val="000000"/>
              </a:solidFill>
              <a:latin typeface="Arial"/>
            </a:endParaRPr>
          </a:p>
          <a:p>
            <a:pPr algn="ctr">
              <a:lnSpc>
                <a:spcPct val="100000"/>
              </a:lnSpc>
              <a:tabLst>
                <a:tab pos="0" algn="l"/>
              </a:tabLst>
            </a:pPr>
            <a:r>
              <a:rPr lang="de-DE" sz="1100" b="0" u="sng" strike="noStrike" spc="-1">
                <a:solidFill>
                  <a:srgbClr val="0563C1"/>
                </a:solidFill>
                <a:uFillTx/>
                <a:latin typeface="Roboto"/>
                <a:ea typeface="Roboto"/>
                <a:hlinkClick r:id="rId19"/>
              </a:rPr>
              <a:t>www.resetcy.com</a:t>
            </a:r>
            <a:r>
              <a:rPr lang="de-DE" sz="1100" b="0" strike="noStrike" spc="-1">
                <a:solidFill>
                  <a:srgbClr val="D71920"/>
                </a:solidFill>
                <a:latin typeface="Roboto"/>
                <a:ea typeface="Roboto"/>
              </a:rPr>
              <a:t>  </a:t>
            </a:r>
            <a:endParaRPr lang="de-DE" sz="1100" b="0" strike="noStrike" spc="-1">
              <a:solidFill>
                <a:srgbClr val="000000"/>
              </a:solidFill>
              <a:latin typeface="Arial"/>
            </a:endParaRPr>
          </a:p>
        </p:txBody>
      </p:sp>
      <p:pic>
        <p:nvPicPr>
          <p:cNvPr id="51" name="Google Shape;168;p2"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ACE1723A-8AF1-9FD9-2132-FF682301A3BD}"/>
              </a:ext>
            </a:extLst>
          </p:cNvPr>
          <p:cNvPicPr/>
          <p:nvPr/>
        </p:nvPicPr>
        <p:blipFill>
          <a:blip r:embed="rId20"/>
          <a:stretch/>
        </p:blipFill>
        <p:spPr>
          <a:xfrm>
            <a:off x="6337920" y="3621236"/>
            <a:ext cx="2686680" cy="811800"/>
          </a:xfrm>
          <a:prstGeom prst="rect">
            <a:avLst/>
          </a:prstGeom>
          <a:ln w="0">
            <a:noFill/>
          </a:ln>
        </p:spPr>
      </p:pic>
      <p:pic>
        <p:nvPicPr>
          <p:cNvPr id="52" name="Google Shape;169;p2" descr="A close up of a logo&#10;&#10;Description automatically generated">
            <a:extLst>
              <a:ext uri="{FF2B5EF4-FFF2-40B4-BE49-F238E27FC236}">
                <a16:creationId xmlns:a16="http://schemas.microsoft.com/office/drawing/2014/main" id="{E845BFC1-AAC5-0526-A6E2-23EFB1115B92}"/>
              </a:ext>
            </a:extLst>
          </p:cNvPr>
          <p:cNvPicPr/>
          <p:nvPr/>
        </p:nvPicPr>
        <p:blipFill>
          <a:blip r:embed="rId21"/>
          <a:stretch/>
        </p:blipFill>
        <p:spPr>
          <a:xfrm>
            <a:off x="191280" y="1620716"/>
            <a:ext cx="2686680" cy="1096200"/>
          </a:xfrm>
          <a:prstGeom prst="rect">
            <a:avLst/>
          </a:prstGeom>
          <a:ln w="0">
            <a:noFill/>
          </a:ln>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p:txBody>
          <a:bodyPr anchor="b">
            <a:normAutofit/>
          </a:bodyPr>
          <a:lstStyle/>
          <a:p>
            <a:r>
              <a:rPr lang="en-US" sz="5400" dirty="0" err="1"/>
              <a:t>Selbstlerneinheit</a:t>
            </a:r>
            <a:r>
              <a:rPr lang="en-US" sz="5400" dirty="0"/>
              <a:t>:  </a:t>
            </a:r>
            <a:r>
              <a:rPr lang="en-US" sz="5400" dirty="0" err="1"/>
              <a:t>Inhalt</a:t>
            </a:r>
            <a:endParaRPr lang="el-GR" sz="5400" dirty="0"/>
          </a:p>
        </p:txBody>
      </p:sp>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3"/>
          <a:srcRect b="59835"/>
          <a:stretch/>
        </p:blipFill>
        <p:spPr>
          <a:xfrm rot="10800000">
            <a:off x="-8250" y="-4107"/>
            <a:ext cx="12191695" cy="349261"/>
          </a:xfrm>
          <a:prstGeom prst="rect">
            <a:avLst/>
          </a:prstGeom>
        </p:spPr>
      </p:pic>
      <p:sp>
        <p:nvSpPr>
          <p:cNvPr id="4" name="TextBox 3">
            <a:extLst>
              <a:ext uri="{FF2B5EF4-FFF2-40B4-BE49-F238E27FC236}">
                <a16:creationId xmlns:a16="http://schemas.microsoft.com/office/drawing/2014/main" id="{5E00FF1A-B048-1782-B343-A99D04F3B146}"/>
              </a:ext>
            </a:extLst>
          </p:cNvPr>
          <p:cNvSpPr txBox="1"/>
          <p:nvPr/>
        </p:nvSpPr>
        <p:spPr>
          <a:xfrm>
            <a:off x="1512006" y="2196661"/>
            <a:ext cx="4431594" cy="461665"/>
          </a:xfrm>
          <a:prstGeom prst="rect">
            <a:avLst/>
          </a:prstGeom>
          <a:solidFill>
            <a:srgbClr val="DDE0E5"/>
          </a:solidFill>
        </p:spPr>
        <p:txBody>
          <a:bodyPr wrap="square">
            <a:spAutoFit/>
          </a:bodyPr>
          <a:lstStyle/>
          <a:p>
            <a:r>
              <a:rPr lang="en-US" sz="2400" dirty="0"/>
              <a:t>1. Quiz und </a:t>
            </a:r>
            <a:r>
              <a:rPr lang="en-US" sz="2400" dirty="0" err="1"/>
              <a:t>Selbsteinschätzung</a:t>
            </a:r>
            <a:endParaRPr lang="el-GR" sz="2400" dirty="0"/>
          </a:p>
        </p:txBody>
      </p:sp>
    </p:spTree>
    <p:extLst>
      <p:ext uri="{BB962C8B-B14F-4D97-AF65-F5344CB8AC3E}">
        <p14:creationId xmlns:p14="http://schemas.microsoft.com/office/powerpoint/2010/main" val="8110856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Welche Aussage über ältere Menschen ist richtig?</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60-Jährige haben immer bessere kognitive Fähigkeiten als 80-Jährige.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Alle 80-Jährigen haben die gleichen kognitiven Fähigkeiten.</a:t>
            </a:r>
            <a:endParaRPr lang="el-GR" baseline="30000"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290563"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
        <p:nvSpPr>
          <p:cNvPr id="3" name="Ορθογώνιο 11">
            <a:extLst>
              <a:ext uri="{FF2B5EF4-FFF2-40B4-BE49-F238E27FC236}">
                <a16:creationId xmlns:a16="http://schemas.microsoft.com/office/drawing/2014/main" id="{9EB6C1A6-A707-37F2-53A5-9DF59DADD172}"/>
              </a:ext>
            </a:extLst>
          </p:cNvPr>
          <p:cNvSpPr/>
          <p:nvPr/>
        </p:nvSpPr>
        <p:spPr>
          <a:xfrm>
            <a:off x="6134100"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Ein 80-Jähriger kann bessere kognitive Fähigkeiten haben als ein 60-Jähriger.</a:t>
            </a:r>
            <a:endParaRPr lang="el-GR" dirty="0"/>
          </a:p>
        </p:txBody>
      </p:sp>
      <p:sp>
        <p:nvSpPr>
          <p:cNvPr id="6" name="Ορθογώνιο 11">
            <a:extLst>
              <a:ext uri="{FF2B5EF4-FFF2-40B4-BE49-F238E27FC236}">
                <a16:creationId xmlns:a16="http://schemas.microsoft.com/office/drawing/2014/main" id="{3CE80171-A83F-B9F7-666E-B2B7E0CC5BB2}"/>
              </a:ext>
            </a:extLst>
          </p:cNvPr>
          <p:cNvSpPr/>
          <p:nvPr/>
        </p:nvSpPr>
        <p:spPr>
          <a:xfrm>
            <a:off x="2105025" y="248886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Ein 80-Jähriger kann bessere kognitive Fähigkeiten haben als ein anderer.</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538135"/>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Vereinten Nationen definieren eine "ältere Person" als...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Über 60 Jahre alt.</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45 Jahre alt zu sein.</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40 Jahre alt zu sein.</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Über 65 Jahre alt.</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290563"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538135"/>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19273"/>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err="1">
                <a:solidFill>
                  <a:srgbClr val="203864"/>
                </a:solidFill>
              </a:rPr>
              <a:t>Alterungsprozesse</a:t>
            </a:r>
            <a:r>
              <a:rPr lang="en-US" sz="2000" b="1" dirty="0">
                <a:solidFill>
                  <a:srgbClr val="203864"/>
                </a:solidFill>
              </a:rPr>
              <a:t> </a:t>
            </a:r>
            <a:r>
              <a:rPr lang="en-US" sz="2000" b="1" dirty="0" err="1">
                <a:solidFill>
                  <a:srgbClr val="203864"/>
                </a:solidFill>
              </a:rPr>
              <a:t>verlaufen</a:t>
            </a:r>
            <a:r>
              <a:rPr lang="en-US" sz="2000" b="1" dirty="0">
                <a:solidFill>
                  <a:srgbClr val="203864"/>
                </a:solidFill>
              </a:rPr>
              <a:t> </a:t>
            </a:r>
            <a:r>
              <a:rPr lang="en-US" sz="2000" b="1" dirty="0" err="1">
                <a:solidFill>
                  <a:srgbClr val="203864"/>
                </a:solidFill>
              </a:rPr>
              <a:t>individuell</a:t>
            </a:r>
            <a:r>
              <a:rPr lang="en-US"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Alterungsprozesse werden nur durch biologische Verschlechterungen beeinflusst.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019801"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Falsch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err="1"/>
              <a:t>Richtig</a:t>
            </a:r>
            <a:endParaRPr lang="el-GR" dirty="0"/>
          </a:p>
        </p:txBody>
      </p:sp>
    </p:spTree>
    <p:extLst>
      <p:ext uri="{BB962C8B-B14F-4D97-AF65-F5344CB8AC3E}">
        <p14:creationId xmlns:p14="http://schemas.microsoft.com/office/powerpoint/2010/main" val="28190710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sz="2000" b="1" dirty="0">
                <a:solidFill>
                  <a:srgbClr val="203864"/>
                </a:solidFill>
              </a:rPr>
              <a:t>Die Faktoren, die den Alterungsprozess beeinflussen, sind...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Körperliche Aktivitäten im Lebensverlauf.</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Die Farbe der Hose. </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2112607" y="38036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t>
            </a:r>
            <a:r>
              <a:rPr lang="en-US" dirty="0" err="1"/>
              <a:t>Ernährungsgewohnheiten</a:t>
            </a:r>
            <a:r>
              <a:rPr lang="en-US" dirty="0"/>
              <a:t> </a:t>
            </a:r>
            <a:r>
              <a:rPr lang="en-US" dirty="0" err="1"/>
              <a:t>im</a:t>
            </a:r>
            <a:r>
              <a:rPr lang="en-US" dirty="0"/>
              <a:t> </a:t>
            </a:r>
            <a:r>
              <a:rPr lang="en-US" dirty="0" err="1"/>
              <a:t>Lebensverlauf</a:t>
            </a:r>
            <a:r>
              <a:rPr lang="en-US" dirty="0"/>
              <a:t>.</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290563" cy="307777"/>
          </a:xfrm>
          <a:prstGeom prst="rect">
            <a:avLst/>
          </a:prstGeom>
        </p:spPr>
        <p:txBody>
          <a:bodyPr wrap="none" rtlCol="0">
            <a:spAutoFit/>
          </a:bodyPr>
          <a:lstStyle/>
          <a:p>
            <a:pPr algn="l"/>
            <a:r>
              <a:rPr lang="en-US" sz="1400" b="1" i="1" dirty="0"/>
              <a:t>Zwei </a:t>
            </a:r>
            <a:r>
              <a:rPr lang="en-US" sz="1400" b="1" i="1" dirty="0" err="1"/>
              <a:t>Antworten</a:t>
            </a:r>
            <a:r>
              <a:rPr lang="en-US" sz="1400" b="1" i="1" dirty="0"/>
              <a:t> </a:t>
            </a:r>
            <a:r>
              <a:rPr lang="en-US" sz="1400" b="1" i="1" dirty="0" err="1"/>
              <a:t>sind</a:t>
            </a:r>
            <a:r>
              <a:rPr lang="en-US" sz="1400" b="1" i="1" dirty="0"/>
              <a:t> </a:t>
            </a:r>
            <a:r>
              <a:rPr lang="en-US" sz="1400" b="1" i="1" dirty="0" err="1"/>
              <a:t>richtig</a:t>
            </a:r>
            <a:r>
              <a:rPr lang="en-US" sz="1400" b="1" i="1" dirty="0"/>
              <a:t>!</a:t>
            </a:r>
            <a:endParaRPr lang="el-GR" sz="1400" b="1" i="1" dirty="0" err="1"/>
          </a:p>
        </p:txBody>
      </p:sp>
      <p:sp>
        <p:nvSpPr>
          <p:cNvPr id="3" name="Ορθογώνιο 10">
            <a:extLst>
              <a:ext uri="{FF2B5EF4-FFF2-40B4-BE49-F238E27FC236}">
                <a16:creationId xmlns:a16="http://schemas.microsoft.com/office/drawing/2014/main" id="{5E85DC22-F1CC-E28F-0278-E49791741548}"/>
              </a:ext>
            </a:extLst>
          </p:cNvPr>
          <p:cNvSpPr/>
          <p:nvPr/>
        </p:nvSpPr>
        <p:spPr>
          <a:xfrm>
            <a:off x="6134100" y="38036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Die Farbe der eigenen Schuhe. </a:t>
            </a:r>
            <a:endParaRPr lang="el-GR" dirty="0"/>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GB" sz="2000" b="1" dirty="0" err="1">
                <a:solidFill>
                  <a:srgbClr val="203864"/>
                </a:solidFill>
              </a:rPr>
              <a:t>Ältere</a:t>
            </a:r>
            <a:r>
              <a:rPr lang="en-GB" sz="2000" b="1" dirty="0">
                <a:solidFill>
                  <a:srgbClr val="203864"/>
                </a:solidFill>
              </a:rPr>
              <a:t> Menschen </a:t>
            </a:r>
            <a:r>
              <a:rPr lang="en-GB" sz="2000" b="1" dirty="0" err="1">
                <a:solidFill>
                  <a:srgbClr val="203864"/>
                </a:solidFill>
              </a:rPr>
              <a:t>sind</a:t>
            </a:r>
            <a:r>
              <a:rPr lang="en-GB" sz="2000" b="1" dirty="0">
                <a:solidFill>
                  <a:srgbClr val="203864"/>
                </a:solidFill>
              </a:rPr>
              <a:t>...</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A. In Bezug auf die körperliche und geistige Gesundheit ist alles gleich.</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12607"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C. In Bezug auf die Funktionsfähigkeit sind alle gleich.</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D. Alle gleich in Bezug auf die Durchführung von ATLs.</a:t>
            </a:r>
            <a:endParaRPr lang="el-GR" dirty="0"/>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210220" cy="307777"/>
          </a:xfrm>
          <a:prstGeom prst="rect">
            <a:avLst/>
          </a:prstGeom>
        </p:spPr>
        <p:txBody>
          <a:bodyPr wrap="none" rtlCol="0">
            <a:spAutoFit/>
          </a:bodyPr>
          <a:lstStyle/>
          <a:p>
            <a:pPr algn="l"/>
            <a:r>
              <a:rPr lang="de-DE" sz="1400" i="1" dirty="0"/>
              <a:t>Nur eine Antwort ist richtig!</a:t>
            </a:r>
            <a:endParaRPr lang="el-GR" sz="1400" i="1" dirty="0" err="1"/>
          </a:p>
        </p:txBody>
      </p:sp>
      <p:sp>
        <p:nvSpPr>
          <p:cNvPr id="2" name="Ορθογώνιο 10">
            <a:extLst>
              <a:ext uri="{FF2B5EF4-FFF2-40B4-BE49-F238E27FC236}">
                <a16:creationId xmlns:a16="http://schemas.microsoft.com/office/drawing/2014/main" id="{8350A70B-8EA5-D66A-CE84-35016F7ECF64}"/>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de-DE" dirty="0"/>
              <a:t>B. Sie sind in Bezug auf ihre körperliche und geistige Gesundheit unterschiedlich.</a:t>
            </a:r>
            <a:endParaRPr lang="el-GR" dirty="0"/>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C00000"/>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9 3 Health Apps for the Elderly SELF-LEARNING_DE"/>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spyhZ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CynKFk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LKcoWX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CynKFk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CynKFm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CynKFk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spyhZFQaV5GsAAABvAAAAHAAAAHVuaXZlcnNhbC9sb2NhbF9zZXR0aW5ncy54bWwNyrEKwkAMANC9XxEySB3Uugn2rpujCK0fENogB7mk9ELRv/e2N7x++GaBnbeSTANezx0C62xL0k/A9/Q43RCKky4kphxQDWGITS82k4zsXmOBVejH28S5wvlJuc4XqbOkAu1B/B6PeInNH1BLAwQUAAIACAAspyhZ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LKcoWeohDhNLAAAAbAAAABsAAAB1bml2ZXJzYWwvdW5pdmVyc2FsLnBuZy54bWyzsa/IzVEoSy0qzszPs1Uy1DNQsrfj5bIpKEoty0wtV6gAigEFIUBJoRLINUJwyzNTSjKAQiYmFgjBjNTM9IwSoKiBhRlcVB9oKABQSwECAAAUAAIACACpflBPNmFYAkcDAADhCQAAFAAAAAAAAAABAAAAAAAAAAAAdW5pdmVyc2FsL3BsYXllci54bWxQSwECAAAUAAIACAAspyhZtTf0qBwFAADhEwAAHQAAAAAAAAABAAAAAAB5AwAAdW5pdmVyc2FsL2NvbW1vbl9tZXNzYWdlcy5sbmdQSwECAAAUAAIACAAspyhZFR5gG6MAAAB/AQAALgAAAAAAAAABAAAAAADQCAAAdW5pdmVyc2FsL3BsYXliYWNrX2FuZF9uYXZpZ2F0aW9uX3NldHRpbmdzLnhtbFBLAQIAABQAAgAIACynKFl0STUfPAQAAAwVAAAnAAAAAAAAAAEAAAAAAL8JAAB1bml2ZXJzYWwvZmxhc2hfcHVibGlzaGluZ19zZXR0aW5ncy54bWxQSwECAAAUAAIACAAspyhZN4uHansDAACsDAAAIQAAAAAAAAABAAAAAABADgAAdW5pdmVyc2FsL2ZsYXNoX3NraW5fc2V0dGluZ3MueG1sUEsBAgAAFAACAAgALKcoWaavViM2BAAAlhQAACYAAAAAAAAAAQAAAAAA+hEAAHVuaXZlcnNhbC9odG1sX3B1Ymxpc2hpbmdfc2V0dGluZ3MueG1sUEsBAgAAFAACAAgALKcoWSYPfuiwAQAAbwYAAB8AAAAAAAAAAQAAAAAAdBYAAHVuaXZlcnNhbC9odG1sX3NraW5fc2V0dGluZ3MuanNQSwECAAAUAAIACAAspyhZFQaV5GsAAABvAAAAHAAAAAAAAAABAAAAAABhGAAAdW5pdmVyc2FsL2xvY2FsX3NldHRpbmdzLnhtbFBLAQIAABQAAgAIACynKFnCG66ZaBIAAPdNAAAXAAAAAAAAAAAAAAAAAAYZAAB1bml2ZXJzYWwvdW5pdmVyc2FsLnBuZ1BLAQIAABQAAgAIACynKFnqIQ4TSwAAAGwAAAAbAAAAAAAAAAEAAAAAAKMrAAB1bml2ZXJzYWwvdW5pdmVyc2FsLnBuZy54bWxQSwUGAAAAAAoACgAGAwAAJywAAAAA"/>
  <p:tag name="ISPRING_LMS_API_VERSION" val="SCORM 1.2"/>
  <p:tag name="ISPRING_ULTRA_SCORM_COURSE_ID" val="C657675D-A077-42D5-B8DF-CCC28E1BF9D7"/>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DE\\German\\Training material for ETA 09_Deutsch&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9 3 Health Apps for the Elderly SELF-LEARNING_DE"/>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4fbeab7-fb0d-43e0-9bfd-65c730e689d6">
      <Terms xmlns="http://schemas.microsoft.com/office/infopath/2007/PartnerControls"/>
    </lcf76f155ced4ddcb4097134ff3c332f>
    <TaxCatchAll xmlns="ab499b85-ee38-415b-b043-bdc43eb6458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BBC0F2786A948640B23598E08894071F" ma:contentTypeVersion="16" ma:contentTypeDescription="Ein neues Dokument erstellen." ma:contentTypeScope="" ma:versionID="39c324a45639c6e141c16d1c3440b8f5">
  <xsd:schema xmlns:xsd="http://www.w3.org/2001/XMLSchema" xmlns:xs="http://www.w3.org/2001/XMLSchema" xmlns:p="http://schemas.microsoft.com/office/2006/metadata/properties" xmlns:ns2="a4fbeab7-fb0d-43e0-9bfd-65c730e689d6" xmlns:ns3="ab499b85-ee38-415b-b043-bdc43eb64582" targetNamespace="http://schemas.microsoft.com/office/2006/metadata/properties" ma:root="true" ma:fieldsID="634d367e267f3c194b4a481e6e1b9e20" ns2:_="" ns3:_="">
    <xsd:import namespace="a4fbeab7-fb0d-43e0-9bfd-65c730e689d6"/>
    <xsd:import namespace="ab499b85-ee38-415b-b043-bdc43eb6458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bjectDetectorVersions" minOccurs="0"/>
                <xsd:element ref="ns2:MediaServiceSearchPropertie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fbeab7-fb0d-43e0-9bfd-65c730e689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Bildmarkierungen" ma:readOnly="false" ma:fieldId="{5cf76f15-5ced-4ddc-b409-7134ff3c332f}" ma:taxonomyMulti="true" ma:sspId="c5ba6fe8-47d2-45f3-bb89-a798947ed0a3" ma:termSetId="09814cd3-568e-fe90-9814-8d621ff8fb84" ma:anchorId="fba54fb3-c3e1-fe81-a776-ca4b69148c4d" ma:open="true" ma:isKeyword="false">
      <xsd:complexType>
        <xsd:sequence>
          <xsd:element ref="pc:Terms" minOccurs="0" maxOccurs="1"/>
        </xsd:sequence>
      </xsd:complexType>
    </xsd:element>
    <xsd:element name="MediaLengthInSeconds" ma:index="20" nillable="true" ma:displayName="MediaLengthInSeconds" ma:hidden="true" ma:internalName="MediaLengthInSeconds" ma:readOnly="true">
      <xsd:simpleType>
        <xsd:restriction base="dms:Unknow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Location" ma:index="23"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499b85-ee38-415b-b043-bdc43eb64582" elementFormDefault="qualified">
    <xsd:import namespace="http://schemas.microsoft.com/office/2006/documentManagement/types"/>
    <xsd:import namespace="http://schemas.microsoft.com/office/infopath/2007/PartnerControls"/>
    <xsd:element name="SharedWithUsers" ma:index="15"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Freigegeben für - Details" ma:internalName="SharedWithDetails" ma:readOnly="true">
      <xsd:simpleType>
        <xsd:restriction base="dms:Note">
          <xsd:maxLength value="255"/>
        </xsd:restriction>
      </xsd:simpleType>
    </xsd:element>
    <xsd:element name="TaxCatchAll" ma:index="19" nillable="true" ma:displayName="Taxonomy Catch All Column" ma:hidden="true" ma:list="{048765ba-924d-40bf-8814-8e5266206193}" ma:internalName="TaxCatchAll" ma:showField="CatchAllData" ma:web="ab499b85-ee38-415b-b043-bdc43eb6458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1A8D940-771C-4817-95A3-2773C8CEE923}">
  <ds:schemaRefs>
    <ds:schemaRef ds:uri="http://schemas.microsoft.com/sharepoint/v3/contenttype/forms"/>
  </ds:schemaRefs>
</ds:datastoreItem>
</file>

<file path=customXml/itemProps2.xml><?xml version="1.0" encoding="utf-8"?>
<ds:datastoreItem xmlns:ds="http://schemas.openxmlformats.org/officeDocument/2006/customXml" ds:itemID="{DB7E27D6-3487-42EE-BF13-09DFE44C0235}">
  <ds:schemaRefs>
    <ds:schemaRef ds:uri="ab499b85-ee38-415b-b043-bdc43eb64582"/>
    <ds:schemaRef ds:uri="http://schemas.microsoft.com/office/2006/documentManagement/types"/>
    <ds:schemaRef ds:uri="http://purl.org/dc/elements/1.1/"/>
    <ds:schemaRef ds:uri="http://schemas.microsoft.com/office/infopath/2007/PartnerControls"/>
    <ds:schemaRef ds:uri="http://purl.org/dc/dcmitype/"/>
    <ds:schemaRef ds:uri="http://schemas.openxmlformats.org/package/2006/metadata/core-properties"/>
    <ds:schemaRef ds:uri="a4fbeab7-fb0d-43e0-9bfd-65c730e689d6"/>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5FC7152B-047F-4DA1-9F4D-74B97E118CE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fbeab7-fb0d-43e0-9bfd-65c730e689d6"/>
    <ds:schemaRef ds:uri="ab499b85-ee38-415b-b043-bdc43eb645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TotalTime>
  <Words>800</Words>
  <Application>Microsoft Office PowerPoint</Application>
  <PresentationFormat>Ευρεία οθόνη</PresentationFormat>
  <Paragraphs>145</Paragraphs>
  <Slides>17</Slides>
  <Notes>17</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17</vt:i4>
      </vt:variant>
    </vt:vector>
  </HeadingPairs>
  <TitlesOfParts>
    <vt:vector size="28"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vt:lpstr>
      <vt:lpstr>Selbstlerneinheit:  Inhalt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Zusätzliche Selbstlernressource: „Benutzertagebuch"-Vorlage</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ETA9 3 Health Apps for the Elderly SELF-LEARNING_DE</dc:title>
  <dc:creator>pantelis bbalaouras</dc:creator>
  <cp:lastModifiedBy>pantelis</cp:lastModifiedBy>
  <cp:revision>931</cp:revision>
  <dcterms:created xsi:type="dcterms:W3CDTF">2020-06-02T13:31:56Z</dcterms:created>
  <dcterms:modified xsi:type="dcterms:W3CDTF">2024-09-08T17:57:51Z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0x010100BBC0F2786A948640B23598E08894071F</vt:lpwstr>
  </property>
</Properties>
</file>