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handoutMasterIdLst>
    <p:handoutMasterId r:id="rId11"/>
  </p:handoutMasterIdLst>
  <p:sldIdLst>
    <p:sldId id="457" r:id="rId5"/>
    <p:sldId id="458" r:id="rId6"/>
    <p:sldId id="459" r:id="rId7"/>
    <p:sldId id="461" r:id="rId8"/>
    <p:sldId id="404" r:id="rId9"/>
  </p:sldIdLst>
  <p:sldSz cx="12192000" cy="6858000"/>
  <p:notesSz cx="6858000" cy="9144000"/>
  <p:custDataLst>
    <p:tags r:id="rId12"/>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E0E5"/>
    <a:srgbClr val="C01E24"/>
    <a:srgbClr val="F8F8F8"/>
    <a:srgbClr val="203864"/>
    <a:srgbClr val="ABC7F1"/>
    <a:srgbClr val="ED7D31"/>
    <a:srgbClr val="CFD5EA"/>
    <a:srgbClr val="404040"/>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5BE6D70-C6AF-4440-90CF-9CFA8D1F713F}" v="3" dt="2024-05-02T08:51:45.205"/>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97" d="100"/>
          <a:sy n="97" d="100"/>
        </p:scale>
        <p:origin x="462" y="7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gs" Target="tags/tag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notesMaster" Target="notesMasters/notesMaster1.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E5BE6D70-C6AF-4440-90CF-9CFA8D1F713F}"/>
    <pc:docChg chg="custSel modSld">
      <pc:chgData name="pantelis balaouras" userId="25e8755020fc1734" providerId="LiveId" clId="{E5BE6D70-C6AF-4440-90CF-9CFA8D1F713F}" dt="2024-05-02T08:51:45.205" v="8" actId="1076"/>
      <pc:docMkLst>
        <pc:docMk/>
      </pc:docMkLst>
      <pc:sldChg chg="addSp modSp mod">
        <pc:chgData name="pantelis balaouras" userId="25e8755020fc1734" providerId="LiveId" clId="{E5BE6D70-C6AF-4440-90CF-9CFA8D1F713F}" dt="2024-05-02T08:51:45.205" v="8" actId="1076"/>
        <pc:sldMkLst>
          <pc:docMk/>
          <pc:sldMk cId="1849171045" sldId="461"/>
        </pc:sldMkLst>
        <pc:spChg chg="mod">
          <ac:chgData name="pantelis balaouras" userId="25e8755020fc1734" providerId="LiveId" clId="{E5BE6D70-C6AF-4440-90CF-9CFA8D1F713F}" dt="2024-05-02T08:51:38.861" v="7" actId="27636"/>
          <ac:spMkLst>
            <pc:docMk/>
            <pc:sldMk cId="1849171045" sldId="461"/>
            <ac:spMk id="4" creationId="{E0308CCA-7979-6DB8-C0FD-349C24519D98}"/>
          </ac:spMkLst>
        </pc:spChg>
        <pc:spChg chg="add mod">
          <ac:chgData name="pantelis balaouras" userId="25e8755020fc1734" providerId="LiveId" clId="{E5BE6D70-C6AF-4440-90CF-9CFA8D1F713F}" dt="2024-05-02T08:51:15.275" v="0"/>
          <ac:spMkLst>
            <pc:docMk/>
            <pc:sldMk cId="1849171045" sldId="461"/>
            <ac:spMk id="5" creationId="{E4BF0200-43C1-D3C1-7183-ACB9E953BF46}"/>
          </ac:spMkLst>
        </pc:spChg>
        <pc:picChg chg="add mod">
          <ac:chgData name="pantelis balaouras" userId="25e8755020fc1734" providerId="LiveId" clId="{E5BE6D70-C6AF-4440-90CF-9CFA8D1F713F}" dt="2024-05-02T08:51:45.205" v="8" actId="1076"/>
          <ac:picMkLst>
            <pc:docMk/>
            <pc:sldMk cId="1849171045" sldId="461"/>
            <ac:picMk id="3" creationId="{98C4CDD6-4EDC-CC41-DB44-D50282F74957}"/>
          </ac:picMkLst>
        </pc:picChg>
      </pc:sldChg>
    </pc:docChg>
  </pc:docChgLst>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docChgLst>
    <pc:chgData name="pantelis balaouras" userId="25e8755020fc1734" providerId="LiveId" clId="{46992DA6-0844-4B1D-A0B1-D9DA86BBFAB0}"/>
    <pc:docChg chg="modSld modMainMaster">
      <pc:chgData name="pantelis balaouras" userId="25e8755020fc1734" providerId="LiveId" clId="{46992DA6-0844-4B1D-A0B1-D9DA86BBFAB0}" dt="2024-04-29T15:42:36.630" v="8" actId="20577"/>
      <pc:docMkLst>
        <pc:docMk/>
      </pc:docMkLst>
      <pc:sldChg chg="addSp delSp modSp">
        <pc:chgData name="pantelis balaouras" userId="25e8755020fc1734" providerId="LiveId" clId="{46992DA6-0844-4B1D-A0B1-D9DA86BBFAB0}" dt="2024-04-29T15:36:03.210" v="1"/>
        <pc:sldMkLst>
          <pc:docMk/>
          <pc:sldMk cId="1915799683" sldId="404"/>
        </pc:sldMkLst>
        <pc:picChg chg="add mod">
          <ac:chgData name="pantelis balaouras" userId="25e8755020fc1734" providerId="LiveId" clId="{46992DA6-0844-4B1D-A0B1-D9DA86BBFAB0}" dt="2024-04-29T15:36:03.210" v="1"/>
          <ac:picMkLst>
            <pc:docMk/>
            <pc:sldMk cId="1915799683" sldId="404"/>
            <ac:picMk id="4" creationId="{116C3163-806D-DFD2-5A83-E07AD7A83A21}"/>
          </ac:picMkLst>
        </pc:picChg>
        <pc:picChg chg="del">
          <ac:chgData name="pantelis balaouras" userId="25e8755020fc1734" providerId="LiveId" clId="{46992DA6-0844-4B1D-A0B1-D9DA86BBFAB0}" dt="2024-04-29T15:36:02.620" v="0" actId="478"/>
          <ac:picMkLst>
            <pc:docMk/>
            <pc:sldMk cId="1915799683" sldId="404"/>
            <ac:picMk id="2050" creationId="{2AB980B0-03D2-2E64-6760-C23D435A121F}"/>
          </ac:picMkLst>
        </pc:picChg>
      </pc:sldChg>
      <pc:sldChg chg="modSp mod">
        <pc:chgData name="pantelis balaouras" userId="25e8755020fc1734" providerId="LiveId" clId="{46992DA6-0844-4B1D-A0B1-D9DA86BBFAB0}" dt="2024-04-29T15:42:06.421" v="2" actId="255"/>
        <pc:sldMkLst>
          <pc:docMk/>
          <pc:sldMk cId="2775606300" sldId="457"/>
        </pc:sldMkLst>
        <pc:spChg chg="mod">
          <ac:chgData name="pantelis balaouras" userId="25e8755020fc1734" providerId="LiveId" clId="{46992DA6-0844-4B1D-A0B1-D9DA86BBFAB0}" dt="2024-04-29T15:42:06.421" v="2" actId="255"/>
          <ac:spMkLst>
            <pc:docMk/>
            <pc:sldMk cId="2775606300" sldId="457"/>
            <ac:spMk id="4" creationId="{122BC770-408C-50C8-126F-18790E99F2CB}"/>
          </ac:spMkLst>
        </pc:spChg>
      </pc:sldChg>
      <pc:sldMasterChg chg="modSldLayout">
        <pc:chgData name="pantelis balaouras" userId="25e8755020fc1734" providerId="LiveId" clId="{46992DA6-0844-4B1D-A0B1-D9DA86BBFAB0}" dt="2024-04-29T15:42:36.630" v="8" actId="20577"/>
        <pc:sldMasterMkLst>
          <pc:docMk/>
          <pc:sldMasterMk cId="1468923052" sldId="2147483648"/>
        </pc:sldMasterMkLst>
        <pc:sldLayoutChg chg="modSp mod">
          <pc:chgData name="pantelis balaouras" userId="25e8755020fc1734" providerId="LiveId" clId="{46992DA6-0844-4B1D-A0B1-D9DA86BBFAB0}" dt="2024-04-29T15:42:36.630" v="8" actId="20577"/>
          <pc:sldLayoutMkLst>
            <pc:docMk/>
            <pc:sldMasterMk cId="1468923052" sldId="2147483648"/>
            <pc:sldLayoutMk cId="2577986437" sldId="2147483661"/>
          </pc:sldLayoutMkLst>
          <pc:spChg chg="mod">
            <ac:chgData name="pantelis balaouras" userId="25e8755020fc1734" providerId="LiveId" clId="{46992DA6-0844-4B1D-A0B1-D9DA86BBFAB0}" dt="2024-04-29T15:42:36.630" v="8"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46992DA6-0844-4B1D-A0B1-D9DA86BBFAB0}" dt="2024-04-29T15:42:32.196" v="6" actId="20577"/>
          <pc:sldLayoutMkLst>
            <pc:docMk/>
            <pc:sldMasterMk cId="1468923052" sldId="2147483648"/>
            <pc:sldLayoutMk cId="2515741970" sldId="2147483665"/>
          </pc:sldLayoutMkLst>
          <pc:spChg chg="mod">
            <ac:chgData name="pantelis balaouras" userId="25e8755020fc1734" providerId="LiveId" clId="{46992DA6-0844-4B1D-A0B1-D9DA86BBFAB0}" dt="2024-04-29T15:42:32.196" v="6"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46992DA6-0844-4B1D-A0B1-D9DA86BBFAB0}" dt="2024-04-29T15:42:27.819" v="4" actId="20577"/>
          <pc:sldLayoutMkLst>
            <pc:docMk/>
            <pc:sldMasterMk cId="1468923052" sldId="2147483648"/>
            <pc:sldLayoutMk cId="2336866591" sldId="2147483666"/>
          </pc:sldLayoutMkLst>
          <pc:spChg chg="mod">
            <ac:chgData name="pantelis balaouras" userId="25e8755020fc1734" providerId="LiveId" clId="{46992DA6-0844-4B1D-A0B1-D9DA86BBFAB0}" dt="2024-04-29T15:42:27.819" v="4" actId="20577"/>
            <ac:spMkLst>
              <pc:docMk/>
              <pc:sldMasterMk cId="1468923052" sldId="2147483648"/>
              <pc:sldLayoutMk cId="2336866591" sldId="2147483666"/>
              <ac:spMk id="4" creationId="{28198CF2-91B3-6C1C-0A93-DC5CB01069DA}"/>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8/9/2024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8/9/2024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618204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29404710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0096405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3718C994-5B39-E4B1-A966-BB1CDCDBD9C5}"/>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a:extLst>
              <a:ext uri="{FF2B5EF4-FFF2-40B4-BE49-F238E27FC236}">
                <a16:creationId xmlns:a16="http://schemas.microsoft.com/office/drawing/2014/main" id="{68860695-7DD7-B1E0-185A-BEAE5F907213}"/>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DCC8D085-E276-4CDA-DE07-B186D39B987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a:solidFill>
                  <a:schemeClr val="bg1"/>
                </a:solidFill>
                <a:effectLst>
                  <a:outerShdw blurRad="38100" dist="38100" dir="2700000" algn="tl">
                    <a:srgbClr val="000000">
                      <a:alpha val="43137"/>
                    </a:srgbClr>
                  </a:outerShdw>
                </a:effectLst>
                <a:highlight>
                  <a:srgbClr val="C01E24"/>
                </a:highlight>
                <a:latin typeface="+mj-lt"/>
              </a:rPr>
              <a:t>9.4</a:t>
            </a:r>
            <a:r>
              <a:rPr lang="en-US" altLang="el-GR" sz="1800" b="1">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a:solidFill>
                  <a:schemeClr val="tx1">
                    <a:lumMod val="50000"/>
                    <a:lumOff val="50000"/>
                  </a:schemeClr>
                </a:solidFill>
                <a:latin typeface="Abadi Extra Light" panose="020B0204020104020204" pitchFamily="34" charset="0"/>
              </a:rPr>
              <a:t> </a:t>
            </a:r>
            <a:r>
              <a:rPr lang="en-US" altLang="el-GR" sz="1800" baseline="0">
                <a:solidFill>
                  <a:schemeClr val="tx1">
                    <a:lumMod val="50000"/>
                    <a:lumOff val="50000"/>
                  </a:schemeClr>
                </a:solidFill>
                <a:latin typeface="Abadi Extra Light" panose="020B0204020104020204" pitchFamily="34" charset="0"/>
              </a:rPr>
              <a:t>Gesundheits</a:t>
            </a:r>
            <a:r>
              <a:rPr lang="en-US" altLang="el-GR" sz="1800" baseline="0" dirty="0">
                <a:solidFill>
                  <a:schemeClr val="tx1">
                    <a:lumMod val="50000"/>
                    <a:lumOff val="50000"/>
                  </a:schemeClr>
                </a:solidFill>
                <a:latin typeface="Abadi Extra Light" panose="020B0204020104020204" pitchFamily="34" charset="0"/>
              </a:rPr>
              <a:t>-Apps für </a:t>
            </a:r>
            <a:r>
              <a:rPr lang="en-US" altLang="el-GR" sz="1800" baseline="0" dirty="0" err="1">
                <a:solidFill>
                  <a:schemeClr val="tx1">
                    <a:lumMod val="50000"/>
                    <a:lumOff val="50000"/>
                  </a:schemeClr>
                </a:solidFill>
                <a:latin typeface="Abadi Extra Light" panose="020B0204020104020204" pitchFamily="34" charset="0"/>
              </a:rPr>
              <a:t>ältere</a:t>
            </a:r>
            <a:r>
              <a:rPr lang="en-US" altLang="el-GR" sz="1800" baseline="0" dirty="0">
                <a:solidFill>
                  <a:schemeClr val="tx1">
                    <a:lumMod val="50000"/>
                    <a:lumOff val="50000"/>
                  </a:schemeClr>
                </a:solidFill>
                <a:latin typeface="Abadi Extra Light" panose="020B0204020104020204" pitchFamily="34" charset="0"/>
              </a:rPr>
              <a:t> Menschen</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9.4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Abadi Extra Light" panose="020B0204020104020204" pitchFamily="34" charset="0"/>
              </a:rPr>
              <a:t>Gesundheits</a:t>
            </a:r>
            <a:r>
              <a:rPr lang="en-US" altLang="el-GR" sz="1800" dirty="0">
                <a:solidFill>
                  <a:schemeClr val="tx1">
                    <a:lumMod val="50000"/>
                    <a:lumOff val="50000"/>
                  </a:schemeClr>
                </a:solidFill>
                <a:latin typeface="Abadi Extra Light" panose="020B0204020104020204" pitchFamily="34" charset="0"/>
              </a:rPr>
              <a:t>-Apps für </a:t>
            </a:r>
            <a:r>
              <a:rPr lang="en-US" altLang="el-GR" sz="1800" dirty="0" err="1">
                <a:solidFill>
                  <a:schemeClr val="tx1">
                    <a:lumMod val="50000"/>
                    <a:lumOff val="50000"/>
                  </a:schemeClr>
                </a:solidFill>
                <a:latin typeface="Abadi Extra Light" panose="020B0204020104020204" pitchFamily="34" charset="0"/>
              </a:rPr>
              <a:t>ältere</a:t>
            </a:r>
            <a:r>
              <a:rPr lang="en-US" altLang="el-GR" sz="1800" dirty="0">
                <a:solidFill>
                  <a:schemeClr val="tx1">
                    <a:lumMod val="50000"/>
                    <a:lumOff val="50000"/>
                  </a:schemeClr>
                </a:solidFill>
                <a:latin typeface="Abadi Extra Light" panose="020B0204020104020204" pitchFamily="34" charset="0"/>
              </a:rPr>
              <a:t> Menschen</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9.4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baseline="0" dirty="0" err="1">
                <a:solidFill>
                  <a:schemeClr val="tx1">
                    <a:lumMod val="50000"/>
                    <a:lumOff val="50000"/>
                  </a:schemeClr>
                </a:solidFill>
                <a:latin typeface="Abadi Extra Light" panose="020B0204020104020204" pitchFamily="34" charset="0"/>
              </a:rPr>
              <a:t>Gesundheits</a:t>
            </a:r>
            <a:r>
              <a:rPr lang="en-US" altLang="el-GR" sz="1800" baseline="0" dirty="0">
                <a:solidFill>
                  <a:schemeClr val="tx1">
                    <a:lumMod val="50000"/>
                    <a:lumOff val="50000"/>
                  </a:schemeClr>
                </a:solidFill>
                <a:latin typeface="Abadi Extra Light" panose="020B0204020104020204" pitchFamily="34" charset="0"/>
              </a:rPr>
              <a:t>-Apps für </a:t>
            </a:r>
            <a:r>
              <a:rPr lang="en-US" altLang="el-GR" sz="1800" baseline="0" dirty="0" err="1">
                <a:solidFill>
                  <a:schemeClr val="tx1">
                    <a:lumMod val="50000"/>
                    <a:lumOff val="50000"/>
                  </a:schemeClr>
                </a:solidFill>
                <a:latin typeface="Abadi Extra Light" panose="020B0204020104020204" pitchFamily="34" charset="0"/>
              </a:rPr>
              <a:t>ältere</a:t>
            </a:r>
            <a:r>
              <a:rPr lang="en-US" altLang="el-GR" sz="1800" baseline="0" dirty="0">
                <a:solidFill>
                  <a:schemeClr val="tx1">
                    <a:lumMod val="50000"/>
                    <a:lumOff val="50000"/>
                  </a:schemeClr>
                </a:solidFill>
                <a:latin typeface="Abadi Extra Light" panose="020B0204020104020204" pitchFamily="34" charset="0"/>
              </a:rPr>
              <a:t> Menschen</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8/9/2024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7.jpeg"/><Relationship Id="rId18" Type="http://schemas.openxmlformats.org/officeDocument/2006/relationships/hyperlink" Target="http://www.amsed.fr/" TargetMode="External"/><Relationship Id="rId3" Type="http://schemas.openxmlformats.org/officeDocument/2006/relationships/image" Target="../media/image12.jpeg"/><Relationship Id="rId21" Type="http://schemas.openxmlformats.org/officeDocument/2006/relationships/image" Target="../media/image21.jpeg"/><Relationship Id="rId7" Type="http://schemas.openxmlformats.org/officeDocument/2006/relationships/image" Target="../media/image14.jpeg"/><Relationship Id="rId12" Type="http://schemas.openxmlformats.org/officeDocument/2006/relationships/hyperlink" Target="https://www.oxfamitalia.org/" TargetMode="External"/><Relationship Id="rId17" Type="http://schemas.openxmlformats.org/officeDocument/2006/relationships/image" Target="../media/image19.png"/><Relationship Id="rId2" Type="http://schemas.openxmlformats.org/officeDocument/2006/relationships/notesSlide" Target="../notesSlides/notesSlide2.xml"/><Relationship Id="rId16" Type="http://schemas.openxmlformats.org/officeDocument/2006/relationships/image" Target="../media/image18.png"/><Relationship Id="rId20"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6.jpeg"/><Relationship Id="rId5" Type="http://schemas.openxmlformats.org/officeDocument/2006/relationships/image" Target="../media/image13.jpeg"/><Relationship Id="rId15" Type="http://schemas.openxmlformats.org/officeDocument/2006/relationships/hyperlink" Target="http://www.connexions.gr/" TargetMode="External"/><Relationship Id="rId10" Type="http://schemas.openxmlformats.org/officeDocument/2006/relationships/hyperlink" Target="https://www.media-k.eu/"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5.jpeg"/><Relationship Id="rId14" Type="http://schemas.openxmlformats.org/officeDocument/2006/relationships/hyperlink" Target="http://www.uv.e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 9  - </a:t>
            </a:r>
            <a:r>
              <a:rPr lang="en-US" sz="3400" b="1" dirty="0" err="1">
                <a:solidFill>
                  <a:srgbClr val="C00000"/>
                </a:solidFill>
                <a:effectLst/>
                <a:latin typeface="+mj-lt"/>
              </a:rPr>
              <a:t>Abschlusssitzung</a:t>
            </a:r>
            <a:r>
              <a:rPr lang="en-US" sz="3400" b="1" dirty="0">
                <a:solidFill>
                  <a:srgbClr val="C00000"/>
                </a:solidFill>
                <a:effectLst/>
                <a:latin typeface="+mj-lt"/>
              </a:rPr>
              <a:t> </a:t>
            </a:r>
            <a:r>
              <a:rPr lang="en-US" sz="2400" b="1" kern="1200" dirty="0">
                <a:solidFill>
                  <a:srgbClr val="C00000"/>
                </a:solidFill>
                <a:effectLst/>
                <a:latin typeface="+mj-lt"/>
                <a:ea typeface="+mj-ea"/>
                <a:cs typeface="+mj-cs"/>
              </a:rPr>
              <a:t>(9.4)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dirty="0" err="1">
                <a:solidFill>
                  <a:schemeClr val="tx1"/>
                </a:solidFill>
                <a:effectLst/>
                <a:latin typeface="+mj-lt"/>
              </a:rPr>
              <a:t>Gesundheits</a:t>
            </a:r>
            <a:r>
              <a:rPr lang="en-US" sz="4000" b="1" dirty="0">
                <a:solidFill>
                  <a:schemeClr val="tx1"/>
                </a:solidFill>
                <a:effectLst/>
                <a:latin typeface="+mj-lt"/>
              </a:rPr>
              <a:t>-Apps für </a:t>
            </a:r>
            <a:r>
              <a:rPr lang="en-US" sz="4000" b="1" dirty="0" err="1">
                <a:solidFill>
                  <a:schemeClr val="tx1"/>
                </a:solidFill>
                <a:effectLst/>
                <a:latin typeface="+mj-lt"/>
              </a:rPr>
              <a:t>ältere</a:t>
            </a:r>
            <a:r>
              <a:rPr lang="en-US" sz="4000" b="1" dirty="0">
                <a:solidFill>
                  <a:schemeClr val="tx1"/>
                </a:solidFill>
                <a:effectLst/>
                <a:latin typeface="+mj-lt"/>
              </a:rPr>
              <a:t> Menschen</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C01E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9</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54966" y="6316437"/>
            <a:ext cx="8293082" cy="632422"/>
          </a:xfrm>
          <a:prstGeom prst="rect">
            <a:avLst/>
          </a:prstGeom>
        </p:spPr>
        <p:txBody>
          <a:bodyPr vert="horz" lIns="91440" tIns="45720" rIns="91440" bIns="45720" rtlCol="0" anchor="ctr">
            <a:normAutofit/>
          </a:bodyPr>
          <a:lstStyle/>
          <a:p>
            <a:pPr>
              <a:lnSpc>
                <a:spcPct val="90000"/>
              </a:lnSpc>
              <a:spcAft>
                <a:spcPts val="601"/>
              </a:spcAft>
            </a:pPr>
            <a:r>
              <a:rPr lang="de-DE" sz="1000" b="0" strike="noStrike" spc="-1" dirty="0">
                <a:solidFill>
                  <a:schemeClr val="accent5">
                    <a:lumMod val="20000"/>
                    <a:lumOff val="80000"/>
                  </a:schemeClr>
                </a:solidFill>
                <a:latin typeface="Arial"/>
                <a:ea typeface="Aria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b="0" strike="noStrike" spc="-1" dirty="0">
              <a:solidFill>
                <a:srgbClr val="000000"/>
              </a:solidFill>
              <a:latin typeface="Arial"/>
            </a:endParaRPr>
          </a:p>
        </p:txBody>
      </p:sp>
      <p:pic>
        <p:nvPicPr>
          <p:cNvPr id="28" name="Picture 27">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11628" y="6417986"/>
            <a:ext cx="1954612" cy="429323"/>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1">
            <a:extLst>
              <a:ext uri="{FF2B5EF4-FFF2-40B4-BE49-F238E27FC236}">
                <a16:creationId xmlns:a16="http://schemas.microsoft.com/office/drawing/2014/main" id="{24882C3C-AAB1-8B19-B076-B7774F6430DC}"/>
              </a:ext>
            </a:extLst>
          </p:cNvPr>
          <p:cNvSpPr>
            <a:spLocks noGrp="1"/>
          </p:cNvSpPr>
          <p:nvPr>
            <p:ph type="title"/>
          </p:nvPr>
        </p:nvSpPr>
        <p:spPr>
          <a:xfrm>
            <a:off x="838560" y="376916"/>
            <a:ext cx="10514880" cy="1325160"/>
          </a:xfrm>
          <a:prstGeom prst="rect">
            <a:avLst/>
          </a:prstGeom>
          <a:noFill/>
          <a:ln w="0">
            <a:noFill/>
          </a:ln>
        </p:spPr>
        <p:txBody>
          <a:bodyPr lIns="91440" tIns="45720" rIns="91440" bIns="45720" anchor="ctr">
            <a:normAutofit/>
          </a:bodyPr>
          <a:lstStyle/>
          <a:p>
            <a:pPr indent="0" algn="ctr">
              <a:lnSpc>
                <a:spcPct val="90000"/>
              </a:lnSpc>
              <a:buNone/>
              <a:tabLst>
                <a:tab pos="0" algn="l"/>
              </a:tabLst>
            </a:pPr>
            <a:r>
              <a:rPr lang="de-DE" sz="4800" b="1" strike="noStrike" spc="-1">
                <a:solidFill>
                  <a:srgbClr val="203864"/>
                </a:solidFill>
                <a:latin typeface="Calibri"/>
                <a:ea typeface="Calibri"/>
              </a:rPr>
              <a:t>Partner</a:t>
            </a:r>
            <a:endParaRPr lang="de-DE" sz="4800" b="0" strike="noStrike" spc="-1">
              <a:solidFill>
                <a:srgbClr val="000000"/>
              </a:solidFill>
              <a:latin typeface="Arial"/>
            </a:endParaRPr>
          </a:p>
        </p:txBody>
      </p:sp>
      <p:grpSp>
        <p:nvGrpSpPr>
          <p:cNvPr id="10" name="Google Shape;145;p2">
            <a:extLst>
              <a:ext uri="{FF2B5EF4-FFF2-40B4-BE49-F238E27FC236}">
                <a16:creationId xmlns:a16="http://schemas.microsoft.com/office/drawing/2014/main" id="{23666BCB-3A6F-7567-4DFD-82D12EBD860F}"/>
              </a:ext>
            </a:extLst>
          </p:cNvPr>
          <p:cNvGrpSpPr/>
          <p:nvPr/>
        </p:nvGrpSpPr>
        <p:grpSpPr>
          <a:xfrm>
            <a:off x="6607200" y="1824836"/>
            <a:ext cx="6095160" cy="1667880"/>
            <a:chOff x="6606720" y="1812960"/>
            <a:chExt cx="6095160" cy="1667880"/>
          </a:xfrm>
        </p:grpSpPr>
        <p:pic>
          <p:nvPicPr>
            <p:cNvPr id="25" name="Google Shape;146;p2">
              <a:extLst>
                <a:ext uri="{FF2B5EF4-FFF2-40B4-BE49-F238E27FC236}">
                  <a16:creationId xmlns:a16="http://schemas.microsoft.com/office/drawing/2014/main" id="{6C2A94D5-FB4D-39FA-ECE1-6E140A951634}"/>
                </a:ext>
              </a:extLst>
            </p:cNvPr>
            <p:cNvPicPr/>
            <p:nvPr/>
          </p:nvPicPr>
          <p:blipFill>
            <a:blip r:embed="rId3"/>
            <a:stretch/>
          </p:blipFill>
          <p:spPr>
            <a:xfrm>
              <a:off x="8930160" y="1812960"/>
              <a:ext cx="1448280" cy="996480"/>
            </a:xfrm>
            <a:prstGeom prst="rect">
              <a:avLst/>
            </a:prstGeom>
            <a:ln w="0">
              <a:noFill/>
            </a:ln>
          </p:spPr>
        </p:pic>
        <p:sp>
          <p:nvSpPr>
            <p:cNvPr id="30" name="Google Shape;147;p2">
              <a:extLst>
                <a:ext uri="{FF2B5EF4-FFF2-40B4-BE49-F238E27FC236}">
                  <a16:creationId xmlns:a16="http://schemas.microsoft.com/office/drawing/2014/main" id="{529D7F59-F1CF-04B0-EF80-5D3EB551B4F5}"/>
                </a:ext>
              </a:extLst>
            </p:cNvPr>
            <p:cNvSpPr/>
            <p:nvPr/>
          </p:nvSpPr>
          <p:spPr>
            <a:xfrm>
              <a:off x="6606720" y="2751840"/>
              <a:ext cx="6095160" cy="72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50" b="0" strike="noStrike" spc="-1">
                  <a:solidFill>
                    <a:srgbClr val="203864"/>
                  </a:solidFill>
                  <a:latin typeface="Roboto"/>
                  <a:ea typeface="Roboto"/>
                </a:rPr>
                <a:t>WESTFALISCHE </a:t>
              </a:r>
              <a:r>
                <a:rPr lang="en-US" sz="1000" b="0" strike="noStrike" spc="-1">
                  <a:solidFill>
                    <a:srgbClr val="203864"/>
                  </a:solidFill>
                  <a:latin typeface="Roboto"/>
                  <a:ea typeface="Roboto"/>
                </a:rPr>
                <a:t>HOCHSCHULE</a:t>
              </a:r>
              <a:r>
                <a:rPr lang="en-US" sz="1050" b="0" strike="noStrike" spc="-1">
                  <a:solidFill>
                    <a:srgbClr val="203864"/>
                  </a:solidFill>
                  <a:latin typeface="Roboto"/>
                  <a:ea typeface="Roboto"/>
                </a:rPr>
                <a:t> GELSENKIRCHEN,</a:t>
              </a:r>
              <a:r>
                <a:rPr sz="1050"/>
                <a:t/>
              </a:r>
              <a:br>
                <a:rPr sz="1050"/>
              </a:br>
              <a:r>
                <a:rPr lang="en-US" sz="1050" b="0" strike="noStrike" spc="-1">
                  <a:solidFill>
                    <a:srgbClr val="203864"/>
                  </a:solidFill>
                  <a:latin typeface="Roboto"/>
                  <a:ea typeface="Roboto"/>
                </a:rPr>
                <a:t>BOCHOLT, RECKLINGHAUSEN</a:t>
              </a:r>
              <a:endParaRPr lang="de-DE" sz="1050" b="0" strike="noStrike" spc="-1">
                <a:solidFill>
                  <a:srgbClr val="000000"/>
                </a:solidFill>
                <a:latin typeface="Arial"/>
              </a:endParaRPr>
            </a:p>
            <a:p>
              <a:pPr algn="ctr">
                <a:lnSpc>
                  <a:spcPct val="100000"/>
                </a:lnSpc>
                <a:tabLst>
                  <a:tab pos="0" algn="l"/>
                </a:tabLst>
              </a:pPr>
              <a:r>
                <a:rPr lang="en-US" sz="1050" b="0" strike="noStrike" spc="-1">
                  <a:solidFill>
                    <a:srgbClr val="414042"/>
                  </a:solidFill>
                  <a:latin typeface="Roboto"/>
                  <a:ea typeface="Roboto"/>
                </a:rPr>
                <a:t>GELSENKIRCHEN, DEUTSCHLAND</a:t>
              </a:r>
              <a:endParaRPr lang="de-DE" sz="1050" b="0" strike="noStrike" spc="-1">
                <a:solidFill>
                  <a:srgbClr val="000000"/>
                </a:solidFill>
                <a:latin typeface="Arial"/>
              </a:endParaRPr>
            </a:p>
            <a:p>
              <a:pPr algn="ctr">
                <a:lnSpc>
                  <a:spcPct val="100000"/>
                </a:lnSpc>
                <a:tabLst>
                  <a:tab pos="0" algn="l"/>
                </a:tabLst>
              </a:pPr>
              <a:r>
                <a:rPr lang="en-US" sz="1050" b="0" u="sng" strike="noStrike" spc="-1">
                  <a:solidFill>
                    <a:srgbClr val="0563C1"/>
                  </a:solidFill>
                  <a:uFillTx/>
                  <a:latin typeface="Roboto"/>
                  <a:ea typeface="Roboto"/>
                  <a:hlinkClick r:id="rId4"/>
                </a:rPr>
                <a:t>www.w-hs.de</a:t>
              </a:r>
              <a:endParaRPr lang="de-DE" sz="1050" b="0" strike="noStrike" spc="-1">
                <a:solidFill>
                  <a:srgbClr val="000000"/>
                </a:solidFill>
                <a:latin typeface="Arial"/>
              </a:endParaRPr>
            </a:p>
          </p:txBody>
        </p:sp>
      </p:grpSp>
      <p:grpSp>
        <p:nvGrpSpPr>
          <p:cNvPr id="31" name="Google Shape;148;p2">
            <a:extLst>
              <a:ext uri="{FF2B5EF4-FFF2-40B4-BE49-F238E27FC236}">
                <a16:creationId xmlns:a16="http://schemas.microsoft.com/office/drawing/2014/main" id="{19CB20EC-6648-8699-6021-98FFFE13D86C}"/>
              </a:ext>
            </a:extLst>
          </p:cNvPr>
          <p:cNvGrpSpPr/>
          <p:nvPr/>
        </p:nvGrpSpPr>
        <p:grpSpPr>
          <a:xfrm>
            <a:off x="3484200" y="4515836"/>
            <a:ext cx="6628680" cy="1730880"/>
            <a:chOff x="3483720" y="4503960"/>
            <a:chExt cx="6628680" cy="1730880"/>
          </a:xfrm>
        </p:grpSpPr>
        <p:pic>
          <p:nvPicPr>
            <p:cNvPr id="32" name="Google Shape;149;p2">
              <a:extLst>
                <a:ext uri="{FF2B5EF4-FFF2-40B4-BE49-F238E27FC236}">
                  <a16:creationId xmlns:a16="http://schemas.microsoft.com/office/drawing/2014/main" id="{F71AE453-CF2A-0EBC-BF51-DB9A96C036F1}"/>
                </a:ext>
              </a:extLst>
            </p:cNvPr>
            <p:cNvPicPr/>
            <p:nvPr/>
          </p:nvPicPr>
          <p:blipFill>
            <a:blip r:embed="rId5"/>
            <a:stretch/>
          </p:blipFill>
          <p:spPr>
            <a:xfrm>
              <a:off x="5531760" y="4503960"/>
              <a:ext cx="2532960" cy="1046880"/>
            </a:xfrm>
            <a:prstGeom prst="rect">
              <a:avLst/>
            </a:prstGeom>
            <a:ln w="0">
              <a:noFill/>
            </a:ln>
          </p:spPr>
        </p:pic>
        <p:sp>
          <p:nvSpPr>
            <p:cNvPr id="33" name="Google Shape;150;p2">
              <a:extLst>
                <a:ext uri="{FF2B5EF4-FFF2-40B4-BE49-F238E27FC236}">
                  <a16:creationId xmlns:a16="http://schemas.microsoft.com/office/drawing/2014/main" id="{EB75D640-C7D1-F615-6F70-023F8E6C9FB8}"/>
                </a:ext>
              </a:extLst>
            </p:cNvPr>
            <p:cNvSpPr/>
            <p:nvPr/>
          </p:nvSpPr>
          <p:spPr>
            <a:xfrm>
              <a:off x="3483720" y="5534640"/>
              <a:ext cx="66286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COORDINA ORGANIZACIÓN DE EMPRESAS Y</a:t>
              </a:r>
              <a:r>
                <a:rPr sz="1000"/>
                <a:t/>
              </a:r>
              <a:br>
                <a:rPr sz="1000"/>
              </a:br>
              <a:r>
                <a:rPr lang="en-US" sz="1000" b="0" strike="noStrike" spc="-1">
                  <a:solidFill>
                    <a:srgbClr val="203864"/>
                  </a:solidFill>
                  <a:latin typeface="Roboto"/>
                  <a:ea typeface="Roboto"/>
                </a:rPr>
                <a:t>RECURSOS HUMANOS, S.L.</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VALENCIA, SPANIEN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6"/>
                </a:rPr>
                <a:t>coordina-oerh.com</a:t>
              </a:r>
              <a:endParaRPr lang="de-DE" sz="1000" b="0" strike="noStrike" spc="-1">
                <a:solidFill>
                  <a:srgbClr val="000000"/>
                </a:solidFill>
                <a:latin typeface="Arial"/>
              </a:endParaRPr>
            </a:p>
          </p:txBody>
        </p:sp>
      </p:grpSp>
      <p:grpSp>
        <p:nvGrpSpPr>
          <p:cNvPr id="34" name="Google Shape;151;p2">
            <a:extLst>
              <a:ext uri="{FF2B5EF4-FFF2-40B4-BE49-F238E27FC236}">
                <a16:creationId xmlns:a16="http://schemas.microsoft.com/office/drawing/2014/main" id="{0E15095F-90AE-DF64-4695-A9090611A2A5}"/>
              </a:ext>
            </a:extLst>
          </p:cNvPr>
          <p:cNvGrpSpPr/>
          <p:nvPr/>
        </p:nvGrpSpPr>
        <p:grpSpPr>
          <a:xfrm>
            <a:off x="3020880" y="1788476"/>
            <a:ext cx="6633720" cy="1577880"/>
            <a:chOff x="3020400" y="1776600"/>
            <a:chExt cx="6633720" cy="1577880"/>
          </a:xfrm>
        </p:grpSpPr>
        <p:pic>
          <p:nvPicPr>
            <p:cNvPr id="35" name="Google Shape;152;p2">
              <a:extLst>
                <a:ext uri="{FF2B5EF4-FFF2-40B4-BE49-F238E27FC236}">
                  <a16:creationId xmlns:a16="http://schemas.microsoft.com/office/drawing/2014/main" id="{BE013D47-412B-8C8C-A3C7-B1918C40C850}"/>
                </a:ext>
              </a:extLst>
            </p:cNvPr>
            <p:cNvPicPr/>
            <p:nvPr/>
          </p:nvPicPr>
          <p:blipFill>
            <a:blip r:embed="rId7"/>
            <a:stretch/>
          </p:blipFill>
          <p:spPr>
            <a:xfrm>
              <a:off x="5065920" y="1776600"/>
              <a:ext cx="2542320" cy="1046880"/>
            </a:xfrm>
            <a:prstGeom prst="rect">
              <a:avLst/>
            </a:prstGeom>
            <a:ln w="0">
              <a:noFill/>
            </a:ln>
          </p:spPr>
        </p:pic>
        <p:sp>
          <p:nvSpPr>
            <p:cNvPr id="36" name="Google Shape;153;p2">
              <a:extLst>
                <a:ext uri="{FF2B5EF4-FFF2-40B4-BE49-F238E27FC236}">
                  <a16:creationId xmlns:a16="http://schemas.microsoft.com/office/drawing/2014/main" id="{CBE62249-0421-FDA1-158A-843F8DA9A329}"/>
                </a:ext>
              </a:extLst>
            </p:cNvPr>
            <p:cNvSpPr/>
            <p:nvPr/>
          </p:nvSpPr>
          <p:spPr>
            <a:xfrm>
              <a:off x="3020400" y="2806920"/>
              <a:ext cx="6633720" cy="547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PROLIPSIS</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666666"/>
                  </a:solidFill>
                  <a:latin typeface="Roboto"/>
                  <a:ea typeface="Roboto"/>
                </a:rPr>
                <a:t>ATHEN, GRIECHENLAND</a:t>
              </a:r>
              <a:r>
                <a:rPr sz="1000"/>
                <a:t/>
              </a:r>
              <a:br>
                <a:rPr sz="1000"/>
              </a:br>
              <a:r>
                <a:rPr lang="en-US" sz="1000" b="0" u="sng" strike="noStrike" spc="-1">
                  <a:solidFill>
                    <a:srgbClr val="0563C1"/>
                  </a:solidFill>
                  <a:uFillTx/>
                  <a:latin typeface="Roboto"/>
                  <a:ea typeface="Roboto"/>
                  <a:hlinkClick r:id="rId8"/>
                </a:rPr>
                <a:t>www.prolepsis.gr</a:t>
              </a:r>
              <a:endParaRPr lang="de-DE" sz="1000" b="0" strike="noStrike" spc="-1">
                <a:solidFill>
                  <a:srgbClr val="000000"/>
                </a:solidFill>
                <a:latin typeface="Arial"/>
              </a:endParaRPr>
            </a:p>
          </p:txBody>
        </p:sp>
      </p:grpSp>
      <p:grpSp>
        <p:nvGrpSpPr>
          <p:cNvPr id="37" name="Google Shape;154;p2">
            <a:extLst>
              <a:ext uri="{FF2B5EF4-FFF2-40B4-BE49-F238E27FC236}">
                <a16:creationId xmlns:a16="http://schemas.microsoft.com/office/drawing/2014/main" id="{82134B16-8CF3-6C6F-4258-9E98EB45294D}"/>
              </a:ext>
            </a:extLst>
          </p:cNvPr>
          <p:cNvGrpSpPr/>
          <p:nvPr/>
        </p:nvGrpSpPr>
        <p:grpSpPr>
          <a:xfrm>
            <a:off x="2776440" y="4490276"/>
            <a:ext cx="2542320" cy="1739160"/>
            <a:chOff x="2775960" y="4478400"/>
            <a:chExt cx="2542320" cy="1739160"/>
          </a:xfrm>
        </p:grpSpPr>
        <p:pic>
          <p:nvPicPr>
            <p:cNvPr id="38" name="Google Shape;155;p2">
              <a:extLst>
                <a:ext uri="{FF2B5EF4-FFF2-40B4-BE49-F238E27FC236}">
                  <a16:creationId xmlns:a16="http://schemas.microsoft.com/office/drawing/2014/main" id="{B58B2A48-3A2F-5C8C-EA8B-13F61750511C}"/>
                </a:ext>
              </a:extLst>
            </p:cNvPr>
            <p:cNvPicPr/>
            <p:nvPr/>
          </p:nvPicPr>
          <p:blipFill>
            <a:blip r:embed="rId9"/>
            <a:stretch/>
          </p:blipFill>
          <p:spPr>
            <a:xfrm>
              <a:off x="2775960" y="4478400"/>
              <a:ext cx="2542320" cy="1020240"/>
            </a:xfrm>
            <a:prstGeom prst="rect">
              <a:avLst/>
            </a:prstGeom>
            <a:ln w="0">
              <a:noFill/>
            </a:ln>
          </p:spPr>
        </p:pic>
        <p:sp>
          <p:nvSpPr>
            <p:cNvPr id="39" name="Google Shape;156;p2">
              <a:extLst>
                <a:ext uri="{FF2B5EF4-FFF2-40B4-BE49-F238E27FC236}">
                  <a16:creationId xmlns:a16="http://schemas.microsoft.com/office/drawing/2014/main" id="{480AD88A-576D-47F1-E117-1DD0EEDA0731}"/>
                </a:ext>
              </a:extLst>
            </p:cNvPr>
            <p:cNvSpPr/>
            <p:nvPr/>
          </p:nvSpPr>
          <p:spPr>
            <a:xfrm>
              <a:off x="3082680" y="5517360"/>
              <a:ext cx="20368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media k GmbH</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Bad Mergentheim, DEUTSCHLAND</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0"/>
                </a:rPr>
                <a:t>www.media-k.eu</a:t>
              </a:r>
              <a:endParaRPr lang="de-DE" sz="1000" b="0" strike="noStrike" spc="-1">
                <a:solidFill>
                  <a:srgbClr val="000000"/>
                </a:solidFill>
                <a:latin typeface="Arial"/>
              </a:endParaRPr>
            </a:p>
          </p:txBody>
        </p:sp>
      </p:grpSp>
      <p:grpSp>
        <p:nvGrpSpPr>
          <p:cNvPr id="40" name="Google Shape;157;p2">
            <a:extLst>
              <a:ext uri="{FF2B5EF4-FFF2-40B4-BE49-F238E27FC236}">
                <a16:creationId xmlns:a16="http://schemas.microsoft.com/office/drawing/2014/main" id="{F0C9CB23-955C-FD0F-CC66-48B611190AE5}"/>
              </a:ext>
            </a:extLst>
          </p:cNvPr>
          <p:cNvGrpSpPr/>
          <p:nvPr/>
        </p:nvGrpSpPr>
        <p:grpSpPr>
          <a:xfrm>
            <a:off x="2877960" y="1512356"/>
            <a:ext cx="1972080" cy="2872440"/>
            <a:chOff x="2859840" y="1422360"/>
            <a:chExt cx="1972080" cy="2872440"/>
          </a:xfrm>
        </p:grpSpPr>
        <p:pic>
          <p:nvPicPr>
            <p:cNvPr id="41" name="Google Shape;158;p2">
              <a:extLst>
                <a:ext uri="{FF2B5EF4-FFF2-40B4-BE49-F238E27FC236}">
                  <a16:creationId xmlns:a16="http://schemas.microsoft.com/office/drawing/2014/main" id="{4D6596BD-0C6C-9358-DD58-AB6E4CD57D44}"/>
                </a:ext>
              </a:extLst>
            </p:cNvPr>
            <p:cNvPicPr/>
            <p:nvPr/>
          </p:nvPicPr>
          <p:blipFill>
            <a:blip r:embed="rId11"/>
            <a:stretch/>
          </p:blipFill>
          <p:spPr>
            <a:xfrm>
              <a:off x="2859840" y="1422360"/>
              <a:ext cx="1961280" cy="2152080"/>
            </a:xfrm>
            <a:prstGeom prst="rect">
              <a:avLst/>
            </a:prstGeom>
            <a:ln w="0">
              <a:noFill/>
            </a:ln>
          </p:spPr>
        </p:pic>
        <p:sp>
          <p:nvSpPr>
            <p:cNvPr id="42" name="Google Shape;159;p2">
              <a:extLst>
                <a:ext uri="{FF2B5EF4-FFF2-40B4-BE49-F238E27FC236}">
                  <a16:creationId xmlns:a16="http://schemas.microsoft.com/office/drawing/2014/main" id="{EE961C9E-5F6F-9281-FC63-39E9D9873FCB}"/>
                </a:ext>
              </a:extLst>
            </p:cNvPr>
            <p:cNvSpPr/>
            <p:nvPr/>
          </p:nvSpPr>
          <p:spPr>
            <a:xfrm>
              <a:off x="2870640" y="3594600"/>
              <a:ext cx="19612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OXFAM ITALIA INTERCULTURA</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AREZZO, ITALIEN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2"/>
                </a:rPr>
                <a:t>www.oxfamitalia.org/</a:t>
              </a:r>
              <a:endParaRPr lang="de-DE" sz="1000" b="0" strike="noStrike" spc="-1">
                <a:solidFill>
                  <a:srgbClr val="000000"/>
                </a:solidFill>
                <a:latin typeface="Arial"/>
              </a:endParaRPr>
            </a:p>
          </p:txBody>
        </p:sp>
      </p:grpSp>
      <p:grpSp>
        <p:nvGrpSpPr>
          <p:cNvPr id="43" name="Google Shape;160;p2">
            <a:extLst>
              <a:ext uri="{FF2B5EF4-FFF2-40B4-BE49-F238E27FC236}">
                <a16:creationId xmlns:a16="http://schemas.microsoft.com/office/drawing/2014/main" id="{68345EC6-A868-8035-5C85-8E910A97B81E}"/>
              </a:ext>
            </a:extLst>
          </p:cNvPr>
          <p:cNvGrpSpPr/>
          <p:nvPr/>
        </p:nvGrpSpPr>
        <p:grpSpPr>
          <a:xfrm>
            <a:off x="-1973760" y="1741676"/>
            <a:ext cx="6951960" cy="1595160"/>
            <a:chOff x="-1974240" y="1729800"/>
            <a:chExt cx="6951960" cy="1595160"/>
          </a:xfrm>
        </p:grpSpPr>
        <p:pic>
          <p:nvPicPr>
            <p:cNvPr id="44" name="Google Shape;161;p2">
              <a:extLst>
                <a:ext uri="{FF2B5EF4-FFF2-40B4-BE49-F238E27FC236}">
                  <a16:creationId xmlns:a16="http://schemas.microsoft.com/office/drawing/2014/main" id="{75FFFD6C-9C4E-108D-576F-4579AC473AFF}"/>
                </a:ext>
              </a:extLst>
            </p:cNvPr>
            <p:cNvPicPr/>
            <p:nvPr/>
          </p:nvPicPr>
          <p:blipFill>
            <a:blip r:embed="rId13"/>
            <a:stretch/>
          </p:blipFill>
          <p:spPr>
            <a:xfrm>
              <a:off x="230400" y="1729800"/>
              <a:ext cx="2542320" cy="1037520"/>
            </a:xfrm>
            <a:prstGeom prst="rect">
              <a:avLst/>
            </a:prstGeom>
            <a:ln w="0">
              <a:noFill/>
            </a:ln>
          </p:spPr>
        </p:pic>
        <p:sp>
          <p:nvSpPr>
            <p:cNvPr id="45" name="Google Shape;162;p2">
              <a:extLst>
                <a:ext uri="{FF2B5EF4-FFF2-40B4-BE49-F238E27FC236}">
                  <a16:creationId xmlns:a16="http://schemas.microsoft.com/office/drawing/2014/main" id="{703C025E-41E2-D142-7C4C-CBBDA35120C9}"/>
                </a:ext>
              </a:extLst>
            </p:cNvPr>
            <p:cNvSpPr/>
            <p:nvPr/>
          </p:nvSpPr>
          <p:spPr>
            <a:xfrm>
              <a:off x="-1974240" y="2777400"/>
              <a:ext cx="6951960" cy="547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UNIVERSITAT DE VALENCIA</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VALENCIA, SPANIEN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4"/>
                </a:rPr>
                <a:t>www.uv.es</a:t>
              </a:r>
              <a:endParaRPr lang="de-DE" sz="1000" b="0" strike="noStrike" spc="-1">
                <a:solidFill>
                  <a:srgbClr val="000000"/>
                </a:solidFill>
                <a:latin typeface="Arial"/>
              </a:endParaRPr>
            </a:p>
          </p:txBody>
        </p:sp>
      </p:grpSp>
      <p:sp>
        <p:nvSpPr>
          <p:cNvPr id="46" name="Google Shape;163;p2">
            <a:extLst>
              <a:ext uri="{FF2B5EF4-FFF2-40B4-BE49-F238E27FC236}">
                <a16:creationId xmlns:a16="http://schemas.microsoft.com/office/drawing/2014/main" id="{1024E510-DB42-AF7A-E2F6-5EB1A726D3EA}"/>
              </a:ext>
            </a:extLst>
          </p:cNvPr>
          <p:cNvSpPr/>
          <p:nvPr/>
        </p:nvSpPr>
        <p:spPr>
          <a:xfrm>
            <a:off x="5662200" y="379187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CONNEXIONS</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ATHEN, GRIECHENLAND</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5"/>
              </a:rPr>
              <a:t>www.connexions.gr</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pic>
        <p:nvPicPr>
          <p:cNvPr id="47" name="Google Shape;164;p2">
            <a:extLst>
              <a:ext uri="{FF2B5EF4-FFF2-40B4-BE49-F238E27FC236}">
                <a16:creationId xmlns:a16="http://schemas.microsoft.com/office/drawing/2014/main" id="{EE8F332A-8C55-23B5-E873-9E71F67FA945}"/>
              </a:ext>
            </a:extLst>
          </p:cNvPr>
          <p:cNvPicPr/>
          <p:nvPr/>
        </p:nvPicPr>
        <p:blipFill>
          <a:blip r:embed="rId16"/>
          <a:stretch/>
        </p:blipFill>
        <p:spPr>
          <a:xfrm>
            <a:off x="589440" y="4121636"/>
            <a:ext cx="2082240" cy="1321920"/>
          </a:xfrm>
          <a:prstGeom prst="rect">
            <a:avLst/>
          </a:prstGeom>
          <a:ln w="0">
            <a:noFill/>
          </a:ln>
        </p:spPr>
      </p:pic>
      <p:pic>
        <p:nvPicPr>
          <p:cNvPr id="48" name="Google Shape;165;p2">
            <a:extLst>
              <a:ext uri="{FF2B5EF4-FFF2-40B4-BE49-F238E27FC236}">
                <a16:creationId xmlns:a16="http://schemas.microsoft.com/office/drawing/2014/main" id="{1D883301-1080-4649-3845-65C06C1A6823}"/>
              </a:ext>
            </a:extLst>
          </p:cNvPr>
          <p:cNvPicPr/>
          <p:nvPr/>
        </p:nvPicPr>
        <p:blipFill>
          <a:blip r:embed="rId17"/>
          <a:stretch/>
        </p:blipFill>
        <p:spPr>
          <a:xfrm>
            <a:off x="8766840" y="4531676"/>
            <a:ext cx="2158200" cy="885240"/>
          </a:xfrm>
          <a:prstGeom prst="rect">
            <a:avLst/>
          </a:prstGeom>
          <a:ln w="0">
            <a:noFill/>
          </a:ln>
        </p:spPr>
      </p:pic>
      <p:sp>
        <p:nvSpPr>
          <p:cNvPr id="49" name="Google Shape;166;p2">
            <a:extLst>
              <a:ext uri="{FF2B5EF4-FFF2-40B4-BE49-F238E27FC236}">
                <a16:creationId xmlns:a16="http://schemas.microsoft.com/office/drawing/2014/main" id="{07736F1C-E1DE-784E-80CE-64ED01399394}"/>
              </a:ext>
            </a:extLst>
          </p:cNvPr>
          <p:cNvSpPr/>
          <p:nvPr/>
        </p:nvSpPr>
        <p:spPr>
          <a:xfrm>
            <a:off x="5662920" y="556343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AMSED</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STRAßBURG, FRANKREICH</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8"/>
              </a:rPr>
              <a:t>www.amsed.fr</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sp>
        <p:nvSpPr>
          <p:cNvPr id="50" name="Google Shape;167;p2">
            <a:extLst>
              <a:ext uri="{FF2B5EF4-FFF2-40B4-BE49-F238E27FC236}">
                <a16:creationId xmlns:a16="http://schemas.microsoft.com/office/drawing/2014/main" id="{49B66AE2-491D-5A6E-716E-4F4B715AD03D}"/>
              </a:ext>
            </a:extLst>
          </p:cNvPr>
          <p:cNvSpPr/>
          <p:nvPr/>
        </p:nvSpPr>
        <p:spPr>
          <a:xfrm>
            <a:off x="-2994360" y="550655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RESET</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ZYPERN</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9"/>
              </a:rPr>
              <a:t>www.resetcy.com</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pic>
        <p:nvPicPr>
          <p:cNvPr id="51" name="Google Shape;168;p2"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DE1DB7E6-CD28-EF66-2ADE-DDC5812AF303}"/>
              </a:ext>
            </a:extLst>
          </p:cNvPr>
          <p:cNvPicPr/>
          <p:nvPr/>
        </p:nvPicPr>
        <p:blipFill>
          <a:blip r:embed="rId20"/>
          <a:stretch/>
        </p:blipFill>
        <p:spPr>
          <a:xfrm>
            <a:off x="6337920" y="3621236"/>
            <a:ext cx="2686680" cy="811800"/>
          </a:xfrm>
          <a:prstGeom prst="rect">
            <a:avLst/>
          </a:prstGeom>
          <a:ln w="0">
            <a:noFill/>
          </a:ln>
        </p:spPr>
      </p:pic>
      <p:pic>
        <p:nvPicPr>
          <p:cNvPr id="52" name="Google Shape;169;p2" descr="A close up of a logo&#10;&#10;Description automatically generated">
            <a:extLst>
              <a:ext uri="{FF2B5EF4-FFF2-40B4-BE49-F238E27FC236}">
                <a16:creationId xmlns:a16="http://schemas.microsoft.com/office/drawing/2014/main" id="{388C8156-39AD-3E83-1BC4-5BD22EFDE187}"/>
              </a:ext>
            </a:extLst>
          </p:cNvPr>
          <p:cNvPicPr/>
          <p:nvPr/>
        </p:nvPicPr>
        <p:blipFill>
          <a:blip r:embed="rId21"/>
          <a:stretch/>
        </p:blipFill>
        <p:spPr>
          <a:xfrm>
            <a:off x="191280" y="1620716"/>
            <a:ext cx="2686680" cy="1096200"/>
          </a:xfrm>
          <a:prstGeom prst="rect">
            <a:avLst/>
          </a:prstGeom>
          <a:ln w="0">
            <a:noFill/>
          </a:ln>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a:xfrm>
            <a:off x="557998" y="1572144"/>
            <a:ext cx="11059692" cy="728162"/>
          </a:xfrm>
        </p:spPr>
        <p:txBody>
          <a:bodyPr>
            <a:normAutofit/>
          </a:bodyPr>
          <a:lstStyle/>
          <a:p>
            <a:r>
              <a:rPr lang="de-DE" sz="2800" dirty="0"/>
              <a:t>Teilen Sie Ihre Erfahrungen mit der Integration im echten Leben</a:t>
            </a:r>
            <a:endParaRPr lang="el-GR" sz="28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7997" y="2300306"/>
            <a:ext cx="11059693" cy="4213033"/>
          </a:xfrm>
        </p:spPr>
        <p:txBody>
          <a:bodyPr>
            <a:normAutofit lnSpcReduction="10000"/>
          </a:bodyPr>
          <a:lstStyle/>
          <a:p>
            <a:pPr marL="0" indent="0">
              <a:spcBef>
                <a:spcPts val="1200"/>
              </a:spcBef>
              <a:spcAft>
                <a:spcPts val="1200"/>
              </a:spcAft>
              <a:buNone/>
            </a:pPr>
            <a:r>
              <a:rPr lang="de-DE" sz="2400" b="1" dirty="0"/>
              <a:t>Bitte geben Sie eine kurze Erklärung zu Ihren eigenen Erfahrungen ab und fügen Sie die folgenden Informationen bei:</a:t>
            </a:r>
            <a:endParaRPr lang="en-US" sz="2400" b="1" dirty="0"/>
          </a:p>
          <a:p>
            <a:pPr>
              <a:spcBef>
                <a:spcPts val="1200"/>
              </a:spcBef>
              <a:spcAft>
                <a:spcPts val="1200"/>
              </a:spcAft>
            </a:pPr>
            <a:r>
              <a:rPr lang="de-DE" sz="2400" dirty="0"/>
              <a:t>Welche App haben Sie verwendet?</a:t>
            </a:r>
          </a:p>
          <a:p>
            <a:pPr>
              <a:spcBef>
                <a:spcPts val="1200"/>
              </a:spcBef>
              <a:spcAft>
                <a:spcPts val="1200"/>
              </a:spcAft>
            </a:pPr>
            <a:r>
              <a:rPr lang="de-DE" sz="2400" dirty="0"/>
              <a:t>Haben Sie sie eine Woche lang täglich benutzt? Bitte erläutern Sie.</a:t>
            </a:r>
          </a:p>
          <a:p>
            <a:pPr>
              <a:spcBef>
                <a:spcPts val="1200"/>
              </a:spcBef>
              <a:spcAft>
                <a:spcPts val="1200"/>
              </a:spcAft>
            </a:pPr>
            <a:r>
              <a:rPr lang="de-DE" sz="2400" dirty="0"/>
              <a:t>Auf welche Hindernisse sind Sie bei der Nutzung gestoßen? Bitte beschreiben Sie diese.</a:t>
            </a:r>
          </a:p>
          <a:p>
            <a:pPr>
              <a:spcBef>
                <a:spcPts val="1200"/>
              </a:spcBef>
              <a:spcAft>
                <a:spcPts val="1200"/>
              </a:spcAft>
            </a:pPr>
            <a:r>
              <a:rPr lang="de-DE" sz="2400" dirty="0"/>
              <a:t>Fühlten Sie sich durch die Nutzung der App in Ihrem Zielbereich des gesunden Alterns unterstützt? Erläutern Sie bitte. </a:t>
            </a:r>
            <a:endParaRPr lang="el-GR" sz="2400" dirty="0"/>
          </a:p>
        </p:txBody>
      </p:sp>
      <p:sp>
        <p:nvSpPr>
          <p:cNvPr id="5" name="Τίτλος 3">
            <a:extLst>
              <a:ext uri="{FF2B5EF4-FFF2-40B4-BE49-F238E27FC236}">
                <a16:creationId xmlns:a16="http://schemas.microsoft.com/office/drawing/2014/main" id="{E47D0821-8573-4002-9B33-F43C68A1D403}"/>
              </a:ext>
            </a:extLst>
          </p:cNvPr>
          <p:cNvSpPr txBox="1">
            <a:spLocks/>
          </p:cNvSpPr>
          <p:nvPr/>
        </p:nvSpPr>
        <p:spPr>
          <a:xfrm>
            <a:off x="557998" y="791241"/>
            <a:ext cx="10515600" cy="89317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l-GR" sz="2400" b="1" kern="1200" dirty="0">
                <a:solidFill>
                  <a:srgbClr val="203864"/>
                </a:solidFill>
                <a:effectLst/>
                <a:latin typeface="+mn-lt"/>
                <a:ea typeface="Adobe Gothic Std B" panose="020B0800000000000000" pitchFamily="34" charset="-128"/>
                <a:cs typeface="+mj-cs"/>
              </a:defRPr>
            </a:lvl1pPr>
          </a:lstStyle>
          <a:p>
            <a:r>
              <a:rPr lang="en-US" altLang="el-GR" sz="2800" dirty="0">
                <a:solidFill>
                  <a:srgbClr val="C01E24"/>
                </a:solidFill>
              </a:rPr>
              <a:t>9.4.1</a:t>
            </a:r>
            <a:r>
              <a:rPr lang="en-US" altLang="el-GR" sz="3200" dirty="0"/>
              <a:t/>
            </a:r>
            <a:br>
              <a:rPr lang="en-US" altLang="el-GR" sz="3200" dirty="0"/>
            </a:br>
            <a:r>
              <a:rPr lang="en-US" altLang="el-GR" sz="3200" dirty="0" err="1">
                <a:solidFill>
                  <a:srgbClr val="C01E24"/>
                </a:solidFill>
              </a:rPr>
              <a:t>Fragen</a:t>
            </a:r>
            <a:r>
              <a:rPr lang="en-US" altLang="el-GR" sz="3200" dirty="0">
                <a:solidFill>
                  <a:srgbClr val="C01E24"/>
                </a:solidFill>
              </a:rPr>
              <a:t> und </a:t>
            </a:r>
            <a:r>
              <a:rPr lang="en-US" altLang="el-GR" sz="3200" dirty="0" err="1">
                <a:solidFill>
                  <a:srgbClr val="C01E24"/>
                </a:solidFill>
              </a:rPr>
              <a:t>Antworten</a:t>
            </a:r>
            <a:endParaRPr lang="en-US" sz="3200" dirty="0">
              <a:solidFill>
                <a:srgbClr val="C01E24"/>
              </a:solidFill>
            </a:endParaRPr>
          </a:p>
        </p:txBody>
      </p:sp>
    </p:spTree>
    <p:extLst>
      <p:ext uri="{BB962C8B-B14F-4D97-AF65-F5344CB8AC3E}">
        <p14:creationId xmlns:p14="http://schemas.microsoft.com/office/powerpoint/2010/main" val="14115461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err="1"/>
              <a:t>Diskutieren</a:t>
            </a:r>
            <a:r>
              <a:rPr lang="en-US" sz="3200" dirty="0"/>
              <a:t> </a:t>
            </a:r>
            <a:r>
              <a:rPr lang="en-US" sz="3200" dirty="0" err="1"/>
              <a:t>wir</a:t>
            </a:r>
            <a:r>
              <a:rPr lang="en-US" sz="3200" dirty="0"/>
              <a:t>!</a:t>
            </a:r>
            <a:endParaRPr lang="el-GR" sz="3200" dirty="0"/>
          </a:p>
        </p:txBody>
      </p:sp>
      <p:pic>
        <p:nvPicPr>
          <p:cNvPr id="3" name="Picture 2" descr="Illustration of speech bubbles">
            <a:extLst>
              <a:ext uri="{FF2B5EF4-FFF2-40B4-BE49-F238E27FC236}">
                <a16:creationId xmlns:a16="http://schemas.microsoft.com/office/drawing/2014/main" id="{98C4CDD6-4EDC-CC41-DB44-D50282F7495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7825362" y="914369"/>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4BF0200-43C1-D3C1-7183-ACB9E953BF46}"/>
              </a:ext>
            </a:extLst>
          </p:cNvPr>
          <p:cNvSpPr txBox="1"/>
          <p:nvPr/>
        </p:nvSpPr>
        <p:spPr>
          <a:xfrm>
            <a:off x="6032864" y="6503930"/>
            <a:ext cx="6159136" cy="276999"/>
          </a:xfrm>
          <a:prstGeom prst="rect">
            <a:avLst/>
          </a:prstGeom>
          <a:noFill/>
        </p:spPr>
        <p:txBody>
          <a:bodyPr wrap="square">
            <a:spAutoFit/>
          </a:bodyPr>
          <a:lstStyle/>
          <a:p>
            <a:pPr algn="r"/>
            <a:r>
              <a:rPr lang="en-US" sz="1200" dirty="0" err="1">
                <a:hlinkClick r:id="rId4"/>
              </a:rPr>
              <a:t>Entworfen</a:t>
            </a:r>
            <a:r>
              <a:rPr lang="en-US" sz="1200" dirty="0">
                <a:hlinkClick r:id="rId4"/>
              </a:rPr>
              <a:t> von Freepik</a:t>
            </a:r>
            <a:endParaRPr lang="el-GR" sz="1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558000" y="2188029"/>
            <a:ext cx="7949896" cy="4315901"/>
          </a:xfrm>
        </p:spPr>
        <p:txBody>
          <a:bodyPr>
            <a:normAutofit fontScale="92500" lnSpcReduction="20000"/>
          </a:bodyPr>
          <a:lstStyle/>
          <a:p>
            <a:pPr>
              <a:spcBef>
                <a:spcPts val="1200"/>
              </a:spcBef>
              <a:spcAft>
                <a:spcPts val="1200"/>
              </a:spcAft>
            </a:pPr>
            <a:r>
              <a:rPr lang="de-DE" sz="2400" b="1" i="1" dirty="0"/>
              <a:t>Wie</a:t>
            </a:r>
            <a:r>
              <a:rPr lang="de-DE" sz="2400" i="1" dirty="0"/>
              <a:t> könnte man einige der oben genannten </a:t>
            </a:r>
            <a:r>
              <a:rPr lang="de-DE" sz="2400" b="1" i="1" dirty="0"/>
              <a:t>Hindernisse</a:t>
            </a:r>
            <a:r>
              <a:rPr lang="de-DE" sz="2400" i="1" dirty="0"/>
              <a:t> </a:t>
            </a:r>
            <a:r>
              <a:rPr lang="de-DE" sz="2400" b="1" i="1" dirty="0"/>
              <a:t>überwinden</a:t>
            </a:r>
            <a:r>
              <a:rPr lang="de-DE" sz="2400" i="1" dirty="0"/>
              <a:t>?</a:t>
            </a:r>
          </a:p>
          <a:p>
            <a:pPr>
              <a:spcBef>
                <a:spcPts val="1200"/>
              </a:spcBef>
              <a:spcAft>
                <a:spcPts val="1200"/>
              </a:spcAft>
            </a:pPr>
            <a:r>
              <a:rPr lang="de-DE" sz="2400" b="1" i="1" dirty="0"/>
              <a:t>Was ist </a:t>
            </a:r>
            <a:r>
              <a:rPr lang="de-DE" sz="2400" i="1" dirty="0"/>
              <a:t>auf Seiten des Nutzers </a:t>
            </a:r>
            <a:r>
              <a:rPr lang="de-DE" sz="2400" b="1" i="1" dirty="0"/>
              <a:t>erforderlich</a:t>
            </a:r>
            <a:r>
              <a:rPr lang="de-DE" sz="2400" i="1" dirty="0"/>
              <a:t>, um alle </a:t>
            </a:r>
            <a:r>
              <a:rPr lang="de-DE" sz="2400" b="1" i="1" dirty="0"/>
              <a:t>Vorteile des gesunden Alterns durch die genannten Apps zu erfahren</a:t>
            </a:r>
            <a:r>
              <a:rPr lang="de-DE" sz="2400" i="1" dirty="0"/>
              <a:t>?</a:t>
            </a:r>
          </a:p>
          <a:p>
            <a:pPr>
              <a:spcBef>
                <a:spcPts val="1200"/>
              </a:spcBef>
              <a:spcAft>
                <a:spcPts val="1200"/>
              </a:spcAft>
            </a:pPr>
            <a:r>
              <a:rPr lang="de-DE" sz="2400" i="1" dirty="0"/>
              <a:t>Würden Sie die Anwendungen </a:t>
            </a:r>
            <a:r>
              <a:rPr lang="de-DE" sz="2400" b="1" i="1" dirty="0"/>
              <a:t>langfristig nutzen </a:t>
            </a:r>
            <a:r>
              <a:rPr lang="de-DE" sz="2400" i="1" dirty="0"/>
              <a:t>und warum (nicht)?</a:t>
            </a:r>
          </a:p>
          <a:p>
            <a:pPr>
              <a:spcBef>
                <a:spcPts val="1200"/>
              </a:spcBef>
              <a:spcAft>
                <a:spcPts val="1200"/>
              </a:spcAft>
            </a:pPr>
            <a:r>
              <a:rPr lang="de-DE" sz="2400" i="1" dirty="0"/>
              <a:t>Betrachten Sie Ihren </a:t>
            </a:r>
            <a:r>
              <a:rPr lang="de-DE" sz="2400" b="1" i="1" dirty="0"/>
              <a:t>eigenen zukünftigen Alterungsprozess </a:t>
            </a:r>
            <a:r>
              <a:rPr lang="de-DE" sz="2400" i="1" dirty="0"/>
              <a:t>- für welchen Bereich und welche App des gesunden Alterns interessieren Sie sich und warum?</a:t>
            </a:r>
          </a:p>
          <a:p>
            <a:pPr>
              <a:spcBef>
                <a:spcPts val="1200"/>
              </a:spcBef>
              <a:spcAft>
                <a:spcPts val="1200"/>
              </a:spcAft>
            </a:pPr>
            <a:r>
              <a:rPr lang="de-DE" sz="2400" i="1" dirty="0"/>
              <a:t>Würden Sie jemandem </a:t>
            </a:r>
            <a:r>
              <a:rPr lang="de-DE" sz="2400" b="1" i="1" dirty="0"/>
              <a:t>Apps für gesundes Altern empfehlen</a:t>
            </a:r>
            <a:r>
              <a:rPr lang="de-DE" sz="2400" i="1" dirty="0"/>
              <a:t>? Wenn ja, an wen und warum?</a:t>
            </a:r>
            <a:endParaRPr lang="en-US" sz="2400" i="1" dirty="0"/>
          </a:p>
        </p:txBody>
      </p:sp>
    </p:spTree>
    <p:extLst>
      <p:ext uri="{BB962C8B-B14F-4D97-AF65-F5344CB8AC3E}">
        <p14:creationId xmlns:p14="http://schemas.microsoft.com/office/powerpoint/2010/main" val="18491710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de-DE" sz="2800" dirty="0">
                <a:solidFill>
                  <a:srgbClr val="C01E24"/>
                </a:solidFill>
                <a:latin typeface="+mj-lt"/>
              </a:rPr>
              <a:t>Glückwunsch!</a:t>
            </a:r>
          </a:p>
          <a:p>
            <a:pPr algn="l">
              <a:spcAft>
                <a:spcPts val="600"/>
              </a:spcAft>
            </a:pPr>
            <a:r>
              <a:rPr lang="de-DE" sz="2800" dirty="0">
                <a:solidFill>
                  <a:srgbClr val="C01E24"/>
                </a:solidFill>
                <a:latin typeface="+mj-lt"/>
              </a:rPr>
              <a:t>Sie haben dieses Modul abgeschlossen!</a:t>
            </a:r>
            <a:endParaRPr lang="en-US"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F0841DE1-F914-F871-2BC8-8D1E282842F2}"/>
              </a:ext>
            </a:extLst>
          </p:cNvPr>
          <p:cNvSpPr/>
          <p:nvPr/>
        </p:nvSpPr>
        <p:spPr>
          <a:xfrm>
            <a:off x="3898918" y="6276822"/>
            <a:ext cx="8293082" cy="632422"/>
          </a:xfrm>
          <a:prstGeom prst="rect">
            <a:avLst/>
          </a:prstGeom>
        </p:spPr>
        <p:txBody>
          <a:bodyPr vert="horz" lIns="91440" tIns="45720" rIns="91440" bIns="45720" rtlCol="0" anchor="ctr">
            <a:normAutofit/>
          </a:bodyPr>
          <a:lstStyle/>
          <a:p>
            <a:pPr>
              <a:lnSpc>
                <a:spcPct val="90000"/>
              </a:lnSpc>
              <a:spcAft>
                <a:spcPts val="601"/>
              </a:spcAft>
            </a:pPr>
            <a:r>
              <a:rPr lang="de-DE" sz="1000" b="0" strike="noStrike" spc="-1" dirty="0">
                <a:solidFill>
                  <a:schemeClr val="accent5">
                    <a:lumMod val="20000"/>
                    <a:lumOff val="80000"/>
                  </a:schemeClr>
                </a:solidFill>
                <a:latin typeface="Arial"/>
                <a:ea typeface="Aria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b="0" strike="noStrike" spc="-1" dirty="0">
              <a:solidFill>
                <a:srgbClr val="000000"/>
              </a:solidFill>
              <a:latin typeface="Arial"/>
            </a:endParaRPr>
          </a:p>
        </p:txBody>
      </p:sp>
      <p:pic>
        <p:nvPicPr>
          <p:cNvPr id="4" name="Picture 9">
            <a:extLst>
              <a:ext uri="{FF2B5EF4-FFF2-40B4-BE49-F238E27FC236}">
                <a16:creationId xmlns:a16="http://schemas.microsoft.com/office/drawing/2014/main" id="{116C3163-806D-DFD2-5A83-E07AD7A83A21}"/>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9 4 Health Apps for the Elderly CLOSURE SESSION"/>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BAqChZ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ECoKFk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QKgoWX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ECoKFk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ECoKFm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ECoKFk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BAqChZFQaV5GsAAABvAAAAHAAAAHVuaXZlcnNhbC9sb2NhbF9zZXR0aW5ncy54bWwNyrEKwkAMANC9XxEySB3Uugn2rpujCK0fENogB7mk9ELRv/e2N7x++GaBnbeSTANezx0C62xL0k/A9/Q43RCKky4kphxQDWGITS82k4zsXmOBVejH28S5wvlJuc4XqbOkAu1B/B6PeInNH1BLAwQUAAIACABBqChZ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QagoWeohDhNLAAAAbAAAABsAAAB1bml2ZXJzYWwvdW5pdmVyc2FsLnBuZy54bWyzsa/IzVEoSy0qzszPs1Uy1DNQsrfj5bIpKEoty0wtV6gAigEFIUBJoRLINUJwyzNTSjKAQiYmFgjBjNTM9IwSoKiBhRlcVB9oKABQSwECAAAUAAIACACpflBPNmFYAkcDAADhCQAAFAAAAAAAAAABAAAAAAAAAAAAdW5pdmVyc2FsL3BsYXllci54bWxQSwECAAAUAAIACABAqChZtTf0qBwFAADhEwAAHQAAAAAAAAABAAAAAAB5AwAAdW5pdmVyc2FsL2NvbW1vbl9tZXNzYWdlcy5sbmdQSwECAAAUAAIACABAqChZFR5gG6MAAAB/AQAALgAAAAAAAAABAAAAAADQCAAAdW5pdmVyc2FsL3BsYXliYWNrX2FuZF9uYXZpZ2F0aW9uX3NldHRpbmdzLnhtbFBLAQIAABQAAgAIAECoKFl0STUfPAQAAAwVAAAnAAAAAAAAAAEAAAAAAL8JAAB1bml2ZXJzYWwvZmxhc2hfcHVibGlzaGluZ19zZXR0aW5ncy54bWxQSwECAAAUAAIACABAqChZN4uHansDAACsDAAAIQAAAAAAAAABAAAAAABADgAAdW5pdmVyc2FsL2ZsYXNoX3NraW5fc2V0dGluZ3MueG1sUEsBAgAAFAACAAgAQKgoWaavViM2BAAAlhQAACYAAAAAAAAAAQAAAAAA+hEAAHVuaXZlcnNhbC9odG1sX3B1Ymxpc2hpbmdfc2V0dGluZ3MueG1sUEsBAgAAFAACAAgAQKgoWSYPfuiwAQAAbwYAAB8AAAAAAAAAAQAAAAAAdBYAAHVuaXZlcnNhbC9odG1sX3NraW5fc2V0dGluZ3MuanNQSwECAAAUAAIACABAqChZFQaV5GsAAABvAAAAHAAAAAAAAAABAAAAAABhGAAAdW5pdmVyc2FsL2xvY2FsX3NldHRpbmdzLnhtbFBLAQIAABQAAgAIAEGoKFnCG66ZaBIAAPdNAAAXAAAAAAAAAAAAAAAAAAYZAAB1bml2ZXJzYWwvdW5pdmVyc2FsLnBuZ1BLAQIAABQAAgAIAEGoKFnqIQ4TSwAAAGwAAAAbAAAAAAAAAAEAAAAAAKMrAAB1bml2ZXJzYWwvdW5pdmVyc2FsLnBuZy54bWxQSwUGAAAAAAoACgAGAwAAJywAAAAA"/>
  <p:tag name="ISPRING_LMS_API_VERSION" val="SCORM 1.2"/>
  <p:tag name="ISPRING_ULTRA_SCORM_COURSE_ID" val="B9DF7F5E-FE6C-47F9-9BC6-708ACC9E2C61"/>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9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9 4 Health Apps for the Elderly CLOSURE SESSION"/>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4fbeab7-fb0d-43e0-9bfd-65c730e689d6">
      <Terms xmlns="http://schemas.microsoft.com/office/infopath/2007/PartnerControls"/>
    </lcf76f155ced4ddcb4097134ff3c332f>
    <TaxCatchAll xmlns="ab499b85-ee38-415b-b043-bdc43eb6458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BBC0F2786A948640B23598E08894071F" ma:contentTypeVersion="16" ma:contentTypeDescription="Ein neues Dokument erstellen." ma:contentTypeScope="" ma:versionID="39c324a45639c6e141c16d1c3440b8f5">
  <xsd:schema xmlns:xsd="http://www.w3.org/2001/XMLSchema" xmlns:xs="http://www.w3.org/2001/XMLSchema" xmlns:p="http://schemas.microsoft.com/office/2006/metadata/properties" xmlns:ns2="a4fbeab7-fb0d-43e0-9bfd-65c730e689d6" xmlns:ns3="ab499b85-ee38-415b-b043-bdc43eb64582" targetNamespace="http://schemas.microsoft.com/office/2006/metadata/properties" ma:root="true" ma:fieldsID="634d367e267f3c194b4a481e6e1b9e20" ns2:_="" ns3:_="">
    <xsd:import namespace="a4fbeab7-fb0d-43e0-9bfd-65c730e689d6"/>
    <xsd:import namespace="ab499b85-ee38-415b-b043-bdc43eb6458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beab7-fb0d-43e0-9bfd-65c730e689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Bildmarkierungen" ma:readOnly="false" ma:fieldId="{5cf76f15-5ced-4ddc-b409-7134ff3c332f}" ma:taxonomyMulti="true" ma:sspId="c5ba6fe8-47d2-45f3-bb89-a798947ed0a3"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499b85-ee38-415b-b043-bdc43eb64582" elementFormDefault="qualified">
    <xsd:import namespace="http://schemas.microsoft.com/office/2006/documentManagement/types"/>
    <xsd:import namespace="http://schemas.microsoft.com/office/infopath/2007/PartnerControls"/>
    <xsd:element name="SharedWithUsers" ma:index="15"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Freigegeben für - Details" ma:internalName="SharedWithDetails" ma:readOnly="true">
      <xsd:simpleType>
        <xsd:restriction base="dms:Note">
          <xsd:maxLength value="255"/>
        </xsd:restriction>
      </xsd:simpleType>
    </xsd:element>
    <xsd:element name="TaxCatchAll" ma:index="19" nillable="true" ma:displayName="Taxonomy Catch All Column" ma:hidden="true" ma:list="{048765ba-924d-40bf-8814-8e5266206193}" ma:internalName="TaxCatchAll" ma:showField="CatchAllData" ma:web="ab499b85-ee38-415b-b043-bdc43eb6458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26D21CB-1AED-4D4B-94C0-A0AA7FD12188}">
  <ds:schemaRefs>
    <ds:schemaRef ds:uri="http://schemas.microsoft.com/sharepoint/v3/contenttype/forms"/>
  </ds:schemaRefs>
</ds:datastoreItem>
</file>

<file path=customXml/itemProps2.xml><?xml version="1.0" encoding="utf-8"?>
<ds:datastoreItem xmlns:ds="http://schemas.openxmlformats.org/officeDocument/2006/customXml" ds:itemID="{ED576300-2F90-4249-B0BD-300D333FE84A}">
  <ds:schemaRefs>
    <ds:schemaRef ds:uri="a4fbeab7-fb0d-43e0-9bfd-65c730e689d6"/>
    <ds:schemaRef ds:uri="http://purl.org/dc/dcmitype/"/>
    <ds:schemaRef ds:uri="http://purl.org/dc/elements/1.1/"/>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ab499b85-ee38-415b-b043-bdc43eb64582"/>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A1B8C222-0D69-4D07-B356-7E4A2D8D74B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beab7-fb0d-43e0-9bfd-65c730e689d6"/>
    <ds:schemaRef ds:uri="ab499b85-ee38-415b-b043-bdc43eb645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395</Words>
  <Application>Microsoft Office PowerPoint</Application>
  <PresentationFormat>Ευρεία οθόνη</PresentationFormat>
  <Paragraphs>63</Paragraphs>
  <Slides>5</Slides>
  <Notes>5</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5</vt:i4>
      </vt:variant>
    </vt:vector>
  </HeadingPairs>
  <TitlesOfParts>
    <vt:vector size="16"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vt:lpstr>
      <vt:lpstr>Teilen Sie Ihre Erfahrungen mit der Integration im echten Leben</vt:lpstr>
      <vt:lpstr>Diskutieren wir!</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ETA9 4 Health Apps for the Elderly CLOSURE SESSION</dc:title>
  <dc:creator>pantelis bbalaouras</dc:creator>
  <cp:lastModifiedBy>pantelis</cp:lastModifiedBy>
  <cp:revision>886</cp:revision>
  <dcterms:created xsi:type="dcterms:W3CDTF">2020-06-02T13:31:56Z</dcterms:created>
  <dcterms:modified xsi:type="dcterms:W3CDTF">2024-09-08T18:02:20Z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0x010100BBC0F2786A948640B23598E08894071F</vt:lpwstr>
  </property>
</Properties>
</file>