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2"/>
  </p:notesMasterIdLst>
  <p:handoutMasterIdLst>
    <p:handoutMasterId r:id="rId23"/>
  </p:handoutMasterIdLst>
  <p:sldIdLst>
    <p:sldId id="457" r:id="rId5"/>
    <p:sldId id="458" r:id="rId6"/>
    <p:sldId id="545" r:id="rId7"/>
    <p:sldId id="437" r:id="rId8"/>
    <p:sldId id="439" r:id="rId9"/>
    <p:sldId id="442" r:id="rId10"/>
    <p:sldId id="443" r:id="rId11"/>
    <p:sldId id="444" r:id="rId12"/>
    <p:sldId id="440" r:id="rId13"/>
    <p:sldId id="445" r:id="rId14"/>
    <p:sldId id="456" r:id="rId15"/>
    <p:sldId id="451" r:id="rId16"/>
    <p:sldId id="453" r:id="rId17"/>
    <p:sldId id="424" r:id="rId18"/>
    <p:sldId id="447" r:id="rId19"/>
    <p:sldId id="546" r:id="rId20"/>
    <p:sldId id="404" r:id="rId21"/>
  </p:sldIdLst>
  <p:sldSz cx="12192000" cy="6858000"/>
  <p:notesSz cx="6858000" cy="9144000"/>
  <p:custDataLst>
    <p:tags r:id="rId24"/>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1E24"/>
    <a:srgbClr val="DDE0E5"/>
    <a:srgbClr val="F8F8F8"/>
    <a:srgbClr val="203864"/>
    <a:srgbClr val="ABC7F1"/>
    <a:srgbClr val="ED7D31"/>
    <a:srgbClr val="CFD5EA"/>
    <a:srgbClr val="404040"/>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505" autoAdjust="0"/>
  </p:normalViewPr>
  <p:slideViewPr>
    <p:cSldViewPr snapToGrid="0">
      <p:cViewPr varScale="1">
        <p:scale>
          <a:sx n="95" d="100"/>
          <a:sy n="95" d="100"/>
        </p:scale>
        <p:origin x="528" y="7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8/9/2024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28418727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10</a:t>
            </a:fld>
            <a:endParaRPr lang="el-GR"/>
          </a:p>
        </p:txBody>
      </p:sp>
    </p:spTree>
    <p:extLst>
      <p:ext uri="{BB962C8B-B14F-4D97-AF65-F5344CB8AC3E}">
        <p14:creationId xmlns:p14="http://schemas.microsoft.com/office/powerpoint/2010/main" val="590301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C and B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11</a:t>
            </a:fld>
            <a:endParaRPr lang="el-GR"/>
          </a:p>
        </p:txBody>
      </p:sp>
    </p:spTree>
    <p:extLst>
      <p:ext uri="{BB962C8B-B14F-4D97-AF65-F5344CB8AC3E}">
        <p14:creationId xmlns:p14="http://schemas.microsoft.com/office/powerpoint/2010/main" val="3900493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a:t>
            </a:r>
            <a:r>
              <a:rPr lang="en-GB" baseline="0" dirty="0"/>
              <a:t> answers:</a:t>
            </a:r>
          </a:p>
          <a:p>
            <a:r>
              <a:rPr lang="en-GB" baseline="0" dirty="0"/>
              <a:t>A </a:t>
            </a:r>
            <a:r>
              <a:rPr lang="en-GB" baseline="0" dirty="0">
                <a:sym typeface="Wingdings" panose="05000000000000000000" pitchFamily="2" charset="2"/>
              </a:rPr>
              <a:t> B</a:t>
            </a:r>
          </a:p>
          <a:p>
            <a:r>
              <a:rPr lang="en-GB" dirty="0"/>
              <a:t>B </a:t>
            </a:r>
            <a:r>
              <a:rPr lang="en-GB" dirty="0">
                <a:sym typeface="Wingdings" panose="05000000000000000000" pitchFamily="2" charset="2"/>
              </a:rPr>
              <a:t></a:t>
            </a:r>
            <a:r>
              <a:rPr lang="en-GB" baseline="0" dirty="0">
                <a:sym typeface="Wingdings" panose="05000000000000000000" pitchFamily="2" charset="2"/>
              </a:rPr>
              <a:t> D</a:t>
            </a:r>
          </a:p>
          <a:p>
            <a:r>
              <a:rPr lang="en-GB" baseline="0" dirty="0">
                <a:sym typeface="Wingdings" panose="05000000000000000000" pitchFamily="2" charset="2"/>
              </a:rPr>
              <a:t>C  A</a:t>
            </a:r>
            <a:br>
              <a:rPr lang="en-GB" baseline="0" dirty="0">
                <a:sym typeface="Wingdings" panose="05000000000000000000" pitchFamily="2" charset="2"/>
              </a:rPr>
            </a:br>
            <a:r>
              <a:rPr lang="en-GB" baseline="0" dirty="0">
                <a:sym typeface="Wingdings" panose="05000000000000000000" pitchFamily="2" charset="2"/>
              </a:rPr>
              <a:t>D 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12</a:t>
            </a:fld>
            <a:endParaRPr lang="el-GR"/>
          </a:p>
        </p:txBody>
      </p:sp>
    </p:spTree>
    <p:extLst>
      <p:ext uri="{BB962C8B-B14F-4D97-AF65-F5344CB8AC3E}">
        <p14:creationId xmlns:p14="http://schemas.microsoft.com/office/powerpoint/2010/main" val="49610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13</a:t>
            </a:fld>
            <a:endParaRPr lang="el-GR"/>
          </a:p>
        </p:txBody>
      </p:sp>
    </p:spTree>
    <p:extLst>
      <p:ext uri="{BB962C8B-B14F-4D97-AF65-F5344CB8AC3E}">
        <p14:creationId xmlns:p14="http://schemas.microsoft.com/office/powerpoint/2010/main" val="1620364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Corre</a:t>
            </a:r>
            <a:r>
              <a:rPr lang="en-GB" baseline="0" dirty="0"/>
              <a:t>ct answers. A and D.</a:t>
            </a: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14</a:t>
            </a:fld>
            <a:endParaRPr lang="el-GR"/>
          </a:p>
        </p:txBody>
      </p:sp>
    </p:spTree>
    <p:extLst>
      <p:ext uri="{BB962C8B-B14F-4D97-AF65-F5344CB8AC3E}">
        <p14:creationId xmlns:p14="http://schemas.microsoft.com/office/powerpoint/2010/main" val="78294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a:t>
            </a:r>
            <a:r>
              <a:rPr lang="el-GR" baseline="0" dirty="0"/>
              <a:t> </a:t>
            </a:r>
            <a:r>
              <a:rPr lang="en-GB" baseline="0" dirty="0"/>
              <a:t>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15</a:t>
            </a:fld>
            <a:endParaRPr lang="el-GR"/>
          </a:p>
        </p:txBody>
      </p:sp>
    </p:spTree>
    <p:extLst>
      <p:ext uri="{BB962C8B-B14F-4D97-AF65-F5344CB8AC3E}">
        <p14:creationId xmlns:p14="http://schemas.microsoft.com/office/powerpoint/2010/main" val="2448828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16</a:t>
            </a:fld>
            <a:endParaRPr lang="el-GR"/>
          </a:p>
        </p:txBody>
      </p:sp>
    </p:spTree>
    <p:extLst>
      <p:ext uri="{BB962C8B-B14F-4D97-AF65-F5344CB8AC3E}">
        <p14:creationId xmlns:p14="http://schemas.microsoft.com/office/powerpoint/2010/main" val="41820410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17</a:t>
            </a:fld>
            <a:endParaRPr lang="el-GR"/>
          </a:p>
        </p:txBody>
      </p:sp>
    </p:spTree>
    <p:extLst>
      <p:ext uri="{BB962C8B-B14F-4D97-AF65-F5344CB8AC3E}">
        <p14:creationId xmlns:p14="http://schemas.microsoft.com/office/powerpoint/2010/main" val="3885236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3628792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a:t>
            </a:r>
            <a:r>
              <a:rPr lang="en-GB" baseline="0" dirty="0"/>
              <a:t>ct answer: A and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17401392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D </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5</a:t>
            </a:fld>
            <a:endParaRPr lang="el-GR"/>
          </a:p>
        </p:txBody>
      </p:sp>
    </p:spTree>
    <p:extLst>
      <p:ext uri="{BB962C8B-B14F-4D97-AF65-F5344CB8AC3E}">
        <p14:creationId xmlns:p14="http://schemas.microsoft.com/office/powerpoint/2010/main" val="251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TRUE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6</a:t>
            </a:fld>
            <a:endParaRPr lang="el-GR"/>
          </a:p>
        </p:txBody>
      </p:sp>
    </p:spTree>
    <p:extLst>
      <p:ext uri="{BB962C8B-B14F-4D97-AF65-F5344CB8AC3E}">
        <p14:creationId xmlns:p14="http://schemas.microsoft.com/office/powerpoint/2010/main" val="1763463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Right Answer: FALSE</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7</a:t>
            </a:fld>
            <a:endParaRPr lang="el-GR"/>
          </a:p>
        </p:txBody>
      </p:sp>
    </p:spTree>
    <p:extLst>
      <p:ext uri="{BB962C8B-B14F-4D97-AF65-F5344CB8AC3E}">
        <p14:creationId xmlns:p14="http://schemas.microsoft.com/office/powerpoint/2010/main" val="1662727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answers: A and C</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8</a:t>
            </a:fld>
            <a:endParaRPr lang="el-GR"/>
          </a:p>
        </p:txBody>
      </p:sp>
    </p:spTree>
    <p:extLst>
      <p:ext uri="{BB962C8B-B14F-4D97-AF65-F5344CB8AC3E}">
        <p14:creationId xmlns:p14="http://schemas.microsoft.com/office/powerpoint/2010/main" val="2253311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GB" dirty="0"/>
              <a:t>Correct</a:t>
            </a:r>
            <a:r>
              <a:rPr lang="en-GB" baseline="0" dirty="0"/>
              <a:t> answer: B</a:t>
            </a:r>
            <a:endParaRPr lang="el-GR" dirty="0"/>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9</a:t>
            </a:fld>
            <a:endParaRPr lang="el-GR"/>
          </a:p>
        </p:txBody>
      </p:sp>
    </p:spTree>
    <p:extLst>
      <p:ext uri="{BB962C8B-B14F-4D97-AF65-F5344CB8AC3E}">
        <p14:creationId xmlns:p14="http://schemas.microsoft.com/office/powerpoint/2010/main" val="32522409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a:extLst>
              <a:ext uri="{FF2B5EF4-FFF2-40B4-BE49-F238E27FC236}">
                <a16:creationId xmlns:a16="http://schemas.microsoft.com/office/drawing/2014/main" id="{D2041BA5-AB54-95BA-53B6-AD5E533A7007}"/>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a:extLst>
              <a:ext uri="{FF2B5EF4-FFF2-40B4-BE49-F238E27FC236}">
                <a16:creationId xmlns:a16="http://schemas.microsoft.com/office/drawing/2014/main" id="{C22EC731-4E62-ECD4-CA7D-52408326F8B2}"/>
              </a:ext>
            </a:extLst>
          </p:cNvPr>
          <p:cNvPicPr>
            <a:picLocks noChangeAspect="1"/>
          </p:cNvPicPr>
          <p:nvPr userDrawn="1"/>
        </p:nvPicPr>
        <p:blipFill>
          <a:blip r:embed="rId4" cstate="hqprint">
            <a:extLst>
              <a:ext uri="{28A0092B-C50C-407E-A947-70E740481C1C}">
                <a14:useLocalDpi xmlns:a14="http://schemas.microsoft.com/office/drawing/2010/main" val="0"/>
              </a:ext>
            </a:extLst>
          </a:blip>
          <a:srcRect/>
          <a:stretch/>
        </p:blipFill>
        <p:spPr>
          <a:xfrm>
            <a:off x="8628" y="6455106"/>
            <a:ext cx="1843259" cy="404768"/>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3F93E0BD-5B57-1B5F-35D9-C24C2560350C}"/>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baseline="0" dirty="0" err="1">
                <a:solidFill>
                  <a:schemeClr val="tx1">
                    <a:lumMod val="50000"/>
                    <a:lumOff val="50000"/>
                  </a:schemeClr>
                </a:solidFill>
                <a:latin typeface="Abadi Extra Light" panose="020B0204020104020204" pitchFamily="34" charset="0"/>
              </a:rPr>
              <a:t>Gesundheits</a:t>
            </a:r>
            <a:r>
              <a:rPr lang="en-US" altLang="el-GR" sz="1800" baseline="0" dirty="0">
                <a:solidFill>
                  <a:schemeClr val="tx1">
                    <a:lumMod val="50000"/>
                    <a:lumOff val="50000"/>
                  </a:schemeClr>
                </a:solidFill>
                <a:latin typeface="Abadi Extra Light" panose="020B0204020104020204" pitchFamily="34" charset="0"/>
              </a:rPr>
              <a:t>-Apps für </a:t>
            </a:r>
            <a:r>
              <a:rPr lang="en-US" altLang="el-GR" sz="1800" baseline="0" dirty="0" err="1">
                <a:solidFill>
                  <a:schemeClr val="tx1">
                    <a:lumMod val="50000"/>
                    <a:lumOff val="50000"/>
                  </a:schemeClr>
                </a:solidFill>
                <a:latin typeface="Abadi Extra Light" panose="020B0204020104020204" pitchFamily="34" charset="0"/>
              </a:rPr>
              <a:t>ältere</a:t>
            </a:r>
            <a:r>
              <a:rPr lang="en-US" altLang="el-GR" sz="1800" baseline="0" dirty="0">
                <a:solidFill>
                  <a:schemeClr val="tx1">
                    <a:lumMod val="50000"/>
                    <a:lumOff val="50000"/>
                  </a:schemeClr>
                </a:solidFill>
                <a:latin typeface="Abadi Extra Light" panose="020B0204020104020204" pitchFamily="34" charset="0"/>
              </a:rPr>
              <a:t> Menschen</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9.3</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Gesundheits</a:t>
            </a:r>
            <a:r>
              <a:rPr lang="en-US" altLang="el-GR" sz="1800" dirty="0">
                <a:solidFill>
                  <a:schemeClr val="tx1">
                    <a:lumMod val="50000"/>
                    <a:lumOff val="50000"/>
                  </a:schemeClr>
                </a:solidFill>
                <a:latin typeface="Abadi Extra Light" panose="020B0204020104020204" pitchFamily="34" charset="0"/>
              </a:rPr>
              <a:t>-Apps für </a:t>
            </a:r>
            <a:r>
              <a:rPr lang="en-US" altLang="el-GR" sz="1800" dirty="0" err="1">
                <a:solidFill>
                  <a:schemeClr val="tx1">
                    <a:lumMod val="50000"/>
                    <a:lumOff val="50000"/>
                  </a:schemeClr>
                </a:solidFill>
                <a:latin typeface="Abadi Extra Light" panose="020B0204020104020204" pitchFamily="34" charset="0"/>
              </a:rPr>
              <a:t>ältere</a:t>
            </a:r>
            <a:r>
              <a:rPr lang="en-US" altLang="el-GR" sz="1800" dirty="0">
                <a:solidFill>
                  <a:schemeClr val="tx1">
                    <a:lumMod val="50000"/>
                    <a:lumOff val="50000"/>
                  </a:schemeClr>
                </a:solidFill>
                <a:latin typeface="Abadi Extra Light" panose="020B0204020104020204" pitchFamily="34" charset="0"/>
              </a:rPr>
              <a:t> Menschen</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a:solidFill>
                  <a:schemeClr val="bg1"/>
                </a:solidFill>
                <a:effectLst>
                  <a:outerShdw blurRad="38100" dist="38100" dir="2700000" algn="tl">
                    <a:srgbClr val="000000">
                      <a:alpha val="43137"/>
                    </a:srgbClr>
                  </a:outerShdw>
                </a:effectLst>
                <a:highlight>
                  <a:srgbClr val="C01E24"/>
                </a:highlight>
                <a:latin typeface="+mj-lt"/>
              </a:rPr>
              <a:t>9.3</a:t>
            </a:r>
            <a:r>
              <a:rPr lang="en-US" altLang="el-GR" sz="1800" b="1">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a:solidFill>
                  <a:schemeClr val="tx1">
                    <a:lumMod val="50000"/>
                    <a:lumOff val="50000"/>
                  </a:schemeClr>
                </a:solidFill>
                <a:latin typeface="Abadi Extra Light" panose="020B0204020104020204" pitchFamily="34" charset="0"/>
              </a:rPr>
              <a:t> </a:t>
            </a:r>
            <a:r>
              <a:rPr lang="en-US" altLang="el-GR" sz="1800" baseline="0" dirty="0">
                <a:solidFill>
                  <a:schemeClr val="tx1">
                    <a:lumMod val="50000"/>
                    <a:lumOff val="50000"/>
                  </a:schemeClr>
                </a:solidFill>
                <a:latin typeface="Abadi Extra Light" panose="020B0204020104020204" pitchFamily="34" charset="0"/>
              </a:rPr>
              <a:t>Health Apps for the Elderly</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8/9/2024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0.jpg"/><Relationship Id="rId5" Type="http://schemas.openxmlformats.org/officeDocument/2006/relationships/image" Target="../media/image9.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23.jpe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7.jpeg"/><Relationship Id="rId18" Type="http://schemas.openxmlformats.org/officeDocument/2006/relationships/hyperlink" Target="http://www.amsed.fr/" TargetMode="External"/><Relationship Id="rId3" Type="http://schemas.openxmlformats.org/officeDocument/2006/relationships/image" Target="../media/image12.jpeg"/><Relationship Id="rId21" Type="http://schemas.openxmlformats.org/officeDocument/2006/relationships/image" Target="../media/image21.jpeg"/><Relationship Id="rId7" Type="http://schemas.openxmlformats.org/officeDocument/2006/relationships/image" Target="../media/image14.jpeg"/><Relationship Id="rId12" Type="http://schemas.openxmlformats.org/officeDocument/2006/relationships/hyperlink" Target="https://www.oxfamitalia.org/" TargetMode="External"/><Relationship Id="rId17" Type="http://schemas.openxmlformats.org/officeDocument/2006/relationships/image" Target="../media/image19.png"/><Relationship Id="rId2" Type="http://schemas.openxmlformats.org/officeDocument/2006/relationships/notesSlide" Target="../notesSlides/notesSlide2.xml"/><Relationship Id="rId16" Type="http://schemas.openxmlformats.org/officeDocument/2006/relationships/image" Target="../media/image18.png"/><Relationship Id="rId20"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6.jpeg"/><Relationship Id="rId5" Type="http://schemas.openxmlformats.org/officeDocument/2006/relationships/image" Target="../media/image13.jpeg"/><Relationship Id="rId15" Type="http://schemas.openxmlformats.org/officeDocument/2006/relationships/hyperlink" Target="http://www.connexions.gr/" TargetMode="External"/><Relationship Id="rId10" Type="http://schemas.openxmlformats.org/officeDocument/2006/relationships/hyperlink" Target="https://www.media-k.eu/"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5.jpeg"/><Relationship Id="rId14" Type="http://schemas.openxmlformats.org/officeDocument/2006/relationships/hyperlink" Target="http://www.uv.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 9  - </a:t>
            </a:r>
            <a:r>
              <a:rPr lang="en-US" sz="3400" b="1" kern="1200" dirty="0" err="1">
                <a:solidFill>
                  <a:srgbClr val="C00000"/>
                </a:solidFill>
                <a:effectLst/>
                <a:latin typeface="+mj-lt"/>
                <a:ea typeface="+mj-ea"/>
                <a:cs typeface="+mj-cs"/>
              </a:rPr>
              <a:t>Selbstlerneinheit</a:t>
            </a:r>
            <a:r>
              <a:rPr lang="en-US" sz="3400" b="1" kern="1200" dirty="0">
                <a:solidFill>
                  <a:srgbClr val="C00000"/>
                </a:solidFill>
                <a:effectLst/>
                <a:latin typeface="+mj-lt"/>
                <a:ea typeface="+mj-ea"/>
                <a:cs typeface="+mj-cs"/>
              </a:rPr>
              <a:t> </a:t>
            </a:r>
            <a:r>
              <a:rPr lang="en-US" sz="2400" b="1" kern="1200" dirty="0">
                <a:solidFill>
                  <a:srgbClr val="C00000"/>
                </a:solidFill>
                <a:effectLst/>
                <a:latin typeface="+mj-lt"/>
                <a:ea typeface="+mj-ea"/>
                <a:cs typeface="+mj-cs"/>
              </a:rPr>
              <a:t>(9.3)</a:t>
            </a:r>
            <a:r>
              <a:rPr lang="en-US" sz="2400" b="1" kern="1200" dirty="0">
                <a:solidFill>
                  <a:schemeClr val="tx1"/>
                </a:solidFill>
                <a:latin typeface="+mj-lt"/>
                <a:ea typeface="+mj-ea"/>
                <a:cs typeface="+mj-cs"/>
              </a:rPr>
              <a:t/>
            </a:r>
            <a:br>
              <a:rPr lang="en-US" sz="2400" b="1" kern="1200" dirty="0">
                <a:solidFill>
                  <a:schemeClr val="tx1"/>
                </a:solidFill>
                <a:latin typeface="+mj-lt"/>
                <a:ea typeface="+mj-ea"/>
                <a:cs typeface="+mj-cs"/>
              </a:rPr>
            </a:br>
            <a:r>
              <a:rPr lang="en-US" sz="4000" b="1" dirty="0" err="1">
                <a:solidFill>
                  <a:schemeClr val="tx1"/>
                </a:solidFill>
                <a:effectLst/>
                <a:latin typeface="+mj-lt"/>
              </a:rPr>
              <a:t>Gesundheits</a:t>
            </a:r>
            <a:r>
              <a:rPr lang="en-US" sz="4000" b="1" dirty="0">
                <a:solidFill>
                  <a:schemeClr val="tx1"/>
                </a:solidFill>
                <a:effectLst/>
                <a:latin typeface="+mj-lt"/>
              </a:rPr>
              <a:t>-Apps für </a:t>
            </a:r>
            <a:r>
              <a:rPr lang="en-US" sz="4000" b="1" dirty="0" err="1">
                <a:solidFill>
                  <a:schemeClr val="tx1"/>
                </a:solidFill>
                <a:effectLst/>
                <a:latin typeface="+mj-lt"/>
              </a:rPr>
              <a:t>ältere</a:t>
            </a:r>
            <a:r>
              <a:rPr lang="en-US" sz="4000" b="1" dirty="0">
                <a:solidFill>
                  <a:schemeClr val="tx1"/>
                </a:solidFill>
                <a:effectLst/>
                <a:latin typeface="+mj-lt"/>
              </a:rPr>
              <a:t> Menschen</a:t>
            </a:r>
            <a:endParaRPr lang="en-US" sz="3400" b="1" dirty="0">
              <a:solidFill>
                <a:schemeClr val="tx1"/>
              </a:solidFill>
              <a:effectLst/>
              <a:latin typeface="+mj-lt"/>
            </a:endParaRPr>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6</a:t>
            </a:r>
            <a:endParaRPr lang="el-GR" sz="2400" dirty="0"/>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C01E2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lumMod val="95000"/>
                  </a:schemeClr>
                </a:solidFill>
                <a:effectLst>
                  <a:outerShdw blurRad="38100" dist="38100" dir="2700000" algn="tl">
                    <a:srgbClr val="000000">
                      <a:alpha val="43137"/>
                    </a:srgbClr>
                  </a:outerShdw>
                </a:effectLst>
              </a:rPr>
              <a:t>9</a:t>
            </a:r>
            <a:endParaRPr lang="el-GR" sz="2400" b="1" dirty="0">
              <a:solidFill>
                <a:schemeClr val="bg1">
                  <a:lumMod val="95000"/>
                </a:schemeClr>
              </a:solidFill>
              <a:effectLst>
                <a:outerShdw blurRad="38100" dist="38100" dir="2700000" algn="tl">
                  <a:srgbClr val="000000">
                    <a:alpha val="43137"/>
                  </a:srgbClr>
                </a:outerShdw>
              </a:effectLst>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54966" y="6302499"/>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b="0" strike="noStrike" spc="-1" dirty="0">
              <a:solidFill>
                <a:srgbClr val="000000"/>
              </a:solidFill>
              <a:latin typeface="Arial"/>
            </a:endParaRPr>
          </a:p>
        </p:txBody>
      </p:sp>
      <p:pic>
        <p:nvPicPr>
          <p:cNvPr id="28" name="Picture 27">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rcRect/>
          <a:stretch/>
        </p:blipFill>
        <p:spPr>
          <a:xfrm>
            <a:off x="11628" y="6417986"/>
            <a:ext cx="1954612" cy="429323"/>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246427" y="1217236"/>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Was bedeutet die Abkürzung "ATL"?</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Automatisierte technische Lösungen</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Aktivitäten des täglichen Lebens.</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Aktivitäten des täglichen Lachens.</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Arbeitsteilung</a:t>
            </a:r>
            <a:r>
              <a:rPr lang="en-US" dirty="0"/>
              <a:t> in </a:t>
            </a:r>
            <a:r>
              <a:rPr lang="en-US" dirty="0" err="1"/>
              <a:t>Lernprozessen</a:t>
            </a:r>
            <a:r>
              <a:rPr lang="en-US" dirty="0"/>
              <a:t>.</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246427" y="2122111"/>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Tree>
    <p:extLst>
      <p:ext uri="{BB962C8B-B14F-4D97-AF65-F5344CB8AC3E}">
        <p14:creationId xmlns:p14="http://schemas.microsoft.com/office/powerpoint/2010/main" val="3032865709"/>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C01E24"/>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err="1">
                <a:solidFill>
                  <a:srgbClr val="203864"/>
                </a:solidFill>
              </a:rPr>
              <a:t>Gesundes</a:t>
            </a:r>
            <a:r>
              <a:rPr lang="en-GB" sz="2000" b="1" dirty="0">
                <a:solidFill>
                  <a:srgbClr val="203864"/>
                </a:solidFill>
              </a:rPr>
              <a:t> Altern </a:t>
            </a:r>
            <a:r>
              <a:rPr lang="en-GB" sz="2000" b="1" dirty="0" err="1">
                <a:solidFill>
                  <a:srgbClr val="203864"/>
                </a:solidFill>
              </a:rPr>
              <a:t>bedeutet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Nachlassende</a:t>
            </a:r>
            <a:r>
              <a:rPr lang="en-US" dirty="0"/>
              <a:t> </a:t>
            </a:r>
            <a:r>
              <a:rPr lang="en-US" dirty="0" err="1"/>
              <a:t>Funktionsfähigkeit</a:t>
            </a:r>
            <a:r>
              <a:rPr lang="en-US" dirty="0"/>
              <a:t>.</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US" dirty="0" err="1"/>
              <a:t>Aufrechterhaltung</a:t>
            </a:r>
            <a:r>
              <a:rPr lang="en-US" dirty="0"/>
              <a:t> der </a:t>
            </a:r>
            <a:r>
              <a:rPr lang="en-US" dirty="0" err="1"/>
              <a:t>Funktionsfähigkeit</a:t>
            </a:r>
            <a:r>
              <a:rPr lang="en-US" dirty="0"/>
              <a:t>.</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Verschlechterung von Gesundheit, Unabhängigkeit und Lebensqualität. </a:t>
            </a:r>
            <a:endParaRPr lang="el-GR" dirty="0"/>
          </a:p>
        </p:txBody>
      </p:sp>
      <p:sp>
        <p:nvSpPr>
          <p:cNvPr id="7" name="TextBox 6">
            <a:extLst>
              <a:ext uri="{FF2B5EF4-FFF2-40B4-BE49-F238E27FC236}">
                <a16:creationId xmlns:a16="http://schemas.microsoft.com/office/drawing/2014/main" id="{6ADEDE7A-0913-479F-BB67-E02D145BE5E2}"/>
              </a:ext>
            </a:extLst>
          </p:cNvPr>
          <p:cNvSpPr txBox="1"/>
          <p:nvPr/>
        </p:nvSpPr>
        <p:spPr>
          <a:xfrm>
            <a:off x="2112607" y="1987414"/>
            <a:ext cx="2290563" cy="307777"/>
          </a:xfrm>
          <a:prstGeom prst="rect">
            <a:avLst/>
          </a:prstGeom>
        </p:spPr>
        <p:txBody>
          <a:bodyPr wrap="none" rtlCol="0">
            <a:spAutoFit/>
          </a:bodyPr>
          <a:lstStyle/>
          <a:p>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
        <p:nvSpPr>
          <p:cNvPr id="2" name="Ορθογώνιο 9">
            <a:extLst>
              <a:ext uri="{FF2B5EF4-FFF2-40B4-BE49-F238E27FC236}">
                <a16:creationId xmlns:a16="http://schemas.microsoft.com/office/drawing/2014/main" id="{53EB3A1B-0DF4-4F3A-9B5F-EBFE4E812BBD}"/>
              </a:ext>
            </a:extLst>
          </p:cNvPr>
          <p:cNvSpPr/>
          <p:nvPr/>
        </p:nvSpPr>
        <p:spPr>
          <a:xfrm>
            <a:off x="2105025"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Verbesserung von Gesundheit, Unabhängigkeit und Lebensqualität.</a:t>
            </a:r>
            <a:endParaRPr lang="el-GR" dirty="0"/>
          </a:p>
        </p:txBody>
      </p:sp>
    </p:spTree>
    <p:extLst>
      <p:ext uri="{BB962C8B-B14F-4D97-AF65-F5344CB8AC3E}">
        <p14:creationId xmlns:p14="http://schemas.microsoft.com/office/powerpoint/2010/main" val="241749389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538135"/>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1E24"/>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Ordnen Sie die Spalten zu!</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352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Medisafe</a:t>
            </a:r>
            <a:r>
              <a:rPr lang="en-US" dirty="0"/>
              <a:t> – Pill reminder.</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352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App für psychische Gesundheit.</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600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a:t>
            </a:r>
            <a:r>
              <a:rPr lang="en-GB" dirty="0"/>
              <a:t>Elevate – Brain Training</a:t>
            </a:r>
            <a:r>
              <a:rPr lang="en-US" dirty="0"/>
              <a:t>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600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App für das Management chronischer Krankheiten.</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080698" cy="307777"/>
          </a:xfrm>
          <a:prstGeom prst="rect">
            <a:avLst/>
          </a:prstGeom>
        </p:spPr>
        <p:txBody>
          <a:bodyPr wrap="none" rtlCol="0">
            <a:spAutoFit/>
          </a:bodyPr>
          <a:lstStyle/>
          <a:p>
            <a:pPr algn="l"/>
            <a:r>
              <a:rPr lang="de-DE" sz="1400" i="1" dirty="0"/>
              <a:t>Ordnen Sie die Spalten zu!</a:t>
            </a:r>
            <a:endParaRPr lang="el-GR" sz="1400" i="1" dirty="0" err="1"/>
          </a:p>
        </p:txBody>
      </p:sp>
      <p:sp>
        <p:nvSpPr>
          <p:cNvPr id="8" name="Ορθογώνιο 7">
            <a:extLst>
              <a:ext uri="{FF2B5EF4-FFF2-40B4-BE49-F238E27FC236}">
                <a16:creationId xmlns:a16="http://schemas.microsoft.com/office/drawing/2014/main" id="{276C2C90-7C61-4DC5-BAF8-FF0E86A8BA4E}"/>
              </a:ext>
            </a:extLst>
          </p:cNvPr>
          <p:cNvSpPr/>
          <p:nvPr/>
        </p:nvSpPr>
        <p:spPr>
          <a:xfrm>
            <a:off x="2126791" y="469524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Calm – Mediation practices and sleeping aid.</a:t>
            </a:r>
            <a:endParaRPr lang="el-GR" dirty="0"/>
          </a:p>
        </p:txBody>
      </p:sp>
      <p:sp>
        <p:nvSpPr>
          <p:cNvPr id="9" name="Ορθογώνιο 8">
            <a:extLst>
              <a:ext uri="{FF2B5EF4-FFF2-40B4-BE49-F238E27FC236}">
                <a16:creationId xmlns:a16="http://schemas.microsoft.com/office/drawing/2014/main" id="{71A3F062-269C-4402-8F65-5358C806FC03}"/>
              </a:ext>
            </a:extLst>
          </p:cNvPr>
          <p:cNvSpPr/>
          <p:nvPr/>
        </p:nvSpPr>
        <p:spPr>
          <a:xfrm>
            <a:off x="6134100" y="579003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App für das Training körperlicher Aktivitäten.</a:t>
            </a:r>
            <a:endParaRPr lang="el-GR" dirty="0"/>
          </a:p>
        </p:txBody>
      </p:sp>
      <p:sp>
        <p:nvSpPr>
          <p:cNvPr id="14" name="Ορθογώνιο 13">
            <a:extLst>
              <a:ext uri="{FF2B5EF4-FFF2-40B4-BE49-F238E27FC236}">
                <a16:creationId xmlns:a16="http://schemas.microsoft.com/office/drawing/2014/main" id="{F2CF200D-C714-4BA9-AECB-681B7F038870}"/>
              </a:ext>
            </a:extLst>
          </p:cNvPr>
          <p:cNvSpPr/>
          <p:nvPr/>
        </p:nvSpPr>
        <p:spPr>
          <a:xfrm>
            <a:off x="6134100" y="46767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App für das Training kognitiver Aktivitäten.</a:t>
            </a:r>
            <a:endParaRPr lang="el-GR" dirty="0"/>
          </a:p>
        </p:txBody>
      </p:sp>
      <p:sp>
        <p:nvSpPr>
          <p:cNvPr id="15" name="Ορθογώνιο 14">
            <a:extLst>
              <a:ext uri="{FF2B5EF4-FFF2-40B4-BE49-F238E27FC236}">
                <a16:creationId xmlns:a16="http://schemas.microsoft.com/office/drawing/2014/main" id="{5876E361-1696-4DD7-B6DA-A327EC148472}"/>
              </a:ext>
            </a:extLst>
          </p:cNvPr>
          <p:cNvSpPr/>
          <p:nvPr/>
        </p:nvSpPr>
        <p:spPr>
          <a:xfrm>
            <a:off x="2124330" y="579003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Tai Chi – Beginners vitality.</a:t>
            </a:r>
            <a:endParaRPr lang="el-GR" dirty="0"/>
          </a:p>
        </p:txBody>
      </p:sp>
    </p:spTree>
    <p:extLst>
      <p:ext uri="{BB962C8B-B14F-4D97-AF65-F5344CB8AC3E}">
        <p14:creationId xmlns:p14="http://schemas.microsoft.com/office/powerpoint/2010/main" val="158027667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00B0F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2F5496"/>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FFC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00B0F0"/>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30" restart="whenNotActive" fill="hold" evtFilter="cancelBubble" nodeType="interactiveSeq">
                <p:stCondLst>
                  <p:cond evt="onClick" delay="0">
                    <p:tgtEl>
                      <p:spTgt spid="8"/>
                    </p:tgtEl>
                  </p:cond>
                </p:stCondLst>
                <p:endSync evt="end" delay="0">
                  <p:rtn val="all"/>
                </p:endSync>
                <p:childTnLst>
                  <p:par>
                    <p:cTn id="31" fill="hold">
                      <p:stCondLst>
                        <p:cond delay="0"/>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8"/>
                                        </p:tgtEl>
                                        <p:attrNameLst>
                                          <p:attrName>fillcolor</p:attrName>
                                        </p:attrNameLst>
                                      </p:cBhvr>
                                      <p:to>
                                        <a:srgbClr val="2F5496"/>
                                      </p:to>
                                    </p:animClr>
                                    <p:set>
                                      <p:cBhvr>
                                        <p:cTn id="35" dur="2000" fill="hold"/>
                                        <p:tgtEl>
                                          <p:spTgt spid="8"/>
                                        </p:tgtEl>
                                        <p:attrNameLst>
                                          <p:attrName>fill.type</p:attrName>
                                        </p:attrNameLst>
                                      </p:cBhvr>
                                      <p:to>
                                        <p:strVal val="solid"/>
                                      </p:to>
                                    </p:set>
                                    <p:set>
                                      <p:cBhvr>
                                        <p:cTn id="36" dur="2000" fill="hold"/>
                                        <p:tgtEl>
                                          <p:spTgt spid="8"/>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7" restart="whenNotActive" fill="hold" evtFilter="cancelBubble" nodeType="interactiveSeq">
                <p:stCondLst>
                  <p:cond evt="onClick" delay="0">
                    <p:tgtEl>
                      <p:spTgt spid="9"/>
                    </p:tgtEl>
                  </p:cond>
                </p:stCondLst>
                <p:endSync evt="end" delay="0">
                  <p:rtn val="all"/>
                </p:endSync>
                <p:childTnLst>
                  <p:par>
                    <p:cTn id="38" fill="hold">
                      <p:stCondLst>
                        <p:cond delay="0"/>
                      </p:stCondLst>
                      <p:childTnLst>
                        <p:par>
                          <p:cTn id="39" fill="hold">
                            <p:stCondLst>
                              <p:cond delay="0"/>
                            </p:stCondLst>
                            <p:childTnLst>
                              <p:par>
                                <p:cTn id="40" presetID="1" presetClass="emph" presetSubtype="2" fill="hold" nodeType="clickEffect">
                                  <p:stCondLst>
                                    <p:cond delay="0"/>
                                  </p:stCondLst>
                                  <p:childTnLst>
                                    <p:animClr clrSpc="rgb" dir="cw">
                                      <p:cBhvr>
                                        <p:cTn id="41" dur="2000" fill="hold"/>
                                        <p:tgtEl>
                                          <p:spTgt spid="9"/>
                                        </p:tgtEl>
                                        <p:attrNameLst>
                                          <p:attrName>fillcolor</p:attrName>
                                        </p:attrNameLst>
                                      </p:cBhvr>
                                      <p:to>
                                        <a:srgbClr val="7030A0"/>
                                      </p:to>
                                    </p:animClr>
                                    <p:set>
                                      <p:cBhvr>
                                        <p:cTn id="42" dur="2000" fill="hold"/>
                                        <p:tgtEl>
                                          <p:spTgt spid="9"/>
                                        </p:tgtEl>
                                        <p:attrNameLst>
                                          <p:attrName>fill.type</p:attrName>
                                        </p:attrNameLst>
                                      </p:cBhvr>
                                      <p:to>
                                        <p:strVal val="solid"/>
                                      </p:to>
                                    </p:set>
                                    <p:set>
                                      <p:cBhvr>
                                        <p:cTn id="43" dur="2000" fill="hold"/>
                                        <p:tgtEl>
                                          <p:spTgt spid="9"/>
                                        </p:tgtEl>
                                        <p:attrNameLst>
                                          <p:attrName>fill.on</p:attrName>
                                        </p:attrNameLst>
                                      </p:cBhvr>
                                      <p:to>
                                        <p:strVal val="true"/>
                                      </p:to>
                                    </p:set>
                                  </p:childTnLst>
                                </p:cTn>
                              </p:par>
                            </p:childTnLst>
                          </p:cTn>
                        </p:par>
                      </p:childTnLst>
                    </p:cTn>
                  </p:par>
                </p:childTnLst>
              </p:cTn>
              <p:nextCondLst>
                <p:cond evt="onClick" delay="0">
                  <p:tgtEl>
                    <p:spTgt spid="9"/>
                  </p:tgtEl>
                </p:cond>
              </p:nextCondLst>
            </p:seq>
            <p:seq concurrent="1" nextAc="seek">
              <p:cTn id="44" restart="whenNotActive" fill="hold" evtFilter="cancelBubble" nodeType="interactiveSeq">
                <p:stCondLst>
                  <p:cond evt="onClick" delay="0">
                    <p:tgtEl>
                      <p:spTgt spid="14"/>
                    </p:tgtEl>
                  </p:cond>
                </p:stCondLst>
                <p:endSync evt="end" delay="0">
                  <p:rtn val="all"/>
                </p:endSync>
                <p:childTnLst>
                  <p:par>
                    <p:cTn id="45" fill="hold">
                      <p:stCondLst>
                        <p:cond delay="0"/>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4"/>
                                        </p:tgtEl>
                                        <p:attrNameLst>
                                          <p:attrName>fillcolor</p:attrName>
                                        </p:attrNameLst>
                                      </p:cBhvr>
                                      <p:to>
                                        <a:srgbClr val="FFC000"/>
                                      </p:to>
                                    </p:animClr>
                                    <p:set>
                                      <p:cBhvr>
                                        <p:cTn id="49" dur="2000" fill="hold"/>
                                        <p:tgtEl>
                                          <p:spTgt spid="14"/>
                                        </p:tgtEl>
                                        <p:attrNameLst>
                                          <p:attrName>fill.type</p:attrName>
                                        </p:attrNameLst>
                                      </p:cBhvr>
                                      <p:to>
                                        <p:strVal val="solid"/>
                                      </p:to>
                                    </p:set>
                                    <p:set>
                                      <p:cBhvr>
                                        <p:cTn id="50" dur="2000" fill="hold"/>
                                        <p:tgtEl>
                                          <p:spTgt spid="14"/>
                                        </p:tgtEl>
                                        <p:attrNameLst>
                                          <p:attrName>fill.on</p:attrName>
                                        </p:attrNameLst>
                                      </p:cBhvr>
                                      <p:to>
                                        <p:strVal val="true"/>
                                      </p:to>
                                    </p:set>
                                  </p:childTnLst>
                                </p:cTn>
                              </p:par>
                            </p:childTnLst>
                          </p:cTn>
                        </p:par>
                      </p:childTnLst>
                    </p:cTn>
                  </p:par>
                </p:childTnLst>
              </p:cTn>
              <p:nextCondLst>
                <p:cond evt="onClick" delay="0">
                  <p:tgtEl>
                    <p:spTgt spid="14"/>
                  </p:tgtEl>
                </p:cond>
              </p:nextCondLst>
            </p:seq>
            <p:seq concurrent="1" nextAc="seek">
              <p:cTn id="51" restart="whenNotActive" fill="hold" evtFilter="cancelBubble" nodeType="interactiveSeq">
                <p:stCondLst>
                  <p:cond evt="onClick" delay="0">
                    <p:tgtEl>
                      <p:spTgt spid="15"/>
                    </p:tgtEl>
                  </p:cond>
                </p:stCondLst>
                <p:endSync evt="end" delay="0">
                  <p:rtn val="all"/>
                </p:endSync>
                <p:childTnLst>
                  <p:par>
                    <p:cTn id="52" fill="hold">
                      <p:stCondLst>
                        <p:cond delay="0"/>
                      </p:stCondLst>
                      <p:childTnLst>
                        <p:par>
                          <p:cTn id="53" fill="hold">
                            <p:stCondLst>
                              <p:cond delay="0"/>
                            </p:stCondLst>
                            <p:childTnLst>
                              <p:par>
                                <p:cTn id="54" presetID="1" presetClass="emph" presetSubtype="2" fill="hold" nodeType="clickEffect">
                                  <p:stCondLst>
                                    <p:cond delay="0"/>
                                  </p:stCondLst>
                                  <p:childTnLst>
                                    <p:animClr clrSpc="rgb" dir="cw">
                                      <p:cBhvr>
                                        <p:cTn id="55" dur="2000" fill="hold"/>
                                        <p:tgtEl>
                                          <p:spTgt spid="15"/>
                                        </p:tgtEl>
                                        <p:attrNameLst>
                                          <p:attrName>fillcolor</p:attrName>
                                        </p:attrNameLst>
                                      </p:cBhvr>
                                      <p:to>
                                        <a:srgbClr val="7030A0"/>
                                      </p:to>
                                    </p:animClr>
                                    <p:set>
                                      <p:cBhvr>
                                        <p:cTn id="56" dur="2000" fill="hold"/>
                                        <p:tgtEl>
                                          <p:spTgt spid="15"/>
                                        </p:tgtEl>
                                        <p:attrNameLst>
                                          <p:attrName>fill.type</p:attrName>
                                        </p:attrNameLst>
                                      </p:cBhvr>
                                      <p:to>
                                        <p:strVal val="solid"/>
                                      </p:to>
                                    </p:set>
                                    <p:set>
                                      <p:cBhvr>
                                        <p:cTn id="57" dur="2000" fill="hold"/>
                                        <p:tgtEl>
                                          <p:spTgt spid="15"/>
                                        </p:tgtEl>
                                        <p:attrNameLst>
                                          <p:attrName>fill.on</p:attrName>
                                        </p:attrNameLst>
                                      </p:cBhvr>
                                      <p:to>
                                        <p:strVal val="true"/>
                                      </p:to>
                                    </p:set>
                                  </p:childTnLst>
                                </p:cTn>
                              </p:par>
                            </p:childTnLst>
                          </p:cTn>
                        </p:par>
                      </p:childTnLst>
                    </p:cTn>
                  </p:par>
                </p:childTnLst>
              </p:cTn>
              <p:nextCondLst>
                <p:cond evt="onClick" delay="0">
                  <p:tgtEl>
                    <p:spTgt spid="15"/>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Apps können Menschen mit leichter Demenz zu mehr Unabhängigkeit verhelfen.</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137375320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Gemeinsame Grundfunktionalitäten der meisten Gesundheits-Apps für ältere Menschen sind.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373303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Bilder</a:t>
            </a:r>
            <a:r>
              <a:rPr lang="en-US" dirty="0"/>
              <a:t> </a:t>
            </a:r>
            <a:r>
              <a:rPr lang="en-US" dirty="0" err="1"/>
              <a:t>malen</a:t>
            </a:r>
            <a:r>
              <a:rPr lang="en-US" dirty="0"/>
              <a:t>.</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B. Online-</a:t>
            </a:r>
            <a:r>
              <a:rPr lang="en-US" dirty="0" err="1"/>
              <a:t>Einkauf</a:t>
            </a:r>
            <a:r>
              <a:rPr lang="en-US" dirty="0"/>
              <a:t>.</a:t>
            </a:r>
          </a:p>
        </p:txBody>
      </p:sp>
      <p:sp>
        <p:nvSpPr>
          <p:cNvPr id="7" name="TextBox 6">
            <a:extLst>
              <a:ext uri="{FF2B5EF4-FFF2-40B4-BE49-F238E27FC236}">
                <a16:creationId xmlns:a16="http://schemas.microsoft.com/office/drawing/2014/main" id="{3CA84F15-E3A8-4204-B4E9-D5D4C30C2F30}"/>
              </a:ext>
            </a:extLst>
          </p:cNvPr>
          <p:cNvSpPr txBox="1"/>
          <p:nvPr/>
        </p:nvSpPr>
        <p:spPr>
          <a:xfrm>
            <a:off x="2112607" y="1987414"/>
            <a:ext cx="2234138" cy="307777"/>
          </a:xfrm>
          <a:prstGeom prst="rect">
            <a:avLst/>
          </a:prstGeom>
        </p:spPr>
        <p:txBody>
          <a:bodyPr wrap="none" rtlCol="0">
            <a:spAutoFit/>
          </a:bodyPr>
          <a:lstStyle/>
          <a:p>
            <a:pPr algn="l"/>
            <a:r>
              <a:rPr lang="en-US" sz="1400" i="1" dirty="0"/>
              <a:t>Zwei </a:t>
            </a:r>
            <a:r>
              <a:rPr lang="en-US" sz="1400" i="1" dirty="0" err="1"/>
              <a:t>Antworten</a:t>
            </a:r>
            <a:r>
              <a:rPr lang="en-US" sz="1400" i="1" dirty="0"/>
              <a:t> </a:t>
            </a:r>
            <a:r>
              <a:rPr lang="en-US" sz="1400" i="1" dirty="0" err="1"/>
              <a:t>sind</a:t>
            </a:r>
            <a:r>
              <a:rPr lang="en-US" sz="1400" i="1" dirty="0"/>
              <a:t> </a:t>
            </a:r>
            <a:r>
              <a:rPr lang="en-US" sz="1400" i="1" dirty="0" err="1"/>
              <a:t>richtig</a:t>
            </a:r>
            <a:r>
              <a:rPr lang="en-US" sz="1400" i="1" dirty="0"/>
              <a:t>!</a:t>
            </a:r>
            <a:endParaRPr lang="el-GR" sz="1400" i="1" dirty="0" err="1"/>
          </a:p>
        </p:txBody>
      </p:sp>
      <p:sp>
        <p:nvSpPr>
          <p:cNvPr id="3" name="Ορθογώνιο 11">
            <a:extLst>
              <a:ext uri="{FF2B5EF4-FFF2-40B4-BE49-F238E27FC236}">
                <a16:creationId xmlns:a16="http://schemas.microsoft.com/office/drawing/2014/main" id="{3798647F-0332-6C45-DF6F-4FD96C083571}"/>
              </a:ext>
            </a:extLst>
          </p:cNvPr>
          <p:cNvSpPr/>
          <p:nvPr/>
        </p:nvSpPr>
        <p:spPr>
          <a:xfrm>
            <a:off x="2105025" y="2543447"/>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A. </a:t>
            </a:r>
            <a:r>
              <a:rPr lang="en-US" dirty="0" err="1"/>
              <a:t>Selbstüberwachung</a:t>
            </a:r>
            <a:r>
              <a:rPr lang="en-US" dirty="0"/>
              <a:t>/</a:t>
            </a:r>
            <a:r>
              <a:rPr lang="en-US" dirty="0" err="1"/>
              <a:t>Verfolgung</a:t>
            </a:r>
            <a:r>
              <a:rPr lang="en-US" dirty="0"/>
              <a:t>.</a:t>
            </a:r>
            <a:endParaRPr lang="el-GR" dirty="0"/>
          </a:p>
        </p:txBody>
      </p:sp>
      <p:sp>
        <p:nvSpPr>
          <p:cNvPr id="6" name="Ορθογώνιο 11">
            <a:extLst>
              <a:ext uri="{FF2B5EF4-FFF2-40B4-BE49-F238E27FC236}">
                <a16:creationId xmlns:a16="http://schemas.microsoft.com/office/drawing/2014/main" id="{116D0B91-BE20-7B48-730D-5A23F5D4405E}"/>
              </a:ext>
            </a:extLst>
          </p:cNvPr>
          <p:cNvSpPr/>
          <p:nvPr/>
        </p:nvSpPr>
        <p:spPr>
          <a:xfrm>
            <a:off x="6134100" y="3733033"/>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D. </a:t>
            </a:r>
            <a:r>
              <a:rPr lang="en-US" dirty="0" err="1"/>
              <a:t>Hinweise</a:t>
            </a:r>
            <a:r>
              <a:rPr lang="en-US" dirty="0"/>
              <a:t> </a:t>
            </a:r>
            <a:r>
              <a:rPr lang="en-US" dirty="0" err="1"/>
              <a:t>oder</a:t>
            </a:r>
            <a:r>
              <a:rPr lang="en-US" dirty="0"/>
              <a:t> Push-</a:t>
            </a:r>
            <a:r>
              <a:rPr lang="en-US" dirty="0" err="1"/>
              <a:t>Benachrichtigungen</a:t>
            </a:r>
            <a:r>
              <a:rPr lang="en-US" dirty="0"/>
              <a:t>.</a:t>
            </a:r>
            <a:endParaRPr lang="el-GR" dirty="0"/>
          </a:p>
        </p:txBody>
      </p:sp>
    </p:spTree>
    <p:extLst>
      <p:ext uri="{BB962C8B-B14F-4D97-AF65-F5344CB8AC3E}">
        <p14:creationId xmlns:p14="http://schemas.microsoft.com/office/powerpoint/2010/main" val="400842026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538135"/>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1252276"/>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Apps können sehbehinderten oder blinden Menschen nicht helfen.</a:t>
            </a:r>
            <a:endParaRPr lang="el-GR" b="1" i="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97656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2" name="Ορθογώνιο 1">
            <a:extLst>
              <a:ext uri="{FF2B5EF4-FFF2-40B4-BE49-F238E27FC236}">
                <a16:creationId xmlns:a16="http://schemas.microsoft.com/office/drawing/2014/main" id="{D262914C-3C35-7E7A-B6FB-FDA8AD5866B3}"/>
              </a:ext>
            </a:extLst>
          </p:cNvPr>
          <p:cNvSpPr/>
          <p:nvPr/>
        </p:nvSpPr>
        <p:spPr>
          <a:xfrm>
            <a:off x="6134100" y="2976562"/>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9906446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1E24"/>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2"/>
                                        </p:tgtEl>
                                        <p:attrNameLst>
                                          <p:attrName>fillcolor</p:attrName>
                                        </p:attrNameLst>
                                      </p:cBhvr>
                                      <p:to>
                                        <a:srgbClr val="538135"/>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Zusätzliche Selbstlernressource: „Benutzertagebuch"-Vorlage</a:t>
            </a:r>
          </a:p>
        </p:txBody>
      </p:sp>
      <p:sp>
        <p:nvSpPr>
          <p:cNvPr id="3" name="Inhaltsplatzhalter 2"/>
          <p:cNvSpPr>
            <a:spLocks noGrp="1"/>
          </p:cNvSpPr>
          <p:nvPr>
            <p:ph idx="1"/>
          </p:nvPr>
        </p:nvSpPr>
        <p:spPr>
          <a:xfrm>
            <a:off x="557998" y="1799999"/>
            <a:ext cx="9002561" cy="4865977"/>
          </a:xfrm>
        </p:spPr>
        <p:txBody>
          <a:bodyPr/>
          <a:lstStyle/>
          <a:p>
            <a:r>
              <a:rPr lang="de-DE" dirty="0"/>
              <a:t>Die „Benutzertagebuch"-Vorlage finden Sie als Word-Dokument auf der e-Training Plattform! </a:t>
            </a:r>
          </a:p>
          <a:p>
            <a:r>
              <a:rPr lang="de-DE" dirty="0"/>
              <a:t>Um diesen Teil der Selbstlerneinheit abzuschließen, gehen Sie bitte zurück zur Erfahrungsbasierten Trainingseinheit und lesen Sie die Anweisungen für die Herausforderung der Integration im Alltag!</a:t>
            </a:r>
          </a:p>
        </p:txBody>
      </p:sp>
    </p:spTree>
    <p:extLst>
      <p:ext uri="{BB962C8B-B14F-4D97-AF65-F5344CB8AC3E}">
        <p14:creationId xmlns:p14="http://schemas.microsoft.com/office/powerpoint/2010/main" val="38694989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228302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err="1">
                <a:solidFill>
                  <a:srgbClr val="C01E24"/>
                </a:solidFill>
                <a:latin typeface="+mj-lt"/>
              </a:rPr>
              <a:t>Glückwunsch</a:t>
            </a:r>
            <a:r>
              <a:rPr lang="en-US" sz="2800" dirty="0">
                <a:solidFill>
                  <a:srgbClr val="C01E24"/>
                </a:solidFill>
                <a:latin typeface="+mj-lt"/>
              </a:rPr>
              <a:t>!</a:t>
            </a:r>
          </a:p>
          <a:p>
            <a:pPr algn="l">
              <a:spcAft>
                <a:spcPts val="600"/>
              </a:spcAft>
            </a:pPr>
            <a:r>
              <a:rPr lang="en-US" sz="2800" dirty="0">
                <a:solidFill>
                  <a:srgbClr val="C01E24"/>
                </a:solidFill>
                <a:latin typeface="+mj-lt"/>
              </a:rPr>
              <a:t/>
            </a:r>
            <a:br>
              <a:rPr lang="en-US" sz="2800" dirty="0">
                <a:solidFill>
                  <a:srgbClr val="C01E24"/>
                </a:solidFill>
                <a:latin typeface="+mj-lt"/>
              </a:rPr>
            </a:br>
            <a:r>
              <a:rPr lang="de-DE" sz="2800" dirty="0">
                <a:solidFill>
                  <a:srgbClr val="C01E24"/>
                </a:solidFill>
                <a:latin typeface="+mj-lt"/>
              </a:rPr>
              <a:t>Sie haben die Selbstlerneinheit dieses Moduls abgeschlossen!</a:t>
            </a:r>
            <a:endParaRPr lang="en-US" sz="2800" dirty="0">
              <a:solidFill>
                <a:srgbClr val="C01E24"/>
              </a:solidFill>
              <a:latin typeface="+mj-lt"/>
            </a:endParaRP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sp>
        <p:nvSpPr>
          <p:cNvPr id="3" name="Ορθογώνιο 10">
            <a:extLst>
              <a:ext uri="{FF2B5EF4-FFF2-40B4-BE49-F238E27FC236}">
                <a16:creationId xmlns:a16="http://schemas.microsoft.com/office/drawing/2014/main" id="{EACC3867-A132-BC7C-D317-86418DB8BAEB}"/>
              </a:ext>
            </a:extLst>
          </p:cNvPr>
          <p:cNvSpPr/>
          <p:nvPr/>
        </p:nvSpPr>
        <p:spPr>
          <a:xfrm>
            <a:off x="4004434" y="6341280"/>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b="0" strike="noStrike" spc="-1" dirty="0">
              <a:solidFill>
                <a:srgbClr val="000000"/>
              </a:solidFill>
              <a:latin typeface="Arial"/>
            </a:endParaRPr>
          </a:p>
        </p:txBody>
      </p:sp>
      <p:pic>
        <p:nvPicPr>
          <p:cNvPr id="4" name="Picture 9">
            <a:extLst>
              <a:ext uri="{FF2B5EF4-FFF2-40B4-BE49-F238E27FC236}">
                <a16:creationId xmlns:a16="http://schemas.microsoft.com/office/drawing/2014/main" id="{810433F7-26FC-5291-BB12-739419C4DBB9}"/>
              </a:ext>
            </a:extLst>
          </p:cNvPr>
          <p:cNvPicPr>
            <a:picLocks noChangeAspect="1"/>
          </p:cNvPicPr>
          <p:nvPr/>
        </p:nvPicPr>
        <p:blipFill>
          <a:blip r:embed="rId5" cstate="hqprint">
            <a:extLst>
              <a:ext uri="{28A0092B-C50C-407E-A947-70E740481C1C}">
                <a14:useLocalDpi xmlns:a14="http://schemas.microsoft.com/office/drawing/2010/main" val="0"/>
              </a:ext>
            </a:extLst>
          </a:blip>
          <a:srcRect/>
          <a:stretch/>
        </p:blipFill>
        <p:spPr>
          <a:xfrm>
            <a:off x="8628" y="6455107"/>
            <a:ext cx="1843259" cy="404768"/>
          </a:xfrm>
          <a:prstGeom prst="rect">
            <a:avLst/>
          </a:prstGeom>
        </p:spPr>
      </p:pic>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ceHolder 1">
            <a:extLst>
              <a:ext uri="{FF2B5EF4-FFF2-40B4-BE49-F238E27FC236}">
                <a16:creationId xmlns:a16="http://schemas.microsoft.com/office/drawing/2014/main" id="{8F5B8413-B16F-68CC-7E2D-9C6A7F38861E}"/>
              </a:ext>
            </a:extLst>
          </p:cNvPr>
          <p:cNvSpPr>
            <a:spLocks noGrp="1"/>
          </p:cNvSpPr>
          <p:nvPr>
            <p:ph type="title"/>
          </p:nvPr>
        </p:nvSpPr>
        <p:spPr>
          <a:xfrm>
            <a:off x="838560" y="376916"/>
            <a:ext cx="10514880" cy="1325160"/>
          </a:xfrm>
          <a:prstGeom prst="rect">
            <a:avLst/>
          </a:prstGeom>
          <a:noFill/>
          <a:ln w="0">
            <a:noFill/>
          </a:ln>
        </p:spPr>
        <p:txBody>
          <a:bodyPr lIns="91440" tIns="45720" rIns="91440" bIns="45720" anchor="ctr">
            <a:normAutofit/>
          </a:bodyPr>
          <a:lstStyle/>
          <a:p>
            <a:pPr indent="0" algn="ctr">
              <a:lnSpc>
                <a:spcPct val="90000"/>
              </a:lnSpc>
              <a:buNone/>
              <a:tabLst>
                <a:tab pos="0" algn="l"/>
              </a:tabLst>
            </a:pPr>
            <a:r>
              <a:rPr lang="de-DE" sz="4800" b="1" strike="noStrike" spc="-1" dirty="0">
                <a:solidFill>
                  <a:srgbClr val="203864"/>
                </a:solidFill>
                <a:latin typeface="Calibri"/>
                <a:ea typeface="Calibri"/>
              </a:rPr>
              <a:t>Partner</a:t>
            </a:r>
            <a:endParaRPr lang="de-DE" sz="4800" b="0" strike="noStrike" spc="-1" dirty="0">
              <a:solidFill>
                <a:srgbClr val="000000"/>
              </a:solidFill>
              <a:latin typeface="Arial"/>
            </a:endParaRPr>
          </a:p>
        </p:txBody>
      </p:sp>
      <p:grpSp>
        <p:nvGrpSpPr>
          <p:cNvPr id="10" name="Google Shape;145;p2">
            <a:extLst>
              <a:ext uri="{FF2B5EF4-FFF2-40B4-BE49-F238E27FC236}">
                <a16:creationId xmlns:a16="http://schemas.microsoft.com/office/drawing/2014/main" id="{52BE467F-05F5-3B77-AE88-AEEE2E1080CB}"/>
              </a:ext>
            </a:extLst>
          </p:cNvPr>
          <p:cNvGrpSpPr/>
          <p:nvPr/>
        </p:nvGrpSpPr>
        <p:grpSpPr>
          <a:xfrm>
            <a:off x="6607200" y="1824836"/>
            <a:ext cx="6095160" cy="1667880"/>
            <a:chOff x="6606720" y="1812960"/>
            <a:chExt cx="6095160" cy="1667880"/>
          </a:xfrm>
        </p:grpSpPr>
        <p:pic>
          <p:nvPicPr>
            <p:cNvPr id="25" name="Google Shape;146;p2">
              <a:extLst>
                <a:ext uri="{FF2B5EF4-FFF2-40B4-BE49-F238E27FC236}">
                  <a16:creationId xmlns:a16="http://schemas.microsoft.com/office/drawing/2014/main" id="{8764269E-30E8-92BB-FF68-C93026EC00DF}"/>
                </a:ext>
              </a:extLst>
            </p:cNvPr>
            <p:cNvPicPr/>
            <p:nvPr/>
          </p:nvPicPr>
          <p:blipFill>
            <a:blip r:embed="rId3"/>
            <a:stretch/>
          </p:blipFill>
          <p:spPr>
            <a:xfrm>
              <a:off x="8930160" y="1812960"/>
              <a:ext cx="1448280" cy="996480"/>
            </a:xfrm>
            <a:prstGeom prst="rect">
              <a:avLst/>
            </a:prstGeom>
            <a:ln w="0">
              <a:noFill/>
            </a:ln>
          </p:spPr>
        </p:pic>
        <p:sp>
          <p:nvSpPr>
            <p:cNvPr id="30" name="Google Shape;147;p2">
              <a:extLst>
                <a:ext uri="{FF2B5EF4-FFF2-40B4-BE49-F238E27FC236}">
                  <a16:creationId xmlns:a16="http://schemas.microsoft.com/office/drawing/2014/main" id="{471F11E4-6E76-D958-95D3-6C8E000D1E78}"/>
                </a:ext>
              </a:extLst>
            </p:cNvPr>
            <p:cNvSpPr/>
            <p:nvPr/>
          </p:nvSpPr>
          <p:spPr>
            <a:xfrm>
              <a:off x="6606720" y="2751840"/>
              <a:ext cx="6095160" cy="729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50" b="0" strike="noStrike" spc="-1">
                  <a:solidFill>
                    <a:srgbClr val="203864"/>
                  </a:solidFill>
                  <a:latin typeface="Roboto"/>
                  <a:ea typeface="Roboto"/>
                </a:rPr>
                <a:t>WESTFALISCHE </a:t>
              </a:r>
              <a:r>
                <a:rPr lang="en-US" sz="1000" b="0" strike="noStrike" spc="-1">
                  <a:solidFill>
                    <a:srgbClr val="203864"/>
                  </a:solidFill>
                  <a:latin typeface="Roboto"/>
                  <a:ea typeface="Roboto"/>
                </a:rPr>
                <a:t>HOCHSCHULE</a:t>
              </a:r>
              <a:r>
                <a:rPr lang="en-US" sz="1050" b="0" strike="noStrike" spc="-1">
                  <a:solidFill>
                    <a:srgbClr val="203864"/>
                  </a:solidFill>
                  <a:latin typeface="Roboto"/>
                  <a:ea typeface="Roboto"/>
                </a:rPr>
                <a:t> GELSENKIRCHEN,</a:t>
              </a:r>
              <a:r>
                <a:rPr sz="1050"/>
                <a:t/>
              </a:r>
              <a:br>
                <a:rPr sz="1050"/>
              </a:br>
              <a:r>
                <a:rPr lang="en-US" sz="1050" b="0" strike="noStrike" spc="-1">
                  <a:solidFill>
                    <a:srgbClr val="203864"/>
                  </a:solidFill>
                  <a:latin typeface="Roboto"/>
                  <a:ea typeface="Roboto"/>
                </a:rPr>
                <a:t>BOCHOLT, RECKLINGHAUSEN</a:t>
              </a:r>
              <a:endParaRPr lang="de-DE" sz="1050" b="0" strike="noStrike" spc="-1">
                <a:solidFill>
                  <a:srgbClr val="000000"/>
                </a:solidFill>
                <a:latin typeface="Arial"/>
              </a:endParaRPr>
            </a:p>
            <a:p>
              <a:pPr algn="ctr">
                <a:lnSpc>
                  <a:spcPct val="100000"/>
                </a:lnSpc>
                <a:tabLst>
                  <a:tab pos="0" algn="l"/>
                </a:tabLst>
              </a:pPr>
              <a:r>
                <a:rPr lang="en-US" sz="1050" b="0" strike="noStrike" spc="-1">
                  <a:solidFill>
                    <a:srgbClr val="414042"/>
                  </a:solidFill>
                  <a:latin typeface="Roboto"/>
                  <a:ea typeface="Roboto"/>
                </a:rPr>
                <a:t>GELSENKIRCHEN, DEUTSCHLAND</a:t>
              </a:r>
              <a:endParaRPr lang="de-DE" sz="1050" b="0" strike="noStrike" spc="-1">
                <a:solidFill>
                  <a:srgbClr val="000000"/>
                </a:solidFill>
                <a:latin typeface="Arial"/>
              </a:endParaRPr>
            </a:p>
            <a:p>
              <a:pPr algn="ctr">
                <a:lnSpc>
                  <a:spcPct val="100000"/>
                </a:lnSpc>
                <a:tabLst>
                  <a:tab pos="0" algn="l"/>
                </a:tabLst>
              </a:pPr>
              <a:r>
                <a:rPr lang="en-US" sz="1050" b="0" u="sng" strike="noStrike" spc="-1">
                  <a:solidFill>
                    <a:srgbClr val="0563C1"/>
                  </a:solidFill>
                  <a:uFillTx/>
                  <a:latin typeface="Roboto"/>
                  <a:ea typeface="Roboto"/>
                  <a:hlinkClick r:id="rId4"/>
                </a:rPr>
                <a:t>www.w-hs.de</a:t>
              </a:r>
              <a:endParaRPr lang="de-DE" sz="1050" b="0" strike="noStrike" spc="-1">
                <a:solidFill>
                  <a:srgbClr val="000000"/>
                </a:solidFill>
                <a:latin typeface="Arial"/>
              </a:endParaRPr>
            </a:p>
          </p:txBody>
        </p:sp>
      </p:grpSp>
      <p:grpSp>
        <p:nvGrpSpPr>
          <p:cNvPr id="31" name="Google Shape;148;p2">
            <a:extLst>
              <a:ext uri="{FF2B5EF4-FFF2-40B4-BE49-F238E27FC236}">
                <a16:creationId xmlns:a16="http://schemas.microsoft.com/office/drawing/2014/main" id="{09B1AE84-F418-49AD-BDA1-9BDD6F6F0CD1}"/>
              </a:ext>
            </a:extLst>
          </p:cNvPr>
          <p:cNvGrpSpPr/>
          <p:nvPr/>
        </p:nvGrpSpPr>
        <p:grpSpPr>
          <a:xfrm>
            <a:off x="3484200" y="4515836"/>
            <a:ext cx="6628680" cy="1730880"/>
            <a:chOff x="3483720" y="4503960"/>
            <a:chExt cx="6628680" cy="1730880"/>
          </a:xfrm>
        </p:grpSpPr>
        <p:pic>
          <p:nvPicPr>
            <p:cNvPr id="32" name="Google Shape;149;p2">
              <a:extLst>
                <a:ext uri="{FF2B5EF4-FFF2-40B4-BE49-F238E27FC236}">
                  <a16:creationId xmlns:a16="http://schemas.microsoft.com/office/drawing/2014/main" id="{D817F139-E8B8-55BF-030A-894B883236BC}"/>
                </a:ext>
              </a:extLst>
            </p:cNvPr>
            <p:cNvPicPr/>
            <p:nvPr/>
          </p:nvPicPr>
          <p:blipFill>
            <a:blip r:embed="rId5"/>
            <a:stretch/>
          </p:blipFill>
          <p:spPr>
            <a:xfrm>
              <a:off x="5531760" y="4503960"/>
              <a:ext cx="2532960" cy="1046880"/>
            </a:xfrm>
            <a:prstGeom prst="rect">
              <a:avLst/>
            </a:prstGeom>
            <a:ln w="0">
              <a:noFill/>
            </a:ln>
          </p:spPr>
        </p:pic>
        <p:sp>
          <p:nvSpPr>
            <p:cNvPr id="33" name="Google Shape;150;p2">
              <a:extLst>
                <a:ext uri="{FF2B5EF4-FFF2-40B4-BE49-F238E27FC236}">
                  <a16:creationId xmlns:a16="http://schemas.microsoft.com/office/drawing/2014/main" id="{5BA85E68-6E1E-9E24-0C40-58635ADE25D2}"/>
                </a:ext>
              </a:extLst>
            </p:cNvPr>
            <p:cNvSpPr/>
            <p:nvPr/>
          </p:nvSpPr>
          <p:spPr>
            <a:xfrm>
              <a:off x="3483720" y="5534640"/>
              <a:ext cx="66286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COORDINA ORGANIZACIÓN DE EMPRESAS Y</a:t>
              </a:r>
              <a:r>
                <a:rPr sz="1000"/>
                <a:t/>
              </a:r>
              <a:br>
                <a:rPr sz="1000"/>
              </a:br>
              <a:r>
                <a:rPr lang="en-US" sz="1000" b="0" strike="noStrike" spc="-1">
                  <a:solidFill>
                    <a:srgbClr val="203864"/>
                  </a:solidFill>
                  <a:latin typeface="Roboto"/>
                  <a:ea typeface="Roboto"/>
                </a:rPr>
                <a:t>RECURSOS HUMANOS, S.L.</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6"/>
                </a:rPr>
                <a:t>coordina-oerh.com</a:t>
              </a:r>
              <a:endParaRPr lang="de-DE" sz="1000" b="0" strike="noStrike" spc="-1">
                <a:solidFill>
                  <a:srgbClr val="000000"/>
                </a:solidFill>
                <a:latin typeface="Arial"/>
              </a:endParaRPr>
            </a:p>
          </p:txBody>
        </p:sp>
      </p:grpSp>
      <p:grpSp>
        <p:nvGrpSpPr>
          <p:cNvPr id="34" name="Google Shape;151;p2">
            <a:extLst>
              <a:ext uri="{FF2B5EF4-FFF2-40B4-BE49-F238E27FC236}">
                <a16:creationId xmlns:a16="http://schemas.microsoft.com/office/drawing/2014/main" id="{1541A15A-8F64-FB04-C071-1963A49DF7BC}"/>
              </a:ext>
            </a:extLst>
          </p:cNvPr>
          <p:cNvGrpSpPr/>
          <p:nvPr/>
        </p:nvGrpSpPr>
        <p:grpSpPr>
          <a:xfrm>
            <a:off x="3020880" y="1788476"/>
            <a:ext cx="6633720" cy="1577880"/>
            <a:chOff x="3020400" y="1776600"/>
            <a:chExt cx="6633720" cy="1577880"/>
          </a:xfrm>
        </p:grpSpPr>
        <p:pic>
          <p:nvPicPr>
            <p:cNvPr id="35" name="Google Shape;152;p2">
              <a:extLst>
                <a:ext uri="{FF2B5EF4-FFF2-40B4-BE49-F238E27FC236}">
                  <a16:creationId xmlns:a16="http://schemas.microsoft.com/office/drawing/2014/main" id="{491405CF-06AA-D210-24FE-A8100F9BA4D2}"/>
                </a:ext>
              </a:extLst>
            </p:cNvPr>
            <p:cNvPicPr/>
            <p:nvPr/>
          </p:nvPicPr>
          <p:blipFill>
            <a:blip r:embed="rId7"/>
            <a:stretch/>
          </p:blipFill>
          <p:spPr>
            <a:xfrm>
              <a:off x="5065920" y="1776600"/>
              <a:ext cx="2542320" cy="1046880"/>
            </a:xfrm>
            <a:prstGeom prst="rect">
              <a:avLst/>
            </a:prstGeom>
            <a:ln w="0">
              <a:noFill/>
            </a:ln>
          </p:spPr>
        </p:pic>
        <p:sp>
          <p:nvSpPr>
            <p:cNvPr id="36" name="Google Shape;153;p2">
              <a:extLst>
                <a:ext uri="{FF2B5EF4-FFF2-40B4-BE49-F238E27FC236}">
                  <a16:creationId xmlns:a16="http://schemas.microsoft.com/office/drawing/2014/main" id="{C8D744E4-A480-F2C6-166C-5F9928879E92}"/>
                </a:ext>
              </a:extLst>
            </p:cNvPr>
            <p:cNvSpPr/>
            <p:nvPr/>
          </p:nvSpPr>
          <p:spPr>
            <a:xfrm>
              <a:off x="3020400" y="2806920"/>
              <a:ext cx="663372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PROLIPSIS</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666666"/>
                  </a:solidFill>
                  <a:latin typeface="Roboto"/>
                  <a:ea typeface="Roboto"/>
                </a:rPr>
                <a:t>ATHEN, GRIECHENLAND</a:t>
              </a:r>
              <a:r>
                <a:rPr sz="1000"/>
                <a:t/>
              </a:r>
              <a:br>
                <a:rPr sz="1000"/>
              </a:br>
              <a:r>
                <a:rPr lang="en-US" sz="1000" b="0" u="sng" strike="noStrike" spc="-1">
                  <a:solidFill>
                    <a:srgbClr val="0563C1"/>
                  </a:solidFill>
                  <a:uFillTx/>
                  <a:latin typeface="Roboto"/>
                  <a:ea typeface="Roboto"/>
                  <a:hlinkClick r:id="rId8"/>
                </a:rPr>
                <a:t>www.prolepsis.gr</a:t>
              </a:r>
              <a:endParaRPr lang="de-DE" sz="1000" b="0" strike="noStrike" spc="-1">
                <a:solidFill>
                  <a:srgbClr val="000000"/>
                </a:solidFill>
                <a:latin typeface="Arial"/>
              </a:endParaRPr>
            </a:p>
          </p:txBody>
        </p:sp>
      </p:grpSp>
      <p:grpSp>
        <p:nvGrpSpPr>
          <p:cNvPr id="37" name="Google Shape;154;p2">
            <a:extLst>
              <a:ext uri="{FF2B5EF4-FFF2-40B4-BE49-F238E27FC236}">
                <a16:creationId xmlns:a16="http://schemas.microsoft.com/office/drawing/2014/main" id="{87F58AF9-AD93-7317-1059-913E5D66FFF6}"/>
              </a:ext>
            </a:extLst>
          </p:cNvPr>
          <p:cNvGrpSpPr/>
          <p:nvPr/>
        </p:nvGrpSpPr>
        <p:grpSpPr>
          <a:xfrm>
            <a:off x="2776440" y="4490276"/>
            <a:ext cx="2542320" cy="1739160"/>
            <a:chOff x="2775960" y="4478400"/>
            <a:chExt cx="2542320" cy="1739160"/>
          </a:xfrm>
        </p:grpSpPr>
        <p:pic>
          <p:nvPicPr>
            <p:cNvPr id="38" name="Google Shape;155;p2">
              <a:extLst>
                <a:ext uri="{FF2B5EF4-FFF2-40B4-BE49-F238E27FC236}">
                  <a16:creationId xmlns:a16="http://schemas.microsoft.com/office/drawing/2014/main" id="{E08A92C1-ACCB-259A-9E71-5E292A4620B8}"/>
                </a:ext>
              </a:extLst>
            </p:cNvPr>
            <p:cNvPicPr/>
            <p:nvPr/>
          </p:nvPicPr>
          <p:blipFill>
            <a:blip r:embed="rId9"/>
            <a:stretch/>
          </p:blipFill>
          <p:spPr>
            <a:xfrm>
              <a:off x="2775960" y="4478400"/>
              <a:ext cx="2542320" cy="1020240"/>
            </a:xfrm>
            <a:prstGeom prst="rect">
              <a:avLst/>
            </a:prstGeom>
            <a:ln w="0">
              <a:noFill/>
            </a:ln>
          </p:spPr>
        </p:pic>
        <p:sp>
          <p:nvSpPr>
            <p:cNvPr id="39" name="Google Shape;156;p2">
              <a:extLst>
                <a:ext uri="{FF2B5EF4-FFF2-40B4-BE49-F238E27FC236}">
                  <a16:creationId xmlns:a16="http://schemas.microsoft.com/office/drawing/2014/main" id="{6581CCBA-9C0B-917F-9158-D947E01B9851}"/>
                </a:ext>
              </a:extLst>
            </p:cNvPr>
            <p:cNvSpPr/>
            <p:nvPr/>
          </p:nvSpPr>
          <p:spPr>
            <a:xfrm>
              <a:off x="3082680" y="5517360"/>
              <a:ext cx="20368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media k GmbH</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Bad Mergentheim, DEUTSCHLAND</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0"/>
                </a:rPr>
                <a:t>www.media-k.eu</a:t>
              </a:r>
              <a:endParaRPr lang="de-DE" sz="1000" b="0" strike="noStrike" spc="-1">
                <a:solidFill>
                  <a:srgbClr val="000000"/>
                </a:solidFill>
                <a:latin typeface="Arial"/>
              </a:endParaRPr>
            </a:p>
          </p:txBody>
        </p:sp>
      </p:grpSp>
      <p:grpSp>
        <p:nvGrpSpPr>
          <p:cNvPr id="40" name="Google Shape;157;p2">
            <a:extLst>
              <a:ext uri="{FF2B5EF4-FFF2-40B4-BE49-F238E27FC236}">
                <a16:creationId xmlns:a16="http://schemas.microsoft.com/office/drawing/2014/main" id="{672D6EDA-F374-03F1-8BAB-686D89BAB54C}"/>
              </a:ext>
            </a:extLst>
          </p:cNvPr>
          <p:cNvGrpSpPr/>
          <p:nvPr/>
        </p:nvGrpSpPr>
        <p:grpSpPr>
          <a:xfrm>
            <a:off x="2877960" y="1512356"/>
            <a:ext cx="1972080" cy="2872440"/>
            <a:chOff x="2859840" y="1422360"/>
            <a:chExt cx="1972080" cy="2872440"/>
          </a:xfrm>
        </p:grpSpPr>
        <p:pic>
          <p:nvPicPr>
            <p:cNvPr id="41" name="Google Shape;158;p2">
              <a:extLst>
                <a:ext uri="{FF2B5EF4-FFF2-40B4-BE49-F238E27FC236}">
                  <a16:creationId xmlns:a16="http://schemas.microsoft.com/office/drawing/2014/main" id="{D94DE432-6CAB-3F1A-4C1E-1CAD32E723EB}"/>
                </a:ext>
              </a:extLst>
            </p:cNvPr>
            <p:cNvPicPr/>
            <p:nvPr/>
          </p:nvPicPr>
          <p:blipFill>
            <a:blip r:embed="rId11"/>
            <a:stretch/>
          </p:blipFill>
          <p:spPr>
            <a:xfrm>
              <a:off x="2859840" y="1422360"/>
              <a:ext cx="1961280" cy="2152080"/>
            </a:xfrm>
            <a:prstGeom prst="rect">
              <a:avLst/>
            </a:prstGeom>
            <a:ln w="0">
              <a:noFill/>
            </a:ln>
          </p:spPr>
        </p:pic>
        <p:sp>
          <p:nvSpPr>
            <p:cNvPr id="42" name="Google Shape;159;p2">
              <a:extLst>
                <a:ext uri="{FF2B5EF4-FFF2-40B4-BE49-F238E27FC236}">
                  <a16:creationId xmlns:a16="http://schemas.microsoft.com/office/drawing/2014/main" id="{34DA966C-C4FA-4986-6095-0D6C22EB814E}"/>
                </a:ext>
              </a:extLst>
            </p:cNvPr>
            <p:cNvSpPr/>
            <p:nvPr/>
          </p:nvSpPr>
          <p:spPr>
            <a:xfrm>
              <a:off x="2870640" y="3594600"/>
              <a:ext cx="19612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OXFAM ITALIA INTERCULTURA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AREZZO, ITALIEN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2"/>
                </a:rPr>
                <a:t>www.oxfamitalia.org/</a:t>
              </a:r>
              <a:endParaRPr lang="de-DE" sz="1000" b="0" strike="noStrike" spc="-1">
                <a:solidFill>
                  <a:srgbClr val="000000"/>
                </a:solidFill>
                <a:latin typeface="Arial"/>
              </a:endParaRPr>
            </a:p>
          </p:txBody>
        </p:sp>
      </p:grpSp>
      <p:grpSp>
        <p:nvGrpSpPr>
          <p:cNvPr id="43" name="Google Shape;160;p2">
            <a:extLst>
              <a:ext uri="{FF2B5EF4-FFF2-40B4-BE49-F238E27FC236}">
                <a16:creationId xmlns:a16="http://schemas.microsoft.com/office/drawing/2014/main" id="{B62E7D7C-DA37-513D-9376-527B424E39F1}"/>
              </a:ext>
            </a:extLst>
          </p:cNvPr>
          <p:cNvGrpSpPr/>
          <p:nvPr/>
        </p:nvGrpSpPr>
        <p:grpSpPr>
          <a:xfrm>
            <a:off x="-1973760" y="1741676"/>
            <a:ext cx="6951960" cy="1595160"/>
            <a:chOff x="-1974240" y="1729800"/>
            <a:chExt cx="6951960" cy="1595160"/>
          </a:xfrm>
        </p:grpSpPr>
        <p:pic>
          <p:nvPicPr>
            <p:cNvPr id="44" name="Google Shape;161;p2">
              <a:extLst>
                <a:ext uri="{FF2B5EF4-FFF2-40B4-BE49-F238E27FC236}">
                  <a16:creationId xmlns:a16="http://schemas.microsoft.com/office/drawing/2014/main" id="{3C379A70-29CF-B9E5-7C7D-62AB0ADB181A}"/>
                </a:ext>
              </a:extLst>
            </p:cNvPr>
            <p:cNvPicPr/>
            <p:nvPr/>
          </p:nvPicPr>
          <p:blipFill>
            <a:blip r:embed="rId13"/>
            <a:stretch/>
          </p:blipFill>
          <p:spPr>
            <a:xfrm>
              <a:off x="230400" y="1729800"/>
              <a:ext cx="2542320" cy="1037520"/>
            </a:xfrm>
            <a:prstGeom prst="rect">
              <a:avLst/>
            </a:prstGeom>
            <a:ln w="0">
              <a:noFill/>
            </a:ln>
          </p:spPr>
        </p:pic>
        <p:sp>
          <p:nvSpPr>
            <p:cNvPr id="45" name="Google Shape;162;p2">
              <a:extLst>
                <a:ext uri="{FF2B5EF4-FFF2-40B4-BE49-F238E27FC236}">
                  <a16:creationId xmlns:a16="http://schemas.microsoft.com/office/drawing/2014/main" id="{26C67496-4103-700B-C719-96B4816A15E4}"/>
                </a:ext>
              </a:extLst>
            </p:cNvPr>
            <p:cNvSpPr/>
            <p:nvPr/>
          </p:nvSpPr>
          <p:spPr>
            <a:xfrm>
              <a:off x="-1974240" y="2777400"/>
              <a:ext cx="695196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UNIVERSITAT DE VALENCIA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4"/>
                </a:rPr>
                <a:t>www.uv.es</a:t>
              </a:r>
              <a:endParaRPr lang="de-DE" sz="1000" b="0" strike="noStrike" spc="-1">
                <a:solidFill>
                  <a:srgbClr val="000000"/>
                </a:solidFill>
                <a:latin typeface="Arial"/>
              </a:endParaRPr>
            </a:p>
          </p:txBody>
        </p:sp>
      </p:grpSp>
      <p:sp>
        <p:nvSpPr>
          <p:cNvPr id="46" name="Google Shape;163;p2">
            <a:extLst>
              <a:ext uri="{FF2B5EF4-FFF2-40B4-BE49-F238E27FC236}">
                <a16:creationId xmlns:a16="http://schemas.microsoft.com/office/drawing/2014/main" id="{D84F87CF-E88F-FF0F-C4D6-7E35CECC8460}"/>
              </a:ext>
            </a:extLst>
          </p:cNvPr>
          <p:cNvSpPr/>
          <p:nvPr/>
        </p:nvSpPr>
        <p:spPr>
          <a:xfrm>
            <a:off x="5662200" y="379187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CONNEXIONS</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ATHEN, GRIECHENLAND</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5"/>
              </a:rPr>
              <a:t>www.connexions.gr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47" name="Google Shape;164;p2">
            <a:extLst>
              <a:ext uri="{FF2B5EF4-FFF2-40B4-BE49-F238E27FC236}">
                <a16:creationId xmlns:a16="http://schemas.microsoft.com/office/drawing/2014/main" id="{3A2A242B-12D6-ED47-92B1-79397450FAF7}"/>
              </a:ext>
            </a:extLst>
          </p:cNvPr>
          <p:cNvPicPr/>
          <p:nvPr/>
        </p:nvPicPr>
        <p:blipFill>
          <a:blip r:embed="rId16"/>
          <a:stretch/>
        </p:blipFill>
        <p:spPr>
          <a:xfrm>
            <a:off x="589440" y="4121636"/>
            <a:ext cx="2082240" cy="1321920"/>
          </a:xfrm>
          <a:prstGeom prst="rect">
            <a:avLst/>
          </a:prstGeom>
          <a:ln w="0">
            <a:noFill/>
          </a:ln>
        </p:spPr>
      </p:pic>
      <p:pic>
        <p:nvPicPr>
          <p:cNvPr id="48" name="Google Shape;165;p2">
            <a:extLst>
              <a:ext uri="{FF2B5EF4-FFF2-40B4-BE49-F238E27FC236}">
                <a16:creationId xmlns:a16="http://schemas.microsoft.com/office/drawing/2014/main" id="{7A808C2A-CA04-8383-E87A-8E9A60775C2B}"/>
              </a:ext>
            </a:extLst>
          </p:cNvPr>
          <p:cNvPicPr/>
          <p:nvPr/>
        </p:nvPicPr>
        <p:blipFill>
          <a:blip r:embed="rId17"/>
          <a:stretch/>
        </p:blipFill>
        <p:spPr>
          <a:xfrm>
            <a:off x="8766840" y="4531676"/>
            <a:ext cx="2158200" cy="885240"/>
          </a:xfrm>
          <a:prstGeom prst="rect">
            <a:avLst/>
          </a:prstGeom>
          <a:ln w="0">
            <a:noFill/>
          </a:ln>
        </p:spPr>
      </p:pic>
      <p:sp>
        <p:nvSpPr>
          <p:cNvPr id="49" name="Google Shape;166;p2">
            <a:extLst>
              <a:ext uri="{FF2B5EF4-FFF2-40B4-BE49-F238E27FC236}">
                <a16:creationId xmlns:a16="http://schemas.microsoft.com/office/drawing/2014/main" id="{B1347780-13A9-B82D-C045-1A8EB67F7B52}"/>
              </a:ext>
            </a:extLst>
          </p:cNvPr>
          <p:cNvSpPr/>
          <p:nvPr/>
        </p:nvSpPr>
        <p:spPr>
          <a:xfrm>
            <a:off x="5662920" y="556343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AMSED</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STRAßBURG, FRANKREICH</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8"/>
              </a:rPr>
              <a:t>www.amsed.fr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sp>
        <p:nvSpPr>
          <p:cNvPr id="50" name="Google Shape;167;p2">
            <a:extLst>
              <a:ext uri="{FF2B5EF4-FFF2-40B4-BE49-F238E27FC236}">
                <a16:creationId xmlns:a16="http://schemas.microsoft.com/office/drawing/2014/main" id="{49BD18C4-9599-655D-1353-EEB88B24CB3A}"/>
              </a:ext>
            </a:extLst>
          </p:cNvPr>
          <p:cNvSpPr/>
          <p:nvPr/>
        </p:nvSpPr>
        <p:spPr>
          <a:xfrm>
            <a:off x="-2994360" y="550655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RESET</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ZYPERN</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9"/>
              </a:rPr>
              <a:t>www.resetcy.com</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51" name="Google Shape;168;p2"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ACE1723A-8AF1-9FD9-2132-FF682301A3BD}"/>
              </a:ext>
            </a:extLst>
          </p:cNvPr>
          <p:cNvPicPr/>
          <p:nvPr/>
        </p:nvPicPr>
        <p:blipFill>
          <a:blip r:embed="rId20"/>
          <a:stretch/>
        </p:blipFill>
        <p:spPr>
          <a:xfrm>
            <a:off x="6337920" y="3621236"/>
            <a:ext cx="2686680" cy="811800"/>
          </a:xfrm>
          <a:prstGeom prst="rect">
            <a:avLst/>
          </a:prstGeom>
          <a:ln w="0">
            <a:noFill/>
          </a:ln>
        </p:spPr>
      </p:pic>
      <p:pic>
        <p:nvPicPr>
          <p:cNvPr id="52" name="Google Shape;169;p2" descr="A close up of a logo&#10;&#10;Description automatically generated">
            <a:extLst>
              <a:ext uri="{FF2B5EF4-FFF2-40B4-BE49-F238E27FC236}">
                <a16:creationId xmlns:a16="http://schemas.microsoft.com/office/drawing/2014/main" id="{E845BFC1-AAC5-0526-A6E2-23EFB1115B92}"/>
              </a:ext>
            </a:extLst>
          </p:cNvPr>
          <p:cNvPicPr/>
          <p:nvPr/>
        </p:nvPicPr>
        <p:blipFill>
          <a:blip r:embed="rId21"/>
          <a:stretch/>
        </p:blipFill>
        <p:spPr>
          <a:xfrm>
            <a:off x="191280" y="1620716"/>
            <a:ext cx="2686680" cy="1096200"/>
          </a:xfrm>
          <a:prstGeom prst="rect">
            <a:avLst/>
          </a:prstGeom>
          <a:ln w="0">
            <a:noFill/>
          </a:ln>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a:extLst>
              <a:ext uri="{FF2B5EF4-FFF2-40B4-BE49-F238E27FC236}">
                <a16:creationId xmlns:a16="http://schemas.microsoft.com/office/drawing/2014/main" id="{E2D38E87-33DB-46E9-933D-FDECBD945692}"/>
              </a:ext>
            </a:extLst>
          </p:cNvPr>
          <p:cNvSpPr>
            <a:spLocks noGrp="1"/>
          </p:cNvSpPr>
          <p:nvPr>
            <p:ph type="title"/>
          </p:nvPr>
        </p:nvSpPr>
        <p:spPr/>
        <p:txBody>
          <a:bodyPr anchor="b">
            <a:normAutofit/>
          </a:bodyPr>
          <a:lstStyle/>
          <a:p>
            <a:r>
              <a:rPr lang="en-US" sz="5400" dirty="0" err="1"/>
              <a:t>Selbstlerneinheit</a:t>
            </a:r>
            <a:r>
              <a:rPr lang="en-US" sz="5400" dirty="0"/>
              <a:t>:  </a:t>
            </a:r>
            <a:r>
              <a:rPr lang="en-US" sz="5400" dirty="0" err="1"/>
              <a:t>Inhalt</a:t>
            </a:r>
            <a:endParaRPr lang="el-GR" sz="5400" dirty="0"/>
          </a:p>
        </p:txBody>
      </p:sp>
      <p:pic>
        <p:nvPicPr>
          <p:cNvPr id="18" name="Εικόνα 17">
            <a:extLst>
              <a:ext uri="{FF2B5EF4-FFF2-40B4-BE49-F238E27FC236}">
                <a16:creationId xmlns:a16="http://schemas.microsoft.com/office/drawing/2014/main" id="{3AE1B409-01AB-8B54-F592-C862F4DA8564}"/>
              </a:ext>
            </a:extLst>
          </p:cNvPr>
          <p:cNvPicPr>
            <a:picLocks noChangeAspect="1"/>
          </p:cNvPicPr>
          <p:nvPr/>
        </p:nvPicPr>
        <p:blipFill rotWithShape="1">
          <a:blip r:embed="rId3"/>
          <a:srcRect b="59835"/>
          <a:stretch/>
        </p:blipFill>
        <p:spPr>
          <a:xfrm rot="10800000">
            <a:off x="-8250" y="-4107"/>
            <a:ext cx="12191695" cy="349261"/>
          </a:xfrm>
          <a:prstGeom prst="rect">
            <a:avLst/>
          </a:prstGeom>
        </p:spPr>
      </p:pic>
      <p:sp>
        <p:nvSpPr>
          <p:cNvPr id="4" name="TextBox 3">
            <a:extLst>
              <a:ext uri="{FF2B5EF4-FFF2-40B4-BE49-F238E27FC236}">
                <a16:creationId xmlns:a16="http://schemas.microsoft.com/office/drawing/2014/main" id="{5E00FF1A-B048-1782-B343-A99D04F3B146}"/>
              </a:ext>
            </a:extLst>
          </p:cNvPr>
          <p:cNvSpPr txBox="1"/>
          <p:nvPr/>
        </p:nvSpPr>
        <p:spPr>
          <a:xfrm>
            <a:off x="1512006" y="2196661"/>
            <a:ext cx="4431594" cy="461665"/>
          </a:xfrm>
          <a:prstGeom prst="rect">
            <a:avLst/>
          </a:prstGeom>
          <a:solidFill>
            <a:srgbClr val="DDE0E5"/>
          </a:solidFill>
        </p:spPr>
        <p:txBody>
          <a:bodyPr wrap="square">
            <a:spAutoFit/>
          </a:bodyPr>
          <a:lstStyle/>
          <a:p>
            <a:r>
              <a:rPr lang="en-US" sz="2400" dirty="0"/>
              <a:t>1. Quiz und </a:t>
            </a:r>
            <a:r>
              <a:rPr lang="en-US" sz="2400" dirty="0" err="1"/>
              <a:t>Selbsteinschätzung</a:t>
            </a:r>
            <a:endParaRPr lang="el-GR" sz="2400" dirty="0"/>
          </a:p>
        </p:txBody>
      </p:sp>
    </p:spTree>
    <p:extLst>
      <p:ext uri="{BB962C8B-B14F-4D97-AF65-F5344CB8AC3E}">
        <p14:creationId xmlns:p14="http://schemas.microsoft.com/office/powerpoint/2010/main" val="811085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Welche Aussage über ältere Menschen ist richtig?</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60-Jährige haben immer bessere kognitive Fähigkeiten als 80-Jährige. </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Alle 80-Jährigen haben die gleichen kognitiven Fähigkeiten.</a:t>
            </a:r>
            <a:endParaRPr lang="el-GR" baseline="30000" dirty="0"/>
          </a:p>
        </p:txBody>
      </p:sp>
      <p:sp>
        <p:nvSpPr>
          <p:cNvPr id="2" name="TextBox 1">
            <a:extLst>
              <a:ext uri="{FF2B5EF4-FFF2-40B4-BE49-F238E27FC236}">
                <a16:creationId xmlns:a16="http://schemas.microsoft.com/office/drawing/2014/main" id="{D5E63C17-BD03-4222-BC8D-E1F551A4DD54}"/>
              </a:ext>
            </a:extLst>
          </p:cNvPr>
          <p:cNvSpPr txBox="1"/>
          <p:nvPr/>
        </p:nvSpPr>
        <p:spPr>
          <a:xfrm>
            <a:off x="2112607" y="1987414"/>
            <a:ext cx="2290563"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
        <p:nvSpPr>
          <p:cNvPr id="3" name="Ορθογώνιο 11">
            <a:extLst>
              <a:ext uri="{FF2B5EF4-FFF2-40B4-BE49-F238E27FC236}">
                <a16:creationId xmlns:a16="http://schemas.microsoft.com/office/drawing/2014/main" id="{9EB6C1A6-A707-37F2-53A5-9DF59DADD172}"/>
              </a:ext>
            </a:extLst>
          </p:cNvPr>
          <p:cNvSpPr/>
          <p:nvPr/>
        </p:nvSpPr>
        <p:spPr>
          <a:xfrm>
            <a:off x="6134100"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Ein 80-Jähriger kann bessere kognitive Fähigkeiten haben als ein 60-Jähriger.</a:t>
            </a:r>
            <a:endParaRPr lang="el-GR" dirty="0"/>
          </a:p>
        </p:txBody>
      </p:sp>
      <p:sp>
        <p:nvSpPr>
          <p:cNvPr id="6" name="Ορθογώνιο 11">
            <a:extLst>
              <a:ext uri="{FF2B5EF4-FFF2-40B4-BE49-F238E27FC236}">
                <a16:creationId xmlns:a16="http://schemas.microsoft.com/office/drawing/2014/main" id="{3CE80171-A83F-B9F7-666E-B2B7E0CC5BB2}"/>
              </a:ext>
            </a:extLst>
          </p:cNvPr>
          <p:cNvSpPr/>
          <p:nvPr/>
        </p:nvSpPr>
        <p:spPr>
          <a:xfrm>
            <a:off x="2105025" y="248886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Ein 80-Jähriger kann bessere kognitive Fähigkeiten haben als ein anderer.</a:t>
            </a:r>
            <a:endParaRPr lang="el-GR" dirty="0"/>
          </a:p>
        </p:txBody>
      </p:sp>
    </p:spTree>
    <p:extLst>
      <p:ext uri="{BB962C8B-B14F-4D97-AF65-F5344CB8AC3E}">
        <p14:creationId xmlns:p14="http://schemas.microsoft.com/office/powerpoint/2010/main" val="399838798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1"/>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1"/>
                                        </p:tgtEl>
                                        <p:attrNameLst>
                                          <p:attrName>fillcolor</p:attrName>
                                        </p:attrNameLst>
                                      </p:cBhvr>
                                      <p:to>
                                        <a:srgbClr val="C00000"/>
                                      </p:to>
                                    </p:animClr>
                                    <p:set>
                                      <p:cBhvr>
                                        <p:cTn id="14" dur="2000" fill="hold"/>
                                        <p:tgtEl>
                                          <p:spTgt spid="11"/>
                                        </p:tgtEl>
                                        <p:attrNameLst>
                                          <p:attrName>fill.type</p:attrName>
                                        </p:attrNameLst>
                                      </p:cBhvr>
                                      <p:to>
                                        <p:strVal val="solid"/>
                                      </p:to>
                                    </p:set>
                                    <p:set>
                                      <p:cBhvr>
                                        <p:cTn id="15"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16" restart="whenNotActive" fill="hold" evtFilter="cancelBubble" nodeType="interactiveSeq">
                <p:stCondLst>
                  <p:cond evt="onClick" delay="0">
                    <p:tgtEl>
                      <p:spTgt spid="3"/>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3"/>
                                        </p:tgtEl>
                                        <p:attrNameLst>
                                          <p:attrName>fillcolor</p:attrName>
                                        </p:attrNameLst>
                                      </p:cBhvr>
                                      <p:to>
                                        <a:srgbClr val="538135"/>
                                      </p:to>
                                    </p:animClr>
                                    <p:set>
                                      <p:cBhvr>
                                        <p:cTn id="21" dur="2000" fill="hold"/>
                                        <p:tgtEl>
                                          <p:spTgt spid="3"/>
                                        </p:tgtEl>
                                        <p:attrNameLst>
                                          <p:attrName>fill.type</p:attrName>
                                        </p:attrNameLst>
                                      </p:cBhvr>
                                      <p:to>
                                        <p:strVal val="solid"/>
                                      </p:to>
                                    </p:set>
                                    <p:set>
                                      <p:cBhvr>
                                        <p:cTn id="22"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seq concurrent="1" nextAc="seek">
              <p:cTn id="23" restart="whenNotActive" fill="hold" evtFilter="cancelBubble" nodeType="interactiveSeq">
                <p:stCondLst>
                  <p:cond evt="onClick" delay="0">
                    <p:tgtEl>
                      <p:spTgt spid="6"/>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6"/>
                                        </p:tgtEl>
                                        <p:attrNameLst>
                                          <p:attrName>fillcolor</p:attrName>
                                        </p:attrNameLst>
                                      </p:cBhvr>
                                      <p:to>
                                        <a:srgbClr val="538135"/>
                                      </p:to>
                                    </p:animClr>
                                    <p:set>
                                      <p:cBhvr>
                                        <p:cTn id="28" dur="2000" fill="hold"/>
                                        <p:tgtEl>
                                          <p:spTgt spid="6"/>
                                        </p:tgtEl>
                                        <p:attrNameLst>
                                          <p:attrName>fill.type</p:attrName>
                                        </p:attrNameLst>
                                      </p:cBhvr>
                                      <p:to>
                                        <p:strVal val="solid"/>
                                      </p:to>
                                    </p:set>
                                    <p:set>
                                      <p:cBhvr>
                                        <p:cTn id="29" dur="2000" fill="hold"/>
                                        <p:tgtEl>
                                          <p:spTgt spid="6"/>
                                        </p:tgtEl>
                                        <p:attrNameLst>
                                          <p:attrName>fill.on</p:attrName>
                                        </p:attrNameLst>
                                      </p:cBhvr>
                                      <p:to>
                                        <p:strVal val="true"/>
                                      </p:to>
                                    </p:set>
                                  </p:childTnLst>
                                </p:cTn>
                              </p:par>
                            </p:childTnLst>
                          </p:cTn>
                        </p:par>
                      </p:childTnLst>
                    </p:cTn>
                  </p:par>
                </p:childTnLst>
              </p:cTn>
              <p:nextCondLst>
                <p:cond evt="onClick" delay="0">
                  <p:tgtEl>
                    <p:spTgt spid="6"/>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Vereinten Nationen definieren eine "ältere Person" als...</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Über 60 Jahre alt.</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45 Jahre alt zu sein.</a:t>
            </a:r>
            <a:endParaRPr lang="el-GR" dirty="0"/>
          </a:p>
        </p:txBody>
      </p:sp>
      <p:sp>
        <p:nvSpPr>
          <p:cNvPr id="11" name="Ορθογώνιο 10">
            <a:extLst>
              <a:ext uri="{FF2B5EF4-FFF2-40B4-BE49-F238E27FC236}">
                <a16:creationId xmlns:a16="http://schemas.microsoft.com/office/drawing/2014/main" id="{B08E9EB4-6838-4FCD-B853-E6E51FCAD438}"/>
              </a:ext>
            </a:extLst>
          </p:cNvPr>
          <p:cNvSpPr/>
          <p:nvPr/>
        </p:nvSpPr>
        <p:spPr>
          <a:xfrm>
            <a:off x="2105025" y="37274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40 Jahre alt zu sein.</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Über 65 Jahre alt.</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290563"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Tree>
    <p:extLst>
      <p:ext uri="{BB962C8B-B14F-4D97-AF65-F5344CB8AC3E}">
        <p14:creationId xmlns:p14="http://schemas.microsoft.com/office/powerpoint/2010/main" val="383397679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1"/>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1"/>
                                        </p:tgtEl>
                                        <p:attrNameLst>
                                          <p:attrName>fillcolor</p:attrName>
                                        </p:attrNameLst>
                                      </p:cBhvr>
                                      <p:to>
                                        <a:srgbClr val="C00000"/>
                                      </p:to>
                                    </p:animClr>
                                    <p:set>
                                      <p:cBhvr>
                                        <p:cTn id="21" dur="2000" fill="hold"/>
                                        <p:tgtEl>
                                          <p:spTgt spid="11"/>
                                        </p:tgtEl>
                                        <p:attrNameLst>
                                          <p:attrName>fill.type</p:attrName>
                                        </p:attrNameLst>
                                      </p:cBhvr>
                                      <p:to>
                                        <p:strVal val="solid"/>
                                      </p:to>
                                    </p:set>
                                    <p:set>
                                      <p:cBhvr>
                                        <p:cTn id="22" dur="2000" fill="hold"/>
                                        <p:tgtEl>
                                          <p:spTgt spid="11"/>
                                        </p:tgtEl>
                                        <p:attrNameLst>
                                          <p:attrName>fill.on</p:attrName>
                                        </p:attrNameLst>
                                      </p:cBhvr>
                                      <p:to>
                                        <p:strVal val="true"/>
                                      </p:to>
                                    </p:set>
                                  </p:childTnLst>
                                </p:cTn>
                              </p:par>
                            </p:childTnLst>
                          </p:cTn>
                        </p:par>
                      </p:childTnLst>
                    </p:cTn>
                  </p:par>
                </p:childTnLst>
              </p:cTn>
              <p:nextCondLst>
                <p:cond evt="onClick" delay="0">
                  <p:tgtEl>
                    <p:spTgt spid="11"/>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12"/>
                                        </p:tgtEl>
                                        <p:attrNameLst>
                                          <p:attrName>fillcolor</p:attrName>
                                        </p:attrNameLst>
                                      </p:cBhvr>
                                      <p:to>
                                        <a:srgbClr val="538135"/>
                                      </p:to>
                                    </p:animClr>
                                    <p:set>
                                      <p:cBhvr>
                                        <p:cTn id="28" dur="2000" fill="hold"/>
                                        <p:tgtEl>
                                          <p:spTgt spid="12"/>
                                        </p:tgtEl>
                                        <p:attrNameLst>
                                          <p:attrName>fill.type</p:attrName>
                                        </p:attrNameLst>
                                      </p:cBhvr>
                                      <p:to>
                                        <p:strVal val="solid"/>
                                      </p:to>
                                    </p:set>
                                    <p:set>
                                      <p:cBhvr>
                                        <p:cTn id="29"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19273"/>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b="1" dirty="0" err="1">
                <a:solidFill>
                  <a:srgbClr val="203864"/>
                </a:solidFill>
              </a:rPr>
              <a:t>Alterungsprozesse</a:t>
            </a:r>
            <a:r>
              <a:rPr lang="en-US" sz="2000" b="1" dirty="0">
                <a:solidFill>
                  <a:srgbClr val="203864"/>
                </a:solidFill>
              </a:rPr>
              <a:t> </a:t>
            </a:r>
            <a:r>
              <a:rPr lang="en-US" sz="2000" b="1" dirty="0" err="1">
                <a:solidFill>
                  <a:srgbClr val="203864"/>
                </a:solidFill>
              </a:rPr>
              <a:t>verlaufen</a:t>
            </a:r>
            <a:r>
              <a:rPr lang="en-US" sz="2000" b="1" dirty="0">
                <a:solidFill>
                  <a:srgbClr val="203864"/>
                </a:solidFill>
              </a:rPr>
              <a:t> </a:t>
            </a:r>
            <a:r>
              <a:rPr lang="en-US" sz="2000" b="1" dirty="0" err="1">
                <a:solidFill>
                  <a:srgbClr val="203864"/>
                </a:solidFill>
              </a:rPr>
              <a:t>individuell</a:t>
            </a:r>
            <a:r>
              <a:rPr lang="en-US"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Tree>
    <p:extLst>
      <p:ext uri="{BB962C8B-B14F-4D97-AF65-F5344CB8AC3E}">
        <p14:creationId xmlns:p14="http://schemas.microsoft.com/office/powerpoint/2010/main" val="206350773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Alterungsprozesse werden nur durch biologische Verschlechterungen beeinflusst.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6019801"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Falsch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05025" y="252412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a:t>Richtig</a:t>
            </a:r>
            <a:endParaRPr lang="el-GR" dirty="0"/>
          </a:p>
        </p:txBody>
      </p:sp>
    </p:spTree>
    <p:extLst>
      <p:ext uri="{BB962C8B-B14F-4D97-AF65-F5344CB8AC3E}">
        <p14:creationId xmlns:p14="http://schemas.microsoft.com/office/powerpoint/2010/main" val="281907101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de-DE" sz="2000" b="1" dirty="0">
                <a:solidFill>
                  <a:srgbClr val="203864"/>
                </a:solidFill>
              </a:rPr>
              <a:t>Die Faktoren, die den Alterungsprozess beeinflussen, sind...</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Körperliche Aktivitäten im Lebensverlauf.</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6134100" y="2479674"/>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Die Farbe der Hose. </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2112607" y="38036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a:t>C. </a:t>
            </a:r>
            <a:r>
              <a:rPr lang="en-US" dirty="0" err="1"/>
              <a:t>Ernährungsgewohnheiten</a:t>
            </a:r>
            <a:r>
              <a:rPr lang="en-US" dirty="0"/>
              <a:t> </a:t>
            </a:r>
            <a:r>
              <a:rPr lang="en-US" dirty="0" err="1"/>
              <a:t>im</a:t>
            </a:r>
            <a:r>
              <a:rPr lang="en-US" dirty="0"/>
              <a:t> </a:t>
            </a:r>
            <a:r>
              <a:rPr lang="en-US" dirty="0" err="1"/>
              <a:t>Lebensverlauf</a:t>
            </a:r>
            <a:r>
              <a:rPr lang="en-US" dirty="0"/>
              <a:t>.</a:t>
            </a:r>
            <a:endParaRPr lang="el-GR" dirty="0"/>
          </a:p>
        </p:txBody>
      </p:sp>
      <p:sp>
        <p:nvSpPr>
          <p:cNvPr id="7" name="TextBox 6">
            <a:extLst>
              <a:ext uri="{FF2B5EF4-FFF2-40B4-BE49-F238E27FC236}">
                <a16:creationId xmlns:a16="http://schemas.microsoft.com/office/drawing/2014/main" id="{D00BF227-FC3A-40AC-BDE1-04D4375D5BBC}"/>
              </a:ext>
            </a:extLst>
          </p:cNvPr>
          <p:cNvSpPr txBox="1"/>
          <p:nvPr/>
        </p:nvSpPr>
        <p:spPr>
          <a:xfrm>
            <a:off x="2112607" y="1987414"/>
            <a:ext cx="2290563" cy="307777"/>
          </a:xfrm>
          <a:prstGeom prst="rect">
            <a:avLst/>
          </a:prstGeom>
        </p:spPr>
        <p:txBody>
          <a:bodyPr wrap="none" rtlCol="0">
            <a:spAutoFit/>
          </a:bodyPr>
          <a:lstStyle/>
          <a:p>
            <a:pPr algn="l"/>
            <a:r>
              <a:rPr lang="en-US" sz="1400" b="1" i="1" dirty="0"/>
              <a:t>Zwei </a:t>
            </a:r>
            <a:r>
              <a:rPr lang="en-US" sz="1400" b="1" i="1" dirty="0" err="1"/>
              <a:t>Antworten</a:t>
            </a:r>
            <a:r>
              <a:rPr lang="en-US" sz="1400" b="1" i="1" dirty="0"/>
              <a:t> </a:t>
            </a:r>
            <a:r>
              <a:rPr lang="en-US" sz="1400" b="1" i="1" dirty="0" err="1"/>
              <a:t>sind</a:t>
            </a:r>
            <a:r>
              <a:rPr lang="en-US" sz="1400" b="1" i="1" dirty="0"/>
              <a:t> </a:t>
            </a:r>
            <a:r>
              <a:rPr lang="en-US" sz="1400" b="1" i="1" dirty="0" err="1"/>
              <a:t>richtig</a:t>
            </a:r>
            <a:r>
              <a:rPr lang="en-US" sz="1400" b="1" i="1" dirty="0"/>
              <a:t>!</a:t>
            </a:r>
            <a:endParaRPr lang="el-GR" sz="1400" b="1" i="1" dirty="0" err="1"/>
          </a:p>
        </p:txBody>
      </p:sp>
      <p:sp>
        <p:nvSpPr>
          <p:cNvPr id="3" name="Ορθογώνιο 10">
            <a:extLst>
              <a:ext uri="{FF2B5EF4-FFF2-40B4-BE49-F238E27FC236}">
                <a16:creationId xmlns:a16="http://schemas.microsoft.com/office/drawing/2014/main" id="{5E85DC22-F1CC-E28F-0278-E49791741548}"/>
              </a:ext>
            </a:extLst>
          </p:cNvPr>
          <p:cNvSpPr/>
          <p:nvPr/>
        </p:nvSpPr>
        <p:spPr>
          <a:xfrm>
            <a:off x="6134100" y="3803651"/>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Die Farbe der eigenen Schuhe. </a:t>
            </a:r>
            <a:endParaRPr lang="el-GR" dirty="0"/>
          </a:p>
        </p:txBody>
      </p:sp>
    </p:spTree>
    <p:extLst>
      <p:ext uri="{BB962C8B-B14F-4D97-AF65-F5344CB8AC3E}">
        <p14:creationId xmlns:p14="http://schemas.microsoft.com/office/powerpoint/2010/main" val="305392839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538135"/>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538135"/>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3"/>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3"/>
                                        </p:tgtEl>
                                        <p:attrNameLst>
                                          <p:attrName>fillcolor</p:attrName>
                                        </p:attrNameLst>
                                      </p:cBhvr>
                                      <p:to>
                                        <a:srgbClr val="C00000"/>
                                      </p:to>
                                    </p:animClr>
                                    <p:set>
                                      <p:cBhvr>
                                        <p:cTn id="28" dur="2000" fill="hold"/>
                                        <p:tgtEl>
                                          <p:spTgt spid="3"/>
                                        </p:tgtEl>
                                        <p:attrNameLst>
                                          <p:attrName>fill.type</p:attrName>
                                        </p:attrNameLst>
                                      </p:cBhvr>
                                      <p:to>
                                        <p:strVal val="solid"/>
                                      </p:to>
                                    </p:set>
                                    <p:set>
                                      <p:cBhvr>
                                        <p:cTn id="29" dur="2000" fill="hold"/>
                                        <p:tgtEl>
                                          <p:spTgt spid="3"/>
                                        </p:tgtEl>
                                        <p:attrNameLst>
                                          <p:attrName>fill.on</p:attrName>
                                        </p:attrNameLst>
                                      </p:cBhvr>
                                      <p:to>
                                        <p:strVal val="true"/>
                                      </p:to>
                                    </p:set>
                                  </p:childTnLst>
                                </p:cTn>
                              </p:par>
                            </p:childTnLst>
                          </p:cTn>
                        </p:par>
                      </p:childTnLst>
                    </p:cTn>
                  </p:par>
                </p:childTnLst>
              </p:cTn>
              <p:nextCondLst>
                <p:cond evt="onClick" delay="0">
                  <p:tgtEl>
                    <p:spTgt spid="3"/>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Στρογγύλεμα γωνιών 3">
            <a:extLst>
              <a:ext uri="{FF2B5EF4-FFF2-40B4-BE49-F238E27FC236}">
                <a16:creationId xmlns:a16="http://schemas.microsoft.com/office/drawing/2014/main" id="{9651827C-5BB0-427C-8C65-8784AC89CEFC}"/>
              </a:ext>
            </a:extLst>
          </p:cNvPr>
          <p:cNvSpPr/>
          <p:nvPr/>
        </p:nvSpPr>
        <p:spPr>
          <a:xfrm>
            <a:off x="2105025" y="1028700"/>
            <a:ext cx="7534275" cy="904875"/>
          </a:xfrm>
          <a:prstGeom prst="roundRect">
            <a:avLst/>
          </a:prstGeom>
          <a:ln>
            <a:solidFill>
              <a:srgbClr val="C01E24"/>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GB" sz="2000" b="1" dirty="0" err="1">
                <a:solidFill>
                  <a:srgbClr val="203864"/>
                </a:solidFill>
              </a:rPr>
              <a:t>Ältere</a:t>
            </a:r>
            <a:r>
              <a:rPr lang="en-GB" sz="2000" b="1" dirty="0">
                <a:solidFill>
                  <a:srgbClr val="203864"/>
                </a:solidFill>
              </a:rPr>
              <a:t> Menschen </a:t>
            </a:r>
            <a:r>
              <a:rPr lang="en-GB" sz="2000" b="1" dirty="0" err="1">
                <a:solidFill>
                  <a:srgbClr val="203864"/>
                </a:solidFill>
              </a:rPr>
              <a:t>sind</a:t>
            </a:r>
            <a:r>
              <a:rPr lang="en-GB" sz="2000" b="1" dirty="0">
                <a:solidFill>
                  <a:srgbClr val="203864"/>
                </a:solidFill>
              </a:rPr>
              <a:t>...</a:t>
            </a:r>
            <a:endParaRPr lang="el-GR" sz="2000" b="1" dirty="0">
              <a:solidFill>
                <a:srgbClr val="203864"/>
              </a:solidFill>
            </a:endParaRPr>
          </a:p>
        </p:txBody>
      </p:sp>
      <p:sp>
        <p:nvSpPr>
          <p:cNvPr id="5" name="Ορθογώνιο 4">
            <a:extLst>
              <a:ext uri="{FF2B5EF4-FFF2-40B4-BE49-F238E27FC236}">
                <a16:creationId xmlns:a16="http://schemas.microsoft.com/office/drawing/2014/main" id="{88178301-C8A7-4724-8CF8-344EAE75664C}"/>
              </a:ext>
            </a:extLst>
          </p:cNvPr>
          <p:cNvSpPr/>
          <p:nvPr/>
        </p:nvSpPr>
        <p:spPr>
          <a:xfrm>
            <a:off x="2105025"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A. In Bezug auf die körperliche und geistige Gesundheit ist alles gleich.</a:t>
            </a:r>
            <a:endParaRPr lang="el-GR" dirty="0"/>
          </a:p>
        </p:txBody>
      </p:sp>
      <p:sp>
        <p:nvSpPr>
          <p:cNvPr id="10" name="Ορθογώνιο 9">
            <a:extLst>
              <a:ext uri="{FF2B5EF4-FFF2-40B4-BE49-F238E27FC236}">
                <a16:creationId xmlns:a16="http://schemas.microsoft.com/office/drawing/2014/main" id="{E448F981-31BC-4A5C-A52A-2CB296CA1B95}"/>
              </a:ext>
            </a:extLst>
          </p:cNvPr>
          <p:cNvSpPr/>
          <p:nvPr/>
        </p:nvSpPr>
        <p:spPr>
          <a:xfrm>
            <a:off x="2112607"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C. In Bezug auf die Funktionsfähigkeit sind alle gleich.</a:t>
            </a:r>
            <a:endParaRPr lang="el-GR" dirty="0"/>
          </a:p>
        </p:txBody>
      </p:sp>
      <p:sp>
        <p:nvSpPr>
          <p:cNvPr id="12" name="Ορθογώνιο 11">
            <a:extLst>
              <a:ext uri="{FF2B5EF4-FFF2-40B4-BE49-F238E27FC236}">
                <a16:creationId xmlns:a16="http://schemas.microsoft.com/office/drawing/2014/main" id="{330EFFD1-979D-4EE1-BDD9-918267F048CC}"/>
              </a:ext>
            </a:extLst>
          </p:cNvPr>
          <p:cNvSpPr/>
          <p:nvPr/>
        </p:nvSpPr>
        <p:spPr>
          <a:xfrm>
            <a:off x="6134100" y="3727450"/>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D. Alle gleich in Bezug auf die Durchführung von ATLs.</a:t>
            </a:r>
            <a:endParaRPr lang="el-GR" dirty="0"/>
          </a:p>
        </p:txBody>
      </p:sp>
      <p:sp>
        <p:nvSpPr>
          <p:cNvPr id="7" name="TextBox 6">
            <a:extLst>
              <a:ext uri="{FF2B5EF4-FFF2-40B4-BE49-F238E27FC236}">
                <a16:creationId xmlns:a16="http://schemas.microsoft.com/office/drawing/2014/main" id="{2D144F21-E427-4B8F-B9EF-32DFED7D2EDD}"/>
              </a:ext>
            </a:extLst>
          </p:cNvPr>
          <p:cNvSpPr txBox="1"/>
          <p:nvPr/>
        </p:nvSpPr>
        <p:spPr>
          <a:xfrm>
            <a:off x="2112607" y="1987414"/>
            <a:ext cx="2210220" cy="307777"/>
          </a:xfrm>
          <a:prstGeom prst="rect">
            <a:avLst/>
          </a:prstGeom>
        </p:spPr>
        <p:txBody>
          <a:bodyPr wrap="none" rtlCol="0">
            <a:spAutoFit/>
          </a:bodyPr>
          <a:lstStyle/>
          <a:p>
            <a:pPr algn="l"/>
            <a:r>
              <a:rPr lang="de-DE" sz="1400" i="1" dirty="0"/>
              <a:t>Nur eine Antwort ist richtig!</a:t>
            </a:r>
            <a:endParaRPr lang="el-GR" sz="1400" i="1" dirty="0" err="1"/>
          </a:p>
        </p:txBody>
      </p:sp>
      <p:sp>
        <p:nvSpPr>
          <p:cNvPr id="2" name="Ορθογώνιο 10">
            <a:extLst>
              <a:ext uri="{FF2B5EF4-FFF2-40B4-BE49-F238E27FC236}">
                <a16:creationId xmlns:a16="http://schemas.microsoft.com/office/drawing/2014/main" id="{8350A70B-8EA5-D66A-CE84-35016F7ECF64}"/>
              </a:ext>
            </a:extLst>
          </p:cNvPr>
          <p:cNvSpPr/>
          <p:nvPr/>
        </p:nvSpPr>
        <p:spPr>
          <a:xfrm>
            <a:off x="6134100" y="2479675"/>
            <a:ext cx="3505200" cy="90487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de-DE" dirty="0"/>
              <a:t>B. Sie sind in Bezug auf ihre körperliche und geistige Gesundheit unterschiedlich.</a:t>
            </a:r>
            <a:endParaRPr lang="el-GR" dirty="0"/>
          </a:p>
        </p:txBody>
      </p:sp>
    </p:spTree>
    <p:extLst>
      <p:ext uri="{BB962C8B-B14F-4D97-AF65-F5344CB8AC3E}">
        <p14:creationId xmlns:p14="http://schemas.microsoft.com/office/powerpoint/2010/main" val="107275967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
                                        </p:tgtEl>
                                        <p:attrNameLst>
                                          <p:attrName>fillcolor</p:attrName>
                                        </p:attrNameLst>
                                      </p:cBhvr>
                                      <p:to>
                                        <a:srgbClr val="C00000"/>
                                      </p:to>
                                    </p:animClr>
                                    <p:set>
                                      <p:cBhvr>
                                        <p:cTn id="7" dur="2000" fill="hold"/>
                                        <p:tgtEl>
                                          <p:spTgt spid="5"/>
                                        </p:tgtEl>
                                        <p:attrNameLst>
                                          <p:attrName>fill.type</p:attrName>
                                        </p:attrNameLst>
                                      </p:cBhvr>
                                      <p:to>
                                        <p:strVal val="solid"/>
                                      </p:to>
                                    </p:set>
                                    <p:set>
                                      <p:cBhvr>
                                        <p:cTn id="8" dur="2000" fill="hold"/>
                                        <p:tgtEl>
                                          <p:spTgt spid="5"/>
                                        </p:tgtEl>
                                        <p:attrNameLst>
                                          <p:attrName>fill.on</p:attrName>
                                        </p:attrNameLst>
                                      </p:cBhvr>
                                      <p:to>
                                        <p:strVal val="true"/>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10"/>
                    </p:tgtEl>
                  </p:cond>
                </p:stCondLst>
                <p:endSync evt="end" delay="0">
                  <p:rtn val="all"/>
                </p:endSync>
                <p:childTnLst>
                  <p:par>
                    <p:cTn id="10" fill="hold">
                      <p:stCondLst>
                        <p:cond delay="0"/>
                      </p:stCondLst>
                      <p:childTnLst>
                        <p:par>
                          <p:cTn id="11" fill="hold">
                            <p:stCondLst>
                              <p:cond delay="0"/>
                            </p:stCondLst>
                            <p:childTnLst>
                              <p:par>
                                <p:cTn id="12" presetID="1" presetClass="emph" presetSubtype="2" fill="hold" nodeType="clickEffect">
                                  <p:stCondLst>
                                    <p:cond delay="0"/>
                                  </p:stCondLst>
                                  <p:childTnLst>
                                    <p:animClr clrSpc="rgb" dir="cw">
                                      <p:cBhvr>
                                        <p:cTn id="13" dur="2000" fill="hold"/>
                                        <p:tgtEl>
                                          <p:spTgt spid="10"/>
                                        </p:tgtEl>
                                        <p:attrNameLst>
                                          <p:attrName>fillcolor</p:attrName>
                                        </p:attrNameLst>
                                      </p:cBhvr>
                                      <p:to>
                                        <a:srgbClr val="C00000"/>
                                      </p:to>
                                    </p:animClr>
                                    <p:set>
                                      <p:cBhvr>
                                        <p:cTn id="14" dur="2000" fill="hold"/>
                                        <p:tgtEl>
                                          <p:spTgt spid="10"/>
                                        </p:tgtEl>
                                        <p:attrNameLst>
                                          <p:attrName>fill.type</p:attrName>
                                        </p:attrNameLst>
                                      </p:cBhvr>
                                      <p:to>
                                        <p:strVal val="solid"/>
                                      </p:to>
                                    </p:set>
                                    <p:set>
                                      <p:cBhvr>
                                        <p:cTn id="15" dur="2000" fill="hold"/>
                                        <p:tgtEl>
                                          <p:spTgt spid="10"/>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6" restart="whenNotActive" fill="hold" evtFilter="cancelBubble" nodeType="interactiveSeq">
                <p:stCondLst>
                  <p:cond evt="onClick" delay="0">
                    <p:tgtEl>
                      <p:spTgt spid="12"/>
                    </p:tgtEl>
                  </p:cond>
                </p:stCondLst>
                <p:endSync evt="end" delay="0">
                  <p:rtn val="all"/>
                </p:endSync>
                <p:childTnLst>
                  <p:par>
                    <p:cTn id="17" fill="hold">
                      <p:stCondLst>
                        <p:cond delay="0"/>
                      </p:stCondLst>
                      <p:childTnLst>
                        <p:par>
                          <p:cTn id="18" fill="hold">
                            <p:stCondLst>
                              <p:cond delay="0"/>
                            </p:stCondLst>
                            <p:childTnLst>
                              <p:par>
                                <p:cTn id="19" presetID="1" presetClass="emph" presetSubtype="2" fill="hold" nodeType="clickEffect">
                                  <p:stCondLst>
                                    <p:cond delay="0"/>
                                  </p:stCondLst>
                                  <p:childTnLst>
                                    <p:animClr clrSpc="rgb" dir="cw">
                                      <p:cBhvr>
                                        <p:cTn id="20" dur="2000" fill="hold"/>
                                        <p:tgtEl>
                                          <p:spTgt spid="12"/>
                                        </p:tgtEl>
                                        <p:attrNameLst>
                                          <p:attrName>fillcolor</p:attrName>
                                        </p:attrNameLst>
                                      </p:cBhvr>
                                      <p:to>
                                        <a:srgbClr val="C00000"/>
                                      </p:to>
                                    </p:animClr>
                                    <p:set>
                                      <p:cBhvr>
                                        <p:cTn id="21" dur="2000" fill="hold"/>
                                        <p:tgtEl>
                                          <p:spTgt spid="12"/>
                                        </p:tgtEl>
                                        <p:attrNameLst>
                                          <p:attrName>fill.type</p:attrName>
                                        </p:attrNameLst>
                                      </p:cBhvr>
                                      <p:to>
                                        <p:strVal val="solid"/>
                                      </p:to>
                                    </p:set>
                                    <p:set>
                                      <p:cBhvr>
                                        <p:cTn id="22" dur="2000" fill="hold"/>
                                        <p:tgtEl>
                                          <p:spTgt spid="12"/>
                                        </p:tgtEl>
                                        <p:attrNameLst>
                                          <p:attrName>fill.on</p:attrName>
                                        </p:attrNameLst>
                                      </p:cBhvr>
                                      <p:to>
                                        <p:strVal val="true"/>
                                      </p:to>
                                    </p:set>
                                  </p:childTnLst>
                                </p:cTn>
                              </p:par>
                            </p:childTnLst>
                          </p:cTn>
                        </p:par>
                      </p:childTnLst>
                    </p:cTn>
                  </p:par>
                </p:childTnLst>
              </p:cTn>
              <p:nextCondLst>
                <p:cond evt="onClick" delay="0">
                  <p:tgtEl>
                    <p:spTgt spid="12"/>
                  </p:tgtEl>
                </p:cond>
              </p:nextCondLst>
            </p:seq>
            <p:seq concurrent="1" nextAc="seek">
              <p:cTn id="23" restart="whenNotActive" fill="hold" evtFilter="cancelBubble" nodeType="interactiveSeq">
                <p:stCondLst>
                  <p:cond evt="onClick" delay="0">
                    <p:tgtEl>
                      <p:spTgt spid="2"/>
                    </p:tgtEl>
                  </p:cond>
                </p:stCondLst>
                <p:endSync evt="end" delay="0">
                  <p:rtn val="all"/>
                </p:endSync>
                <p:childTnLst>
                  <p:par>
                    <p:cTn id="24" fill="hold">
                      <p:stCondLst>
                        <p:cond delay="0"/>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2"/>
                                        </p:tgtEl>
                                        <p:attrNameLst>
                                          <p:attrName>fillcolor</p:attrName>
                                        </p:attrNameLst>
                                      </p:cBhvr>
                                      <p:to>
                                        <a:srgbClr val="538135"/>
                                      </p:to>
                                    </p:animClr>
                                    <p:set>
                                      <p:cBhvr>
                                        <p:cTn id="28" dur="2000" fill="hold"/>
                                        <p:tgtEl>
                                          <p:spTgt spid="2"/>
                                        </p:tgtEl>
                                        <p:attrNameLst>
                                          <p:attrName>fill.type</p:attrName>
                                        </p:attrNameLst>
                                      </p:cBhvr>
                                      <p:to>
                                        <p:strVal val="solid"/>
                                      </p:to>
                                    </p:set>
                                    <p:set>
                                      <p:cBhvr>
                                        <p:cTn id="29" dur="2000" fill="hold"/>
                                        <p:tgtEl>
                                          <p:spTgt spid="2"/>
                                        </p:tgtEl>
                                        <p:attrNameLst>
                                          <p:attrName>fill.on</p:attrName>
                                        </p:attrNameLst>
                                      </p:cBhvr>
                                      <p:to>
                                        <p:strVal val="true"/>
                                      </p:to>
                                    </p:set>
                                  </p:childTnLst>
                                </p:cTn>
                              </p:par>
                            </p:childTnLst>
                          </p:cTn>
                        </p:par>
                      </p:childTnLst>
                    </p:cTn>
                  </p:par>
                </p:childTnLst>
              </p:cTn>
              <p:nextCondLst>
                <p:cond evt="onClick" delay="0">
                  <p:tgtEl>
                    <p:spTgt spid="2"/>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9 3 Health Apps for the Elderly SELF-LEARNING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AspyhZ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CynKFk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LKcoWX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CynKFk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CynKFm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CynKFk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AspyhZFQaV5GsAAABvAAAAHAAAAHVuaXZlcnNhbC9sb2NhbF9zZXR0aW5ncy54bWwNyrEKwkAMANC9XxEySB3Uugn2rpujCK0fENogB7mk9ELRv/e2N7x++GaBnbeSTANezx0C62xL0k/A9/Q43RCKky4kphxQDWGITS82k4zsXmOBVejH28S5wvlJuc4XqbOkAu1B/B6PeInNH1BLAwQUAAIACAAspyhZ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LKcoWeohDhNLAAAAbAAAABsAAAB1bml2ZXJzYWwvdW5pdmVyc2FsLnBuZy54bWyzsa/IzVEoSy0qzszPs1Uy1DNQsrfj5bIpKEoty0wtV6gAigEFIUBJoRLINUJwyzNTSjKAQiYmFgjBjNTM9IwSoKiBhRlcVB9oKABQSwECAAAUAAIACACpflBPNmFYAkcDAADhCQAAFAAAAAAAAAABAAAAAAAAAAAAdW5pdmVyc2FsL3BsYXllci54bWxQSwECAAAUAAIACAAspyhZtTf0qBwFAADhEwAAHQAAAAAAAAABAAAAAAB5AwAAdW5pdmVyc2FsL2NvbW1vbl9tZXNzYWdlcy5sbmdQSwECAAAUAAIACAAspyhZFR5gG6MAAAB/AQAALgAAAAAAAAABAAAAAADQCAAAdW5pdmVyc2FsL3BsYXliYWNrX2FuZF9uYXZpZ2F0aW9uX3NldHRpbmdzLnhtbFBLAQIAABQAAgAIACynKFl0STUfPAQAAAwVAAAnAAAAAAAAAAEAAAAAAL8JAAB1bml2ZXJzYWwvZmxhc2hfcHVibGlzaGluZ19zZXR0aW5ncy54bWxQSwECAAAUAAIACAAspyhZN4uHansDAACsDAAAIQAAAAAAAAABAAAAAABADgAAdW5pdmVyc2FsL2ZsYXNoX3NraW5fc2V0dGluZ3MueG1sUEsBAgAAFAACAAgALKcoWaavViM2BAAAlhQAACYAAAAAAAAAAQAAAAAA+hEAAHVuaXZlcnNhbC9odG1sX3B1Ymxpc2hpbmdfc2V0dGluZ3MueG1sUEsBAgAAFAACAAgALKcoWSYPfuiwAQAAbwYAAB8AAAAAAAAAAQAAAAAAdBYAAHVuaXZlcnNhbC9odG1sX3NraW5fc2V0dGluZ3MuanNQSwECAAAUAAIACAAspyhZFQaV5GsAAABvAAAAHAAAAAAAAAABAAAAAABhGAAAdW5pdmVyc2FsL2xvY2FsX3NldHRpbmdzLnhtbFBLAQIAABQAAgAIACynKFnCG66ZaBIAAPdNAAAXAAAAAAAAAAAAAAAAAAYZAAB1bml2ZXJzYWwvdW5pdmVyc2FsLnBuZ1BLAQIAABQAAgAIACynKFnqIQ4TSwAAAGwAAAAbAAAAAAAAAAEAAAAAAKMrAAB1bml2ZXJzYWwvdW5pdmVyc2FsLnBuZy54bWxQSwUGAAAAAAoACgAGAwAAJywAAAAA"/>
  <p:tag name="ISPRING_LMS_API_VERSION" val="SCORM 1.2"/>
  <p:tag name="ISPRING_ULTRA_SCORM_COURSE_ID" val="C657675D-A077-42D5-B8DF-CCC28E1BF9D7"/>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9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9 3 Health Apps for the Elderly SELF-LEARNING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4fbeab7-fb0d-43e0-9bfd-65c730e689d6">
      <Terms xmlns="http://schemas.microsoft.com/office/infopath/2007/PartnerControls"/>
    </lcf76f155ced4ddcb4097134ff3c332f>
    <TaxCatchAll xmlns="ab499b85-ee38-415b-b043-bdc43eb6458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BC0F2786A948640B23598E08894071F" ma:contentTypeVersion="16" ma:contentTypeDescription="Ein neues Dokument erstellen." ma:contentTypeScope="" ma:versionID="39c324a45639c6e141c16d1c3440b8f5">
  <xsd:schema xmlns:xsd="http://www.w3.org/2001/XMLSchema" xmlns:xs="http://www.w3.org/2001/XMLSchema" xmlns:p="http://schemas.microsoft.com/office/2006/metadata/properties" xmlns:ns2="a4fbeab7-fb0d-43e0-9bfd-65c730e689d6" xmlns:ns3="ab499b85-ee38-415b-b043-bdc43eb64582" targetNamespace="http://schemas.microsoft.com/office/2006/metadata/properties" ma:root="true" ma:fieldsID="634d367e267f3c194b4a481e6e1b9e20" ns2:_="" ns3:_="">
    <xsd:import namespace="a4fbeab7-fb0d-43e0-9bfd-65c730e689d6"/>
    <xsd:import namespace="ab499b85-ee38-415b-b043-bdc43eb6458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beab7-fb0d-43e0-9bfd-65c730e689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dmarkierungen" ma:readOnly="false" ma:fieldId="{5cf76f15-5ced-4ddc-b409-7134ff3c332f}" ma:taxonomyMulti="true" ma:sspId="c5ba6fe8-47d2-45f3-bb89-a798947ed0a3"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499b85-ee38-415b-b043-bdc43eb64582" elementFormDefault="qualified">
    <xsd:import namespace="http://schemas.microsoft.com/office/2006/documentManagement/types"/>
    <xsd:import namespace="http://schemas.microsoft.com/office/infopath/2007/PartnerControls"/>
    <xsd:element name="SharedWithUsers" ma:index="15"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Freigegeben für - Details" ma:internalName="SharedWithDetails" ma:readOnly="true">
      <xsd:simpleType>
        <xsd:restriction base="dms:Note">
          <xsd:maxLength value="255"/>
        </xsd:restriction>
      </xsd:simpleType>
    </xsd:element>
    <xsd:element name="TaxCatchAll" ma:index="19" nillable="true" ma:displayName="Taxonomy Catch All Column" ma:hidden="true" ma:list="{048765ba-924d-40bf-8814-8e5266206193}" ma:internalName="TaxCatchAll" ma:showField="CatchAllData" ma:web="ab499b85-ee38-415b-b043-bdc43eb645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A8D940-771C-4817-95A3-2773C8CEE923}">
  <ds:schemaRefs>
    <ds:schemaRef ds:uri="http://schemas.microsoft.com/sharepoint/v3/contenttype/forms"/>
  </ds:schemaRefs>
</ds:datastoreItem>
</file>

<file path=customXml/itemProps2.xml><?xml version="1.0" encoding="utf-8"?>
<ds:datastoreItem xmlns:ds="http://schemas.openxmlformats.org/officeDocument/2006/customXml" ds:itemID="{DB7E27D6-3487-42EE-BF13-09DFE44C0235}">
  <ds:schemaRefs>
    <ds:schemaRef ds:uri="ab499b85-ee38-415b-b043-bdc43eb64582"/>
    <ds:schemaRef ds:uri="http://schemas.microsoft.com/office/2006/documentManagement/types"/>
    <ds:schemaRef ds:uri="http://purl.org/dc/elements/1.1/"/>
    <ds:schemaRef ds:uri="http://schemas.microsoft.com/office/infopath/2007/PartnerControls"/>
    <ds:schemaRef ds:uri="http://purl.org/dc/dcmitype/"/>
    <ds:schemaRef ds:uri="http://schemas.openxmlformats.org/package/2006/metadata/core-properties"/>
    <ds:schemaRef ds:uri="a4fbeab7-fb0d-43e0-9bfd-65c730e689d6"/>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5FC7152B-047F-4DA1-9F4D-74B97E118C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beab7-fb0d-43e0-9bfd-65c730e689d6"/>
    <ds:schemaRef ds:uri="ab499b85-ee38-415b-b043-bdc43eb645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800</Words>
  <Application>Microsoft Office PowerPoint</Application>
  <PresentationFormat>Ευρεία οθόνη</PresentationFormat>
  <Paragraphs>145</Paragraphs>
  <Slides>17</Slides>
  <Notes>17</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17</vt:i4>
      </vt:variant>
    </vt:vector>
  </HeadingPairs>
  <TitlesOfParts>
    <vt:vector size="28"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vt:lpstr>
      <vt:lpstr>Selbstlerneinheit:  Inhalt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Zusätzliche Selbstlernressource: „Benutzertagebuch"-Vorlage</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ETA9 3 Health Apps for the Elderly SELF-LEARNING_DE</dc:title>
  <dc:creator>pantelis bbalaouras</dc:creator>
  <cp:lastModifiedBy>pantelis</cp:lastModifiedBy>
  <cp:revision>931</cp:revision>
  <dcterms:created xsi:type="dcterms:W3CDTF">2020-06-02T13:31:56Z</dcterms:created>
  <dcterms:modified xsi:type="dcterms:W3CDTF">2024-09-08T17:57:51Z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0x010100BBC0F2786A948640B23598E08894071F</vt:lpwstr>
  </property>
</Properties>
</file>