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436" r:id="rId5"/>
    <p:sldId id="616" r:id="rId6"/>
    <p:sldId id="417" r:id="rId7"/>
    <p:sldId id="545" r:id="rId8"/>
    <p:sldId id="420" r:id="rId9"/>
    <p:sldId id="535" r:id="rId10"/>
    <p:sldId id="261" r:id="rId11"/>
    <p:sldId id="570" r:id="rId12"/>
    <p:sldId id="546" r:id="rId13"/>
    <p:sldId id="571" r:id="rId14"/>
    <p:sldId id="572" r:id="rId15"/>
    <p:sldId id="574" r:id="rId16"/>
    <p:sldId id="575" r:id="rId17"/>
    <p:sldId id="437" r:id="rId18"/>
    <p:sldId id="577" r:id="rId19"/>
    <p:sldId id="578" r:id="rId20"/>
    <p:sldId id="579" r:id="rId21"/>
    <p:sldId id="580" r:id="rId22"/>
    <p:sldId id="581" r:id="rId23"/>
    <p:sldId id="582" r:id="rId24"/>
    <p:sldId id="583" r:id="rId25"/>
    <p:sldId id="584" r:id="rId26"/>
    <p:sldId id="585" r:id="rId27"/>
    <p:sldId id="586" r:id="rId28"/>
    <p:sldId id="587" r:id="rId29"/>
    <p:sldId id="588" r:id="rId30"/>
    <p:sldId id="589" r:id="rId31"/>
    <p:sldId id="590" r:id="rId32"/>
    <p:sldId id="591" r:id="rId33"/>
    <p:sldId id="592" r:id="rId34"/>
    <p:sldId id="593" r:id="rId35"/>
    <p:sldId id="594" r:id="rId36"/>
    <p:sldId id="598" r:id="rId37"/>
    <p:sldId id="599" r:id="rId38"/>
    <p:sldId id="600" r:id="rId39"/>
    <p:sldId id="601" r:id="rId40"/>
    <p:sldId id="602" r:id="rId41"/>
    <p:sldId id="603" r:id="rId42"/>
    <p:sldId id="596" r:id="rId43"/>
    <p:sldId id="595" r:id="rId44"/>
    <p:sldId id="604" r:id="rId45"/>
    <p:sldId id="605" r:id="rId46"/>
    <p:sldId id="524" r:id="rId47"/>
    <p:sldId id="608" r:id="rId48"/>
    <p:sldId id="609" r:id="rId49"/>
    <p:sldId id="606" r:id="rId50"/>
    <p:sldId id="610" r:id="rId51"/>
    <p:sldId id="614" r:id="rId52"/>
    <p:sldId id="615" r:id="rId53"/>
    <p:sldId id="325" r:id="rId54"/>
    <p:sldId id="611" r:id="rId55"/>
    <p:sldId id="404" r:id="rId56"/>
  </p:sldIdLst>
  <p:sldSz cx="12192000" cy="6858000"/>
  <p:notesSz cx="6858000" cy="9144000"/>
  <p:custDataLst>
    <p:tags r:id="rId5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203864"/>
    <a:srgbClr val="DDE0E5"/>
    <a:srgbClr val="FF3399"/>
    <a:srgbClr val="9933FF"/>
    <a:srgbClr val="ED7D31"/>
    <a:srgbClr val="F8F8F8"/>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CF9C6-4976-431E-A3A2-A08162B136E3}" v="29" dt="2024-05-02T08:47:38.04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11" autoAdjust="0"/>
  </p:normalViewPr>
  <p:slideViewPr>
    <p:cSldViewPr snapToGrid="0">
      <p:cViewPr varScale="1">
        <p:scale>
          <a:sx n="90" d="100"/>
          <a:sy n="90" d="100"/>
        </p:scale>
        <p:origin x="678" y="84"/>
      </p:cViewPr>
      <p:guideLst>
        <p:guide orient="horz" pos="2160"/>
        <p:guide pos="3840"/>
      </p:guideLst>
    </p:cSldViewPr>
  </p:slideViewPr>
  <p:outlineViewPr>
    <p:cViewPr>
      <p:scale>
        <a:sx n="33" d="100"/>
        <a:sy n="33" d="100"/>
      </p:scale>
      <p:origin x="0" y="-3456"/>
    </p:cViewPr>
  </p:outlin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EACF9C6-4976-431E-A3A2-A08162B136E3}"/>
    <pc:docChg chg="undo custSel modSld">
      <pc:chgData name="pantelis balaouras" userId="25e8755020fc1734" providerId="LiveId" clId="{DEACF9C6-4976-431E-A3A2-A08162B136E3}" dt="2024-05-02T08:47:38.048" v="75" actId="167"/>
      <pc:docMkLst>
        <pc:docMk/>
      </pc:docMkLst>
      <pc:sldChg chg="addSp delSp modSp mod">
        <pc:chgData name="pantelis balaouras" userId="25e8755020fc1734" providerId="LiveId" clId="{DEACF9C6-4976-431E-A3A2-A08162B136E3}" dt="2024-05-02T08:41:38.736" v="13" actId="167"/>
        <pc:sldMkLst>
          <pc:docMk/>
          <pc:sldMk cId="616025265" sldId="261"/>
        </pc:sldMkLst>
        <pc:spChg chg="del">
          <ac:chgData name="pantelis balaouras" userId="25e8755020fc1734" providerId="LiveId" clId="{DEACF9C6-4976-431E-A3A2-A08162B136E3}" dt="2024-05-02T08:41:28.173" v="11" actId="478"/>
          <ac:spMkLst>
            <pc:docMk/>
            <pc:sldMk cId="616025265" sldId="261"/>
            <ac:spMk id="3" creationId="{EA9363C4-D47D-BD9C-4A8E-EF038C4C1F39}"/>
          </ac:spMkLst>
        </pc:spChg>
        <pc:spChg chg="add mod">
          <ac:chgData name="pantelis balaouras" userId="25e8755020fc1734" providerId="LiveId" clId="{DEACF9C6-4976-431E-A3A2-A08162B136E3}" dt="2024-05-02T08:41:29.850" v="12"/>
          <ac:spMkLst>
            <pc:docMk/>
            <pc:sldMk cId="616025265" sldId="261"/>
            <ac:spMk id="8" creationId="{5B5D8F61-EBF6-18D6-D312-2A8B1DF1F92B}"/>
          </ac:spMkLst>
        </pc:spChg>
        <pc:picChg chg="del">
          <ac:chgData name="pantelis balaouras" userId="25e8755020fc1734" providerId="LiveId" clId="{DEACF9C6-4976-431E-A3A2-A08162B136E3}" dt="2024-05-02T08:41:25.741" v="10" actId="478"/>
          <ac:picMkLst>
            <pc:docMk/>
            <pc:sldMk cId="616025265" sldId="261"/>
            <ac:picMk id="2" creationId="{455843D4-F9E9-C853-57A2-27AC7B2C3889}"/>
          </ac:picMkLst>
        </pc:picChg>
        <pc:picChg chg="add mod">
          <ac:chgData name="pantelis balaouras" userId="25e8755020fc1734" providerId="LiveId" clId="{DEACF9C6-4976-431E-A3A2-A08162B136E3}" dt="2024-05-02T08:41:38.736" v="13" actId="167"/>
          <ac:picMkLst>
            <pc:docMk/>
            <pc:sldMk cId="616025265" sldId="261"/>
            <ac:picMk id="7" creationId="{AE962884-87C2-C053-F907-1ECB954497EE}"/>
          </ac:picMkLst>
        </pc:picChg>
      </pc:sldChg>
      <pc:sldChg chg="addSp delSp modSp mod modNotesTx">
        <pc:chgData name="pantelis balaouras" userId="25e8755020fc1734" providerId="LiveId" clId="{DEACF9C6-4976-431E-A3A2-A08162B136E3}" dt="2024-05-02T08:40:30.127" v="4" actId="14100"/>
        <pc:sldMkLst>
          <pc:docMk/>
          <pc:sldMk cId="2033093179" sldId="420"/>
        </pc:sldMkLst>
        <pc:spChg chg="add mod">
          <ac:chgData name="pantelis balaouras" userId="25e8755020fc1734" providerId="LiveId" clId="{DEACF9C6-4976-431E-A3A2-A08162B136E3}" dt="2024-05-02T08:40:12.489" v="2"/>
          <ac:spMkLst>
            <pc:docMk/>
            <pc:sldMk cId="2033093179" sldId="420"/>
            <ac:spMk id="3" creationId="{ED53DFC3-B5B3-F40F-2E20-A4AC672F3B97}"/>
          </ac:spMkLst>
        </pc:spChg>
        <pc:spChg chg="mod">
          <ac:chgData name="pantelis balaouras" userId="25e8755020fc1734" providerId="LiveId" clId="{DEACF9C6-4976-431E-A3A2-A08162B136E3}" dt="2024-05-02T08:40:17.048" v="3" actId="14100"/>
          <ac:spMkLst>
            <pc:docMk/>
            <pc:sldMk cId="2033093179" sldId="420"/>
            <ac:spMk id="5" creationId="{F56DC747-739E-5A0C-94B8-E8F8E974AC85}"/>
          </ac:spMkLst>
        </pc:spChg>
        <pc:spChg chg="mod">
          <ac:chgData name="pantelis balaouras" userId="25e8755020fc1734" providerId="LiveId" clId="{DEACF9C6-4976-431E-A3A2-A08162B136E3}" dt="2024-05-02T08:40:30.127" v="4" actId="14100"/>
          <ac:spMkLst>
            <pc:docMk/>
            <pc:sldMk cId="2033093179" sldId="420"/>
            <ac:spMk id="13" creationId="{ACBE9AD0-B2F0-4ADA-8F10-B83476743F9C}"/>
          </ac:spMkLst>
        </pc:spChg>
        <pc:picChg chg="del">
          <ac:chgData name="pantelis balaouras" userId="25e8755020fc1734" providerId="LiveId" clId="{DEACF9C6-4976-431E-A3A2-A08162B136E3}" dt="2024-05-02T08:40:02.135" v="0" actId="478"/>
          <ac:picMkLst>
            <pc:docMk/>
            <pc:sldMk cId="2033093179" sldId="420"/>
            <ac:picMk id="2" creationId="{22E70B03-7126-1B0C-05F9-2C1895BCD0C5}"/>
          </ac:picMkLst>
        </pc:picChg>
        <pc:picChg chg="add mod">
          <ac:chgData name="pantelis balaouras" userId="25e8755020fc1734" providerId="LiveId" clId="{DEACF9C6-4976-431E-A3A2-A08162B136E3}" dt="2024-05-02T08:40:12.489" v="2"/>
          <ac:picMkLst>
            <pc:docMk/>
            <pc:sldMk cId="2033093179" sldId="420"/>
            <ac:picMk id="4" creationId="{C2834899-162C-A76E-F7C0-CE9C2C75ED8C}"/>
          </ac:picMkLst>
        </pc:picChg>
      </pc:sldChg>
      <pc:sldChg chg="addSp delSp modSp mod">
        <pc:chgData name="pantelis balaouras" userId="25e8755020fc1734" providerId="LiveId" clId="{DEACF9C6-4976-431E-A3A2-A08162B136E3}" dt="2024-05-02T08:43:16.111" v="28" actId="167"/>
        <pc:sldMkLst>
          <pc:docMk/>
          <pc:sldMk cId="2140994750" sldId="437"/>
        </pc:sldMkLst>
        <pc:spChg chg="del">
          <ac:chgData name="pantelis balaouras" userId="25e8755020fc1734" providerId="LiveId" clId="{DEACF9C6-4976-431E-A3A2-A08162B136E3}" dt="2024-05-02T08:43:06.783" v="26" actId="478"/>
          <ac:spMkLst>
            <pc:docMk/>
            <pc:sldMk cId="2140994750" sldId="437"/>
            <ac:spMk id="2" creationId="{F578CDC3-AA9B-A5CA-B298-64484F1EFBDF}"/>
          </ac:spMkLst>
        </pc:spChg>
        <pc:spChg chg="add mod">
          <ac:chgData name="pantelis balaouras" userId="25e8755020fc1734" providerId="LiveId" clId="{DEACF9C6-4976-431E-A3A2-A08162B136E3}" dt="2024-05-02T08:43:16.111" v="28" actId="167"/>
          <ac:spMkLst>
            <pc:docMk/>
            <pc:sldMk cId="2140994750" sldId="437"/>
            <ac:spMk id="8" creationId="{0B00F49F-936B-F73D-5D43-F22807476AD2}"/>
          </ac:spMkLst>
        </pc:spChg>
        <pc:picChg chg="del">
          <ac:chgData name="pantelis balaouras" userId="25e8755020fc1734" providerId="LiveId" clId="{DEACF9C6-4976-431E-A3A2-A08162B136E3}" dt="2024-05-02T08:43:03.064" v="25" actId="478"/>
          <ac:picMkLst>
            <pc:docMk/>
            <pc:sldMk cId="2140994750" sldId="437"/>
            <ac:picMk id="3" creationId="{F597901C-1CFD-02D5-178E-78976D0E0125}"/>
          </ac:picMkLst>
        </pc:picChg>
        <pc:picChg chg="add mod">
          <ac:chgData name="pantelis balaouras" userId="25e8755020fc1734" providerId="LiveId" clId="{DEACF9C6-4976-431E-A3A2-A08162B136E3}" dt="2024-05-02T08:43:16.111" v="28" actId="167"/>
          <ac:picMkLst>
            <pc:docMk/>
            <pc:sldMk cId="2140994750" sldId="437"/>
            <ac:picMk id="7" creationId="{E5B89241-FFCA-D1E2-6812-41EF594C2985}"/>
          </ac:picMkLst>
        </pc:picChg>
      </pc:sldChg>
      <pc:sldChg chg="addSp delSp modSp mod">
        <pc:chgData name="pantelis balaouras" userId="25e8755020fc1734" providerId="LiveId" clId="{DEACF9C6-4976-431E-A3A2-A08162B136E3}" dt="2024-05-02T08:47:24.710" v="70"/>
        <pc:sldMkLst>
          <pc:docMk/>
          <pc:sldMk cId="886959175" sldId="524"/>
        </pc:sldMkLst>
        <pc:spChg chg="del">
          <ac:chgData name="pantelis balaouras" userId="25e8755020fc1734" providerId="LiveId" clId="{DEACF9C6-4976-431E-A3A2-A08162B136E3}" dt="2024-05-02T08:47:23.016" v="69" actId="478"/>
          <ac:spMkLst>
            <pc:docMk/>
            <pc:sldMk cId="886959175" sldId="524"/>
            <ac:spMk id="3" creationId="{0385DD08-B10C-79C6-AD5F-357B74C688E9}"/>
          </ac:spMkLst>
        </pc:spChg>
        <pc:spChg chg="add mod">
          <ac:chgData name="pantelis balaouras" userId="25e8755020fc1734" providerId="LiveId" clId="{DEACF9C6-4976-431E-A3A2-A08162B136E3}" dt="2024-05-02T08:47:24.710" v="70"/>
          <ac:spMkLst>
            <pc:docMk/>
            <pc:sldMk cId="886959175" sldId="524"/>
            <ac:spMk id="8" creationId="{F14F3444-1B56-49CB-20A9-0B9040FD1B8F}"/>
          </ac:spMkLst>
        </pc:spChg>
        <pc:picChg chg="del">
          <ac:chgData name="pantelis balaouras" userId="25e8755020fc1734" providerId="LiveId" clId="{DEACF9C6-4976-431E-A3A2-A08162B136E3}" dt="2024-05-02T08:47:20.588" v="68" actId="478"/>
          <ac:picMkLst>
            <pc:docMk/>
            <pc:sldMk cId="886959175" sldId="524"/>
            <ac:picMk id="2" creationId="{E8F64DEA-0695-C086-67FC-3809973270DF}"/>
          </ac:picMkLst>
        </pc:picChg>
        <pc:picChg chg="add mod">
          <ac:chgData name="pantelis balaouras" userId="25e8755020fc1734" providerId="LiveId" clId="{DEACF9C6-4976-431E-A3A2-A08162B136E3}" dt="2024-05-02T08:47:24.710" v="70"/>
          <ac:picMkLst>
            <pc:docMk/>
            <pc:sldMk cId="886959175" sldId="524"/>
            <ac:picMk id="7" creationId="{27A3AD77-0BD4-5993-DA63-EA80EDDCA10D}"/>
          </ac:picMkLst>
        </pc:picChg>
      </pc:sldChg>
      <pc:sldChg chg="addSp delSp modSp mod">
        <pc:chgData name="pantelis balaouras" userId="25e8755020fc1734" providerId="LiveId" clId="{DEACF9C6-4976-431E-A3A2-A08162B136E3}" dt="2024-05-02T08:41:21.532" v="9" actId="1076"/>
        <pc:sldMkLst>
          <pc:docMk/>
          <pc:sldMk cId="2585051265" sldId="535"/>
        </pc:sldMkLst>
        <pc:spChg chg="del">
          <ac:chgData name="pantelis balaouras" userId="25e8755020fc1734" providerId="LiveId" clId="{DEACF9C6-4976-431E-A3A2-A08162B136E3}" dt="2024-05-02T08:40:37.298" v="6" actId="478"/>
          <ac:spMkLst>
            <pc:docMk/>
            <pc:sldMk cId="2585051265" sldId="535"/>
            <ac:spMk id="3" creationId="{4A1A03FD-DBE8-88F4-1AA3-88B814677301}"/>
          </ac:spMkLst>
        </pc:spChg>
        <pc:spChg chg="add mod">
          <ac:chgData name="pantelis balaouras" userId="25e8755020fc1734" providerId="LiveId" clId="{DEACF9C6-4976-431E-A3A2-A08162B136E3}" dt="2024-05-02T08:40:47.511" v="7"/>
          <ac:spMkLst>
            <pc:docMk/>
            <pc:sldMk cId="2585051265" sldId="535"/>
            <ac:spMk id="4" creationId="{1872D844-98C8-9AC9-B605-DCACD4AE3290}"/>
          </ac:spMkLst>
        </pc:spChg>
        <pc:spChg chg="mod">
          <ac:chgData name="pantelis balaouras" userId="25e8755020fc1734" providerId="LiveId" clId="{DEACF9C6-4976-431E-A3A2-A08162B136E3}" dt="2024-05-02T08:40:53.092" v="8" actId="14100"/>
          <ac:spMkLst>
            <pc:docMk/>
            <pc:sldMk cId="2585051265" sldId="535"/>
            <ac:spMk id="13" creationId="{ACBE9AD0-B2F0-4ADA-8F10-B83476743F9C}"/>
          </ac:spMkLst>
        </pc:spChg>
        <pc:picChg chg="del">
          <ac:chgData name="pantelis balaouras" userId="25e8755020fc1734" providerId="LiveId" clId="{DEACF9C6-4976-431E-A3A2-A08162B136E3}" dt="2024-05-02T08:40:33.955" v="5" actId="478"/>
          <ac:picMkLst>
            <pc:docMk/>
            <pc:sldMk cId="2585051265" sldId="535"/>
            <ac:picMk id="2" creationId="{7F194105-A616-1811-CCD2-0261AE6759AF}"/>
          </ac:picMkLst>
        </pc:picChg>
        <pc:picChg chg="add mod">
          <ac:chgData name="pantelis balaouras" userId="25e8755020fc1734" providerId="LiveId" clId="{DEACF9C6-4976-431E-A3A2-A08162B136E3}" dt="2024-05-02T08:41:21.532" v="9" actId="1076"/>
          <ac:picMkLst>
            <pc:docMk/>
            <pc:sldMk cId="2585051265" sldId="535"/>
            <ac:picMk id="6" creationId="{19864978-5F4B-0A1A-F029-D1F79395C35C}"/>
          </ac:picMkLst>
        </pc:picChg>
      </pc:sldChg>
      <pc:sldChg chg="addSp delSp modSp mod">
        <pc:chgData name="pantelis balaouras" userId="25e8755020fc1734" providerId="LiveId" clId="{DEACF9C6-4976-431E-A3A2-A08162B136E3}" dt="2024-05-02T08:42:41.877" v="24" actId="207"/>
        <pc:sldMkLst>
          <pc:docMk/>
          <pc:sldMk cId="754556384" sldId="570"/>
        </pc:sldMkLst>
        <pc:spChg chg="add del">
          <ac:chgData name="pantelis balaouras" userId="25e8755020fc1734" providerId="LiveId" clId="{DEACF9C6-4976-431E-A3A2-A08162B136E3}" dt="2024-05-02T08:42:28.204" v="22" actId="22"/>
          <ac:spMkLst>
            <pc:docMk/>
            <pc:sldMk cId="754556384" sldId="570"/>
            <ac:spMk id="3" creationId="{A6E0D51A-8AD0-71CD-9302-5542AACFD14F}"/>
          </ac:spMkLst>
        </pc:spChg>
        <pc:spChg chg="mod">
          <ac:chgData name="pantelis balaouras" userId="25e8755020fc1734" providerId="LiveId" clId="{DEACF9C6-4976-431E-A3A2-A08162B136E3}" dt="2024-05-02T08:42:41.877" v="24" actId="207"/>
          <ac:spMkLst>
            <pc:docMk/>
            <pc:sldMk cId="754556384" sldId="570"/>
            <ac:spMk id="5" creationId="{00000000-0000-0000-0000-000000000000}"/>
          </ac:spMkLst>
        </pc:spChg>
        <pc:spChg chg="add mod">
          <ac:chgData name="pantelis balaouras" userId="25e8755020fc1734" providerId="LiveId" clId="{DEACF9C6-4976-431E-A3A2-A08162B136E3}" dt="2024-05-02T08:42:32.080" v="23"/>
          <ac:spMkLst>
            <pc:docMk/>
            <pc:sldMk cId="754556384" sldId="570"/>
            <ac:spMk id="7" creationId="{E11B2547-1FF9-7A2F-6731-206340F8FC74}"/>
          </ac:spMkLst>
        </pc:spChg>
        <pc:spChg chg="mod">
          <ac:chgData name="pantelis balaouras" userId="25e8755020fc1734" providerId="LiveId" clId="{DEACF9C6-4976-431E-A3A2-A08162B136E3}" dt="2024-05-02T08:42:17.874" v="17" actId="1076"/>
          <ac:spMkLst>
            <pc:docMk/>
            <pc:sldMk cId="754556384" sldId="570"/>
            <ac:spMk id="10" creationId="{00000000-0000-0000-0000-000000000000}"/>
          </ac:spMkLst>
        </pc:spChg>
        <pc:picChg chg="add mod">
          <ac:chgData name="pantelis balaouras" userId="25e8755020fc1734" providerId="LiveId" clId="{DEACF9C6-4976-431E-A3A2-A08162B136E3}" dt="2024-05-02T08:42:32.080" v="23"/>
          <ac:picMkLst>
            <pc:docMk/>
            <pc:sldMk cId="754556384" sldId="570"/>
            <ac:picMk id="4" creationId="{E7BF0D8B-7B7F-1728-DB0F-10AC188E764D}"/>
          </ac:picMkLst>
        </pc:picChg>
        <pc:picChg chg="mod">
          <ac:chgData name="pantelis balaouras" userId="25e8755020fc1734" providerId="LiveId" clId="{DEACF9C6-4976-431E-A3A2-A08162B136E3}" dt="2024-05-02T08:42:22.267" v="19" actId="1076"/>
          <ac:picMkLst>
            <pc:docMk/>
            <pc:sldMk cId="754556384" sldId="570"/>
            <ac:picMk id="8" creationId="{00000000-0000-0000-0000-000000000000}"/>
          </ac:picMkLst>
        </pc:picChg>
        <pc:picChg chg="mod">
          <ac:chgData name="pantelis balaouras" userId="25e8755020fc1734" providerId="LiveId" clId="{DEACF9C6-4976-431E-A3A2-A08162B136E3}" dt="2024-05-02T08:42:24.471" v="20" actId="1076"/>
          <ac:picMkLst>
            <pc:docMk/>
            <pc:sldMk cId="754556384" sldId="570"/>
            <ac:picMk id="9" creationId="{00000000-0000-0000-0000-000000000000}"/>
          </ac:picMkLst>
        </pc:picChg>
      </pc:sldChg>
      <pc:sldChg chg="addSp modSp mod">
        <pc:chgData name="pantelis balaouras" userId="25e8755020fc1734" providerId="LiveId" clId="{DEACF9C6-4976-431E-A3A2-A08162B136E3}" dt="2024-05-02T08:44:07.517" v="35" actId="207"/>
        <pc:sldMkLst>
          <pc:docMk/>
          <pc:sldMk cId="31881803" sldId="584"/>
        </pc:sldMkLst>
        <pc:spChg chg="mod">
          <ac:chgData name="pantelis balaouras" userId="25e8755020fc1734" providerId="LiveId" clId="{DEACF9C6-4976-431E-A3A2-A08162B136E3}" dt="2024-05-02T08:44:07.517" v="35" actId="207"/>
          <ac:spMkLst>
            <pc:docMk/>
            <pc:sldMk cId="31881803" sldId="584"/>
            <ac:spMk id="2" creationId="{00000000-0000-0000-0000-000000000000}"/>
          </ac:spMkLst>
        </pc:spChg>
        <pc:spChg chg="mod">
          <ac:chgData name="pantelis balaouras" userId="25e8755020fc1734" providerId="LiveId" clId="{DEACF9C6-4976-431E-A3A2-A08162B136E3}" dt="2024-05-02T08:43:55.861" v="33"/>
          <ac:spMkLst>
            <pc:docMk/>
            <pc:sldMk cId="31881803" sldId="584"/>
            <ac:spMk id="5" creationId="{745F50B6-E9CC-AE78-9C4E-00C0E355DDE0}"/>
          </ac:spMkLst>
        </pc:spChg>
        <pc:spChg chg="add mod">
          <ac:chgData name="pantelis balaouras" userId="25e8755020fc1734" providerId="LiveId" clId="{DEACF9C6-4976-431E-A3A2-A08162B136E3}" dt="2024-05-02T08:44:00.329" v="34"/>
          <ac:spMkLst>
            <pc:docMk/>
            <pc:sldMk cId="31881803" sldId="584"/>
            <ac:spMk id="8" creationId="{DEDB1B5B-CDDD-ACC7-EA99-73F85C79710F}"/>
          </ac:spMkLst>
        </pc:spChg>
        <pc:picChg chg="mod">
          <ac:chgData name="pantelis balaouras" userId="25e8755020fc1734" providerId="LiveId" clId="{DEACF9C6-4976-431E-A3A2-A08162B136E3}" dt="2024-05-02T08:43:48.547" v="30" actId="1076"/>
          <ac:picMkLst>
            <pc:docMk/>
            <pc:sldMk cId="31881803" sldId="584"/>
            <ac:picMk id="4" creationId="{00000000-0000-0000-0000-000000000000}"/>
          </ac:picMkLst>
        </pc:picChg>
        <pc:picChg chg="add mod">
          <ac:chgData name="pantelis balaouras" userId="25e8755020fc1734" providerId="LiveId" clId="{DEACF9C6-4976-431E-A3A2-A08162B136E3}" dt="2024-05-02T08:44:00.329" v="34"/>
          <ac:picMkLst>
            <pc:docMk/>
            <pc:sldMk cId="31881803" sldId="584"/>
            <ac:picMk id="7" creationId="{0A794375-5791-2586-3EB2-B12FE4403A74}"/>
          </ac:picMkLst>
        </pc:picChg>
      </pc:sldChg>
      <pc:sldChg chg="addSp delSp modSp mod">
        <pc:chgData name="pantelis balaouras" userId="25e8755020fc1734" providerId="LiveId" clId="{DEACF9C6-4976-431E-A3A2-A08162B136E3}" dt="2024-05-02T08:44:30.018" v="41" actId="167"/>
        <pc:sldMkLst>
          <pc:docMk/>
          <pc:sldMk cId="1271076835" sldId="585"/>
        </pc:sldMkLst>
        <pc:spChg chg="del">
          <ac:chgData name="pantelis balaouras" userId="25e8755020fc1734" providerId="LiveId" clId="{DEACF9C6-4976-431E-A3A2-A08162B136E3}" dt="2024-05-02T08:44:14.345" v="37" actId="478"/>
          <ac:spMkLst>
            <pc:docMk/>
            <pc:sldMk cId="1271076835" sldId="585"/>
            <ac:spMk id="2" creationId="{F578CDC3-AA9B-A5CA-B298-64484F1EFBDF}"/>
          </ac:spMkLst>
        </pc:spChg>
        <pc:spChg chg="add del">
          <ac:chgData name="pantelis balaouras" userId="25e8755020fc1734" providerId="LiveId" clId="{DEACF9C6-4976-431E-A3A2-A08162B136E3}" dt="2024-05-02T08:44:22.158" v="39" actId="22"/>
          <ac:spMkLst>
            <pc:docMk/>
            <pc:sldMk cId="1271076835" sldId="585"/>
            <ac:spMk id="8" creationId="{974B91C4-6306-FEF9-69DD-1C3BBFA13660}"/>
          </ac:spMkLst>
        </pc:spChg>
        <pc:spChg chg="add mod">
          <ac:chgData name="pantelis balaouras" userId="25e8755020fc1734" providerId="LiveId" clId="{DEACF9C6-4976-431E-A3A2-A08162B136E3}" dt="2024-05-02T08:44:30.018" v="41" actId="167"/>
          <ac:spMkLst>
            <pc:docMk/>
            <pc:sldMk cId="1271076835" sldId="585"/>
            <ac:spMk id="10" creationId="{81103489-9682-186B-D845-2864A35A1686}"/>
          </ac:spMkLst>
        </pc:spChg>
        <pc:picChg chg="del">
          <ac:chgData name="pantelis balaouras" userId="25e8755020fc1734" providerId="LiveId" clId="{DEACF9C6-4976-431E-A3A2-A08162B136E3}" dt="2024-05-02T08:44:11.998" v="36" actId="478"/>
          <ac:picMkLst>
            <pc:docMk/>
            <pc:sldMk cId="1271076835" sldId="585"/>
            <ac:picMk id="3" creationId="{F597901C-1CFD-02D5-178E-78976D0E0125}"/>
          </ac:picMkLst>
        </pc:picChg>
        <pc:picChg chg="add mod">
          <ac:chgData name="pantelis balaouras" userId="25e8755020fc1734" providerId="LiveId" clId="{DEACF9C6-4976-431E-A3A2-A08162B136E3}" dt="2024-05-02T08:44:30.018" v="41" actId="167"/>
          <ac:picMkLst>
            <pc:docMk/>
            <pc:sldMk cId="1271076835" sldId="585"/>
            <ac:picMk id="9" creationId="{73A61A01-BBF4-8E30-DBAE-1006956658B3}"/>
          </ac:picMkLst>
        </pc:picChg>
      </pc:sldChg>
      <pc:sldChg chg="addSp delSp modSp mod">
        <pc:chgData name="pantelis balaouras" userId="25e8755020fc1734" providerId="LiveId" clId="{DEACF9C6-4976-431E-A3A2-A08162B136E3}" dt="2024-05-02T08:45:15.908" v="47" actId="207"/>
        <pc:sldMkLst>
          <pc:docMk/>
          <pc:sldMk cId="675487924" sldId="592"/>
        </pc:sldMkLst>
        <pc:spChg chg="mod">
          <ac:chgData name="pantelis balaouras" userId="25e8755020fc1734" providerId="LiveId" clId="{DEACF9C6-4976-431E-A3A2-A08162B136E3}" dt="2024-05-02T08:45:15.908" v="47" actId="207"/>
          <ac:spMkLst>
            <pc:docMk/>
            <pc:sldMk cId="675487924" sldId="592"/>
            <ac:spMk id="2" creationId="{00000000-0000-0000-0000-000000000000}"/>
          </ac:spMkLst>
        </pc:spChg>
        <pc:spChg chg="mod">
          <ac:chgData name="pantelis balaouras" userId="25e8755020fc1734" providerId="LiveId" clId="{DEACF9C6-4976-431E-A3A2-A08162B136E3}" dt="2024-05-02T08:45:09.752" v="46" actId="1076"/>
          <ac:spMkLst>
            <pc:docMk/>
            <pc:sldMk cId="675487924" sldId="592"/>
            <ac:spMk id="5" creationId="{745F50B6-E9CC-AE78-9C4E-00C0E355DDE0}"/>
          </ac:spMkLst>
        </pc:spChg>
        <pc:spChg chg="add del">
          <ac:chgData name="pantelis balaouras" userId="25e8755020fc1734" providerId="LiveId" clId="{DEACF9C6-4976-431E-A3A2-A08162B136E3}" dt="2024-05-02T08:44:46.267" v="43" actId="22"/>
          <ac:spMkLst>
            <pc:docMk/>
            <pc:sldMk cId="675487924" sldId="592"/>
            <ac:spMk id="8" creationId="{04D4DE8A-6B87-4D6F-EB4B-C45F323BB782}"/>
          </ac:spMkLst>
        </pc:spChg>
        <pc:spChg chg="add mod">
          <ac:chgData name="pantelis balaouras" userId="25e8755020fc1734" providerId="LiveId" clId="{DEACF9C6-4976-431E-A3A2-A08162B136E3}" dt="2024-05-02T08:45:03.424" v="45" actId="1076"/>
          <ac:spMkLst>
            <pc:docMk/>
            <pc:sldMk cId="675487924" sldId="592"/>
            <ac:spMk id="10" creationId="{D5713E87-F52E-4188-62CC-12209FE71E17}"/>
          </ac:spMkLst>
        </pc:spChg>
        <pc:picChg chg="add mod">
          <ac:chgData name="pantelis balaouras" userId="25e8755020fc1734" providerId="LiveId" clId="{DEACF9C6-4976-431E-A3A2-A08162B136E3}" dt="2024-05-02T08:44:54.939" v="44"/>
          <ac:picMkLst>
            <pc:docMk/>
            <pc:sldMk cId="675487924" sldId="592"/>
            <ac:picMk id="9" creationId="{4C1D9D4B-4C49-E9A5-EBC1-A0DDE7600558}"/>
          </ac:picMkLst>
        </pc:picChg>
      </pc:sldChg>
      <pc:sldChg chg="addSp delSp modSp mod">
        <pc:chgData name="pantelis balaouras" userId="25e8755020fc1734" providerId="LiveId" clId="{DEACF9C6-4976-431E-A3A2-A08162B136E3}" dt="2024-05-02T08:45:29.046" v="50"/>
        <pc:sldMkLst>
          <pc:docMk/>
          <pc:sldMk cId="2894952162" sldId="593"/>
        </pc:sldMkLst>
        <pc:spChg chg="del">
          <ac:chgData name="pantelis balaouras" userId="25e8755020fc1734" providerId="LiveId" clId="{DEACF9C6-4976-431E-A3A2-A08162B136E3}" dt="2024-05-02T08:45:22.662" v="49" actId="478"/>
          <ac:spMkLst>
            <pc:docMk/>
            <pc:sldMk cId="2894952162" sldId="593"/>
            <ac:spMk id="2" creationId="{F578CDC3-AA9B-A5CA-B298-64484F1EFBDF}"/>
          </ac:spMkLst>
        </pc:spChg>
        <pc:spChg chg="add mod">
          <ac:chgData name="pantelis balaouras" userId="25e8755020fc1734" providerId="LiveId" clId="{DEACF9C6-4976-431E-A3A2-A08162B136E3}" dt="2024-05-02T08:45:29.046" v="50"/>
          <ac:spMkLst>
            <pc:docMk/>
            <pc:sldMk cId="2894952162" sldId="593"/>
            <ac:spMk id="8" creationId="{8BDF2D16-743A-29B0-809B-C63725DDF625}"/>
          </ac:spMkLst>
        </pc:spChg>
        <pc:picChg chg="del">
          <ac:chgData name="pantelis balaouras" userId="25e8755020fc1734" providerId="LiveId" clId="{DEACF9C6-4976-431E-A3A2-A08162B136E3}" dt="2024-05-02T08:45:20.010" v="48" actId="478"/>
          <ac:picMkLst>
            <pc:docMk/>
            <pc:sldMk cId="2894952162" sldId="593"/>
            <ac:picMk id="3" creationId="{F597901C-1CFD-02D5-178E-78976D0E0125}"/>
          </ac:picMkLst>
        </pc:picChg>
        <pc:picChg chg="add mod">
          <ac:chgData name="pantelis balaouras" userId="25e8755020fc1734" providerId="LiveId" clId="{DEACF9C6-4976-431E-A3A2-A08162B136E3}" dt="2024-05-02T08:45:29.046" v="50"/>
          <ac:picMkLst>
            <pc:docMk/>
            <pc:sldMk cId="2894952162" sldId="593"/>
            <ac:picMk id="7" creationId="{829DF59F-A9E6-2E4B-9C2C-AA66794AB0D7}"/>
          </ac:picMkLst>
        </pc:picChg>
      </pc:sldChg>
      <pc:sldChg chg="addSp delSp modSp mod">
        <pc:chgData name="pantelis balaouras" userId="25e8755020fc1734" providerId="LiveId" clId="{DEACF9C6-4976-431E-A3A2-A08162B136E3}" dt="2024-05-02T08:45:47.111" v="55" actId="167"/>
        <pc:sldMkLst>
          <pc:docMk/>
          <pc:sldMk cId="1956178075" sldId="595"/>
        </pc:sldMkLst>
        <pc:spChg chg="del mod">
          <ac:chgData name="pantelis balaouras" userId="25e8755020fc1734" providerId="LiveId" clId="{DEACF9C6-4976-431E-A3A2-A08162B136E3}" dt="2024-05-02T08:45:38.954" v="53" actId="478"/>
          <ac:spMkLst>
            <pc:docMk/>
            <pc:sldMk cId="1956178075" sldId="595"/>
            <ac:spMk id="2" creationId="{F578CDC3-AA9B-A5CA-B298-64484F1EFBDF}"/>
          </ac:spMkLst>
        </pc:spChg>
        <pc:spChg chg="add mod">
          <ac:chgData name="pantelis balaouras" userId="25e8755020fc1734" providerId="LiveId" clId="{DEACF9C6-4976-431E-A3A2-A08162B136E3}" dt="2024-05-02T08:45:47.111" v="55" actId="167"/>
          <ac:spMkLst>
            <pc:docMk/>
            <pc:sldMk cId="1956178075" sldId="595"/>
            <ac:spMk id="8" creationId="{5B92DD35-8C0F-BA1E-0677-337F3E270111}"/>
          </ac:spMkLst>
        </pc:spChg>
        <pc:picChg chg="del">
          <ac:chgData name="pantelis balaouras" userId="25e8755020fc1734" providerId="LiveId" clId="{DEACF9C6-4976-431E-A3A2-A08162B136E3}" dt="2024-05-02T08:45:37.142" v="51" actId="478"/>
          <ac:picMkLst>
            <pc:docMk/>
            <pc:sldMk cId="1956178075" sldId="595"/>
            <ac:picMk id="3" creationId="{F597901C-1CFD-02D5-178E-78976D0E0125}"/>
          </ac:picMkLst>
        </pc:picChg>
        <pc:picChg chg="add mod">
          <ac:chgData name="pantelis balaouras" userId="25e8755020fc1734" providerId="LiveId" clId="{DEACF9C6-4976-431E-A3A2-A08162B136E3}" dt="2024-05-02T08:45:47.111" v="55" actId="167"/>
          <ac:picMkLst>
            <pc:docMk/>
            <pc:sldMk cId="1956178075" sldId="595"/>
            <ac:picMk id="7" creationId="{FAD0263A-C9FF-AD76-4F1B-38E13EA97293}"/>
          </ac:picMkLst>
        </pc:picChg>
      </pc:sldChg>
      <pc:sldChg chg="addSp modSp mod">
        <pc:chgData name="pantelis balaouras" userId="25e8755020fc1734" providerId="LiveId" clId="{DEACF9C6-4976-431E-A3A2-A08162B136E3}" dt="2024-05-02T08:47:12.001" v="67" actId="1076"/>
        <pc:sldMkLst>
          <pc:docMk/>
          <pc:sldMk cId="1975259298" sldId="605"/>
        </pc:sldMkLst>
        <pc:spChg chg="mod">
          <ac:chgData name="pantelis balaouras" userId="25e8755020fc1734" providerId="LiveId" clId="{DEACF9C6-4976-431E-A3A2-A08162B136E3}" dt="2024-05-02T08:46:55.736" v="63" actId="1076"/>
          <ac:spMkLst>
            <pc:docMk/>
            <pc:sldMk cId="1975259298" sldId="605"/>
            <ac:spMk id="2" creationId="{00000000-0000-0000-0000-000000000000}"/>
          </ac:spMkLst>
        </pc:spChg>
        <pc:spChg chg="add mod">
          <ac:chgData name="pantelis balaouras" userId="25e8755020fc1734" providerId="LiveId" clId="{DEACF9C6-4976-431E-A3A2-A08162B136E3}" dt="2024-05-02T08:47:12.001" v="67" actId="1076"/>
          <ac:spMkLst>
            <pc:docMk/>
            <pc:sldMk cId="1975259298" sldId="605"/>
            <ac:spMk id="8" creationId="{F401AFDE-6FC7-8B68-A9A4-D363F29E87A6}"/>
          </ac:spMkLst>
        </pc:spChg>
        <pc:picChg chg="add mod">
          <ac:chgData name="pantelis balaouras" userId="25e8755020fc1734" providerId="LiveId" clId="{DEACF9C6-4976-431E-A3A2-A08162B136E3}" dt="2024-05-02T08:46:46.033" v="61" actId="167"/>
          <ac:picMkLst>
            <pc:docMk/>
            <pc:sldMk cId="1975259298" sldId="605"/>
            <ac:picMk id="4" creationId="{DF555F48-35B4-1830-B4FB-6FFF6194900B}"/>
          </ac:picMkLst>
        </pc:picChg>
        <pc:picChg chg="mod">
          <ac:chgData name="pantelis balaouras" userId="25e8755020fc1734" providerId="LiveId" clId="{DEACF9C6-4976-431E-A3A2-A08162B136E3}" dt="2024-05-02T08:46:14.564" v="57" actId="1076"/>
          <ac:picMkLst>
            <pc:docMk/>
            <pc:sldMk cId="1975259298" sldId="605"/>
            <ac:picMk id="5" creationId="{00000000-0000-0000-0000-000000000000}"/>
          </ac:picMkLst>
        </pc:picChg>
      </pc:sldChg>
      <pc:sldChg chg="addSp delSp modSp mod">
        <pc:chgData name="pantelis balaouras" userId="25e8755020fc1734" providerId="LiveId" clId="{DEACF9C6-4976-431E-A3A2-A08162B136E3}" dt="2024-05-02T08:47:38.048" v="75" actId="167"/>
        <pc:sldMkLst>
          <pc:docMk/>
          <pc:sldMk cId="2515703777" sldId="606"/>
        </pc:sldMkLst>
        <pc:spChg chg="del">
          <ac:chgData name="pantelis balaouras" userId="25e8755020fc1734" providerId="LiveId" clId="{DEACF9C6-4976-431E-A3A2-A08162B136E3}" dt="2024-05-02T08:47:31.884" v="73" actId="478"/>
          <ac:spMkLst>
            <pc:docMk/>
            <pc:sldMk cId="2515703777" sldId="606"/>
            <ac:spMk id="3" creationId="{0385DD08-B10C-79C6-AD5F-357B74C688E9}"/>
          </ac:spMkLst>
        </pc:spChg>
        <pc:spChg chg="add mod">
          <ac:chgData name="pantelis balaouras" userId="25e8755020fc1734" providerId="LiveId" clId="{DEACF9C6-4976-431E-A3A2-A08162B136E3}" dt="2024-05-02T08:47:38.048" v="75" actId="167"/>
          <ac:spMkLst>
            <pc:docMk/>
            <pc:sldMk cId="2515703777" sldId="606"/>
            <ac:spMk id="8" creationId="{59A4A2DF-BA43-3063-559C-CEF2ECDCF5F2}"/>
          </ac:spMkLst>
        </pc:spChg>
        <pc:picChg chg="del mod">
          <ac:chgData name="pantelis balaouras" userId="25e8755020fc1734" providerId="LiveId" clId="{DEACF9C6-4976-431E-A3A2-A08162B136E3}" dt="2024-05-02T08:47:29.704" v="72" actId="478"/>
          <ac:picMkLst>
            <pc:docMk/>
            <pc:sldMk cId="2515703777" sldId="606"/>
            <ac:picMk id="2" creationId="{E8F64DEA-0695-C086-67FC-3809973270DF}"/>
          </ac:picMkLst>
        </pc:picChg>
        <pc:picChg chg="add mod">
          <ac:chgData name="pantelis balaouras" userId="25e8755020fc1734" providerId="LiveId" clId="{DEACF9C6-4976-431E-A3A2-A08162B136E3}" dt="2024-05-02T08:47:38.048" v="75" actId="167"/>
          <ac:picMkLst>
            <pc:docMk/>
            <pc:sldMk cId="2515703777" sldId="606"/>
            <ac:picMk id="7" creationId="{9FDF65BF-5653-FD98-DAC9-3BEC8CBFC252}"/>
          </ac:picMkLst>
        </pc:picChg>
      </pc:sldChg>
    </pc:docChg>
  </pc:docChgLst>
  <pc:docChgLst>
    <pc:chgData name="pantelis balaouras" userId="25e8755020fc1734" providerId="LiveId" clId="{BD944EB2-909A-4761-B8D0-079EB03DEBD7}"/>
    <pc:docChg chg="custSel modSld modMainMaster">
      <pc:chgData name="pantelis balaouras" userId="25e8755020fc1734" providerId="LiveId" clId="{BD944EB2-909A-4761-B8D0-079EB03DEBD7}" dt="2024-04-29T15:17:22.097" v="189" actId="20577"/>
      <pc:docMkLst>
        <pc:docMk/>
      </pc:docMkLst>
      <pc:sldChg chg="addSp delSp modSp">
        <pc:chgData name="pantelis balaouras" userId="25e8755020fc1734" providerId="LiveId" clId="{BD944EB2-909A-4761-B8D0-079EB03DEBD7}" dt="2024-04-29T15:03:14.220" v="3"/>
        <pc:sldMkLst>
          <pc:docMk/>
          <pc:sldMk cId="1915799683" sldId="404"/>
        </pc:sldMkLst>
        <pc:picChg chg="add mod">
          <ac:chgData name="pantelis balaouras" userId="25e8755020fc1734" providerId="LiveId" clId="{BD944EB2-909A-4761-B8D0-079EB03DEBD7}" dt="2024-04-29T15:03:14.220" v="3"/>
          <ac:picMkLst>
            <pc:docMk/>
            <pc:sldMk cId="1915799683" sldId="404"/>
            <ac:picMk id="3" creationId="{639B9F4D-E7AA-6F07-FF8E-42086DEFE4D5}"/>
          </ac:picMkLst>
        </pc:picChg>
        <pc:picChg chg="del">
          <ac:chgData name="pantelis balaouras" userId="25e8755020fc1734" providerId="LiveId" clId="{BD944EB2-909A-4761-B8D0-079EB03DEBD7}" dt="2024-04-29T15:03:13.538" v="1" actId="478"/>
          <ac:picMkLst>
            <pc:docMk/>
            <pc:sldMk cId="1915799683" sldId="404"/>
            <ac:picMk id="2050" creationId="{2AB980B0-03D2-2E64-6760-C23D435A121F}"/>
          </ac:picMkLst>
        </pc:picChg>
      </pc:sldChg>
      <pc:sldChg chg="modSp mod">
        <pc:chgData name="pantelis balaouras" userId="25e8755020fc1734" providerId="LiveId" clId="{BD944EB2-909A-4761-B8D0-079EB03DEBD7}" dt="2024-04-29T15:01:55.896" v="0" actId="255"/>
        <pc:sldMkLst>
          <pc:docMk/>
          <pc:sldMk cId="319560736" sldId="436"/>
        </pc:sldMkLst>
        <pc:spChg chg="mod">
          <ac:chgData name="pantelis balaouras" userId="25e8755020fc1734" providerId="LiveId" clId="{BD944EB2-909A-4761-B8D0-079EB03DEBD7}" dt="2024-04-29T15:01:55.896" v="0" actId="255"/>
          <ac:spMkLst>
            <pc:docMk/>
            <pc:sldMk cId="319560736" sldId="436"/>
            <ac:spMk id="4" creationId="{122BC770-408C-50C8-126F-18790E99F2CB}"/>
          </ac:spMkLst>
        </pc:spChg>
      </pc:sldChg>
      <pc:sldChg chg="addSp modSp">
        <pc:chgData name="pantelis balaouras" userId="25e8755020fc1734" providerId="LiveId" clId="{BD944EB2-909A-4761-B8D0-079EB03DEBD7}" dt="2024-04-29T15:09:01.473" v="84"/>
        <pc:sldMkLst>
          <pc:docMk/>
          <pc:sldMk cId="261648677" sldId="533"/>
        </pc:sldMkLst>
        <pc:spChg chg="add mod">
          <ac:chgData name="pantelis balaouras" userId="25e8755020fc1734" providerId="LiveId" clId="{BD944EB2-909A-4761-B8D0-079EB03DEBD7}" dt="2024-04-29T15:09:01.473" v="84"/>
          <ac:spMkLst>
            <pc:docMk/>
            <pc:sldMk cId="261648677" sldId="533"/>
            <ac:spMk id="3" creationId="{9F32D4C6-FF84-C1D3-B161-296D086B4EAB}"/>
          </ac:spMkLst>
        </pc:spChg>
      </pc:sldChg>
      <pc:sldChg chg="addSp modSp">
        <pc:chgData name="pantelis balaouras" userId="25e8755020fc1734" providerId="LiveId" clId="{BD944EB2-909A-4761-B8D0-079EB03DEBD7}" dt="2024-04-29T15:09:02.991" v="85"/>
        <pc:sldMkLst>
          <pc:docMk/>
          <pc:sldMk cId="2113356342" sldId="534"/>
        </pc:sldMkLst>
        <pc:spChg chg="add mod">
          <ac:chgData name="pantelis balaouras" userId="25e8755020fc1734" providerId="LiveId" clId="{BD944EB2-909A-4761-B8D0-079EB03DEBD7}" dt="2024-04-29T15:09:02.991" v="85"/>
          <ac:spMkLst>
            <pc:docMk/>
            <pc:sldMk cId="2113356342" sldId="534"/>
            <ac:spMk id="3" creationId="{67885B2F-1EB6-B8C1-D0CE-3D3212E8264A}"/>
          </ac:spMkLst>
        </pc:spChg>
      </pc:sldChg>
      <pc:sldChg chg="modSp mod">
        <pc:chgData name="pantelis balaouras" userId="25e8755020fc1734" providerId="LiveId" clId="{BD944EB2-909A-4761-B8D0-079EB03DEBD7}" dt="2024-04-29T15:04:34.539" v="8"/>
        <pc:sldMkLst>
          <pc:docMk/>
          <pc:sldMk cId="1303941817" sldId="546"/>
        </pc:sldMkLst>
        <pc:spChg chg="mod">
          <ac:chgData name="pantelis balaouras" userId="25e8755020fc1734" providerId="LiveId" clId="{BD944EB2-909A-4761-B8D0-079EB03DEBD7}" dt="2024-04-29T15:03:13.582" v="2" actId="27636"/>
          <ac:spMkLst>
            <pc:docMk/>
            <pc:sldMk cId="1303941817" sldId="546"/>
            <ac:spMk id="6" creationId="{13725DC3-E1D4-4E92-AF5A-F0DED3AA5B9A}"/>
          </ac:spMkLst>
        </pc:spChg>
        <pc:spChg chg="mod">
          <ac:chgData name="pantelis balaouras" userId="25e8755020fc1734" providerId="LiveId" clId="{BD944EB2-909A-4761-B8D0-079EB03DEBD7}" dt="2024-04-29T15:04:34.539" v="8"/>
          <ac:spMkLst>
            <pc:docMk/>
            <pc:sldMk cId="1303941817" sldId="546"/>
            <ac:spMk id="10" creationId="{C0DFA73F-FDC8-497A-8912-CA8C28C95043}"/>
          </ac:spMkLst>
        </pc:spChg>
      </pc:sldChg>
      <pc:sldChg chg="modSp mod">
        <pc:chgData name="pantelis balaouras" userId="25e8755020fc1734" providerId="LiveId" clId="{BD944EB2-909A-4761-B8D0-079EB03DEBD7}" dt="2024-04-29T15:09:28.165" v="86" actId="207"/>
        <pc:sldMkLst>
          <pc:docMk/>
          <pc:sldMk cId="754556384" sldId="570"/>
        </pc:sldMkLst>
        <pc:spChg chg="mod">
          <ac:chgData name="pantelis balaouras" userId="25e8755020fc1734" providerId="LiveId" clId="{BD944EB2-909A-4761-B8D0-079EB03DEBD7}" dt="2024-04-29T15:09:28.165" v="86" actId="207"/>
          <ac:spMkLst>
            <pc:docMk/>
            <pc:sldMk cId="754556384" sldId="570"/>
            <ac:spMk id="5" creationId="{00000000-0000-0000-0000-000000000000}"/>
          </ac:spMkLst>
        </pc:spChg>
      </pc:sldChg>
      <pc:sldChg chg="addSp delSp modSp mod">
        <pc:chgData name="pantelis balaouras" userId="25e8755020fc1734" providerId="LiveId" clId="{BD944EB2-909A-4761-B8D0-079EB03DEBD7}" dt="2024-04-29T15:04:42.332" v="10"/>
        <pc:sldMkLst>
          <pc:docMk/>
          <pc:sldMk cId="568838237" sldId="571"/>
        </pc:sldMkLst>
        <pc:spChg chg="add mod">
          <ac:chgData name="pantelis balaouras" userId="25e8755020fc1734" providerId="LiveId" clId="{BD944EB2-909A-4761-B8D0-079EB03DEBD7}" dt="2024-04-29T15:04:42.332" v="10"/>
          <ac:spMkLst>
            <pc:docMk/>
            <pc:sldMk cId="568838237" sldId="571"/>
            <ac:spMk id="2" creationId="{A529B149-3239-137C-C153-1B09723C35C4}"/>
          </ac:spMkLst>
        </pc:spChg>
        <pc:spChg chg="del">
          <ac:chgData name="pantelis balaouras" userId="25e8755020fc1734" providerId="LiveId" clId="{BD944EB2-909A-4761-B8D0-079EB03DEBD7}" dt="2024-04-29T15:04:41.772" v="9" actId="478"/>
          <ac:spMkLst>
            <pc:docMk/>
            <pc:sldMk cId="568838237" sldId="571"/>
            <ac:spMk id="10" creationId="{C0DFA73F-FDC8-497A-8912-CA8C28C95043}"/>
          </ac:spMkLst>
        </pc:spChg>
      </pc:sldChg>
      <pc:sldChg chg="addSp delSp modSp mod">
        <pc:chgData name="pantelis balaouras" userId="25e8755020fc1734" providerId="LiveId" clId="{BD944EB2-909A-4761-B8D0-079EB03DEBD7}" dt="2024-04-29T15:04:47.097" v="12"/>
        <pc:sldMkLst>
          <pc:docMk/>
          <pc:sldMk cId="2544165798" sldId="572"/>
        </pc:sldMkLst>
        <pc:spChg chg="add mod">
          <ac:chgData name="pantelis balaouras" userId="25e8755020fc1734" providerId="LiveId" clId="{BD944EB2-909A-4761-B8D0-079EB03DEBD7}" dt="2024-04-29T15:04:47.097" v="12"/>
          <ac:spMkLst>
            <pc:docMk/>
            <pc:sldMk cId="2544165798" sldId="572"/>
            <ac:spMk id="3" creationId="{8E27F9B2-385A-8363-6904-6321DC128075}"/>
          </ac:spMkLst>
        </pc:spChg>
        <pc:spChg chg="del">
          <ac:chgData name="pantelis balaouras" userId="25e8755020fc1734" providerId="LiveId" clId="{BD944EB2-909A-4761-B8D0-079EB03DEBD7}" dt="2024-04-29T15:04:46.539" v="11" actId="478"/>
          <ac:spMkLst>
            <pc:docMk/>
            <pc:sldMk cId="2544165798" sldId="572"/>
            <ac:spMk id="10" creationId="{C0DFA73F-FDC8-497A-8912-CA8C28C95043}"/>
          </ac:spMkLst>
        </pc:spChg>
      </pc:sldChg>
      <pc:sldChg chg="addSp delSp modSp mod">
        <pc:chgData name="pantelis balaouras" userId="25e8755020fc1734" providerId="LiveId" clId="{BD944EB2-909A-4761-B8D0-079EB03DEBD7}" dt="2024-04-29T15:10:17.565" v="94" actId="15"/>
        <pc:sldMkLst>
          <pc:docMk/>
          <pc:sldMk cId="2798658458" sldId="574"/>
        </pc:sldMkLst>
        <pc:spChg chg="add mod">
          <ac:chgData name="pantelis balaouras" userId="25e8755020fc1734" providerId="LiveId" clId="{BD944EB2-909A-4761-B8D0-079EB03DEBD7}" dt="2024-04-29T15:04:52.011" v="14"/>
          <ac:spMkLst>
            <pc:docMk/>
            <pc:sldMk cId="2798658458" sldId="574"/>
            <ac:spMk id="3" creationId="{0A02FBC4-838A-381F-0E7A-EEAEFF04ED25}"/>
          </ac:spMkLst>
        </pc:spChg>
        <pc:spChg chg="mod">
          <ac:chgData name="pantelis balaouras" userId="25e8755020fc1734" providerId="LiveId" clId="{BD944EB2-909A-4761-B8D0-079EB03DEBD7}" dt="2024-04-29T15:10:17.565" v="94" actId="15"/>
          <ac:spMkLst>
            <pc:docMk/>
            <pc:sldMk cId="2798658458" sldId="574"/>
            <ac:spMk id="6" creationId="{13725DC3-E1D4-4E92-AF5A-F0DED3AA5B9A}"/>
          </ac:spMkLst>
        </pc:spChg>
        <pc:spChg chg="del">
          <ac:chgData name="pantelis balaouras" userId="25e8755020fc1734" providerId="LiveId" clId="{BD944EB2-909A-4761-B8D0-079EB03DEBD7}" dt="2024-04-29T15:04:51.459" v="13" actId="478"/>
          <ac:spMkLst>
            <pc:docMk/>
            <pc:sldMk cId="2798658458" sldId="574"/>
            <ac:spMk id="10" creationId="{C0DFA73F-FDC8-497A-8912-CA8C28C95043}"/>
          </ac:spMkLst>
        </pc:spChg>
      </pc:sldChg>
      <pc:sldChg chg="addSp modSp">
        <pc:chgData name="pantelis balaouras" userId="25e8755020fc1734" providerId="LiveId" clId="{BD944EB2-909A-4761-B8D0-079EB03DEBD7}" dt="2024-04-29T15:04:53.983" v="15"/>
        <pc:sldMkLst>
          <pc:docMk/>
          <pc:sldMk cId="63042489" sldId="575"/>
        </pc:sldMkLst>
        <pc:spChg chg="add mod">
          <ac:chgData name="pantelis balaouras" userId="25e8755020fc1734" providerId="LiveId" clId="{BD944EB2-909A-4761-B8D0-079EB03DEBD7}" dt="2024-04-29T15:04:53.983" v="15"/>
          <ac:spMkLst>
            <pc:docMk/>
            <pc:sldMk cId="63042489" sldId="575"/>
            <ac:spMk id="4" creationId="{DB3B7427-D27B-3ACF-863B-A06A7D2EB147}"/>
          </ac:spMkLst>
        </pc:spChg>
      </pc:sldChg>
      <pc:sldChg chg="addSp modSp mod">
        <pc:chgData name="pantelis balaouras" userId="25e8755020fc1734" providerId="LiveId" clId="{BD944EB2-909A-4761-B8D0-079EB03DEBD7}" dt="2024-04-29T15:05:37.991" v="25" actId="5793"/>
        <pc:sldMkLst>
          <pc:docMk/>
          <pc:sldMk cId="3783993605" sldId="577"/>
        </pc:sldMkLst>
        <pc:spChg chg="add mod">
          <ac:chgData name="pantelis balaouras" userId="25e8755020fc1734" providerId="LiveId" clId="{BD944EB2-909A-4761-B8D0-079EB03DEBD7}" dt="2024-04-29T15:05:37.991" v="25" actId="5793"/>
          <ac:spMkLst>
            <pc:docMk/>
            <pc:sldMk cId="3783993605" sldId="577"/>
            <ac:spMk id="2" creationId="{1D585B37-5561-5BA6-E72E-DA7375980BA7}"/>
          </ac:spMkLst>
        </pc:spChg>
      </pc:sldChg>
      <pc:sldChg chg="addSp modSp mod">
        <pc:chgData name="pantelis balaouras" userId="25e8755020fc1734" providerId="LiveId" clId="{BD944EB2-909A-4761-B8D0-079EB03DEBD7}" dt="2024-04-29T15:12:38.466" v="132" actId="20577"/>
        <pc:sldMkLst>
          <pc:docMk/>
          <pc:sldMk cId="263349046" sldId="578"/>
        </pc:sldMkLst>
        <pc:spChg chg="add mod">
          <ac:chgData name="pantelis balaouras" userId="25e8755020fc1734" providerId="LiveId" clId="{BD944EB2-909A-4761-B8D0-079EB03DEBD7}" dt="2024-04-29T15:05:44.601" v="26"/>
          <ac:spMkLst>
            <pc:docMk/>
            <pc:sldMk cId="263349046" sldId="578"/>
            <ac:spMk id="2" creationId="{D3860D46-98F5-5419-9C48-0DC0DFB17E8C}"/>
          </ac:spMkLst>
        </pc:spChg>
        <pc:spChg chg="mod">
          <ac:chgData name="pantelis balaouras" userId="25e8755020fc1734" providerId="LiveId" clId="{BD944EB2-909A-4761-B8D0-079EB03DEBD7}" dt="2024-04-29T15:12:38.466" v="132" actId="20577"/>
          <ac:spMkLst>
            <pc:docMk/>
            <pc:sldMk cId="263349046" sldId="578"/>
            <ac:spMk id="9" creationId="{00000000-0000-0000-0000-000000000000}"/>
          </ac:spMkLst>
        </pc:spChg>
        <pc:picChg chg="mod">
          <ac:chgData name="pantelis balaouras" userId="25e8755020fc1734" providerId="LiveId" clId="{BD944EB2-909A-4761-B8D0-079EB03DEBD7}" dt="2024-04-29T15:11:39.650" v="115" actId="1076"/>
          <ac:picMkLst>
            <pc:docMk/>
            <pc:sldMk cId="263349046" sldId="578"/>
            <ac:picMk id="7" creationId="{00000000-0000-0000-0000-000000000000}"/>
          </ac:picMkLst>
        </pc:picChg>
      </pc:sldChg>
      <pc:sldChg chg="addSp modSp mod">
        <pc:chgData name="pantelis balaouras" userId="25e8755020fc1734" providerId="LiveId" clId="{BD944EB2-909A-4761-B8D0-079EB03DEBD7}" dt="2024-04-29T15:12:42.097" v="134" actId="20577"/>
        <pc:sldMkLst>
          <pc:docMk/>
          <pc:sldMk cId="890815605" sldId="579"/>
        </pc:sldMkLst>
        <pc:spChg chg="mod">
          <ac:chgData name="pantelis balaouras" userId="25e8755020fc1734" providerId="LiveId" clId="{BD944EB2-909A-4761-B8D0-079EB03DEBD7}" dt="2024-04-29T15:12:42.097" v="134" actId="20577"/>
          <ac:spMkLst>
            <pc:docMk/>
            <pc:sldMk cId="890815605" sldId="579"/>
            <ac:spMk id="3" creationId="{00000000-0000-0000-0000-000000000000}"/>
          </ac:spMkLst>
        </pc:spChg>
        <pc:spChg chg="add mod">
          <ac:chgData name="pantelis balaouras" userId="25e8755020fc1734" providerId="LiveId" clId="{BD944EB2-909A-4761-B8D0-079EB03DEBD7}" dt="2024-04-29T15:05:46.076" v="27"/>
          <ac:spMkLst>
            <pc:docMk/>
            <pc:sldMk cId="890815605" sldId="579"/>
            <ac:spMk id="6" creationId="{93017F8B-4DC9-24BC-337A-4D56EE6956D0}"/>
          </ac:spMkLst>
        </pc:spChg>
        <pc:picChg chg="mod">
          <ac:chgData name="pantelis balaouras" userId="25e8755020fc1734" providerId="LiveId" clId="{BD944EB2-909A-4761-B8D0-079EB03DEBD7}" dt="2024-04-29T15:12:06.463" v="120" actId="14100"/>
          <ac:picMkLst>
            <pc:docMk/>
            <pc:sldMk cId="890815605" sldId="579"/>
            <ac:picMk id="4" creationId="{00000000-0000-0000-0000-000000000000}"/>
          </ac:picMkLst>
        </pc:picChg>
      </pc:sldChg>
      <pc:sldChg chg="addSp modSp mod">
        <pc:chgData name="pantelis balaouras" userId="25e8755020fc1734" providerId="LiveId" clId="{BD944EB2-909A-4761-B8D0-079EB03DEBD7}" dt="2024-04-29T15:12:47.439" v="137" actId="20577"/>
        <pc:sldMkLst>
          <pc:docMk/>
          <pc:sldMk cId="454342107" sldId="580"/>
        </pc:sldMkLst>
        <pc:spChg chg="mod">
          <ac:chgData name="pantelis balaouras" userId="25e8755020fc1734" providerId="LiveId" clId="{BD944EB2-909A-4761-B8D0-079EB03DEBD7}" dt="2024-04-29T15:12:47.439" v="137" actId="20577"/>
          <ac:spMkLst>
            <pc:docMk/>
            <pc:sldMk cId="454342107" sldId="580"/>
            <ac:spMk id="3" creationId="{00000000-0000-0000-0000-000000000000}"/>
          </ac:spMkLst>
        </pc:spChg>
        <pc:spChg chg="add mod">
          <ac:chgData name="pantelis balaouras" userId="25e8755020fc1734" providerId="LiveId" clId="{BD944EB2-909A-4761-B8D0-079EB03DEBD7}" dt="2024-04-29T15:05:47.821" v="28"/>
          <ac:spMkLst>
            <pc:docMk/>
            <pc:sldMk cId="454342107" sldId="580"/>
            <ac:spMk id="6" creationId="{99C89609-CFD6-C5EA-953D-1D6C0327E7AD}"/>
          </ac:spMkLst>
        </pc:spChg>
      </pc:sldChg>
      <pc:sldChg chg="addSp modSp mod">
        <pc:chgData name="pantelis balaouras" userId="25e8755020fc1734" providerId="LiveId" clId="{BD944EB2-909A-4761-B8D0-079EB03DEBD7}" dt="2024-04-29T15:13:07.233" v="142" actId="1076"/>
        <pc:sldMkLst>
          <pc:docMk/>
          <pc:sldMk cId="1240484050" sldId="581"/>
        </pc:sldMkLst>
        <pc:spChg chg="mod">
          <ac:chgData name="pantelis balaouras" userId="25e8755020fc1734" providerId="LiveId" clId="{BD944EB2-909A-4761-B8D0-079EB03DEBD7}" dt="2024-04-29T15:13:00.724" v="140" actId="27636"/>
          <ac:spMkLst>
            <pc:docMk/>
            <pc:sldMk cId="1240484050" sldId="581"/>
            <ac:spMk id="3" creationId="{00000000-0000-0000-0000-000000000000}"/>
          </ac:spMkLst>
        </pc:spChg>
        <pc:spChg chg="add mod">
          <ac:chgData name="pantelis balaouras" userId="25e8755020fc1734" providerId="LiveId" clId="{BD944EB2-909A-4761-B8D0-079EB03DEBD7}" dt="2024-04-29T15:05:49.517" v="29"/>
          <ac:spMkLst>
            <pc:docMk/>
            <pc:sldMk cId="1240484050" sldId="581"/>
            <ac:spMk id="6" creationId="{2867F5D5-79B0-519C-5C8F-29C917AF460D}"/>
          </ac:spMkLst>
        </pc:spChg>
        <pc:picChg chg="mod">
          <ac:chgData name="pantelis balaouras" userId="25e8755020fc1734" providerId="LiveId" clId="{BD944EB2-909A-4761-B8D0-079EB03DEBD7}" dt="2024-04-29T15:13:07.233" v="142" actId="1076"/>
          <ac:picMkLst>
            <pc:docMk/>
            <pc:sldMk cId="1240484050" sldId="581"/>
            <ac:picMk id="4" creationId="{00000000-0000-0000-0000-000000000000}"/>
          </ac:picMkLst>
        </pc:picChg>
      </pc:sldChg>
      <pc:sldChg chg="addSp modSp mod">
        <pc:chgData name="pantelis balaouras" userId="25e8755020fc1734" providerId="LiveId" clId="{BD944EB2-909A-4761-B8D0-079EB03DEBD7}" dt="2024-04-29T15:13:23.525" v="146" actId="1076"/>
        <pc:sldMkLst>
          <pc:docMk/>
          <pc:sldMk cId="680403813" sldId="582"/>
        </pc:sldMkLst>
        <pc:spChg chg="mod">
          <ac:chgData name="pantelis balaouras" userId="25e8755020fc1734" providerId="LiveId" clId="{BD944EB2-909A-4761-B8D0-079EB03DEBD7}" dt="2024-04-29T15:13:17.979" v="144" actId="27636"/>
          <ac:spMkLst>
            <pc:docMk/>
            <pc:sldMk cId="680403813" sldId="582"/>
            <ac:spMk id="3" creationId="{00000000-0000-0000-0000-000000000000}"/>
          </ac:spMkLst>
        </pc:spChg>
        <pc:spChg chg="add mod">
          <ac:chgData name="pantelis balaouras" userId="25e8755020fc1734" providerId="LiveId" clId="{BD944EB2-909A-4761-B8D0-079EB03DEBD7}" dt="2024-04-29T15:05:51.258" v="30"/>
          <ac:spMkLst>
            <pc:docMk/>
            <pc:sldMk cId="680403813" sldId="582"/>
            <ac:spMk id="6" creationId="{E2A52FC0-51FF-843B-B149-9D1F2EB09285}"/>
          </ac:spMkLst>
        </pc:spChg>
        <pc:picChg chg="mod">
          <ac:chgData name="pantelis balaouras" userId="25e8755020fc1734" providerId="LiveId" clId="{BD944EB2-909A-4761-B8D0-079EB03DEBD7}" dt="2024-04-29T15:13:23.525" v="146" actId="1076"/>
          <ac:picMkLst>
            <pc:docMk/>
            <pc:sldMk cId="680403813" sldId="582"/>
            <ac:picMk id="4" creationId="{00000000-0000-0000-0000-000000000000}"/>
          </ac:picMkLst>
        </pc:picChg>
      </pc:sldChg>
      <pc:sldChg chg="addSp modSp">
        <pc:chgData name="pantelis balaouras" userId="25e8755020fc1734" providerId="LiveId" clId="{BD944EB2-909A-4761-B8D0-079EB03DEBD7}" dt="2024-04-29T15:05:52.860" v="31"/>
        <pc:sldMkLst>
          <pc:docMk/>
          <pc:sldMk cId="2419950399" sldId="583"/>
        </pc:sldMkLst>
        <pc:spChg chg="add mod">
          <ac:chgData name="pantelis balaouras" userId="25e8755020fc1734" providerId="LiveId" clId="{BD944EB2-909A-4761-B8D0-079EB03DEBD7}" dt="2024-04-29T15:05:52.860" v="31"/>
          <ac:spMkLst>
            <pc:docMk/>
            <pc:sldMk cId="2419950399" sldId="583"/>
            <ac:spMk id="4" creationId="{235F4B5D-7603-F7AF-C8E3-24433DFF96CE}"/>
          </ac:spMkLst>
        </pc:spChg>
      </pc:sldChg>
      <pc:sldChg chg="addSp modSp mod">
        <pc:chgData name="pantelis balaouras" userId="25e8755020fc1734" providerId="LiveId" clId="{BD944EB2-909A-4761-B8D0-079EB03DEBD7}" dt="2024-04-29T15:13:33.013" v="147" actId="207"/>
        <pc:sldMkLst>
          <pc:docMk/>
          <pc:sldMk cId="31881803" sldId="584"/>
        </pc:sldMkLst>
        <pc:spChg chg="mod">
          <ac:chgData name="pantelis balaouras" userId="25e8755020fc1734" providerId="LiveId" clId="{BD944EB2-909A-4761-B8D0-079EB03DEBD7}" dt="2024-04-29T15:13:33.013" v="147" actId="207"/>
          <ac:spMkLst>
            <pc:docMk/>
            <pc:sldMk cId="31881803" sldId="584"/>
            <ac:spMk id="2" creationId="{00000000-0000-0000-0000-000000000000}"/>
          </ac:spMkLst>
        </pc:spChg>
        <pc:spChg chg="add mod">
          <ac:chgData name="pantelis balaouras" userId="25e8755020fc1734" providerId="LiveId" clId="{BD944EB2-909A-4761-B8D0-079EB03DEBD7}" dt="2024-04-29T15:05:54.876" v="32"/>
          <ac:spMkLst>
            <pc:docMk/>
            <pc:sldMk cId="31881803" sldId="584"/>
            <ac:spMk id="6" creationId="{EE746B8F-3A19-CDC2-AB50-BB6BF08C9DEC}"/>
          </ac:spMkLst>
        </pc:spChg>
      </pc:sldChg>
      <pc:sldChg chg="addSp modSp mod">
        <pc:chgData name="pantelis balaouras" userId="25e8755020fc1734" providerId="LiveId" clId="{BD944EB2-909A-4761-B8D0-079EB03DEBD7}" dt="2024-04-29T15:06:17.416" v="37" actId="20577"/>
        <pc:sldMkLst>
          <pc:docMk/>
          <pc:sldMk cId="1844756156" sldId="586"/>
        </pc:sldMkLst>
        <pc:spChg chg="add mod">
          <ac:chgData name="pantelis balaouras" userId="25e8755020fc1734" providerId="LiveId" clId="{BD944EB2-909A-4761-B8D0-079EB03DEBD7}" dt="2024-04-29T15:06:17.416" v="37" actId="20577"/>
          <ac:spMkLst>
            <pc:docMk/>
            <pc:sldMk cId="1844756156" sldId="586"/>
            <ac:spMk id="2" creationId="{A08909BC-0AF3-2361-F245-07B5222201A3}"/>
          </ac:spMkLst>
        </pc:spChg>
      </pc:sldChg>
      <pc:sldChg chg="addSp modSp">
        <pc:chgData name="pantelis balaouras" userId="25e8755020fc1734" providerId="LiveId" clId="{BD944EB2-909A-4761-B8D0-079EB03DEBD7}" dt="2024-04-29T15:06:23.115" v="38"/>
        <pc:sldMkLst>
          <pc:docMk/>
          <pc:sldMk cId="1253212644" sldId="587"/>
        </pc:sldMkLst>
        <pc:spChg chg="add mod">
          <ac:chgData name="pantelis balaouras" userId="25e8755020fc1734" providerId="LiveId" clId="{BD944EB2-909A-4761-B8D0-079EB03DEBD7}" dt="2024-04-29T15:06:23.115" v="38"/>
          <ac:spMkLst>
            <pc:docMk/>
            <pc:sldMk cId="1253212644" sldId="587"/>
            <ac:spMk id="4" creationId="{7E1F0B6B-0C17-D5E2-4DBD-552745A79079}"/>
          </ac:spMkLst>
        </pc:spChg>
      </pc:sldChg>
      <pc:sldChg chg="addSp modSp">
        <pc:chgData name="pantelis balaouras" userId="25e8755020fc1734" providerId="LiveId" clId="{BD944EB2-909A-4761-B8D0-079EB03DEBD7}" dt="2024-04-29T15:06:24.717" v="39"/>
        <pc:sldMkLst>
          <pc:docMk/>
          <pc:sldMk cId="1062551388" sldId="588"/>
        </pc:sldMkLst>
        <pc:spChg chg="add mod">
          <ac:chgData name="pantelis balaouras" userId="25e8755020fc1734" providerId="LiveId" clId="{BD944EB2-909A-4761-B8D0-079EB03DEBD7}" dt="2024-04-29T15:06:24.717" v="39"/>
          <ac:spMkLst>
            <pc:docMk/>
            <pc:sldMk cId="1062551388" sldId="588"/>
            <ac:spMk id="6" creationId="{449FD548-C4EE-3478-1799-D5EA6059972E}"/>
          </ac:spMkLst>
        </pc:spChg>
      </pc:sldChg>
      <pc:sldChg chg="addSp modSp mod">
        <pc:chgData name="pantelis balaouras" userId="25e8755020fc1734" providerId="LiveId" clId="{BD944EB2-909A-4761-B8D0-079EB03DEBD7}" dt="2024-04-29T15:13:49.155" v="148" actId="14100"/>
        <pc:sldMkLst>
          <pc:docMk/>
          <pc:sldMk cId="3140222769" sldId="589"/>
        </pc:sldMkLst>
        <pc:spChg chg="add mod">
          <ac:chgData name="pantelis balaouras" userId="25e8755020fc1734" providerId="LiveId" clId="{BD944EB2-909A-4761-B8D0-079EB03DEBD7}" dt="2024-04-29T15:06:26.107" v="40"/>
          <ac:spMkLst>
            <pc:docMk/>
            <pc:sldMk cId="3140222769" sldId="589"/>
            <ac:spMk id="6" creationId="{9855608C-17EE-9476-FB1D-9EBC76414CEA}"/>
          </ac:spMkLst>
        </pc:spChg>
        <pc:picChg chg="mod">
          <ac:chgData name="pantelis balaouras" userId="25e8755020fc1734" providerId="LiveId" clId="{BD944EB2-909A-4761-B8D0-079EB03DEBD7}" dt="2024-04-29T15:13:49.155" v="148" actId="14100"/>
          <ac:picMkLst>
            <pc:docMk/>
            <pc:sldMk cId="3140222769" sldId="589"/>
            <ac:picMk id="4" creationId="{00000000-0000-0000-0000-000000000000}"/>
          </ac:picMkLst>
        </pc:picChg>
      </pc:sldChg>
      <pc:sldChg chg="addSp modSp mod">
        <pc:chgData name="pantelis balaouras" userId="25e8755020fc1734" providerId="LiveId" clId="{BD944EB2-909A-4761-B8D0-079EB03DEBD7}" dt="2024-04-29T15:14:01.907" v="152" actId="14100"/>
        <pc:sldMkLst>
          <pc:docMk/>
          <pc:sldMk cId="3985193234" sldId="590"/>
        </pc:sldMkLst>
        <pc:spChg chg="mod">
          <ac:chgData name="pantelis balaouras" userId="25e8755020fc1734" providerId="LiveId" clId="{BD944EB2-909A-4761-B8D0-079EB03DEBD7}" dt="2024-04-29T15:14:01.907" v="152" actId="14100"/>
          <ac:spMkLst>
            <pc:docMk/>
            <pc:sldMk cId="3985193234" sldId="590"/>
            <ac:spMk id="3" creationId="{00000000-0000-0000-0000-000000000000}"/>
          </ac:spMkLst>
        </pc:spChg>
        <pc:spChg chg="add mod">
          <ac:chgData name="pantelis balaouras" userId="25e8755020fc1734" providerId="LiveId" clId="{BD944EB2-909A-4761-B8D0-079EB03DEBD7}" dt="2024-04-29T15:06:27.614" v="41"/>
          <ac:spMkLst>
            <pc:docMk/>
            <pc:sldMk cId="3985193234" sldId="590"/>
            <ac:spMk id="6" creationId="{13E1A885-5D0D-1A29-A4ED-1B5C4D9758F3}"/>
          </ac:spMkLst>
        </pc:spChg>
      </pc:sldChg>
      <pc:sldChg chg="addSp modSp mod">
        <pc:chgData name="pantelis balaouras" userId="25e8755020fc1734" providerId="LiveId" clId="{BD944EB2-909A-4761-B8D0-079EB03DEBD7}" dt="2024-04-29T15:14:08.506" v="153" actId="14100"/>
        <pc:sldMkLst>
          <pc:docMk/>
          <pc:sldMk cId="1928584193" sldId="591"/>
        </pc:sldMkLst>
        <pc:spChg chg="mod">
          <ac:chgData name="pantelis balaouras" userId="25e8755020fc1734" providerId="LiveId" clId="{BD944EB2-909A-4761-B8D0-079EB03DEBD7}" dt="2024-04-29T15:14:08.506" v="153" actId="14100"/>
          <ac:spMkLst>
            <pc:docMk/>
            <pc:sldMk cId="1928584193" sldId="591"/>
            <ac:spMk id="3" creationId="{00000000-0000-0000-0000-000000000000}"/>
          </ac:spMkLst>
        </pc:spChg>
        <pc:spChg chg="add mod">
          <ac:chgData name="pantelis balaouras" userId="25e8755020fc1734" providerId="LiveId" clId="{BD944EB2-909A-4761-B8D0-079EB03DEBD7}" dt="2024-04-29T15:06:29.245" v="42"/>
          <ac:spMkLst>
            <pc:docMk/>
            <pc:sldMk cId="1928584193" sldId="591"/>
            <ac:spMk id="6" creationId="{35A7B181-C676-060E-4922-47D328B8EF14}"/>
          </ac:spMkLst>
        </pc:spChg>
      </pc:sldChg>
      <pc:sldChg chg="addSp modSp mod">
        <pc:chgData name="pantelis balaouras" userId="25e8755020fc1734" providerId="LiveId" clId="{BD944EB2-909A-4761-B8D0-079EB03DEBD7}" dt="2024-04-29T15:14:23.266" v="155" actId="207"/>
        <pc:sldMkLst>
          <pc:docMk/>
          <pc:sldMk cId="675487924" sldId="592"/>
        </pc:sldMkLst>
        <pc:spChg chg="mod">
          <ac:chgData name="pantelis balaouras" userId="25e8755020fc1734" providerId="LiveId" clId="{BD944EB2-909A-4761-B8D0-079EB03DEBD7}" dt="2024-04-29T15:14:23.266" v="155" actId="207"/>
          <ac:spMkLst>
            <pc:docMk/>
            <pc:sldMk cId="675487924" sldId="592"/>
            <ac:spMk id="2" creationId="{00000000-0000-0000-0000-000000000000}"/>
          </ac:spMkLst>
        </pc:spChg>
        <pc:spChg chg="mod">
          <ac:chgData name="pantelis balaouras" userId="25e8755020fc1734" providerId="LiveId" clId="{BD944EB2-909A-4761-B8D0-079EB03DEBD7}" dt="2024-04-29T15:14:18.037" v="154" actId="113"/>
          <ac:spMkLst>
            <pc:docMk/>
            <pc:sldMk cId="675487924" sldId="592"/>
            <ac:spMk id="3" creationId="{00000000-0000-0000-0000-000000000000}"/>
          </ac:spMkLst>
        </pc:spChg>
        <pc:spChg chg="add mod">
          <ac:chgData name="pantelis balaouras" userId="25e8755020fc1734" providerId="LiveId" clId="{BD944EB2-909A-4761-B8D0-079EB03DEBD7}" dt="2024-04-29T15:06:30.975" v="43"/>
          <ac:spMkLst>
            <pc:docMk/>
            <pc:sldMk cId="675487924" sldId="592"/>
            <ac:spMk id="6" creationId="{6D763D05-59EC-A39D-00EA-FE87C44D5281}"/>
          </ac:spMkLst>
        </pc:spChg>
      </pc:sldChg>
      <pc:sldChg chg="addSp modSp mod">
        <pc:chgData name="pantelis balaouras" userId="25e8755020fc1734" providerId="LiveId" clId="{BD944EB2-909A-4761-B8D0-079EB03DEBD7}" dt="2024-04-29T15:06:53.557" v="47"/>
        <pc:sldMkLst>
          <pc:docMk/>
          <pc:sldMk cId="1576937332" sldId="594"/>
        </pc:sldMkLst>
        <pc:spChg chg="add mod">
          <ac:chgData name="pantelis balaouras" userId="25e8755020fc1734" providerId="LiveId" clId="{BD944EB2-909A-4761-B8D0-079EB03DEBD7}" dt="2024-04-29T15:06:53.557" v="47"/>
          <ac:spMkLst>
            <pc:docMk/>
            <pc:sldMk cId="1576937332" sldId="594"/>
            <ac:spMk id="2" creationId="{0876E1D8-4DC4-5C2E-201D-B70E47293F27}"/>
          </ac:spMkLst>
        </pc:spChg>
      </pc:sldChg>
      <pc:sldChg chg="addSp modSp mod">
        <pc:chgData name="pantelis balaouras" userId="25e8755020fc1734" providerId="LiveId" clId="{BD944EB2-909A-4761-B8D0-079EB03DEBD7}" dt="2024-04-29T15:16:07.742" v="175" actId="207"/>
        <pc:sldMkLst>
          <pc:docMk/>
          <pc:sldMk cId="3600257966" sldId="596"/>
        </pc:sldMkLst>
        <pc:spChg chg="mod">
          <ac:chgData name="pantelis balaouras" userId="25e8755020fc1734" providerId="LiveId" clId="{BD944EB2-909A-4761-B8D0-079EB03DEBD7}" dt="2024-04-29T15:16:07.742" v="175" actId="207"/>
          <ac:spMkLst>
            <pc:docMk/>
            <pc:sldMk cId="3600257966" sldId="596"/>
            <ac:spMk id="2" creationId="{00000000-0000-0000-0000-000000000000}"/>
          </ac:spMkLst>
        </pc:spChg>
        <pc:spChg chg="mod">
          <ac:chgData name="pantelis balaouras" userId="25e8755020fc1734" providerId="LiveId" clId="{BD944EB2-909A-4761-B8D0-079EB03DEBD7}" dt="2024-04-29T15:15:58.431" v="174" actId="27636"/>
          <ac:spMkLst>
            <pc:docMk/>
            <pc:sldMk cId="3600257966" sldId="596"/>
            <ac:spMk id="3" creationId="{00000000-0000-0000-0000-000000000000}"/>
          </ac:spMkLst>
        </pc:spChg>
        <pc:spChg chg="add mod">
          <ac:chgData name="pantelis balaouras" userId="25e8755020fc1734" providerId="LiveId" clId="{BD944EB2-909A-4761-B8D0-079EB03DEBD7}" dt="2024-04-29T15:07:09.469" v="54"/>
          <ac:spMkLst>
            <pc:docMk/>
            <pc:sldMk cId="3600257966" sldId="596"/>
            <ac:spMk id="4" creationId="{9D02E966-5DAD-FDD7-5BCF-16BD2AD6AEB0}"/>
          </ac:spMkLst>
        </pc:spChg>
      </pc:sldChg>
      <pc:sldChg chg="addSp modSp">
        <pc:chgData name="pantelis balaouras" userId="25e8755020fc1734" providerId="LiveId" clId="{BD944EB2-909A-4761-B8D0-079EB03DEBD7}" dt="2024-04-29T15:07:00.316" v="48"/>
        <pc:sldMkLst>
          <pc:docMk/>
          <pc:sldMk cId="1873284105" sldId="598"/>
        </pc:sldMkLst>
        <pc:spChg chg="add mod">
          <ac:chgData name="pantelis balaouras" userId="25e8755020fc1734" providerId="LiveId" clId="{BD944EB2-909A-4761-B8D0-079EB03DEBD7}" dt="2024-04-29T15:07:00.316" v="48"/>
          <ac:spMkLst>
            <pc:docMk/>
            <pc:sldMk cId="1873284105" sldId="598"/>
            <ac:spMk id="3" creationId="{3CFB9FF0-F5B1-D8D6-FE8F-10C15BF92FC0}"/>
          </ac:spMkLst>
        </pc:spChg>
      </pc:sldChg>
      <pc:sldChg chg="addSp modSp mod">
        <pc:chgData name="pantelis balaouras" userId="25e8755020fc1734" providerId="LiveId" clId="{BD944EB2-909A-4761-B8D0-079EB03DEBD7}" dt="2024-04-29T15:14:51.273" v="159" actId="1076"/>
        <pc:sldMkLst>
          <pc:docMk/>
          <pc:sldMk cId="161430597" sldId="599"/>
        </pc:sldMkLst>
        <pc:spChg chg="add mod">
          <ac:chgData name="pantelis balaouras" userId="25e8755020fc1734" providerId="LiveId" clId="{BD944EB2-909A-4761-B8D0-079EB03DEBD7}" dt="2024-04-29T15:07:01.837" v="49"/>
          <ac:spMkLst>
            <pc:docMk/>
            <pc:sldMk cId="161430597" sldId="599"/>
            <ac:spMk id="2" creationId="{21001B83-120C-3EEF-E155-67BF9E7463C7}"/>
          </ac:spMkLst>
        </pc:spChg>
        <pc:spChg chg="mod">
          <ac:chgData name="pantelis balaouras" userId="25e8755020fc1734" providerId="LiveId" clId="{BD944EB2-909A-4761-B8D0-079EB03DEBD7}" dt="2024-04-29T15:14:43.474" v="158" actId="27636"/>
          <ac:spMkLst>
            <pc:docMk/>
            <pc:sldMk cId="161430597" sldId="599"/>
            <ac:spMk id="6" creationId="{00000000-0000-0000-0000-000000000000}"/>
          </ac:spMkLst>
        </pc:spChg>
        <pc:picChg chg="mod">
          <ac:chgData name="pantelis balaouras" userId="25e8755020fc1734" providerId="LiveId" clId="{BD944EB2-909A-4761-B8D0-079EB03DEBD7}" dt="2024-04-29T15:14:51.273" v="159" actId="1076"/>
          <ac:picMkLst>
            <pc:docMk/>
            <pc:sldMk cId="161430597" sldId="599"/>
            <ac:picMk id="4" creationId="{00000000-0000-0000-0000-000000000000}"/>
          </ac:picMkLst>
        </pc:picChg>
      </pc:sldChg>
      <pc:sldChg chg="addSp modSp mod">
        <pc:chgData name="pantelis balaouras" userId="25e8755020fc1734" providerId="LiveId" clId="{BD944EB2-909A-4761-B8D0-079EB03DEBD7}" dt="2024-04-29T15:15:09.408" v="163" actId="1076"/>
        <pc:sldMkLst>
          <pc:docMk/>
          <pc:sldMk cId="2831497986" sldId="600"/>
        </pc:sldMkLst>
        <pc:spChg chg="add mod">
          <ac:chgData name="pantelis balaouras" userId="25e8755020fc1734" providerId="LiveId" clId="{BD944EB2-909A-4761-B8D0-079EB03DEBD7}" dt="2024-04-29T15:07:03.341" v="50"/>
          <ac:spMkLst>
            <pc:docMk/>
            <pc:sldMk cId="2831497986" sldId="600"/>
            <ac:spMk id="3" creationId="{B2EB3942-D178-0538-E5C8-DD0D8E6EBFAA}"/>
          </ac:spMkLst>
        </pc:spChg>
        <pc:spChg chg="mod">
          <ac:chgData name="pantelis balaouras" userId="25e8755020fc1734" providerId="LiveId" clId="{BD944EB2-909A-4761-B8D0-079EB03DEBD7}" dt="2024-04-29T15:14:59.537" v="161" actId="27636"/>
          <ac:spMkLst>
            <pc:docMk/>
            <pc:sldMk cId="2831497986" sldId="600"/>
            <ac:spMk id="6" creationId="{00000000-0000-0000-0000-000000000000}"/>
          </ac:spMkLst>
        </pc:spChg>
        <pc:picChg chg="mod">
          <ac:chgData name="pantelis balaouras" userId="25e8755020fc1734" providerId="LiveId" clId="{BD944EB2-909A-4761-B8D0-079EB03DEBD7}" dt="2024-04-29T15:15:09.408" v="163" actId="1076"/>
          <ac:picMkLst>
            <pc:docMk/>
            <pc:sldMk cId="2831497986" sldId="600"/>
            <ac:picMk id="2" creationId="{00000000-0000-0000-0000-000000000000}"/>
          </ac:picMkLst>
        </pc:picChg>
      </pc:sldChg>
      <pc:sldChg chg="addSp modSp mod">
        <pc:chgData name="pantelis balaouras" userId="25e8755020fc1734" providerId="LiveId" clId="{BD944EB2-909A-4761-B8D0-079EB03DEBD7}" dt="2024-04-29T15:15:28.712" v="166" actId="14100"/>
        <pc:sldMkLst>
          <pc:docMk/>
          <pc:sldMk cId="175430735" sldId="601"/>
        </pc:sldMkLst>
        <pc:spChg chg="add mod">
          <ac:chgData name="pantelis balaouras" userId="25e8755020fc1734" providerId="LiveId" clId="{BD944EB2-909A-4761-B8D0-079EB03DEBD7}" dt="2024-04-29T15:07:04.924" v="51"/>
          <ac:spMkLst>
            <pc:docMk/>
            <pc:sldMk cId="175430735" sldId="601"/>
            <ac:spMk id="2" creationId="{4040486B-4B09-9132-31A8-AC1A0D11A872}"/>
          </ac:spMkLst>
        </pc:spChg>
        <pc:spChg chg="mod">
          <ac:chgData name="pantelis balaouras" userId="25e8755020fc1734" providerId="LiveId" clId="{BD944EB2-909A-4761-B8D0-079EB03DEBD7}" dt="2024-04-29T15:15:23.392" v="165" actId="27636"/>
          <ac:spMkLst>
            <pc:docMk/>
            <pc:sldMk cId="175430735" sldId="601"/>
            <ac:spMk id="6" creationId="{00000000-0000-0000-0000-000000000000}"/>
          </ac:spMkLst>
        </pc:spChg>
        <pc:picChg chg="mod">
          <ac:chgData name="pantelis balaouras" userId="25e8755020fc1734" providerId="LiveId" clId="{BD944EB2-909A-4761-B8D0-079EB03DEBD7}" dt="2024-04-29T15:15:28.712" v="166" actId="14100"/>
          <ac:picMkLst>
            <pc:docMk/>
            <pc:sldMk cId="175430735" sldId="601"/>
            <ac:picMk id="3" creationId="{00000000-0000-0000-0000-000000000000}"/>
          </ac:picMkLst>
        </pc:picChg>
      </pc:sldChg>
      <pc:sldChg chg="addSp modSp mod">
        <pc:chgData name="pantelis balaouras" userId="25e8755020fc1734" providerId="LiveId" clId="{BD944EB2-909A-4761-B8D0-079EB03DEBD7}" dt="2024-04-29T15:15:45.222" v="171" actId="1076"/>
        <pc:sldMkLst>
          <pc:docMk/>
          <pc:sldMk cId="446883577" sldId="602"/>
        </pc:sldMkLst>
        <pc:spChg chg="add mod">
          <ac:chgData name="pantelis balaouras" userId="25e8755020fc1734" providerId="LiveId" clId="{BD944EB2-909A-4761-B8D0-079EB03DEBD7}" dt="2024-04-29T15:07:06.461" v="52"/>
          <ac:spMkLst>
            <pc:docMk/>
            <pc:sldMk cId="446883577" sldId="602"/>
            <ac:spMk id="3" creationId="{DC7106BD-34F1-7B30-46C2-8EFC107F0E9E}"/>
          </ac:spMkLst>
        </pc:spChg>
        <pc:spChg chg="mod">
          <ac:chgData name="pantelis balaouras" userId="25e8755020fc1734" providerId="LiveId" clId="{BD944EB2-909A-4761-B8D0-079EB03DEBD7}" dt="2024-04-29T15:15:39.886" v="169" actId="27636"/>
          <ac:spMkLst>
            <pc:docMk/>
            <pc:sldMk cId="446883577" sldId="602"/>
            <ac:spMk id="6" creationId="{00000000-0000-0000-0000-000000000000}"/>
          </ac:spMkLst>
        </pc:spChg>
        <pc:picChg chg="mod">
          <ac:chgData name="pantelis balaouras" userId="25e8755020fc1734" providerId="LiveId" clId="{BD944EB2-909A-4761-B8D0-079EB03DEBD7}" dt="2024-04-29T15:15:45.222" v="171" actId="1076"/>
          <ac:picMkLst>
            <pc:docMk/>
            <pc:sldMk cId="446883577" sldId="602"/>
            <ac:picMk id="2" creationId="{00000000-0000-0000-0000-000000000000}"/>
          </ac:picMkLst>
        </pc:picChg>
      </pc:sldChg>
      <pc:sldChg chg="addSp modSp mod">
        <pc:chgData name="pantelis balaouras" userId="25e8755020fc1734" providerId="LiveId" clId="{BD944EB2-909A-4761-B8D0-079EB03DEBD7}" dt="2024-04-29T15:15:52.422" v="172" actId="14100"/>
        <pc:sldMkLst>
          <pc:docMk/>
          <pc:sldMk cId="1256893614" sldId="603"/>
        </pc:sldMkLst>
        <pc:spChg chg="add mod">
          <ac:chgData name="pantelis balaouras" userId="25e8755020fc1734" providerId="LiveId" clId="{BD944EB2-909A-4761-B8D0-079EB03DEBD7}" dt="2024-04-29T15:07:07.996" v="53"/>
          <ac:spMkLst>
            <pc:docMk/>
            <pc:sldMk cId="1256893614" sldId="603"/>
            <ac:spMk id="2" creationId="{1DB5CED7-8007-C07A-B0C0-6D102B5BE215}"/>
          </ac:spMkLst>
        </pc:spChg>
        <pc:spChg chg="mod">
          <ac:chgData name="pantelis balaouras" userId="25e8755020fc1734" providerId="LiveId" clId="{BD944EB2-909A-4761-B8D0-079EB03DEBD7}" dt="2024-04-29T15:15:52.422" v="172" actId="14100"/>
          <ac:spMkLst>
            <pc:docMk/>
            <pc:sldMk cId="1256893614" sldId="603"/>
            <ac:spMk id="6" creationId="{00000000-0000-0000-0000-000000000000}"/>
          </ac:spMkLst>
        </pc:spChg>
      </pc:sldChg>
      <pc:sldChg chg="addSp modSp">
        <pc:chgData name="pantelis balaouras" userId="25e8755020fc1734" providerId="LiveId" clId="{BD944EB2-909A-4761-B8D0-079EB03DEBD7}" dt="2024-04-29T15:07:44.062" v="64"/>
        <pc:sldMkLst>
          <pc:docMk/>
          <pc:sldMk cId="2882297127" sldId="604"/>
        </pc:sldMkLst>
        <pc:spChg chg="add mod">
          <ac:chgData name="pantelis balaouras" userId="25e8755020fc1734" providerId="LiveId" clId="{BD944EB2-909A-4761-B8D0-079EB03DEBD7}" dt="2024-04-29T15:07:44.062" v="64"/>
          <ac:spMkLst>
            <pc:docMk/>
            <pc:sldMk cId="2882297127" sldId="604"/>
            <ac:spMk id="2" creationId="{BF0046F3-28B0-BE9B-24C2-272A6CE84CDC}"/>
          </ac:spMkLst>
        </pc:spChg>
      </pc:sldChg>
      <pc:sldChg chg="addSp modSp mod">
        <pc:chgData name="pantelis balaouras" userId="25e8755020fc1734" providerId="LiveId" clId="{BD944EB2-909A-4761-B8D0-079EB03DEBD7}" dt="2024-04-29T15:16:17.618" v="176" actId="207"/>
        <pc:sldMkLst>
          <pc:docMk/>
          <pc:sldMk cId="1975259298" sldId="605"/>
        </pc:sldMkLst>
        <pc:spChg chg="mod">
          <ac:chgData name="pantelis balaouras" userId="25e8755020fc1734" providerId="LiveId" clId="{BD944EB2-909A-4761-B8D0-079EB03DEBD7}" dt="2024-04-29T15:16:17.618" v="176" actId="207"/>
          <ac:spMkLst>
            <pc:docMk/>
            <pc:sldMk cId="1975259298" sldId="605"/>
            <ac:spMk id="2" creationId="{00000000-0000-0000-0000-000000000000}"/>
          </ac:spMkLst>
        </pc:spChg>
        <pc:spChg chg="add mod">
          <ac:chgData name="pantelis balaouras" userId="25e8755020fc1734" providerId="LiveId" clId="{BD944EB2-909A-4761-B8D0-079EB03DEBD7}" dt="2024-04-29T15:07:38.105" v="63" actId="5793"/>
          <ac:spMkLst>
            <pc:docMk/>
            <pc:sldMk cId="1975259298" sldId="605"/>
            <ac:spMk id="3" creationId="{987C3DE5-F8AF-F9AE-DD90-93CAF62CD751}"/>
          </ac:spMkLst>
        </pc:spChg>
      </pc:sldChg>
      <pc:sldChg chg="modSp mod">
        <pc:chgData name="pantelis balaouras" userId="25e8755020fc1734" providerId="LiveId" clId="{BD944EB2-909A-4761-B8D0-079EB03DEBD7}" dt="2024-04-29T15:16:58.839" v="183" actId="14100"/>
        <pc:sldMkLst>
          <pc:docMk/>
          <pc:sldMk cId="2515703777" sldId="606"/>
        </pc:sldMkLst>
        <pc:spChg chg="mod">
          <ac:chgData name="pantelis balaouras" userId="25e8755020fc1734" providerId="LiveId" clId="{BD944EB2-909A-4761-B8D0-079EB03DEBD7}" dt="2024-04-29T15:08:35.772" v="79" actId="20577"/>
          <ac:spMkLst>
            <pc:docMk/>
            <pc:sldMk cId="2515703777" sldId="606"/>
            <ac:spMk id="4" creationId="{E47D0821-8573-4002-9B33-F43C68A1D403}"/>
          </ac:spMkLst>
        </pc:spChg>
        <pc:spChg chg="mod">
          <ac:chgData name="pantelis balaouras" userId="25e8755020fc1734" providerId="LiveId" clId="{BD944EB2-909A-4761-B8D0-079EB03DEBD7}" dt="2024-04-29T15:16:58.839" v="183" actId="14100"/>
          <ac:spMkLst>
            <pc:docMk/>
            <pc:sldMk cId="2515703777" sldId="606"/>
            <ac:spMk id="6" creationId="{AA5AE911-E515-48E3-AB8B-121C68B77A58}"/>
          </ac:spMkLst>
        </pc:spChg>
      </pc:sldChg>
      <pc:sldChg chg="addSp modSp mod">
        <pc:chgData name="pantelis balaouras" userId="25e8755020fc1734" providerId="LiveId" clId="{BD944EB2-909A-4761-B8D0-079EB03DEBD7}" dt="2024-04-29T15:16:40.816" v="181" actId="1076"/>
        <pc:sldMkLst>
          <pc:docMk/>
          <pc:sldMk cId="267416599" sldId="608"/>
        </pc:sldMkLst>
        <pc:spChg chg="mod">
          <ac:chgData name="pantelis balaouras" userId="25e8755020fc1734" providerId="LiveId" clId="{BD944EB2-909A-4761-B8D0-079EB03DEBD7}" dt="2024-04-29T15:16:24.099" v="177" actId="207"/>
          <ac:spMkLst>
            <pc:docMk/>
            <pc:sldMk cId="267416599" sldId="608"/>
            <ac:spMk id="2" creationId="{00000000-0000-0000-0000-000000000000}"/>
          </ac:spMkLst>
        </pc:spChg>
        <pc:spChg chg="mod">
          <ac:chgData name="pantelis balaouras" userId="25e8755020fc1734" providerId="LiveId" clId="{BD944EB2-909A-4761-B8D0-079EB03DEBD7}" dt="2024-04-29T15:16:31.293" v="178" actId="14100"/>
          <ac:spMkLst>
            <pc:docMk/>
            <pc:sldMk cId="267416599" sldId="608"/>
            <ac:spMk id="3" creationId="{00000000-0000-0000-0000-000000000000}"/>
          </ac:spMkLst>
        </pc:spChg>
        <pc:spChg chg="add mod">
          <ac:chgData name="pantelis balaouras" userId="25e8755020fc1734" providerId="LiveId" clId="{BD944EB2-909A-4761-B8D0-079EB03DEBD7}" dt="2024-04-29T15:08:06.227" v="68" actId="6549"/>
          <ac:spMkLst>
            <pc:docMk/>
            <pc:sldMk cId="267416599" sldId="608"/>
            <ac:spMk id="6" creationId="{0C234B47-E691-91AA-1437-73C7F27B53D7}"/>
          </ac:spMkLst>
        </pc:spChg>
        <pc:picChg chg="mod">
          <ac:chgData name="pantelis balaouras" userId="25e8755020fc1734" providerId="LiveId" clId="{BD944EB2-909A-4761-B8D0-079EB03DEBD7}" dt="2024-04-29T15:16:40.816" v="181" actId="1076"/>
          <ac:picMkLst>
            <pc:docMk/>
            <pc:sldMk cId="267416599" sldId="608"/>
            <ac:picMk id="4" creationId="{00000000-0000-0000-0000-000000000000}"/>
          </ac:picMkLst>
        </pc:picChg>
      </pc:sldChg>
      <pc:sldChg chg="addSp delSp modSp mod">
        <pc:chgData name="pantelis balaouras" userId="25e8755020fc1734" providerId="LiveId" clId="{BD944EB2-909A-4761-B8D0-079EB03DEBD7}" dt="2024-04-29T15:08:14.588" v="70"/>
        <pc:sldMkLst>
          <pc:docMk/>
          <pc:sldMk cId="296034306" sldId="609"/>
        </pc:sldMkLst>
        <pc:spChg chg="add mod">
          <ac:chgData name="pantelis balaouras" userId="25e8755020fc1734" providerId="LiveId" clId="{BD944EB2-909A-4761-B8D0-079EB03DEBD7}" dt="2024-04-29T15:08:14.588" v="70"/>
          <ac:spMkLst>
            <pc:docMk/>
            <pc:sldMk cId="296034306" sldId="609"/>
            <ac:spMk id="2" creationId="{315B302C-B066-1119-86E2-2699C8996E3D}"/>
          </ac:spMkLst>
        </pc:spChg>
        <pc:spChg chg="del">
          <ac:chgData name="pantelis balaouras" userId="25e8755020fc1734" providerId="LiveId" clId="{BD944EB2-909A-4761-B8D0-079EB03DEBD7}" dt="2024-04-29T15:08:14.024" v="69" actId="478"/>
          <ac:spMkLst>
            <pc:docMk/>
            <pc:sldMk cId="296034306" sldId="609"/>
            <ac:spMk id="9" creationId="{C0DFA73F-FDC8-497A-8912-CA8C28C95043}"/>
          </ac:spMkLst>
        </pc:spChg>
      </pc:sldChg>
      <pc:sldChg chg="addSp modSp mod">
        <pc:chgData name="pantelis balaouras" userId="25e8755020fc1734" providerId="LiveId" clId="{BD944EB2-909A-4761-B8D0-079EB03DEBD7}" dt="2024-04-29T15:08:55.099" v="83" actId="20577"/>
        <pc:sldMkLst>
          <pc:docMk/>
          <pc:sldMk cId="2009804064" sldId="610"/>
        </pc:sldMkLst>
        <pc:spChg chg="add mod">
          <ac:chgData name="pantelis balaouras" userId="25e8755020fc1734" providerId="LiveId" clId="{BD944EB2-909A-4761-B8D0-079EB03DEBD7}" dt="2024-04-29T15:08:55.099" v="83" actId="20577"/>
          <ac:spMkLst>
            <pc:docMk/>
            <pc:sldMk cId="2009804064" sldId="610"/>
            <ac:spMk id="2" creationId="{8DA7D05D-8271-523D-B34F-48F596F0CAF3}"/>
          </ac:spMkLst>
        </pc:spChg>
      </pc:sldChg>
      <pc:sldMasterChg chg="modSldLayout">
        <pc:chgData name="pantelis balaouras" userId="25e8755020fc1734" providerId="LiveId" clId="{BD944EB2-909A-4761-B8D0-079EB03DEBD7}" dt="2024-04-29T15:17:22.097" v="189" actId="20577"/>
        <pc:sldMasterMkLst>
          <pc:docMk/>
          <pc:sldMasterMk cId="1468923052" sldId="2147483648"/>
        </pc:sldMasterMkLst>
        <pc:sldLayoutChg chg="modSp mod">
          <pc:chgData name="pantelis balaouras" userId="25e8755020fc1734" providerId="LiveId" clId="{BD944EB2-909A-4761-B8D0-079EB03DEBD7}" dt="2024-04-29T15:17:22.097" v="189" actId="20577"/>
          <pc:sldLayoutMkLst>
            <pc:docMk/>
            <pc:sldMasterMk cId="1468923052" sldId="2147483648"/>
            <pc:sldLayoutMk cId="2577986437" sldId="2147483661"/>
          </pc:sldLayoutMkLst>
          <pc:spChg chg="mod">
            <ac:chgData name="pantelis balaouras" userId="25e8755020fc1734" providerId="LiveId" clId="{BD944EB2-909A-4761-B8D0-079EB03DEBD7}" dt="2024-04-29T15:17:22.097" v="1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BD944EB2-909A-4761-B8D0-079EB03DEBD7}" dt="2024-04-29T15:17:16.466" v="187" actId="20577"/>
          <pc:sldLayoutMkLst>
            <pc:docMk/>
            <pc:sldMasterMk cId="1468923052" sldId="2147483648"/>
            <pc:sldLayoutMk cId="2515741970" sldId="2147483665"/>
          </pc:sldLayoutMkLst>
          <pc:spChg chg="mod">
            <ac:chgData name="pantelis balaouras" userId="25e8755020fc1734" providerId="LiveId" clId="{BD944EB2-909A-4761-B8D0-079EB03DEBD7}" dt="2024-04-29T15:17:16.466" v="187"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BD944EB2-909A-4761-B8D0-079EB03DEBD7}" dt="2024-04-29T15:17:09.755" v="185" actId="20577"/>
          <pc:sldLayoutMkLst>
            <pc:docMk/>
            <pc:sldMasterMk cId="1468923052" sldId="2147483648"/>
            <pc:sldLayoutMk cId="2336866591" sldId="2147483666"/>
          </pc:sldLayoutMkLst>
          <pc:spChg chg="mod">
            <ac:chgData name="pantelis balaouras" userId="25e8755020fc1734" providerId="LiveId" clId="{BD944EB2-909A-4761-B8D0-079EB03DEBD7}" dt="2024-04-29T15:17:09.755" v="185" actId="20577"/>
            <ac:spMkLst>
              <pc:docMk/>
              <pc:sldMasterMk cId="1468923052" sldId="2147483648"/>
              <pc:sldLayoutMk cId="2336866591" sldId="2147483666"/>
              <ac:spMk id="4" creationId="{28198CF2-91B3-6C1C-0A93-DC5CB0106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81550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Background</a:t>
            </a:r>
            <a:r>
              <a:rPr lang="en-GB" baseline="0" dirty="0"/>
              <a:t> info: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https://www.who.int/news-room/fact-sheets/detail/ageing-and-health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https://www.who.int/news-room/questions-and-answers/item/healthy-ageing-and-functional-ability</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85688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53572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WHO, 2020: https://www.who.int/news-room/questions-and-answers/item/healthy-ageing-and-functional-ability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95190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WHO, 2020:</a:t>
            </a:r>
            <a:r>
              <a:rPr lang="de-DE" baseline="0" dirty="0"/>
              <a:t> https://www.who.int/news-room/questions-and-answers/item/healthy-ageing-and-functional-ability</a:t>
            </a:r>
            <a:endParaRPr lang="de-DE" dirty="0"/>
          </a:p>
          <a:p>
            <a:endParaRPr lang="de-DE" dirty="0"/>
          </a:p>
          <a:p>
            <a:r>
              <a:rPr lang="de-DE" dirty="0"/>
              <a:t>PAHO/WHO, 2024: https://www.paho.org/en/healthy-aging</a:t>
            </a:r>
          </a:p>
        </p:txBody>
      </p:sp>
      <p:sp>
        <p:nvSpPr>
          <p:cNvPr id="4" name="Foliennummernplatzhalter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75038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WHO, 2020: https://www.who.int/news-room/questions-and-answers/item/healthy-ageing-and-functional-ability</a:t>
            </a:r>
          </a:p>
        </p:txBody>
      </p:sp>
      <p:sp>
        <p:nvSpPr>
          <p:cNvPr id="4" name="Foliennummernplatzhalter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198923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43755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4225860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41548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51919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621837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237339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164153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339084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203936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632739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1256344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834691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421815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331284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376242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032689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2841369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3243086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917138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1046425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47775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561892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950584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590461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100367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1920103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4225334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962118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3764059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Hyperlink</a:t>
            </a:r>
          </a:p>
          <a:p>
            <a:r>
              <a:rPr lang="en-GB" b="1" dirty="0"/>
              <a:t>Quelle </a:t>
            </a:r>
            <a:r>
              <a:rPr lang="en-GB" b="1" dirty="0">
                <a:sym typeface="Wingdings" panose="05000000000000000000" pitchFamily="2" charset="2"/>
              </a:rPr>
              <a:t> </a:t>
            </a:r>
            <a:r>
              <a:rPr lang="en-GB" b="1"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4031176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2511739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627942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9486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16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50</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51</a:t>
            </a:fld>
            <a:endParaRPr lang="el-GR"/>
          </a:p>
        </p:txBody>
      </p:sp>
    </p:spTree>
    <p:extLst>
      <p:ext uri="{BB962C8B-B14F-4D97-AF65-F5344CB8AC3E}">
        <p14:creationId xmlns:p14="http://schemas.microsoft.com/office/powerpoint/2010/main" val="2591054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52</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64755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UN DESA, 2020:</a:t>
            </a:r>
            <a:r>
              <a:rPr lang="en-GB" baseline="0" dirty="0"/>
              <a:t> https://www.un.org/en/development/desa/population/publications/pdf/ageing/WorldPopulationAgeing2019-Report.pdf</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NIA,</a:t>
            </a:r>
            <a:r>
              <a:rPr lang="en-GB" baseline="0" dirty="0"/>
              <a:t> 2020: https://www.nia.nih.gov/about/aging-strategic-directions-research/understanding-dynamics-aging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534445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6"/>
            <a:ext cx="1843259" cy="404768"/>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aseline="0" dirty="0" err="1">
                <a:solidFill>
                  <a:schemeClr val="tx1">
                    <a:lumMod val="50000"/>
                    <a:lumOff val="50000"/>
                  </a:schemeClr>
                </a:solidFill>
                <a:latin typeface="Abadi Extra Light" panose="020B0204020104020204" pitchFamily="34" charset="0"/>
              </a:rPr>
              <a:t>Gesundheits</a:t>
            </a:r>
            <a:r>
              <a:rPr lang="en-US" altLang="el-GR" sz="1800" baseline="0" dirty="0">
                <a:solidFill>
                  <a:schemeClr val="tx1">
                    <a:lumMod val="50000"/>
                    <a:lumOff val="50000"/>
                  </a:schemeClr>
                </a:solidFill>
                <a:latin typeface="Abadi Extra Light" panose="020B0204020104020204" pitchFamily="34" charset="0"/>
              </a:rPr>
              <a:t>-Apps für </a:t>
            </a:r>
            <a:r>
              <a:rPr lang="en-US" altLang="el-GR" sz="1800" baseline="0" dirty="0" err="1">
                <a:solidFill>
                  <a:schemeClr val="tx1">
                    <a:lumMod val="50000"/>
                    <a:lumOff val="50000"/>
                  </a:schemeClr>
                </a:solidFill>
                <a:latin typeface="Abadi Extra Light" panose="020B0204020104020204" pitchFamily="34" charset="0"/>
              </a:rPr>
              <a:t>ältere</a:t>
            </a:r>
            <a:r>
              <a:rPr lang="en-US" altLang="el-GR" sz="1800" baseline="0" dirty="0">
                <a:solidFill>
                  <a:schemeClr val="tx1">
                    <a:lumMod val="50000"/>
                    <a:lumOff val="50000"/>
                  </a:schemeClr>
                </a:solidFill>
                <a:latin typeface="Abadi Extra Light" panose="020B0204020104020204" pitchFamily="34" charset="0"/>
              </a:rPr>
              <a:t> Menschen</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 für </a:t>
            </a:r>
            <a:r>
              <a:rPr lang="en-US" altLang="el-GR" sz="1800" dirty="0" err="1">
                <a:solidFill>
                  <a:schemeClr val="tx1">
                    <a:lumMod val="50000"/>
                    <a:lumOff val="50000"/>
                  </a:schemeClr>
                </a:solidFill>
                <a:latin typeface="Abadi Extra Light" panose="020B0204020104020204" pitchFamily="34" charset="0"/>
              </a:rPr>
              <a:t>ältere</a:t>
            </a:r>
            <a:r>
              <a:rPr lang="en-US" altLang="el-GR" sz="1800" dirty="0">
                <a:solidFill>
                  <a:schemeClr val="tx1">
                    <a:lumMod val="50000"/>
                    <a:lumOff val="50000"/>
                  </a:schemeClr>
                </a:solidFill>
                <a:latin typeface="Abadi Extra Light" panose="020B0204020104020204" pitchFamily="34" charset="0"/>
              </a:rPr>
              <a:t> Menschen</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aseline="0" dirty="0" err="1">
                <a:solidFill>
                  <a:schemeClr val="tx1">
                    <a:lumMod val="50000"/>
                    <a:lumOff val="50000"/>
                  </a:schemeClr>
                </a:solidFill>
                <a:latin typeface="Abadi Extra Light" panose="020B0204020104020204" pitchFamily="34" charset="0"/>
              </a:rPr>
              <a:t>Gesundheits</a:t>
            </a:r>
            <a:r>
              <a:rPr lang="en-US" altLang="el-GR" sz="1800" baseline="0" dirty="0">
                <a:solidFill>
                  <a:schemeClr val="tx1">
                    <a:lumMod val="50000"/>
                    <a:lumOff val="50000"/>
                  </a:schemeClr>
                </a:solidFill>
                <a:latin typeface="Abadi Extra Light" panose="020B0204020104020204" pitchFamily="34" charset="0"/>
              </a:rPr>
              <a:t>-Apps für </a:t>
            </a:r>
            <a:r>
              <a:rPr lang="en-US" altLang="el-GR" sz="1800" baseline="0" dirty="0" err="1">
                <a:solidFill>
                  <a:schemeClr val="tx1">
                    <a:lumMod val="50000"/>
                    <a:lumOff val="50000"/>
                  </a:schemeClr>
                </a:solidFill>
                <a:latin typeface="Abadi Extra Light" panose="020B0204020104020204" pitchFamily="34" charset="0"/>
              </a:rPr>
              <a:t>ältere</a:t>
            </a:r>
            <a:r>
              <a:rPr lang="en-US" altLang="el-GR" sz="1800" baseline="0" dirty="0">
                <a:solidFill>
                  <a:schemeClr val="tx1">
                    <a:lumMod val="50000"/>
                    <a:lumOff val="50000"/>
                  </a:schemeClr>
                </a:solidFill>
                <a:latin typeface="Abadi Extra Light" panose="020B0204020104020204" pitchFamily="34" charset="0"/>
              </a:rPr>
              <a:t> Menschen</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de/illustrations/fragezeichen-frage-antwort-101982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hyperlink" Target="https://pixabay.com/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e/vectors/gro%C3%9Feltern-senioren-%C3%A4lteste-5422767/"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de/vectors/gro%C3%9Feltern-senioren-%C3%A4lteste-5422767/"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gehirn-motivation-geistige-aktivit%C3%A4t-742059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senioren-seniorenheim-altenpflege-745191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senioren-altenpflege-altenheim-745191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psychische-gesundheit-psychologie-75298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flaschen-tabletten-medizin-30939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creativecommons.org/licenses/by/4.0/" TargetMode="External"/><Relationship Id="rId4" Type="http://schemas.openxmlformats.org/officeDocument/2006/relationships/hyperlink" Target="https://www.researchgate.net/publication/361922160_Freedom_to_Choose_Understanding_Input_Modality_Preferences_of_People_with_Upper-body_Motor_Impairments_for_Activities_of_Daily_Living/figures?lo=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post-it-zettel-aufschreiben-notiz-503307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https://pixabay.com/service/license-summary/"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pixabay.com/de/illustrations/handy-smartphone-tablet-wei%C3%9F-1562809/" TargetMode="External"/><Relationship Id="rId5" Type="http://schemas.openxmlformats.org/officeDocument/2006/relationships/hyperlink" Target="https://pixabay.com/de/illustrations/app-icon-anwendungen-gr%C3%BCn-gelb-68002/"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de/illustrations/app-software-kontur-einstellungen-1013616/"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9.jpg"/><Relationship Id="rId4" Type="http://schemas.openxmlformats.org/officeDocument/2006/relationships/hyperlink" Target="https://pixabay.com/service/license-summar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lehrer-lehren-lernen-verbesserung-101404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photos/tore-einstellung-b%C3%BCro-arbeit-269126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pixabay.com/service/license-summary/"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pixabay.com/de/illustrations/handy-smartphone-tablet-wei%C3%9F-1562809/" TargetMode="External"/><Relationship Id="rId5" Type="http://schemas.openxmlformats.org/officeDocument/2006/relationships/hyperlink" Target="https://pixabay.com/de/vectors/glocke-benachrichtigung-4924849/" TargetMode="Externa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eg"/><Relationship Id="rId18" Type="http://schemas.openxmlformats.org/officeDocument/2006/relationships/hyperlink" Target="http://www.amsed.fr/" TargetMode="External"/><Relationship Id="rId3" Type="http://schemas.openxmlformats.org/officeDocument/2006/relationships/image" Target="../media/image12.jpeg"/><Relationship Id="rId21" Type="http://schemas.openxmlformats.org/officeDocument/2006/relationships/image" Target="../media/image21.jpeg"/><Relationship Id="rId7" Type="http://schemas.openxmlformats.org/officeDocument/2006/relationships/image" Target="../media/image14.jpeg"/><Relationship Id="rId12" Type="http://schemas.openxmlformats.org/officeDocument/2006/relationships/hyperlink" Target="https://www.oxfamitalia.org/" TargetMode="External"/><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eg"/><Relationship Id="rId14" Type="http://schemas.openxmlformats.org/officeDocument/2006/relationships/hyperlink" Target="http://www.uv.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image" Target="../media/image25.jpeg"/><Relationship Id="rId4" Type="http://schemas.openxmlformats.org/officeDocument/2006/relationships/hyperlink" Target="https://pixabay.com/service/license-summar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photos/wald-spaziergang-natur-b%C3%A4ume-4491093/"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47.jpg"/><Relationship Id="rId4" Type="http://schemas.openxmlformats.org/officeDocument/2006/relationships/hyperlink" Target="https://pixabay.com/service/license-summar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de/photos/netzwerk-vernetzung-internet-3732122/"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0.jpg"/><Relationship Id="rId4" Type="http://schemas.openxmlformats.org/officeDocument/2006/relationships/hyperlink" Target="https://pixabay.com/service/license-summar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de/photos/wald-waldweg-weg-natur-b%C3%A4ume-4216178/"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51.jpg"/><Relationship Id="rId4" Type="http://schemas.openxmlformats.org/officeDocument/2006/relationships/hyperlink" Target="https://pixabay.com/service/license-summar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de/photos/moderationswand-moderator-moderation-3279095/"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52.jpg"/><Relationship Id="rId4" Type="http://schemas.openxmlformats.org/officeDocument/2006/relationships/hyperlink" Target="https://pixabay.com/service/license-summary/"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2.png"/><Relationship Id="rId7" Type="http://schemas.openxmlformats.org/officeDocument/2006/relationships/slide" Target="slide3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14.xml"/><Relationship Id="rId10" Type="http://schemas.openxmlformats.org/officeDocument/2006/relationships/slide" Target="slide46.xml"/><Relationship Id="rId4" Type="http://schemas.openxmlformats.org/officeDocument/2006/relationships/slide" Target="slide7.xml"/><Relationship Id="rId9" Type="http://schemas.openxmlformats.org/officeDocument/2006/relationships/slide" Target="slide43.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8.jp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56.jpg"/><Relationship Id="rId11" Type="http://schemas.openxmlformats.org/officeDocument/2006/relationships/image" Target="../media/image61.jp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photos/appstore-iphone-gesch%C3%A4ft-apps-1174440/" TargetMode="Externa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business-n%C3%A4chster-schritt-n%C3%A4chstens-4241792/"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0.xml.rels><?xml version="1.0" encoding="UTF-8" standalone="yes"?>
<Relationships xmlns="http://schemas.openxmlformats.org/package/2006/relationships"><Relationship Id="rId3" Type="http://schemas.openxmlformats.org/officeDocument/2006/relationships/hyperlink" Target="https://www.un.org/en/development/desa/population/publications/pdf/ageing/WorldPopulationAgeing2019-Report.pdf"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hyperlink" Target="https://www.paho.org/en/healthy-aging" TargetMode="External"/><Relationship Id="rId5" Type="http://schemas.openxmlformats.org/officeDocument/2006/relationships/hyperlink" Target="https://www.who.int/news-room/questions-and-answers/item/healthy-ageing-and-functional-ability" TargetMode="External"/><Relationship Id="rId4" Type="http://schemas.openxmlformats.org/officeDocument/2006/relationships/hyperlink" Target="https://www.nia.nih.gov/about/aging-strategic-directions-research/understanding-dynamics-agin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migrationdataportal.org/themes/older-persons-and-migration"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hyperlink" Target="https://www.who.int/publications/i/item/978924001790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service/license-summary/" TargetMode="External"/><Relationship Id="rId3" Type="http://schemas.openxmlformats.org/officeDocument/2006/relationships/image" Target="../media/image25.jpeg"/><Relationship Id="rId7" Type="http://schemas.openxmlformats.org/officeDocument/2006/relationships/hyperlink" Target="https://pixabay.com/de/vectors/alter-mann-fahrt-roller-spielen-281567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pixabay.com/de/vectors/erwachsene-alter-baby-kind-tod-2028245/" TargetMode="External"/><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de/illustrations/fragezeichen-frage-antwort-101982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hyperlink" Target="https://pixabay.com/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9  - </a:t>
            </a:r>
            <a:r>
              <a:rPr lang="en-US" sz="3400" b="1" kern="1200" dirty="0" err="1">
                <a:solidFill>
                  <a:srgbClr val="C00000"/>
                </a:solidFill>
                <a:effectLst/>
                <a:latin typeface="+mj-lt"/>
                <a:ea typeface="+mj-ea"/>
                <a:cs typeface="+mj-cs"/>
              </a:rPr>
              <a:t>Unterrichtseinheit</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(9.1)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4000" b="1" dirty="0" err="1">
                <a:solidFill>
                  <a:schemeClr val="tx1"/>
                </a:solidFill>
                <a:effectLst/>
                <a:latin typeface="+mj-lt"/>
              </a:rPr>
              <a:t>Gesundheits</a:t>
            </a:r>
            <a:r>
              <a:rPr lang="en-US" sz="4000" b="1" dirty="0">
                <a:solidFill>
                  <a:schemeClr val="tx1"/>
                </a:solidFill>
                <a:effectLst/>
                <a:latin typeface="+mj-lt"/>
              </a:rPr>
              <a:t>-Apps für </a:t>
            </a:r>
            <a:r>
              <a:rPr lang="en-US" sz="4000" b="1" dirty="0" err="1">
                <a:solidFill>
                  <a:schemeClr val="tx1"/>
                </a:solidFill>
                <a:effectLst/>
                <a:latin typeface="+mj-lt"/>
              </a:rPr>
              <a:t>ältere</a:t>
            </a:r>
            <a:r>
              <a:rPr lang="en-US" sz="4000" b="1" dirty="0">
                <a:solidFill>
                  <a:schemeClr val="tx1"/>
                </a:solidFill>
                <a:effectLst/>
                <a:latin typeface="+mj-lt"/>
              </a:rPr>
              <a:t> Menschen</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9</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581" y="6316436"/>
            <a:ext cx="8293082" cy="632422"/>
          </a:xfrm>
          <a:prstGeom prst="rect">
            <a:avLst/>
          </a:prstGeom>
        </p:spPr>
        <p:txBody>
          <a:bodyPr vert="horz" lIns="91440" tIns="45720" rIns="91440" bIns="45720" rtlCol="0" anchor="ctr">
            <a:normAutofit/>
          </a:bodyPr>
          <a:lstStyle/>
          <a:p>
            <a:pPr>
              <a:lnSpc>
                <a:spcPct val="90000"/>
              </a:lnSpc>
              <a:spcAft>
                <a:spcPts val="601"/>
              </a:spcAft>
            </a:pPr>
            <a:r>
              <a:rPr lang="de-DE" sz="1000" b="0" strike="noStrike" spc="-1" dirty="0">
                <a:solidFill>
                  <a:schemeClr val="accent5">
                    <a:lumMod val="20000"/>
                    <a:lumOff val="80000"/>
                  </a:schemeClr>
                </a:solidFill>
                <a:latin typeface="Arial"/>
                <a:ea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b="0" strike="noStrike" spc="-1" dirty="0">
              <a:solidFill>
                <a:srgbClr val="000000"/>
              </a:solidFill>
              <a:latin typeface="Arial"/>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6"/>
            <a:ext cx="1954612" cy="429323"/>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en-US" dirty="0"/>
              <a:t>Was </a:t>
            </a:r>
            <a:r>
              <a:rPr lang="en-US" dirty="0" err="1"/>
              <a:t>sind</a:t>
            </a:r>
            <a:r>
              <a:rPr lang="en-US" dirty="0"/>
              <a:t> also </a:t>
            </a:r>
            <a:r>
              <a:rPr lang="en-US" dirty="0" err="1"/>
              <a:t>Alterungsprozesse</a:t>
            </a:r>
            <a:r>
              <a:rPr lang="en-US" dirty="0"/>
              <a: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2171204"/>
            <a:ext cx="7369532" cy="4223443"/>
          </a:xfrm>
        </p:spPr>
        <p:txBody>
          <a:bodyPr>
            <a:normAutofit fontScale="77500" lnSpcReduction="20000"/>
          </a:bodyPr>
          <a:lstStyle/>
          <a:p>
            <a:pPr>
              <a:lnSpc>
                <a:spcPct val="120000"/>
              </a:lnSpc>
            </a:pPr>
            <a:r>
              <a:rPr lang="de-DE" dirty="0"/>
              <a:t>Alterungsprozesse </a:t>
            </a:r>
            <a:r>
              <a:rPr lang="de-DE" b="1" dirty="0"/>
              <a:t>verlaufen individuell </a:t>
            </a:r>
            <a:r>
              <a:rPr lang="de-DE" dirty="0"/>
              <a:t>und werden von </a:t>
            </a:r>
            <a:r>
              <a:rPr lang="de-DE" b="1" dirty="0"/>
              <a:t>zahlreichen Faktoren beeinflusst</a:t>
            </a:r>
            <a:r>
              <a:rPr lang="de-DE" dirty="0"/>
              <a:t>, z. B. Geschlecht, ethnische Zugehörigkeit, genetische Veranlagung (z. B. erhöhte Wahrscheinlichkeit, an bestimmten Krankheiten zu leiden), sozioökonomischer Status (Bildung, z. B. Niveau der Gesundheitskompetenz), Lebensumfeld (z. B. Exposition gegenüber Gesundheitsrisiken, Zugang zu hochwertigen Gesundheitsdiensten, Kriegserfahrungen, Vertreibung), Lebensstilentscheidungen (z. B. Substanzkonsum, Ernährungsgewohnheiten, körperliche Aktivität) im Laufe des Lebens. </a:t>
            </a:r>
          </a:p>
          <a:p>
            <a:pPr marL="0" indent="0">
              <a:lnSpc>
                <a:spcPct val="120000"/>
              </a:lnSpc>
              <a:buNone/>
            </a:pPr>
            <a:endParaRPr lang="de-DE" dirty="0"/>
          </a:p>
          <a:p>
            <a:pPr>
              <a:lnSpc>
                <a:spcPct val="120000"/>
              </a:lnSpc>
              <a:buFont typeface="Wingdings" panose="05000000000000000000" pitchFamily="2" charset="2"/>
              <a:buChar char="Ø"/>
            </a:pPr>
            <a:r>
              <a:rPr lang="de-DE" dirty="0"/>
              <a:t>All diese </a:t>
            </a:r>
            <a:r>
              <a:rPr lang="de-DE" b="1" dirty="0"/>
              <a:t>Faktoren</a:t>
            </a:r>
            <a:r>
              <a:rPr lang="de-DE" dirty="0"/>
              <a:t> können zu </a:t>
            </a:r>
            <a:r>
              <a:rPr lang="de-DE" b="1" dirty="0"/>
              <a:t>unterschiedlichen Prozessen </a:t>
            </a:r>
            <a:r>
              <a:rPr lang="de-DE" dirty="0"/>
              <a:t>und </a:t>
            </a:r>
            <a:r>
              <a:rPr lang="de-DE" b="1" dirty="0"/>
              <a:t>Ergebnissen</a:t>
            </a:r>
            <a:r>
              <a:rPr lang="de-DE" dirty="0"/>
              <a:t> führen!</a:t>
            </a:r>
            <a:endParaRPr lang="en-US" dirty="0"/>
          </a:p>
          <a:p>
            <a:pPr>
              <a:lnSpc>
                <a:spcPct val="120000"/>
              </a:lnSpc>
            </a:pPr>
            <a:endParaRPr lang="en-US" dirty="0"/>
          </a:p>
          <a:p>
            <a:pPr>
              <a:lnSpc>
                <a:spcPct val="120000"/>
              </a:lnSpc>
            </a:pPr>
            <a:endParaRPr lang="en-US"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a:hlinkClick r:id="rId4"/>
              </a:rPr>
              <a:t>Pixabay </a:t>
            </a:r>
            <a:r>
              <a:rPr lang="en-US" sz="1200" dirty="0" err="1">
                <a:hlinkClick r:id="rId4"/>
              </a:rPr>
              <a:t>Lizenz</a:t>
            </a:r>
            <a:endParaRPr lang="en-US" sz="1200" dirty="0"/>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841" y="1566109"/>
            <a:ext cx="4229100" cy="4229100"/>
          </a:xfrm>
          <a:prstGeom prst="rect">
            <a:avLst/>
          </a:prstGeom>
        </p:spPr>
      </p:pic>
      <p:sp>
        <p:nvSpPr>
          <p:cNvPr id="2" name="Ορθογώνιο 7">
            <a:extLst>
              <a:ext uri="{FF2B5EF4-FFF2-40B4-BE49-F238E27FC236}">
                <a16:creationId xmlns:a16="http://schemas.microsoft.com/office/drawing/2014/main" id="{A529B149-3239-137C-C153-1B09723C35C4}"/>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9.1.1 </a:t>
            </a:r>
            <a:r>
              <a:rPr lang="de-DE" altLang="el-GR" dirty="0">
                <a:solidFill>
                  <a:schemeClr val="bg1"/>
                </a:solidFill>
                <a:latin typeface="+mj-lt"/>
                <a:ea typeface="+mj-ea"/>
                <a:cs typeface="+mj-cs"/>
              </a:rPr>
              <a:t>Allgemeine Informationen über das Altern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6883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de-DE" dirty="0"/>
              <a:t>Stereotype über "ältere Menschen"? Nein! Heterogenität des Alterns!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2171204"/>
            <a:ext cx="7369532" cy="4223443"/>
          </a:xfrm>
        </p:spPr>
        <p:txBody>
          <a:bodyPr>
            <a:normAutofit fontScale="92500" lnSpcReduction="20000"/>
          </a:bodyPr>
          <a:lstStyle/>
          <a:p>
            <a:pPr>
              <a:lnSpc>
                <a:spcPct val="120000"/>
              </a:lnSpc>
            </a:pPr>
            <a:r>
              <a:rPr lang="de-DE" dirty="0"/>
              <a:t>Das </a:t>
            </a:r>
            <a:r>
              <a:rPr lang="de-DE" b="1" dirty="0"/>
              <a:t>Altern</a:t>
            </a:r>
            <a:r>
              <a:rPr lang="de-DE" dirty="0"/>
              <a:t> wird </a:t>
            </a:r>
            <a:r>
              <a:rPr lang="de-DE" b="1" dirty="0"/>
              <a:t>häufig mit verschiedenen negativen Aspekten</a:t>
            </a:r>
            <a:r>
              <a:rPr lang="de-DE" dirty="0"/>
              <a:t> in Verbindung gebracht: biologisch (z. B. Verlust körperlicher und geistiger Fähigkeiten und Mehrfacherkrankungen), sozial (z. B. Verlust sozialer Rollen, Verlust von Freunden, Isolation, Abhängigkeit oder Belastung) </a:t>
            </a:r>
          </a:p>
          <a:p>
            <a:pPr>
              <a:lnSpc>
                <a:spcPct val="120000"/>
              </a:lnSpc>
            </a:pPr>
            <a:r>
              <a:rPr lang="de-DE" dirty="0"/>
              <a:t>Dennoch sind </a:t>
            </a:r>
            <a:r>
              <a:rPr lang="de-DE" b="1" dirty="0"/>
              <a:t>Stereotypen</a:t>
            </a:r>
            <a:r>
              <a:rPr lang="de-DE" dirty="0"/>
              <a:t> über ältere Menschen, die einfach nur "alt, gebrechlich und eine Last" sind, </a:t>
            </a:r>
            <a:r>
              <a:rPr lang="de-DE" b="1" dirty="0"/>
              <a:t>altersdiskriminierend und nicht angemessen</a:t>
            </a:r>
            <a:r>
              <a:rPr lang="de-DE" dirty="0"/>
              <a:t>! </a:t>
            </a:r>
          </a:p>
          <a:p>
            <a:pPr>
              <a:lnSpc>
                <a:spcPct val="120000"/>
              </a:lnSpc>
            </a:pPr>
            <a:r>
              <a:rPr lang="de-DE" dirty="0"/>
              <a:t>Alterungsprozesse sind individuell und können bis zu einem gewissen Grad beeinflusst werden</a:t>
            </a:r>
            <a:endParaRPr lang="en-US" dirty="0"/>
          </a:p>
          <a:p>
            <a:pPr>
              <a:lnSpc>
                <a:spcPct val="120000"/>
              </a:lnSpc>
            </a:pPr>
            <a:endParaRPr lang="en-US" dirty="0"/>
          </a:p>
          <a:p>
            <a:pPr>
              <a:lnSpc>
                <a:spcPct val="120000"/>
              </a:lnSpc>
            </a:pPr>
            <a:endParaRPr lang="en-US" dirty="0"/>
          </a:p>
          <a:p>
            <a:pPr>
              <a:lnSpc>
                <a:spcPct val="120000"/>
              </a:lnSpc>
            </a:pPr>
            <a:endParaRPr lang="en-US"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a:hlinkClick r:id="rId4"/>
              </a:rPr>
              <a:t>Pixabay </a:t>
            </a:r>
            <a:r>
              <a:rPr lang="en-US" sz="1200" dirty="0" err="1">
                <a:hlinkClick r:id="rId4"/>
              </a:rPr>
              <a:t>Lizenz</a:t>
            </a:r>
            <a:endParaRPr lang="en-US" sz="12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412" y="1982957"/>
            <a:ext cx="3767677" cy="4294414"/>
          </a:xfrm>
          <a:prstGeom prst="rect">
            <a:avLst/>
          </a:prstGeom>
        </p:spPr>
      </p:pic>
      <p:sp>
        <p:nvSpPr>
          <p:cNvPr id="3" name="Ορθογώνιο 7">
            <a:extLst>
              <a:ext uri="{FF2B5EF4-FFF2-40B4-BE49-F238E27FC236}">
                <a16:creationId xmlns:a16="http://schemas.microsoft.com/office/drawing/2014/main" id="{8E27F9B2-385A-8363-6904-6321DC12807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9.1.1 </a:t>
            </a:r>
            <a:r>
              <a:rPr lang="de-DE" altLang="el-GR" dirty="0">
                <a:solidFill>
                  <a:schemeClr val="bg1"/>
                </a:solidFill>
                <a:latin typeface="+mj-lt"/>
                <a:ea typeface="+mj-ea"/>
                <a:cs typeface="+mj-cs"/>
              </a:rPr>
              <a:t>Allgemeine Informationen über das Altern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54416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en-US" dirty="0" err="1"/>
              <a:t>Heterogenität</a:t>
            </a:r>
            <a:r>
              <a:rPr lang="en-US" dirty="0"/>
              <a:t> des </a:t>
            </a:r>
            <a:r>
              <a:rPr lang="en-US" dirty="0" err="1"/>
              <a:t>Alterns</a:t>
            </a:r>
            <a:r>
              <a:rPr lang="en-US" dirty="0"/>
              <a: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2171204"/>
            <a:ext cx="7369532" cy="4686796"/>
          </a:xfrm>
        </p:spPr>
        <p:txBody>
          <a:bodyPr>
            <a:normAutofit fontScale="55000" lnSpcReduction="20000"/>
          </a:bodyPr>
          <a:lstStyle/>
          <a:p>
            <a:pPr>
              <a:lnSpc>
                <a:spcPct val="120000"/>
              </a:lnSpc>
            </a:pPr>
            <a:r>
              <a:rPr lang="de-DE" sz="3200" dirty="0"/>
              <a:t>Die heterogenen Alterungsprozesse können zu unterschiedlichen Leistungsniveaus und alltäglichen Lebensbedingungen im Alter führen, so dass es älteren Menschen mehr oder weniger möglich sein kann, Aktivitäten des täglichen Lebens (ATL) in verschiedenen Lebensbereichen durchzuführen. </a:t>
            </a:r>
          </a:p>
          <a:p>
            <a:pPr>
              <a:lnSpc>
                <a:spcPct val="120000"/>
              </a:lnSpc>
            </a:pPr>
            <a:r>
              <a:rPr lang="de-DE" sz="3200" dirty="0"/>
              <a:t>"Manche 80-Jährigen haben eine körperliche und geistige Leistungsfähigkeit, die mit der eines 30-Jährigen vergleichbar ist. Andere im gleichen Alter benötigen unter Umständen umfassende Pflege und Unterstützung bei grundlegenden Tätigkeiten wie Anziehen und Essen." (WHO, 2020)</a:t>
            </a:r>
          </a:p>
          <a:p>
            <a:pPr lvl="1">
              <a:lnSpc>
                <a:spcPct val="120000"/>
              </a:lnSpc>
              <a:buFont typeface="Wingdings" panose="05000000000000000000" pitchFamily="2" charset="2"/>
              <a:buChar char="Ø"/>
            </a:pPr>
            <a:r>
              <a:rPr lang="en-US" sz="3000" dirty="0"/>
              <a:t> </a:t>
            </a:r>
            <a:r>
              <a:rPr lang="de-DE" sz="3000" b="1" dirty="0"/>
              <a:t>Ältere Menschen sind in Bezug auf ihre Gesundheit und ihre funktionellen Fähigkeiten sehr unterschiedlich.</a:t>
            </a:r>
          </a:p>
          <a:p>
            <a:pPr lvl="1">
              <a:lnSpc>
                <a:spcPct val="120000"/>
              </a:lnSpc>
              <a:buFont typeface="Wingdings" panose="05000000000000000000" pitchFamily="2" charset="2"/>
              <a:buChar char="Ø"/>
            </a:pPr>
            <a:r>
              <a:rPr lang="de-DE" sz="3000" b="1" dirty="0"/>
              <a:t>Wie gezeigt, können einige Faktoren des Alterns im Laufe des Lebens beeinflusst werden, und einige können im Alter angegangen werden, um die Funktionsfähigkeit zu erhalten.</a:t>
            </a:r>
            <a:endParaRPr lang="en-US"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a:hlinkClick r:id="rId4"/>
              </a:rPr>
              <a:t>Pixabay </a:t>
            </a:r>
            <a:r>
              <a:rPr lang="en-US" sz="1200" dirty="0" err="1">
                <a:hlinkClick r:id="rId4"/>
              </a:rPr>
              <a:t>Lizenz</a:t>
            </a:r>
            <a:endParaRPr lang="en-US" sz="12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412" y="1982957"/>
            <a:ext cx="3767677" cy="4294414"/>
          </a:xfrm>
          <a:prstGeom prst="rect">
            <a:avLst/>
          </a:prstGeom>
        </p:spPr>
      </p:pic>
      <p:sp>
        <p:nvSpPr>
          <p:cNvPr id="3" name="Ορθογώνιο 7">
            <a:extLst>
              <a:ext uri="{FF2B5EF4-FFF2-40B4-BE49-F238E27FC236}">
                <a16:creationId xmlns:a16="http://schemas.microsoft.com/office/drawing/2014/main" id="{0A02FBC4-838A-381F-0E7A-EEAEFF04ED2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9.1.1 </a:t>
            </a:r>
            <a:r>
              <a:rPr lang="de-DE" altLang="el-GR" dirty="0">
                <a:solidFill>
                  <a:schemeClr val="bg1"/>
                </a:solidFill>
                <a:latin typeface="+mj-lt"/>
                <a:ea typeface="+mj-ea"/>
                <a:cs typeface="+mj-cs"/>
              </a:rPr>
              <a:t>Allgemeine Informationen über das Altern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798658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Gesundes Altern </a:t>
            </a:r>
          </a:p>
        </p:txBody>
      </p:sp>
      <p:sp>
        <p:nvSpPr>
          <p:cNvPr id="3" name="Inhaltsplatzhalter 2"/>
          <p:cNvSpPr>
            <a:spLocks noGrp="1"/>
          </p:cNvSpPr>
          <p:nvPr>
            <p:ph idx="1"/>
          </p:nvPr>
        </p:nvSpPr>
        <p:spPr>
          <a:xfrm>
            <a:off x="557999" y="1799999"/>
            <a:ext cx="11459830" cy="4865977"/>
          </a:xfrm>
        </p:spPr>
        <p:txBody>
          <a:bodyPr>
            <a:normAutofit fontScale="92500" lnSpcReduction="20000"/>
          </a:bodyPr>
          <a:lstStyle/>
          <a:p>
            <a:pPr marL="0" indent="0">
              <a:buNone/>
            </a:pPr>
            <a:r>
              <a:rPr lang="de-DE" dirty="0"/>
              <a:t>Gesundes Altern wird betrachtet als: </a:t>
            </a:r>
          </a:p>
          <a:p>
            <a:pPr marL="0" indent="0">
              <a:buNone/>
            </a:pPr>
            <a:r>
              <a:rPr lang="de-DE" dirty="0"/>
              <a:t>"der Prozess der </a:t>
            </a:r>
            <a:r>
              <a:rPr lang="de-DE" b="1" dirty="0"/>
              <a:t>Entwicklung</a:t>
            </a:r>
            <a:r>
              <a:rPr lang="de-DE" dirty="0"/>
              <a:t> und </a:t>
            </a:r>
            <a:r>
              <a:rPr lang="de-DE" b="1" dirty="0"/>
              <a:t>Aufrechterhaltung</a:t>
            </a:r>
            <a:r>
              <a:rPr lang="de-DE" dirty="0"/>
              <a:t> </a:t>
            </a:r>
            <a:r>
              <a:rPr lang="de-DE" b="1" dirty="0"/>
              <a:t>der funktionellen Fähigkeiten</a:t>
            </a:r>
            <a:r>
              <a:rPr lang="de-DE" dirty="0"/>
              <a:t>, die das Wohlbefinden im Alter ermöglichen." (WHO, 2020)</a:t>
            </a:r>
            <a:endParaRPr lang="en-US" dirty="0"/>
          </a:p>
          <a:p>
            <a:r>
              <a:rPr lang="de-DE" dirty="0"/>
              <a:t>"ein kontinuierlicher Prozess der O</a:t>
            </a:r>
            <a:r>
              <a:rPr lang="de-DE" b="1" dirty="0"/>
              <a:t>ptimierung der Möglichkeiten zur Erhaltung und Verbesserung der körperlichen und geistigen Gesundheit, der Unabhängigkeit und der Lebensqualität </a:t>
            </a:r>
            <a:r>
              <a:rPr lang="de-DE" dirty="0"/>
              <a:t>im gesamten Lebensverlauf" (PAHO/WHO, 2024)</a:t>
            </a:r>
            <a:endParaRPr lang="en-US" dirty="0"/>
          </a:p>
          <a:p>
            <a:pPr marL="0" indent="0">
              <a:buNone/>
            </a:pPr>
            <a:r>
              <a:rPr lang="de-DE" dirty="0"/>
              <a:t>Gesundes Altern sollte auch die Menschen befähigen und bedarf der Reflexion durch den Einzelnen:</a:t>
            </a:r>
            <a:endParaRPr lang="en-US" sz="2800" dirty="0"/>
          </a:p>
          <a:p>
            <a:r>
              <a:rPr lang="de-DE" dirty="0"/>
              <a:t>"Der Kern von </a:t>
            </a:r>
            <a:r>
              <a:rPr lang="de-DE" dirty="0" err="1"/>
              <a:t>Active</a:t>
            </a:r>
            <a:r>
              <a:rPr lang="de-DE" dirty="0"/>
              <a:t> and </a:t>
            </a:r>
            <a:r>
              <a:rPr lang="de-DE" dirty="0" err="1"/>
              <a:t>Healthy</a:t>
            </a:r>
            <a:r>
              <a:rPr lang="de-DE" dirty="0"/>
              <a:t> </a:t>
            </a:r>
            <a:r>
              <a:rPr lang="de-DE" dirty="0" err="1"/>
              <a:t>Ageing</a:t>
            </a:r>
            <a:r>
              <a:rPr lang="de-DE" dirty="0"/>
              <a:t> </a:t>
            </a:r>
            <a:r>
              <a:rPr lang="de-DE" b="1" dirty="0"/>
              <a:t>ist das Bewusstsein für die subjektive Natur dessen, was als gesundes und aktives Altern</a:t>
            </a:r>
            <a:r>
              <a:rPr lang="de-DE" dirty="0"/>
              <a:t> angesehen wird, was bedeutet, dass die </a:t>
            </a:r>
            <a:r>
              <a:rPr lang="de-DE" b="1" dirty="0"/>
              <a:t>älteren Erwachsenen selbst sowohl Autonomie als auch Unabhängigkeit bei der Definition ihrer Interpretation </a:t>
            </a:r>
            <a:r>
              <a:rPr lang="de-DE" dirty="0"/>
              <a:t>haben sollten. Das primäre Ziel besteht also darin, die </a:t>
            </a:r>
            <a:r>
              <a:rPr lang="de-DE" b="1" dirty="0"/>
              <a:t>Befähigung älterer erwachsener Menschen zu unterstützen, sich selbständig um ihre Gesundheit</a:t>
            </a:r>
            <a:r>
              <a:rPr lang="de-DE" dirty="0"/>
              <a:t> zu kümmern." (Marcussen/Marinus, 2021)</a:t>
            </a:r>
          </a:p>
        </p:txBody>
      </p:sp>
      <p:sp>
        <p:nvSpPr>
          <p:cNvPr id="4" name="Ορθογώνιο 7">
            <a:extLst>
              <a:ext uri="{FF2B5EF4-FFF2-40B4-BE49-F238E27FC236}">
                <a16:creationId xmlns:a16="http://schemas.microsoft.com/office/drawing/2014/main" id="{DB3B7427-D27B-3ACF-863B-A06A7D2EB14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9.1.1 </a:t>
            </a:r>
            <a:r>
              <a:rPr lang="de-DE" altLang="el-GR" dirty="0">
                <a:solidFill>
                  <a:schemeClr val="bg1"/>
                </a:solidFill>
                <a:latin typeface="+mj-lt"/>
                <a:ea typeface="+mj-ea"/>
                <a:cs typeface="+mj-cs"/>
              </a:rPr>
              <a:t>Allgemeine Informationen über das Altern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63042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E5B89241-FFCA-D1E2-6812-41EF594C2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11450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00F49F-936B-F73D-5D43-F22807476AD2}"/>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79999"/>
            <a:ext cx="11103058" cy="893179"/>
          </a:xfrm>
        </p:spPr>
        <p:txBody>
          <a:bodyPr>
            <a:normAutofit fontScale="90000"/>
          </a:bodyPr>
          <a:lstStyle/>
          <a:p>
            <a:r>
              <a:rPr lang="en-US" altLang="el-GR" sz="2200" dirty="0">
                <a:solidFill>
                  <a:srgbClr val="C01E24"/>
                </a:solidFill>
              </a:rPr>
              <a:t>9.1.2</a:t>
            </a:r>
            <a:r>
              <a:rPr lang="en-US" altLang="el-GR" dirty="0"/>
              <a:t/>
            </a:r>
            <a:br>
              <a:rPr lang="en-US" altLang="el-GR" dirty="0"/>
            </a:br>
            <a:r>
              <a:rPr lang="de-DE" altLang="el-GR" sz="4000" dirty="0">
                <a:solidFill>
                  <a:srgbClr val="C01E24"/>
                </a:solidFill>
              </a:rPr>
              <a:t>Schlüsselbereiche des gesunden Alterns und der Aktivitäten des täglichen Lebens (ATL)</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fontScale="92500" lnSpcReduction="10000"/>
          </a:bodyPr>
          <a:lstStyle/>
          <a:p>
            <a:pPr lvl="0"/>
            <a:r>
              <a:rPr lang="de-DE" sz="2400" dirty="0"/>
              <a:t>Erwerb von Kenntnissen über die wichtigsten Konzepte des gesunden Alterns.</a:t>
            </a:r>
          </a:p>
          <a:p>
            <a:pPr lvl="0"/>
            <a:r>
              <a:rPr lang="de-DE" sz="2400" dirty="0"/>
              <a:t>Sie werden befähigt, darüber nachzudenken, welche Bereiche angesprochen werden könnten, um Gesundheit, Unabhängigkeit und Lebensqualität im Alter zu erhalten und zu verbessern.</a:t>
            </a:r>
            <a:endParaRPr lang="en-US" sz="24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de-DE" dirty="0"/>
              <a:t>Funktionelle Fähigkeit 			  Schlüsselbereiche des gesunden Alterns</a:t>
            </a:r>
          </a:p>
        </p:txBody>
      </p:sp>
      <p:sp>
        <p:nvSpPr>
          <p:cNvPr id="8" name="Inhaltsplatzhalter 7"/>
          <p:cNvSpPr>
            <a:spLocks noGrp="1"/>
          </p:cNvSpPr>
          <p:nvPr>
            <p:ph sz="half" idx="1"/>
          </p:nvPr>
        </p:nvSpPr>
        <p:spPr>
          <a:xfrm>
            <a:off x="557999" y="1800000"/>
            <a:ext cx="4471201" cy="4893408"/>
          </a:xfrm>
        </p:spPr>
        <p:txBody>
          <a:bodyPr>
            <a:normAutofit fontScale="92500"/>
          </a:bodyPr>
          <a:lstStyle/>
          <a:p>
            <a:pPr marL="0" indent="0">
              <a:buNone/>
            </a:pPr>
            <a:r>
              <a:rPr lang="de-DE" dirty="0"/>
              <a:t>Funktionale Fähigkeit bedeutet, über die </a:t>
            </a:r>
            <a:r>
              <a:rPr lang="de-DE" b="1" dirty="0"/>
              <a:t>Fähigkeiten zu verfügen, die es allen Menschen ermöglichen, das zu sein und zu tun, worauf sie Wert legen. </a:t>
            </a:r>
            <a:r>
              <a:rPr lang="de-DE" dirty="0"/>
              <a:t>Dazu gehört die Fähigkeit einer Person zu:</a:t>
            </a:r>
          </a:p>
          <a:p>
            <a:r>
              <a:rPr lang="de-DE" dirty="0"/>
              <a:t>ihre Grundbedürfnisse zu befriedigen</a:t>
            </a:r>
          </a:p>
          <a:p>
            <a:r>
              <a:rPr lang="de-DE" dirty="0"/>
              <a:t>Lernen, wachsen und Entscheidungen treffen</a:t>
            </a:r>
          </a:p>
          <a:p>
            <a:r>
              <a:rPr lang="de-DE" dirty="0"/>
              <a:t>Mobil sein</a:t>
            </a:r>
          </a:p>
          <a:p>
            <a:r>
              <a:rPr lang="de-DE" dirty="0"/>
              <a:t>Einen Beitrag zur Gesellschaft leisten</a:t>
            </a:r>
          </a:p>
        </p:txBody>
      </p:sp>
      <p:sp>
        <p:nvSpPr>
          <p:cNvPr id="9" name="Inhaltsplatzhalter 8"/>
          <p:cNvSpPr>
            <a:spLocks noGrp="1"/>
          </p:cNvSpPr>
          <p:nvPr>
            <p:ph sz="half" idx="2"/>
          </p:nvPr>
        </p:nvSpPr>
        <p:spPr/>
        <p:txBody>
          <a:bodyPr>
            <a:normAutofit fontScale="92500"/>
          </a:bodyPr>
          <a:lstStyle/>
          <a:p>
            <a:pPr marL="0" indent="0">
              <a:buNone/>
            </a:pPr>
            <a:r>
              <a:rPr lang="de-DE" dirty="0"/>
              <a:t>Die Befriedigung von Grundbedürfnissen und das Treffen von Entscheidungen kann in mehreren Dimensionen des täglichen Lebens von Bedeutung sein. Wenn dies gelingt, kann dies den Alterungsprozess auf vielfältige Weise beeinflussen. </a:t>
            </a:r>
          </a:p>
          <a:p>
            <a:pPr marL="0" indent="0">
              <a:buNone/>
            </a:pPr>
            <a:r>
              <a:rPr lang="de-DE" b="1" dirty="0"/>
              <a:t>Wichtige Schlüsselbereiche in dieser Hinsicht sind: </a:t>
            </a:r>
            <a:endParaRPr lang="de-DE" dirty="0"/>
          </a:p>
          <a:p>
            <a:r>
              <a:rPr lang="de-DE" b="1" dirty="0"/>
              <a:t>Kognitive Aktivitäten</a:t>
            </a:r>
          </a:p>
          <a:p>
            <a:r>
              <a:rPr lang="de-DE" b="1" dirty="0"/>
              <a:t>Körperliche Aktivitäten</a:t>
            </a:r>
          </a:p>
          <a:p>
            <a:r>
              <a:rPr lang="de-DE" b="1" dirty="0"/>
              <a:t>Soziales Engagement  </a:t>
            </a:r>
          </a:p>
          <a:p>
            <a:r>
              <a:rPr lang="de-DE" b="1" dirty="0"/>
              <a:t>Psychische Gesundheit </a:t>
            </a:r>
          </a:p>
          <a:p>
            <a:r>
              <a:rPr lang="de-DE" b="1" dirty="0"/>
              <a:t>Chronische Krankheiten und Behinderungen</a:t>
            </a:r>
          </a:p>
          <a:p>
            <a:r>
              <a:rPr lang="de-DE" b="1" dirty="0"/>
              <a:t>Andere Aktivitäten des täglichen Lebens (ATL)</a:t>
            </a:r>
          </a:p>
        </p:txBody>
      </p:sp>
      <p:sp>
        <p:nvSpPr>
          <p:cNvPr id="10" name="Pfeil nach rechts 9"/>
          <p:cNvSpPr/>
          <p:nvPr/>
        </p:nvSpPr>
        <p:spPr>
          <a:xfrm>
            <a:off x="5191346" y="3157870"/>
            <a:ext cx="818707" cy="1371600"/>
          </a:xfrm>
          <a:prstGeom prst="rightArrow">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Ορθογώνιο 7">
            <a:extLst>
              <a:ext uri="{FF2B5EF4-FFF2-40B4-BE49-F238E27FC236}">
                <a16:creationId xmlns:a16="http://schemas.microsoft.com/office/drawing/2014/main" id="{1D585B37-5561-5BA6-E72E-DA7375980BA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9.1.2 </a:t>
            </a:r>
            <a:r>
              <a:rPr lang="en-US" altLang="el-GR" dirty="0" err="1">
                <a:solidFill>
                  <a:schemeClr val="bg1"/>
                </a:solidFill>
                <a:latin typeface="+mj-lt"/>
                <a:ea typeface="+mj-ea"/>
                <a:cs typeface="+mj-cs"/>
              </a:rPr>
              <a:t>Funktionelle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Fähigkeiten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Schlüsselbereiche</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78399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Kognitive Aktivitäten</a:t>
            </a:r>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28386" y="1258665"/>
            <a:ext cx="4141674" cy="4141674"/>
          </a:xfrm>
        </p:spPr>
      </p:pic>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a:hlinkClick r:id="rId5"/>
              </a:rPr>
              <a:t>Pixabay </a:t>
            </a:r>
            <a:r>
              <a:rPr lang="en-US" sz="1200" dirty="0" err="1">
                <a:hlinkClick r:id="rId5"/>
              </a:rPr>
              <a:t>Lizenz</a:t>
            </a:r>
            <a:endParaRPr lang="en-US" sz="1200" dirty="0"/>
          </a:p>
        </p:txBody>
      </p:sp>
      <p:sp>
        <p:nvSpPr>
          <p:cNvPr id="9" name="Inhaltsplatzhalter 7"/>
          <p:cNvSpPr txBox="1">
            <a:spLocks/>
          </p:cNvSpPr>
          <p:nvPr/>
        </p:nvSpPr>
        <p:spPr>
          <a:xfrm>
            <a:off x="557998" y="1799999"/>
            <a:ext cx="7370388" cy="5298891"/>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sz="4200" dirty="0"/>
              <a:t>Studien haben gezeigt, dass ein </a:t>
            </a:r>
            <a:r>
              <a:rPr lang="de-DE" sz="4200" b="1" dirty="0"/>
              <a:t>Training der Gehirnfitness das Gedächtnis deutlich verbessern und das Risiko neurologischer Erkrankungen wie Demenz verringern kann</a:t>
            </a:r>
            <a:r>
              <a:rPr lang="de-DE" sz="4200" dirty="0"/>
              <a:t>.</a:t>
            </a:r>
          </a:p>
          <a:p>
            <a:pPr marL="0" indent="0">
              <a:lnSpc>
                <a:spcPct val="120000"/>
              </a:lnSpc>
              <a:buNone/>
            </a:pPr>
            <a:r>
              <a:rPr lang="de-DE" sz="4200" dirty="0"/>
              <a:t>Das können Sie tun, indem Sie neue Herausforderungen suchen, die Sie begeistern und Freude in Ihr Leben bringen, wie zum Beispiel ...</a:t>
            </a:r>
          </a:p>
          <a:p>
            <a:pPr>
              <a:lnSpc>
                <a:spcPct val="120000"/>
              </a:lnSpc>
            </a:pPr>
            <a:r>
              <a:rPr lang="de-DE" sz="4200" dirty="0"/>
              <a:t>etwas Neues lernen, z. B. ein Instrument oder eine Sprache, für die Sie sich schon immer interessiert haben</a:t>
            </a:r>
          </a:p>
          <a:p>
            <a:pPr>
              <a:lnSpc>
                <a:spcPct val="120000"/>
              </a:lnSpc>
            </a:pPr>
            <a:r>
              <a:rPr lang="de-DE" sz="4200" dirty="0"/>
              <a:t>Erlernen eines Handwerks, für das Sie nie die Zeit gefunden haben, wie Holzarbeiten, Malen oder Töpfern</a:t>
            </a:r>
          </a:p>
          <a:p>
            <a:pPr>
              <a:lnSpc>
                <a:spcPct val="120000"/>
              </a:lnSpc>
            </a:pPr>
            <a:r>
              <a:rPr lang="de-DE" sz="4200" dirty="0"/>
              <a:t>Trainieren Sie Ihre Computerkenntnisse, indem Sie sich mit Software beschäftigen, für die Sie sich interessieren, z. B. indem Sie lernen, Fotobearbeitungsprogramme zu benutzen</a:t>
            </a:r>
          </a:p>
          <a:p>
            <a:pPr>
              <a:lnSpc>
                <a:spcPct val="120000"/>
              </a:lnSpc>
            </a:pPr>
            <a:r>
              <a:rPr lang="de-DE" sz="4200" dirty="0"/>
              <a:t>Spielen Sie anspruchsvolle kognitive Spiele (z. B. Schach oder Gedächtnisspiele)</a:t>
            </a:r>
          </a:p>
          <a:p>
            <a:pPr marL="0" indent="0">
              <a:lnSpc>
                <a:spcPct val="120000"/>
              </a:lnSpc>
              <a:buFont typeface="Wingdings" panose="05000000000000000000" pitchFamily="2" charset="2"/>
              <a:buNone/>
            </a:pPr>
            <a:endParaRPr lang="de-DE" dirty="0"/>
          </a:p>
        </p:txBody>
      </p:sp>
      <p:sp>
        <p:nvSpPr>
          <p:cNvPr id="2" name="Ορθογώνιο 7">
            <a:extLst>
              <a:ext uri="{FF2B5EF4-FFF2-40B4-BE49-F238E27FC236}">
                <a16:creationId xmlns:a16="http://schemas.microsoft.com/office/drawing/2014/main" id="{D3860D46-98F5-5419-9C48-0DC0DFB17E8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9.1.2 </a:t>
            </a:r>
            <a:r>
              <a:rPr lang="en-US" altLang="el-GR" dirty="0" err="1">
                <a:solidFill>
                  <a:schemeClr val="bg1"/>
                </a:solidFill>
                <a:latin typeface="+mj-lt"/>
                <a:ea typeface="+mj-ea"/>
                <a:cs typeface="+mj-cs"/>
              </a:rPr>
              <a:t>Funktionelle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Fähigkeiten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Schlüsselbereiche</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3349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Körperliche Aktivitäten</a:t>
            </a:r>
          </a:p>
        </p:txBody>
      </p:sp>
      <p:sp>
        <p:nvSpPr>
          <p:cNvPr id="3" name="Inhaltsplatzhalter 2"/>
          <p:cNvSpPr>
            <a:spLocks noGrp="1"/>
          </p:cNvSpPr>
          <p:nvPr>
            <p:ph idx="1"/>
          </p:nvPr>
        </p:nvSpPr>
        <p:spPr>
          <a:xfrm>
            <a:off x="557999" y="1800000"/>
            <a:ext cx="6079469" cy="4505108"/>
          </a:xfrm>
        </p:spPr>
        <p:txBody>
          <a:bodyPr>
            <a:normAutofit/>
          </a:bodyPr>
          <a:lstStyle/>
          <a:p>
            <a:pPr marL="0" indent="0">
              <a:buNone/>
            </a:pPr>
            <a:r>
              <a:rPr lang="de-DE" b="1" dirty="0"/>
              <a:t>Körperliche Betätigung kann helfen, mobil und unabhängig zu bleiben</a:t>
            </a:r>
          </a:p>
          <a:p>
            <a:r>
              <a:rPr lang="de-DE" dirty="0"/>
              <a:t>Allgemeine körperliche Aktivitäten je nach eigenem Leistungsniveau (z. B. Spazierengehen, Radfahren, Gewichtheben, Tanzen)</a:t>
            </a:r>
          </a:p>
          <a:p>
            <a:r>
              <a:rPr lang="de-DE" dirty="0"/>
              <a:t>Physikalische Therapie (z. B. Dehnen, Yoga oder gezielte Aktivitäten für einzelne Problembereiche wie Kniegelenke oder Hüftstärkung)</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1203" t="11875" r="28649" b="-1302"/>
          <a:stretch/>
        </p:blipFill>
        <p:spPr>
          <a:xfrm>
            <a:off x="6722384" y="1549328"/>
            <a:ext cx="5469616" cy="4066164"/>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a:hlinkClick r:id="rId5"/>
              </a:rPr>
              <a:t>Pixabay </a:t>
            </a:r>
            <a:r>
              <a:rPr lang="en-US" sz="1200" dirty="0" err="1">
                <a:hlinkClick r:id="rId5"/>
              </a:rPr>
              <a:t>Lizenz</a:t>
            </a:r>
            <a:endParaRPr lang="en-US" sz="1200" dirty="0"/>
          </a:p>
        </p:txBody>
      </p:sp>
      <p:sp>
        <p:nvSpPr>
          <p:cNvPr id="6" name="Ορθογώνιο 7">
            <a:extLst>
              <a:ext uri="{FF2B5EF4-FFF2-40B4-BE49-F238E27FC236}">
                <a16:creationId xmlns:a16="http://schemas.microsoft.com/office/drawing/2014/main" id="{93017F8B-4DC9-24BC-337A-4D56EE6956D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9.1.2 </a:t>
            </a:r>
            <a:r>
              <a:rPr lang="en-US" altLang="el-GR" dirty="0" err="1">
                <a:solidFill>
                  <a:schemeClr val="bg1"/>
                </a:solidFill>
                <a:latin typeface="+mj-lt"/>
                <a:ea typeface="+mj-ea"/>
                <a:cs typeface="+mj-cs"/>
              </a:rPr>
              <a:t>Funktionelle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Fähigkeiten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Schlüsselbereiche</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890815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Soziales Engagement</a:t>
            </a:r>
          </a:p>
        </p:txBody>
      </p:sp>
      <p:sp>
        <p:nvSpPr>
          <p:cNvPr id="3" name="Inhaltsplatzhalter 2"/>
          <p:cNvSpPr>
            <a:spLocks noGrp="1"/>
          </p:cNvSpPr>
          <p:nvPr>
            <p:ph idx="1"/>
          </p:nvPr>
        </p:nvSpPr>
        <p:spPr>
          <a:xfrm>
            <a:off x="557999" y="1799999"/>
            <a:ext cx="5034727" cy="4632699"/>
          </a:xfrm>
        </p:spPr>
        <p:txBody>
          <a:bodyPr>
            <a:normAutofit fontScale="85000" lnSpcReduction="10000"/>
          </a:bodyPr>
          <a:lstStyle/>
          <a:p>
            <a:pPr marL="0" indent="0">
              <a:buNone/>
            </a:pPr>
            <a:r>
              <a:rPr lang="de-DE" b="1" dirty="0"/>
              <a:t>Soziales Engagement gibt unserem Leben einen Sinn und stärkt unsere Beziehungen zu anderen.</a:t>
            </a:r>
          </a:p>
          <a:p>
            <a:r>
              <a:rPr lang="de-DE" dirty="0"/>
              <a:t>Bleiben Sie in Kontakt und tauschen Sie sich regelmäßig mit Freunden und Verwandten aus - auch mit denen, die weit weg wohnen</a:t>
            </a:r>
          </a:p>
          <a:p>
            <a:r>
              <a:rPr lang="de-DE" dirty="0"/>
              <a:t>Treten Sie Musikvereinen und Kulturprogrammen bei</a:t>
            </a:r>
          </a:p>
          <a:p>
            <a:r>
              <a:rPr lang="de-DE" dirty="0"/>
              <a:t>Schließen Sie sich einem Bildungszentrum an und bereichern Sie andere mit Ihrem Wissen, indem Sie Kurse in einem Bereich anbieten, in dem Sie gut sind, z. B. auf dem Gebiet Ihrer früheren Arbeit oder im Umgang mit Smartphones und Apps</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3276" r="31501" b="6168"/>
          <a:stretch/>
        </p:blipFill>
        <p:spPr>
          <a:xfrm>
            <a:off x="5631712" y="1382548"/>
            <a:ext cx="6560288" cy="4718992"/>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a:hlinkClick r:id="rId5"/>
              </a:rPr>
              <a:t>Pixabay </a:t>
            </a:r>
            <a:r>
              <a:rPr lang="en-US" sz="1200" dirty="0" err="1">
                <a:hlinkClick r:id="rId5"/>
              </a:rPr>
              <a:t>Lizenz</a:t>
            </a:r>
            <a:endParaRPr lang="en-US" sz="1200" dirty="0"/>
          </a:p>
        </p:txBody>
      </p:sp>
      <p:sp>
        <p:nvSpPr>
          <p:cNvPr id="6" name="Ορθογώνιο 7">
            <a:extLst>
              <a:ext uri="{FF2B5EF4-FFF2-40B4-BE49-F238E27FC236}">
                <a16:creationId xmlns:a16="http://schemas.microsoft.com/office/drawing/2014/main" id="{99C89609-CFD6-C5EA-953D-1D6C0327E7A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9.1.2 </a:t>
            </a:r>
            <a:r>
              <a:rPr lang="en-US" altLang="el-GR" dirty="0" err="1">
                <a:solidFill>
                  <a:schemeClr val="bg1"/>
                </a:solidFill>
                <a:latin typeface="+mj-lt"/>
                <a:ea typeface="+mj-ea"/>
                <a:cs typeface="+mj-cs"/>
              </a:rPr>
              <a:t>Funktionelle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Fähigkeiten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Schlüsselbereiche</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54342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Psychische Gesundheit</a:t>
            </a:r>
          </a:p>
        </p:txBody>
      </p:sp>
      <p:sp>
        <p:nvSpPr>
          <p:cNvPr id="3" name="Inhaltsplatzhalter 2"/>
          <p:cNvSpPr>
            <a:spLocks noGrp="1"/>
          </p:cNvSpPr>
          <p:nvPr>
            <p:ph idx="1"/>
          </p:nvPr>
        </p:nvSpPr>
        <p:spPr>
          <a:xfrm>
            <a:off x="557998" y="1799999"/>
            <a:ext cx="6810989" cy="4971981"/>
          </a:xfrm>
        </p:spPr>
        <p:txBody>
          <a:bodyPr>
            <a:normAutofit fontScale="85000" lnSpcReduction="20000"/>
          </a:bodyPr>
          <a:lstStyle/>
          <a:p>
            <a:pPr marL="0" indent="0">
              <a:buNone/>
            </a:pPr>
            <a:r>
              <a:rPr lang="de-DE" b="1" dirty="0"/>
              <a:t>Emotionales Wohlbefinden ist ein wichtiger Faktor im gesamten Lebensverlauf. </a:t>
            </a:r>
            <a:r>
              <a:rPr lang="de-DE" dirty="0"/>
              <a:t>Der Umgang mit gesundheitlichen Beeinträchtigungen, dem Verlust von sozialen Positionen, geliebten Menschen oder Freunden kann jedoch mit zunehmendem Alter zunehmen. Der Umgang mit Ängsten, emotionaler Not, Wut oder sozialer Isolation kann daher lästig werden.</a:t>
            </a:r>
          </a:p>
          <a:p>
            <a:pPr marL="0" indent="0">
              <a:buNone/>
            </a:pPr>
            <a:r>
              <a:rPr lang="de-DE" b="1" dirty="0"/>
              <a:t>Wenn Sie lernen, mit Ihrer psychischen Gesundheit umzugehen und sie aktiv zu beeinflussen, können Sie negative Gefühle überwinden und Ihr emotionales Wohlbefinden steigern.</a:t>
            </a:r>
            <a:r>
              <a:rPr lang="de-DE" dirty="0"/>
              <a:t> Sie können sich engagieren...</a:t>
            </a:r>
            <a:endParaRPr lang="en-US" dirty="0"/>
          </a:p>
          <a:p>
            <a:r>
              <a:rPr lang="de-DE" dirty="0"/>
              <a:t>Lernen über psychische Gesundheit und Ihre eigene psychische Gesundheit, z. B. Tagebuch führen, um Reflexion, Selbstwertgefühl und Achtsamkeit zu fördern</a:t>
            </a:r>
          </a:p>
          <a:p>
            <a:r>
              <a:rPr lang="de-DE" dirty="0"/>
              <a:t>Therapie und Selbsthilfegruppen</a:t>
            </a:r>
          </a:p>
          <a:p>
            <a:r>
              <a:rPr lang="de-DE" dirty="0"/>
              <a:t>Meditation, Atemtechniken, Entspannungstechniken</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5084" t="1" r="5630" b="1269"/>
          <a:stretch/>
        </p:blipFill>
        <p:spPr>
          <a:xfrm>
            <a:off x="7542468" y="1921764"/>
            <a:ext cx="4617579" cy="3402764"/>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a:hlinkClick r:id="rId5"/>
              </a:rPr>
              <a:t>Pixabay </a:t>
            </a:r>
            <a:r>
              <a:rPr lang="en-US" sz="1200" dirty="0" err="1">
                <a:hlinkClick r:id="rId5"/>
              </a:rPr>
              <a:t>Lizenz</a:t>
            </a:r>
            <a:endParaRPr lang="en-US" sz="1200" dirty="0"/>
          </a:p>
        </p:txBody>
      </p:sp>
      <p:sp>
        <p:nvSpPr>
          <p:cNvPr id="6" name="Ορθογώνιο 7">
            <a:extLst>
              <a:ext uri="{FF2B5EF4-FFF2-40B4-BE49-F238E27FC236}">
                <a16:creationId xmlns:a16="http://schemas.microsoft.com/office/drawing/2014/main" id="{2867F5D5-79B0-519C-5C8F-29C917AF460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9.1.2 </a:t>
            </a:r>
            <a:r>
              <a:rPr lang="en-US" altLang="el-GR" dirty="0" err="1">
                <a:solidFill>
                  <a:schemeClr val="bg1"/>
                </a:solidFill>
                <a:latin typeface="+mj-lt"/>
                <a:ea typeface="+mj-ea"/>
                <a:cs typeface="+mj-cs"/>
              </a:rPr>
              <a:t>Funktionelle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Fähigkeiten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Schlüsselbereiche</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240484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0"/>
            <a:ext cx="7615416" cy="2736105"/>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9</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err="1"/>
              <a:t>Gesundheits</a:t>
            </a:r>
            <a:r>
              <a:rPr lang="en-US" sz="4000" dirty="0"/>
              <a:t>-Apps </a:t>
            </a:r>
            <a:r>
              <a:rPr lang="en-US" sz="4000" dirty="0" err="1"/>
              <a:t>für</a:t>
            </a:r>
            <a:r>
              <a:rPr lang="en-US" sz="4000" dirty="0"/>
              <a:t> </a:t>
            </a:r>
            <a:r>
              <a:rPr lang="en-US" sz="4000" dirty="0" err="1"/>
              <a:t>ältere</a:t>
            </a:r>
            <a:r>
              <a:rPr lang="en-US" sz="4000" dirty="0"/>
              <a:t> Menschen</a:t>
            </a: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03988" y="2112418"/>
            <a:ext cx="4135215" cy="3759286"/>
          </a:xfrm>
          <a:prstGeom prst="rect">
            <a:avLst/>
          </a:prstGeom>
        </p:spPr>
      </p:pic>
    </p:spTree>
    <p:extLst>
      <p:ext uri="{BB962C8B-B14F-4D97-AF65-F5344CB8AC3E}">
        <p14:creationId xmlns:p14="http://schemas.microsoft.com/office/powerpoint/2010/main" val="4225606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Chronische Krankheiten und Behinderungen</a:t>
            </a:r>
          </a:p>
        </p:txBody>
      </p:sp>
      <p:sp>
        <p:nvSpPr>
          <p:cNvPr id="3" name="Inhaltsplatzhalter 2"/>
          <p:cNvSpPr>
            <a:spLocks noGrp="1"/>
          </p:cNvSpPr>
          <p:nvPr>
            <p:ph idx="1"/>
          </p:nvPr>
        </p:nvSpPr>
        <p:spPr>
          <a:xfrm>
            <a:off x="557998" y="1799999"/>
            <a:ext cx="6993869" cy="5058001"/>
          </a:xfrm>
        </p:spPr>
        <p:txBody>
          <a:bodyPr>
            <a:normAutofit fontScale="92500"/>
          </a:bodyPr>
          <a:lstStyle/>
          <a:p>
            <a:pPr marL="0" indent="0">
              <a:buNone/>
            </a:pPr>
            <a:r>
              <a:rPr lang="de-DE" b="1" dirty="0"/>
              <a:t>Mit zunehmendem Alter steigt die Prävalenz von chronischen Gesundheitsstörungen </a:t>
            </a:r>
            <a:r>
              <a:rPr lang="de-DE" dirty="0"/>
              <a:t>und eingeschränkter Mobilität.</a:t>
            </a:r>
          </a:p>
          <a:p>
            <a:pPr marL="0" indent="0">
              <a:buNone/>
            </a:pPr>
            <a:r>
              <a:rPr lang="de-DE" dirty="0"/>
              <a:t>Um fit, mobil und unabhängig zu bleiben, ist es umso wichtiger, </a:t>
            </a:r>
            <a:r>
              <a:rPr lang="de-DE" b="1" dirty="0"/>
              <a:t>die</a:t>
            </a:r>
            <a:r>
              <a:rPr lang="de-DE" dirty="0"/>
              <a:t> </a:t>
            </a:r>
            <a:r>
              <a:rPr lang="de-DE" b="1" dirty="0"/>
              <a:t>negativen Folgen solcher Erkrankungen in Schach zu halten</a:t>
            </a:r>
            <a:r>
              <a:rPr lang="de-DE" dirty="0"/>
              <a:t>, zum Beispiel durch ... </a:t>
            </a:r>
            <a:endParaRPr lang="en-US" dirty="0"/>
          </a:p>
          <a:p>
            <a:r>
              <a:rPr lang="de-DE" dirty="0"/>
              <a:t>Überwachung des Blutzuckerspiegels bei Diabetes</a:t>
            </a:r>
          </a:p>
          <a:p>
            <a:r>
              <a:rPr lang="de-DE" dirty="0"/>
              <a:t>Regelmäßiges Messen des Blutdrucks bei Problemen mit dem Herz-Kreislauf-System</a:t>
            </a:r>
          </a:p>
          <a:p>
            <a:r>
              <a:rPr lang="de-DE" dirty="0"/>
              <a:t>Sich in der Nachbarschaft zurechtfinden, wenn Sie an Demenz erkrankt sind</a:t>
            </a:r>
          </a:p>
          <a:p>
            <a:r>
              <a:rPr lang="de-DE" dirty="0"/>
              <a:t>Die eigene Medikamenteneinnahme im Auge behalten </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022" y="1799999"/>
            <a:ext cx="3940105" cy="4083671"/>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a:hlinkClick r:id="rId5"/>
              </a:rPr>
              <a:t>Pixabay </a:t>
            </a:r>
            <a:r>
              <a:rPr lang="en-US" sz="1200" dirty="0" err="1">
                <a:hlinkClick r:id="rId5"/>
              </a:rPr>
              <a:t>Lizenz</a:t>
            </a:r>
            <a:endParaRPr lang="en-US" sz="1200" dirty="0"/>
          </a:p>
        </p:txBody>
      </p:sp>
      <p:sp>
        <p:nvSpPr>
          <p:cNvPr id="6" name="Ορθογώνιο 7">
            <a:extLst>
              <a:ext uri="{FF2B5EF4-FFF2-40B4-BE49-F238E27FC236}">
                <a16:creationId xmlns:a16="http://schemas.microsoft.com/office/drawing/2014/main" id="{E2A52FC0-51FF-843B-B149-9D1F2EB0928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9.1.2 </a:t>
            </a:r>
            <a:r>
              <a:rPr lang="en-US" altLang="el-GR" dirty="0" err="1">
                <a:solidFill>
                  <a:schemeClr val="bg1"/>
                </a:solidFill>
                <a:latin typeface="+mj-lt"/>
                <a:ea typeface="+mj-ea"/>
                <a:cs typeface="+mj-cs"/>
              </a:rPr>
              <a:t>Funktionelle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Fähigkeiten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Schlüsselbereiche</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680403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Aktivitäten des täglichen Lebens (ATL)</a:t>
            </a:r>
          </a:p>
        </p:txBody>
      </p:sp>
      <p:sp>
        <p:nvSpPr>
          <p:cNvPr id="3" name="Inhaltsplatzhalter 2"/>
          <p:cNvSpPr>
            <a:spLocks noGrp="1"/>
          </p:cNvSpPr>
          <p:nvPr>
            <p:ph idx="1"/>
          </p:nvPr>
        </p:nvSpPr>
        <p:spPr>
          <a:xfrm>
            <a:off x="557999" y="1800000"/>
            <a:ext cx="5523824" cy="5058000"/>
          </a:xfrm>
        </p:spPr>
        <p:txBody>
          <a:bodyPr>
            <a:normAutofit fontScale="77500" lnSpcReduction="20000"/>
          </a:bodyPr>
          <a:lstStyle/>
          <a:p>
            <a:pPr marL="0" indent="0">
              <a:buNone/>
            </a:pPr>
            <a:r>
              <a:rPr lang="de-DE" b="1" dirty="0"/>
              <a:t>Wenn Sie Aufgaben des täglichen Lebens selbständig erledigen und Ihren Routinen folgen können, ist dies eine gute Möglichkeit, mit Ihren Bedürfnissen in Kontakt zu bleiben und Selbstwirksamkeit zu erfahren. </a:t>
            </a:r>
            <a:r>
              <a:rPr lang="de-DE" dirty="0"/>
              <a:t>Außerdem ist es ein starker Indikator für eine gute kognitive und körperliche Gesundheit.</a:t>
            </a:r>
            <a:endParaRPr lang="en-US" dirty="0"/>
          </a:p>
          <a:p>
            <a:r>
              <a:rPr lang="de-DE" dirty="0"/>
              <a:t>Behalten Sie Ihre tägliche Routine bei, wann Sie aufstehen und wann Sie zu Bett gehen, um einen erholsamen und gesunden Schlaf zu bekommen und am Morgen voller Energie zu sein</a:t>
            </a:r>
          </a:p>
          <a:p>
            <a:r>
              <a:rPr lang="de-DE" dirty="0"/>
              <a:t>Organisation der Mobilität</a:t>
            </a:r>
          </a:p>
          <a:p>
            <a:r>
              <a:rPr lang="de-DE" dirty="0"/>
              <a:t>Einkaufen von Lebensmitteln in Eigenregie</a:t>
            </a:r>
          </a:p>
          <a:p>
            <a:r>
              <a:rPr lang="de-DE" dirty="0"/>
              <a:t>Kochen und bereiten Sie Ihre eigenen gesunden Mahlzeiten zu</a:t>
            </a:r>
          </a:p>
          <a:p>
            <a:r>
              <a:rPr lang="de-DE" dirty="0"/>
              <a:t>Regelmäßige Arztbesuche </a:t>
            </a:r>
          </a:p>
          <a:p>
            <a:r>
              <a:rPr lang="de-DE" dirty="0"/>
              <a:t>Ihre Termine und Finanzen im Auge behalten</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823" y="1685096"/>
            <a:ext cx="6096000" cy="3762375"/>
          </a:xfrm>
          <a:prstGeom prst="rect">
            <a:avLst/>
          </a:prstGeom>
        </p:spPr>
      </p:pic>
      <p:sp>
        <p:nvSpPr>
          <p:cNvPr id="6" name="Rechteck 5"/>
          <p:cNvSpPr/>
          <p:nvPr/>
        </p:nvSpPr>
        <p:spPr>
          <a:xfrm>
            <a:off x="6157395" y="2937018"/>
            <a:ext cx="4985526" cy="1316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9714957" y="4253023"/>
            <a:ext cx="929147" cy="1251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a:hlinkClick r:id="rId5"/>
              </a:rPr>
              <a:t>CC </a:t>
            </a:r>
            <a:r>
              <a:rPr lang="en-US" sz="1200" dirty="0" err="1">
                <a:hlinkClick r:id="rId5"/>
              </a:rPr>
              <a:t>Lizenz</a:t>
            </a:r>
            <a:endParaRPr lang="en-US" sz="1200" dirty="0"/>
          </a:p>
        </p:txBody>
      </p:sp>
      <p:sp>
        <p:nvSpPr>
          <p:cNvPr id="4" name="Ορθογώνιο 7">
            <a:extLst>
              <a:ext uri="{FF2B5EF4-FFF2-40B4-BE49-F238E27FC236}">
                <a16:creationId xmlns:a16="http://schemas.microsoft.com/office/drawing/2014/main" id="{235F4B5D-7603-F7AF-C8E3-24433DFF96C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9.1.2 </a:t>
            </a:r>
            <a:r>
              <a:rPr lang="en-US" altLang="el-GR" dirty="0" err="1">
                <a:solidFill>
                  <a:schemeClr val="bg1"/>
                </a:solidFill>
                <a:latin typeface="+mj-lt"/>
                <a:ea typeface="+mj-ea"/>
                <a:cs typeface="+mj-cs"/>
              </a:rPr>
              <a:t>Funktionelle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Fähigkeiten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Schlüsselbereiche</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419950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4A4CF5"/>
                </a:solidFill>
              </a:rPr>
              <a:t>Aktivität 2: Reflexionsübung</a:t>
            </a: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49598" y="4183807"/>
            <a:ext cx="2674193" cy="2674193"/>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66762" y="6481094"/>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a:hlinkClick r:id="rId5"/>
              </a:rPr>
              <a:t>Pixabay </a:t>
            </a:r>
            <a:r>
              <a:rPr lang="en-US" sz="1200" dirty="0" err="1">
                <a:hlinkClick r:id="rId5"/>
              </a:rPr>
              <a:t>Lizenz</a:t>
            </a:r>
            <a:endParaRPr lang="en-US" sz="1200" dirty="0"/>
          </a:p>
        </p:txBody>
      </p:sp>
      <p:sp>
        <p:nvSpPr>
          <p:cNvPr id="6" name="Ορθογώνιο 7">
            <a:extLst>
              <a:ext uri="{FF2B5EF4-FFF2-40B4-BE49-F238E27FC236}">
                <a16:creationId xmlns:a16="http://schemas.microsoft.com/office/drawing/2014/main" id="{EE746B8F-3A19-CDC2-AB50-BB6BF08C9DE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9.1.2 </a:t>
            </a:r>
            <a:r>
              <a:rPr lang="en-US" altLang="el-GR" dirty="0" err="1">
                <a:solidFill>
                  <a:schemeClr val="bg1"/>
                </a:solidFill>
                <a:latin typeface="+mj-lt"/>
                <a:ea typeface="+mj-ea"/>
                <a:cs typeface="+mj-cs"/>
              </a:rPr>
              <a:t>Funktionelle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Fähigkeiten</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Schlüsselbereiche</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pic>
        <p:nvPicPr>
          <p:cNvPr id="7"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0A794375-5791-2586-3EB2-B12FE440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9847" y="864848"/>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DB1B5B-CDDD-ACC7-EA99-73F85C79710F}"/>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7"/>
              </a:rPr>
              <a:t>Bild von</a:t>
            </a:r>
            <a:r>
              <a:rPr lang="el-GR" sz="1200" dirty="0">
                <a:hlinkClick r:id="rId7"/>
              </a:rPr>
              <a:t> vectorjuice</a:t>
            </a:r>
            <a:r>
              <a:rPr lang="en-US" sz="1200" dirty="0">
                <a:hlinkClick r:id="rId7"/>
              </a:rPr>
              <a:t> </a:t>
            </a:r>
            <a:r>
              <a:rPr lang="de-DE" sz="1200" dirty="0">
                <a:hlinkClick r:id="rId7"/>
              </a:rPr>
              <a:t>auf </a:t>
            </a:r>
            <a:r>
              <a:rPr lang="de-DE" sz="1200" dirty="0" err="1">
                <a:hlinkClick r:id="rId7"/>
              </a:rPr>
              <a:t>Freepik</a:t>
            </a:r>
            <a:endParaRPr lang="el-GR" sz="1200" dirty="0"/>
          </a:p>
        </p:txBody>
      </p:sp>
      <p:sp>
        <p:nvSpPr>
          <p:cNvPr id="3" name="Inhaltsplatzhalter 2"/>
          <p:cNvSpPr>
            <a:spLocks noGrp="1"/>
          </p:cNvSpPr>
          <p:nvPr>
            <p:ph idx="1"/>
          </p:nvPr>
        </p:nvSpPr>
        <p:spPr>
          <a:xfrm>
            <a:off x="557998" y="1800000"/>
            <a:ext cx="6355173" cy="4781776"/>
          </a:xfrm>
        </p:spPr>
        <p:txBody>
          <a:bodyPr>
            <a:normAutofit fontScale="92500"/>
          </a:bodyPr>
          <a:lstStyle/>
          <a:p>
            <a:pPr marL="0" indent="0">
              <a:buNone/>
            </a:pPr>
            <a:r>
              <a:rPr lang="en-US" b="1" dirty="0" err="1"/>
              <a:t>Jetzt</a:t>
            </a:r>
            <a:r>
              <a:rPr lang="en-US" b="1" dirty="0"/>
              <a:t> </a:t>
            </a:r>
            <a:r>
              <a:rPr lang="en-US" b="1" dirty="0" err="1"/>
              <a:t>sind</a:t>
            </a:r>
            <a:r>
              <a:rPr lang="en-US" b="1" dirty="0"/>
              <a:t> Sie </a:t>
            </a:r>
            <a:r>
              <a:rPr lang="en-US" b="1" dirty="0" err="1"/>
              <a:t>dran</a:t>
            </a:r>
            <a:r>
              <a:rPr lang="en-US" b="1" dirty="0"/>
              <a:t>! </a:t>
            </a:r>
            <a:endParaRPr lang="en-US" dirty="0"/>
          </a:p>
          <a:p>
            <a:r>
              <a:rPr lang="de-DE" dirty="0"/>
              <a:t>Welche Bereiche des gesunden Alterns sind für Sie oder Ihre älteren Angehörigen am wichtigsten?</a:t>
            </a:r>
          </a:p>
          <a:p>
            <a:r>
              <a:rPr lang="de-DE" dirty="0"/>
              <a:t>Was sind die häufigsten Schwierigkeiten, mit denen Sie in diesem Bereich konfrontiert sind?</a:t>
            </a:r>
          </a:p>
          <a:p>
            <a:r>
              <a:rPr lang="de-DE" dirty="0"/>
              <a:t>Welche Möglichkeiten gibt es, die Funktionsfähigkeit in diesem Bereich zu erhalten?</a:t>
            </a:r>
          </a:p>
          <a:p>
            <a:r>
              <a:rPr lang="de-DE" dirty="0"/>
              <a:t>Nehmen Sie sich eine Minute Zeit zum</a:t>
            </a:r>
            <a:br>
              <a:rPr lang="de-DE" dirty="0"/>
            </a:br>
            <a:r>
              <a:rPr lang="de-DE" dirty="0"/>
              <a:t>Nachdenken und machen Sie sich</a:t>
            </a:r>
            <a:br>
              <a:rPr lang="de-DE" dirty="0"/>
            </a:br>
            <a:r>
              <a:rPr lang="de-DE" dirty="0"/>
              <a:t>individuelle Notizen für eine spätere </a:t>
            </a:r>
            <a:br>
              <a:rPr lang="de-DE" dirty="0"/>
            </a:br>
            <a:r>
              <a:rPr lang="de-DE" dirty="0"/>
              <a:t>Diskussion</a:t>
            </a:r>
          </a:p>
        </p:txBody>
      </p:sp>
    </p:spTree>
    <p:extLst>
      <p:ext uri="{BB962C8B-B14F-4D97-AF65-F5344CB8AC3E}">
        <p14:creationId xmlns:p14="http://schemas.microsoft.com/office/powerpoint/2010/main" val="3188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mbition abstract concept">
            <a:extLst>
              <a:ext uri="{FF2B5EF4-FFF2-40B4-BE49-F238E27FC236}">
                <a16:creationId xmlns:a16="http://schemas.microsoft.com/office/drawing/2014/main" id="{73A61A01-BBF4-8E30-DBAE-100695665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103489-9682-186B-D845-2864A35A1686}"/>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7999" y="1079999"/>
            <a:ext cx="10960761" cy="893179"/>
          </a:xfrm>
        </p:spPr>
        <p:txBody>
          <a:bodyPr>
            <a:normAutofit fontScale="90000"/>
          </a:bodyPr>
          <a:lstStyle/>
          <a:p>
            <a:r>
              <a:rPr lang="en-US" altLang="el-GR" sz="2200" dirty="0">
                <a:solidFill>
                  <a:srgbClr val="C01E24"/>
                </a:solidFill>
              </a:rPr>
              <a:t>9.1.3</a:t>
            </a:r>
            <a:r>
              <a:rPr lang="en-US" altLang="el-GR" dirty="0"/>
              <a:t/>
            </a:r>
            <a:br>
              <a:rPr lang="en-US" altLang="el-GR" dirty="0"/>
            </a:br>
            <a:r>
              <a:rPr lang="de-DE" altLang="el-GR" sz="4000" dirty="0">
                <a:solidFill>
                  <a:srgbClr val="C01E24"/>
                </a:solidFill>
              </a:rPr>
              <a:t>Gesundheits-Apps für ältere Menschen und ihre Vorteile</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a:bodyPr>
          <a:lstStyle/>
          <a:p>
            <a:pPr lvl="0"/>
            <a:r>
              <a:rPr lang="de-DE" sz="2400" dirty="0"/>
              <a:t>Kenntnisse über gemeinsame Merkmale von Gesundheits-Apps zu erwerben</a:t>
            </a:r>
          </a:p>
          <a:p>
            <a:pPr lvl="0"/>
            <a:r>
              <a:rPr lang="de-DE" sz="2400" dirty="0"/>
              <a:t>Ideen zu entwickeln, wie Gesundheits-Apps zur Erhaltung und Verbesserung von Gesundheit, Unabhängigkeit und Lebensqualität im Alter beitragen können.</a:t>
            </a:r>
            <a:endParaRPr lang="en-US" sz="2400" dirty="0"/>
          </a:p>
        </p:txBody>
      </p:sp>
    </p:spTree>
    <p:extLst>
      <p:ext uri="{BB962C8B-B14F-4D97-AF65-F5344CB8AC3E}">
        <p14:creationId xmlns:p14="http://schemas.microsoft.com/office/powerpoint/2010/main" val="127107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823" y="1307804"/>
            <a:ext cx="6110177" cy="4258030"/>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l="7887" t="1112" r="10573" b="116"/>
          <a:stretch/>
        </p:blipFill>
        <p:spPr>
          <a:xfrm>
            <a:off x="5858540" y="1307805"/>
            <a:ext cx="6347637" cy="4253023"/>
          </a:xfrm>
          <a:prstGeom prst="rect">
            <a:avLst/>
          </a:prstGeom>
        </p:spPr>
      </p:pic>
      <p:sp>
        <p:nvSpPr>
          <p:cNvPr id="5" name="Titel 4"/>
          <p:cNvSpPr>
            <a:spLocks noGrp="1"/>
          </p:cNvSpPr>
          <p:nvPr>
            <p:ph type="title"/>
          </p:nvPr>
        </p:nvSpPr>
        <p:spPr/>
        <p:txBody>
          <a:bodyPr/>
          <a:lstStyle/>
          <a:p>
            <a:r>
              <a:rPr lang="de-DE" dirty="0"/>
              <a:t>Gesundheits-Apps und gesundes Altern</a:t>
            </a:r>
          </a:p>
        </p:txBody>
      </p:sp>
      <p:sp>
        <p:nvSpPr>
          <p:cNvPr id="6" name="Inhaltsplatzhalter 5"/>
          <p:cNvSpPr>
            <a:spLocks noGrp="1"/>
          </p:cNvSpPr>
          <p:nvPr>
            <p:ph idx="1"/>
          </p:nvPr>
        </p:nvSpPr>
        <p:spPr>
          <a:xfrm>
            <a:off x="557999" y="1799999"/>
            <a:ext cx="5236745" cy="4865977"/>
          </a:xfrm>
        </p:spPr>
        <p:txBody>
          <a:bodyPr/>
          <a:lstStyle/>
          <a:p>
            <a:pPr marL="0" indent="0">
              <a:buNone/>
            </a:pPr>
            <a:r>
              <a:rPr lang="de-DE" dirty="0"/>
              <a:t>Es gibt eine Vielzahl von Gesundheits-Apps für ältere Menschen. Einige zielen auf die körperliche und geistige Fitness ihrer Nutzer ab, andere haben einen klaren medizinischen Bezug und dienen dem Management einer chronischen Krankheit oder Behinderung. </a:t>
            </a:r>
          </a:p>
          <a:p>
            <a:pPr marL="0" indent="0">
              <a:buNone/>
            </a:pPr>
            <a:endParaRPr lang="en-US" dirty="0"/>
          </a:p>
          <a:p>
            <a:pPr marL="0" indent="0">
              <a:buNone/>
            </a:pPr>
            <a:r>
              <a:rPr lang="de-DE" b="1" dirty="0"/>
              <a:t>Gesundheits-Apps können dazu beitragen, die Funktionsfähigkeit in den oben genannten Schlüsselbereichen zu erhalten oder wiederzuerlangen. </a:t>
            </a:r>
            <a:endParaRPr lang="de-DE" dirty="0"/>
          </a:p>
        </p:txBody>
      </p:sp>
      <p:sp>
        <p:nvSpPr>
          <p:cNvPr id="9"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err="1">
                <a:hlinkClick r:id="rId5"/>
              </a:rPr>
              <a:t>Quelle</a:t>
            </a:r>
            <a:r>
              <a:rPr lang="en-US" sz="1200" dirty="0" err="1"/>
              <a:t>|</a:t>
            </a:r>
            <a:r>
              <a:rPr lang="en-US" sz="1200" dirty="0" err="1">
                <a:hlinkClick r:id="rId6"/>
              </a:rPr>
              <a:t>Quelle</a:t>
            </a:r>
            <a:r>
              <a:rPr lang="en-US" sz="1200" dirty="0"/>
              <a:t>| </a:t>
            </a:r>
            <a:r>
              <a:rPr lang="en-US" sz="1200" dirty="0">
                <a:hlinkClick r:id="rId7"/>
              </a:rPr>
              <a:t>Pixabay </a:t>
            </a:r>
            <a:r>
              <a:rPr lang="en-US" sz="1200" dirty="0" err="1">
                <a:hlinkClick r:id="rId7"/>
              </a:rPr>
              <a:t>Lizenz</a:t>
            </a:r>
            <a:endParaRPr lang="en-US" sz="1200" dirty="0"/>
          </a:p>
        </p:txBody>
      </p:sp>
      <p:sp>
        <p:nvSpPr>
          <p:cNvPr id="2" name="Ορθογώνιο 7">
            <a:extLst>
              <a:ext uri="{FF2B5EF4-FFF2-40B4-BE49-F238E27FC236}">
                <a16:creationId xmlns:a16="http://schemas.microsoft.com/office/drawing/2014/main" id="{A08909BC-0AF3-2361-F245-07B5222201A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für </a:t>
            </a:r>
            <a:r>
              <a:rPr lang="en-US" altLang="el-GR" dirty="0" err="1">
                <a:solidFill>
                  <a:schemeClr val="bg1"/>
                </a:solidFill>
                <a:latin typeface="+mj-lt"/>
                <a:ea typeface="+mj-ea"/>
                <a:cs typeface="+mj-cs"/>
              </a:rPr>
              <a:t>ältere</a:t>
            </a:r>
            <a:r>
              <a:rPr lang="en-US" altLang="el-GR" dirty="0">
                <a:solidFill>
                  <a:schemeClr val="bg1"/>
                </a:solidFill>
                <a:latin typeface="+mj-lt"/>
                <a:ea typeface="+mj-ea"/>
                <a:cs typeface="+mj-cs"/>
              </a:rPr>
              <a:t> Menschen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844756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können Gesundheits-Apps zu gesundem Altern beitragen?</a:t>
            </a:r>
          </a:p>
        </p:txBody>
      </p:sp>
      <p:sp>
        <p:nvSpPr>
          <p:cNvPr id="6"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a:hlinkClick r:id="rId4"/>
              </a:rPr>
              <a:t>Pixabay </a:t>
            </a:r>
            <a:r>
              <a:rPr lang="en-US" sz="1200" dirty="0" err="1">
                <a:hlinkClick r:id="rId4"/>
              </a:rPr>
              <a:t>Lizenz</a:t>
            </a:r>
            <a:endParaRPr lang="en-US" sz="1200" dirty="0"/>
          </a:p>
        </p:txBody>
      </p:sp>
      <p:sp>
        <p:nvSpPr>
          <p:cNvPr id="4" name="Ορθογώνιο 7">
            <a:extLst>
              <a:ext uri="{FF2B5EF4-FFF2-40B4-BE49-F238E27FC236}">
                <a16:creationId xmlns:a16="http://schemas.microsoft.com/office/drawing/2014/main" id="{7E1F0B6B-0C17-D5E2-4DBD-552745A79079}"/>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für </a:t>
            </a:r>
            <a:r>
              <a:rPr lang="en-US" altLang="el-GR" dirty="0" err="1">
                <a:solidFill>
                  <a:schemeClr val="bg1"/>
                </a:solidFill>
                <a:latin typeface="+mj-lt"/>
                <a:ea typeface="+mj-ea"/>
                <a:cs typeface="+mj-cs"/>
              </a:rPr>
              <a:t>ältere</a:t>
            </a:r>
            <a:r>
              <a:rPr lang="en-US" altLang="el-GR" dirty="0">
                <a:solidFill>
                  <a:schemeClr val="bg1"/>
                </a:solidFill>
                <a:latin typeface="+mj-lt"/>
                <a:ea typeface="+mj-ea"/>
                <a:cs typeface="+mj-cs"/>
              </a:rPr>
              <a:t> Menschen </a:t>
            </a:r>
            <a:endParaRPr lang="en-US" dirty="0">
              <a:solidFill>
                <a:schemeClr val="bg1"/>
              </a:solidFill>
              <a:latin typeface="+mj-lt"/>
              <a:ea typeface="+mj-ea"/>
              <a:cs typeface="+mj-cs"/>
            </a:endParaRPr>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4865" y="1557506"/>
            <a:ext cx="6145619" cy="4225112"/>
          </a:xfrm>
          <a:prstGeom prst="rect">
            <a:avLst/>
          </a:prstGeom>
        </p:spPr>
      </p:pic>
      <p:sp>
        <p:nvSpPr>
          <p:cNvPr id="3" name="Inhaltsplatzhalter 2"/>
          <p:cNvSpPr>
            <a:spLocks noGrp="1"/>
          </p:cNvSpPr>
          <p:nvPr>
            <p:ph idx="1"/>
          </p:nvPr>
        </p:nvSpPr>
        <p:spPr/>
        <p:txBody>
          <a:bodyPr/>
          <a:lstStyle/>
          <a:p>
            <a:pPr marL="0" indent="0">
              <a:buNone/>
            </a:pPr>
            <a:r>
              <a:rPr lang="de-DE" b="1" dirty="0"/>
              <a:t>Die meisten der verfügbaren Apps haben die gleichen Grundfunktionen, um die Funktionsfähigkeit in den Schlüsselbereichen des gesunden Alterns zu verbessern.</a:t>
            </a:r>
            <a:endParaRPr lang="en-US" b="1" dirty="0"/>
          </a:p>
          <a:p>
            <a:r>
              <a:rPr lang="de-DE" dirty="0"/>
              <a:t>Selbstüberwachung/Verfolgung</a:t>
            </a:r>
          </a:p>
          <a:p>
            <a:r>
              <a:rPr lang="de-DE" dirty="0"/>
              <a:t>Zielsetzung</a:t>
            </a:r>
          </a:p>
          <a:p>
            <a:r>
              <a:rPr lang="de-DE" dirty="0"/>
              <a:t>Hinweise oder Push-Benachrichtigungen</a:t>
            </a:r>
          </a:p>
          <a:p>
            <a:r>
              <a:rPr lang="de-DE" dirty="0"/>
              <a:t>Soziale Unterstützung</a:t>
            </a:r>
          </a:p>
        </p:txBody>
      </p:sp>
    </p:spTree>
    <p:extLst>
      <p:ext uri="{BB962C8B-B14F-4D97-AF65-F5344CB8AC3E}">
        <p14:creationId xmlns:p14="http://schemas.microsoft.com/office/powerpoint/2010/main" val="1253212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Selbstüberwachung und -verfolgung</a:t>
            </a:r>
          </a:p>
        </p:txBody>
      </p:sp>
      <p:sp>
        <p:nvSpPr>
          <p:cNvPr id="3" name="Inhaltsplatzhalter 2"/>
          <p:cNvSpPr>
            <a:spLocks noGrp="1"/>
          </p:cNvSpPr>
          <p:nvPr>
            <p:ph idx="1"/>
          </p:nvPr>
        </p:nvSpPr>
        <p:spPr/>
        <p:txBody>
          <a:bodyPr>
            <a:normAutofit fontScale="92500" lnSpcReduction="10000"/>
          </a:bodyPr>
          <a:lstStyle/>
          <a:p>
            <a:pPr marL="0" indent="0">
              <a:buNone/>
            </a:pPr>
            <a:r>
              <a:rPr lang="en-US" dirty="0" err="1"/>
              <a:t>Selbstüberwachung</a:t>
            </a:r>
            <a:r>
              <a:rPr lang="en-US" dirty="0"/>
              <a:t>/</a:t>
            </a:r>
            <a:r>
              <a:rPr lang="en-US" dirty="0" err="1"/>
              <a:t>Verfolgung</a:t>
            </a:r>
            <a:endParaRPr lang="en-US" dirty="0"/>
          </a:p>
          <a:p>
            <a:r>
              <a:rPr lang="de-DE" dirty="0"/>
              <a:t>Behalten Sie Ihre Symptome oder Vitalparameter im Auge, damit Sie frühzeitig eingreifen und eine Verschlimmerung Ihres Zustands verhindern können</a:t>
            </a:r>
          </a:p>
          <a:p>
            <a:r>
              <a:rPr lang="de-DE" dirty="0"/>
              <a:t>Verbessern Sie Ihr Bewusstsein, was Ihren Symptomen und Ihrem allgemeinen Wohlbefinden zugute kommt, indem Sie Ihr Symptomtagebuch überprüfen und darüber nachdenken, was Sie an diesem Tag anders gemacht haben</a:t>
            </a:r>
          </a:p>
          <a:p>
            <a:r>
              <a:rPr lang="de-DE" dirty="0"/>
              <a:t>Verfolgen Sie Ihre Fortschritte, indem Sie z. B. eine App verwenden, um Ihre Aktivitäten oder Ihr Training zu verfolgen. </a:t>
            </a:r>
          </a:p>
          <a:p>
            <a:pPr marL="0" indent="0">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372" y="726810"/>
            <a:ext cx="5121729" cy="5121729"/>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a:hlinkClick r:id="rId5"/>
              </a:rPr>
              <a:t>Pixabay </a:t>
            </a:r>
            <a:r>
              <a:rPr lang="en-US" sz="1200" dirty="0" err="1">
                <a:hlinkClick r:id="rId5"/>
              </a:rPr>
              <a:t>Lizenz</a:t>
            </a:r>
            <a:endParaRPr lang="en-US" sz="1200" dirty="0"/>
          </a:p>
        </p:txBody>
      </p:sp>
      <p:sp>
        <p:nvSpPr>
          <p:cNvPr id="6" name="Ορθογώνιο 7">
            <a:extLst>
              <a:ext uri="{FF2B5EF4-FFF2-40B4-BE49-F238E27FC236}">
                <a16:creationId xmlns:a16="http://schemas.microsoft.com/office/drawing/2014/main" id="{449FD548-C4EE-3478-1799-D5EA6059972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für </a:t>
            </a:r>
            <a:r>
              <a:rPr lang="en-US" altLang="el-GR" dirty="0" err="1">
                <a:solidFill>
                  <a:schemeClr val="bg1"/>
                </a:solidFill>
                <a:latin typeface="+mj-lt"/>
                <a:ea typeface="+mj-ea"/>
                <a:cs typeface="+mj-cs"/>
              </a:rPr>
              <a:t>ältere</a:t>
            </a:r>
            <a:r>
              <a:rPr lang="en-US" altLang="el-GR" dirty="0">
                <a:solidFill>
                  <a:schemeClr val="bg1"/>
                </a:solidFill>
                <a:latin typeface="+mj-lt"/>
                <a:ea typeface="+mj-ea"/>
                <a:cs typeface="+mj-cs"/>
              </a:rPr>
              <a:t> Menschen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062551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Zielsetzung</a:t>
            </a:r>
          </a:p>
        </p:txBody>
      </p:sp>
      <p:sp>
        <p:nvSpPr>
          <p:cNvPr id="3" name="Inhaltsplatzhalter 2"/>
          <p:cNvSpPr>
            <a:spLocks noGrp="1"/>
          </p:cNvSpPr>
          <p:nvPr>
            <p:ph idx="1"/>
          </p:nvPr>
        </p:nvSpPr>
        <p:spPr/>
        <p:txBody>
          <a:bodyPr/>
          <a:lstStyle/>
          <a:p>
            <a:r>
              <a:rPr lang="de-DE" dirty="0"/>
              <a:t>Setzen Sie sich in Ihrer App Ziele, was Sie an diesem Tag erreichen wollen - zum Beispiel die Anzahl der Schritte, die Sie machen wollen, um Ihre körperliche Fitness zu verbessern und zu erhalten.</a:t>
            </a:r>
          </a:p>
          <a:p>
            <a:r>
              <a:rPr lang="de-DE" dirty="0"/>
              <a:t>Übertreffen Sie Ihren Highscore und steigern Sie Ihren Ehrgeiz</a:t>
            </a:r>
          </a:p>
          <a:p>
            <a:r>
              <a:rPr lang="de-DE" dirty="0"/>
              <a:t>Verfolgen Sie Ihre Fortschritte über einen längeren Zeitraum hinweg</a:t>
            </a:r>
          </a:p>
          <a:p>
            <a:r>
              <a:rPr lang="de-DE" dirty="0"/>
              <a:t>Bleiben Sie motiviert, sich regelmäßig mit der App zu beschäftigen </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4468" t="1343" r="23098" b="-366"/>
          <a:stretch/>
        </p:blipFill>
        <p:spPr>
          <a:xfrm>
            <a:off x="7058424" y="2043952"/>
            <a:ext cx="5133575" cy="3718895"/>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a:hlinkClick r:id="rId5"/>
              </a:rPr>
              <a:t>Pixabay </a:t>
            </a:r>
            <a:r>
              <a:rPr lang="en-US" sz="1200" dirty="0" err="1">
                <a:hlinkClick r:id="rId5"/>
              </a:rPr>
              <a:t>Lizenz</a:t>
            </a:r>
            <a:endParaRPr lang="en-US" sz="1200" dirty="0"/>
          </a:p>
        </p:txBody>
      </p:sp>
      <p:sp>
        <p:nvSpPr>
          <p:cNvPr id="6" name="Ορθογώνιο 7">
            <a:extLst>
              <a:ext uri="{FF2B5EF4-FFF2-40B4-BE49-F238E27FC236}">
                <a16:creationId xmlns:a16="http://schemas.microsoft.com/office/drawing/2014/main" id="{9855608C-17EE-9476-FB1D-9EBC76414CEA}"/>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für </a:t>
            </a:r>
            <a:r>
              <a:rPr lang="en-US" altLang="el-GR" dirty="0" err="1">
                <a:solidFill>
                  <a:schemeClr val="bg1"/>
                </a:solidFill>
                <a:latin typeface="+mj-lt"/>
                <a:ea typeface="+mj-ea"/>
                <a:cs typeface="+mj-cs"/>
              </a:rPr>
              <a:t>ältere</a:t>
            </a:r>
            <a:r>
              <a:rPr lang="en-US" altLang="el-GR" dirty="0">
                <a:solidFill>
                  <a:schemeClr val="bg1"/>
                </a:solidFill>
                <a:latin typeface="+mj-lt"/>
                <a:ea typeface="+mj-ea"/>
                <a:cs typeface="+mj-cs"/>
              </a:rPr>
              <a:t> Menschen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140222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Hinweise oder Push-Benachrichtigungen</a:t>
            </a: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0806" y="2493170"/>
            <a:ext cx="1994569" cy="2015035"/>
          </a:xfrm>
          <a:prstGeom prst="rect">
            <a:avLst/>
          </a:prstGeom>
        </p:spPr>
      </p:pic>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r="5429"/>
          <a:stretch/>
        </p:blipFill>
        <p:spPr>
          <a:xfrm>
            <a:off x="6344093" y="1885058"/>
            <a:ext cx="5830186" cy="3409955"/>
          </a:xfrm>
          <a:prstGeom prst="rect">
            <a:avLst/>
          </a:prstGeom>
        </p:spPr>
      </p:pic>
      <p:sp>
        <p:nvSpPr>
          <p:cNvPr id="7"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err="1">
                <a:hlinkClick r:id="rId5"/>
              </a:rPr>
              <a:t>Quelle</a:t>
            </a:r>
            <a:r>
              <a:rPr lang="en-US" sz="1200" dirty="0" err="1"/>
              <a:t>|</a:t>
            </a:r>
            <a:r>
              <a:rPr lang="en-US" sz="1200" dirty="0" err="1">
                <a:hlinkClick r:id="rId6"/>
              </a:rPr>
              <a:t>Quelle</a:t>
            </a:r>
            <a:r>
              <a:rPr lang="en-US" sz="1200" dirty="0"/>
              <a:t>| </a:t>
            </a:r>
            <a:r>
              <a:rPr lang="en-US" sz="1200" dirty="0">
                <a:hlinkClick r:id="rId7"/>
              </a:rPr>
              <a:t>Pixabay </a:t>
            </a:r>
            <a:r>
              <a:rPr lang="en-US" sz="1200" dirty="0" err="1">
                <a:hlinkClick r:id="rId7"/>
              </a:rPr>
              <a:t>Lizenz</a:t>
            </a:r>
            <a:endParaRPr lang="en-US" sz="1200" dirty="0"/>
          </a:p>
        </p:txBody>
      </p:sp>
      <p:sp>
        <p:nvSpPr>
          <p:cNvPr id="6" name="Ορθογώνιο 7">
            <a:extLst>
              <a:ext uri="{FF2B5EF4-FFF2-40B4-BE49-F238E27FC236}">
                <a16:creationId xmlns:a16="http://schemas.microsoft.com/office/drawing/2014/main" id="{13E1A885-5D0D-1A29-A4ED-1B5C4D9758F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für </a:t>
            </a:r>
            <a:r>
              <a:rPr lang="en-US" altLang="el-GR" dirty="0" err="1">
                <a:solidFill>
                  <a:schemeClr val="bg1"/>
                </a:solidFill>
                <a:latin typeface="+mj-lt"/>
                <a:ea typeface="+mj-ea"/>
                <a:cs typeface="+mj-cs"/>
              </a:rPr>
              <a:t>ältere</a:t>
            </a:r>
            <a:r>
              <a:rPr lang="en-US" altLang="el-GR" dirty="0">
                <a:solidFill>
                  <a:schemeClr val="bg1"/>
                </a:solidFill>
                <a:latin typeface="+mj-lt"/>
                <a:ea typeface="+mj-ea"/>
                <a:cs typeface="+mj-cs"/>
              </a:rPr>
              <a:t> Menschen </a:t>
            </a:r>
            <a:endParaRPr lang="en-US" dirty="0">
              <a:solidFill>
                <a:schemeClr val="bg1"/>
              </a:solidFill>
              <a:latin typeface="+mj-lt"/>
              <a:ea typeface="+mj-ea"/>
              <a:cs typeface="+mj-cs"/>
            </a:endParaRPr>
          </a:p>
        </p:txBody>
      </p:sp>
      <p:sp>
        <p:nvSpPr>
          <p:cNvPr id="3" name="Inhaltsplatzhalter 2"/>
          <p:cNvSpPr>
            <a:spLocks noGrp="1"/>
          </p:cNvSpPr>
          <p:nvPr>
            <p:ph idx="1"/>
          </p:nvPr>
        </p:nvSpPr>
        <p:spPr>
          <a:xfrm>
            <a:off x="557998" y="1799999"/>
            <a:ext cx="6023903" cy="4578321"/>
          </a:xfrm>
        </p:spPr>
        <p:txBody>
          <a:bodyPr>
            <a:normAutofit fontScale="92500" lnSpcReduction="20000"/>
          </a:bodyPr>
          <a:lstStyle/>
          <a:p>
            <a:r>
              <a:rPr lang="de-DE" dirty="0"/>
              <a:t>Lassen Sie sich daran erinnern, was Sie am Tag erreichen wollten, damit Sie sich dessen bewusst sind und es in Ihre tägliche Routine integrieren</a:t>
            </a:r>
          </a:p>
          <a:p>
            <a:r>
              <a:rPr lang="de-DE" dirty="0"/>
              <a:t>Sie werden zum Beispiel darüber informiert, wann Sie Ihre nächsten Medikamente einnehmen müssen.</a:t>
            </a:r>
          </a:p>
          <a:p>
            <a:r>
              <a:rPr lang="de-DE" dirty="0"/>
              <a:t>Sehen Sie, wann es Zeit für die nächste Untersuchung beim Arzt ist, damit Sie den Termin wahrnehmen</a:t>
            </a:r>
          </a:p>
          <a:p>
            <a:r>
              <a:rPr lang="de-DE" dirty="0"/>
              <a:t>Sie werden informiert, wenn sich die Gesundheitsparameter bei einer chronischen Krankheit ändern, damit Sie sich mit Ihrem Arzt in Verbindung setzen und prüfen können, ob die Medikamente angepasst werden müssen.</a:t>
            </a:r>
          </a:p>
        </p:txBody>
      </p:sp>
    </p:spTree>
    <p:extLst>
      <p:ext uri="{BB962C8B-B14F-4D97-AF65-F5344CB8AC3E}">
        <p14:creationId xmlns:p14="http://schemas.microsoft.com/office/powerpoint/2010/main" val="3985193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Soziale Unterstützung</a:t>
            </a:r>
          </a:p>
        </p:txBody>
      </p:sp>
      <p:sp>
        <p:nvSpPr>
          <p:cNvPr id="3" name="Inhaltsplatzhalter 2"/>
          <p:cNvSpPr>
            <a:spLocks noGrp="1"/>
          </p:cNvSpPr>
          <p:nvPr>
            <p:ph idx="1"/>
          </p:nvPr>
        </p:nvSpPr>
        <p:spPr>
          <a:xfrm>
            <a:off x="557999" y="1800000"/>
            <a:ext cx="5538001" cy="4537006"/>
          </a:xfrm>
        </p:spPr>
        <p:txBody>
          <a:bodyPr>
            <a:normAutofit lnSpcReduction="10000"/>
          </a:bodyPr>
          <a:lstStyle/>
          <a:p>
            <a:r>
              <a:rPr lang="de-DE" dirty="0"/>
              <a:t>Bleiben Sie mit Freunden und Familie in Kontakt </a:t>
            </a:r>
          </a:p>
          <a:p>
            <a:r>
              <a:rPr lang="de-DE" dirty="0"/>
              <a:t>Teilen Sie Ihre Fortschritte mit anderen, z. B. wenn Sie einen Aktivitätstracker oder eine App für Workouts, Laufen und andere Sportarten verwenden</a:t>
            </a:r>
          </a:p>
          <a:p>
            <a:r>
              <a:rPr lang="de-DE" dirty="0"/>
              <a:t>Teilen Sie Ihren Freunden und Ihrer Familie wichtige Daten und Neuigkeiten mit (z. B. zur Medikamenteneinnahme oder zu Arztterminen)</a:t>
            </a:r>
          </a:p>
          <a:p>
            <a:r>
              <a:rPr lang="de-DE" dirty="0"/>
              <a:t>Holen Sie sich Feedback von anderen</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823" y="1169582"/>
            <a:ext cx="6127177" cy="4614530"/>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t>Quelle| </a:t>
            </a:r>
            <a:r>
              <a:rPr lang="en-US" sz="1200" dirty="0">
                <a:hlinkClick r:id="rId4"/>
              </a:rPr>
              <a:t>Pixabay </a:t>
            </a:r>
            <a:r>
              <a:rPr lang="en-US" sz="1200" dirty="0" err="1">
                <a:hlinkClick r:id="rId4"/>
              </a:rPr>
              <a:t>Lizenz</a:t>
            </a:r>
            <a:endParaRPr lang="en-US" sz="1200" dirty="0"/>
          </a:p>
        </p:txBody>
      </p:sp>
      <p:sp>
        <p:nvSpPr>
          <p:cNvPr id="6" name="Ορθογώνιο 7">
            <a:extLst>
              <a:ext uri="{FF2B5EF4-FFF2-40B4-BE49-F238E27FC236}">
                <a16:creationId xmlns:a16="http://schemas.microsoft.com/office/drawing/2014/main" id="{35A7B181-C676-060E-4922-47D328B8EF14}"/>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für </a:t>
            </a:r>
            <a:r>
              <a:rPr lang="en-US" altLang="el-GR" dirty="0" err="1">
                <a:solidFill>
                  <a:schemeClr val="bg1"/>
                </a:solidFill>
                <a:latin typeface="+mj-lt"/>
                <a:ea typeface="+mj-ea"/>
                <a:cs typeface="+mj-cs"/>
              </a:rPr>
              <a:t>ältere</a:t>
            </a:r>
            <a:r>
              <a:rPr lang="en-US" altLang="el-GR" dirty="0">
                <a:solidFill>
                  <a:schemeClr val="bg1"/>
                </a:solidFill>
                <a:latin typeface="+mj-lt"/>
                <a:ea typeface="+mj-ea"/>
                <a:cs typeface="+mj-cs"/>
              </a:rPr>
              <a:t> Menschen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928584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ceHolder 1">
            <a:extLst>
              <a:ext uri="{FF2B5EF4-FFF2-40B4-BE49-F238E27FC236}">
                <a16:creationId xmlns:a16="http://schemas.microsoft.com/office/drawing/2014/main" id="{D250972A-09CF-8DBC-5EC3-26CA02B2DC83}"/>
              </a:ext>
            </a:extLst>
          </p:cNvPr>
          <p:cNvSpPr>
            <a:spLocks noGrp="1"/>
          </p:cNvSpPr>
          <p:nvPr>
            <p:ph type="title"/>
          </p:nvPr>
        </p:nvSpPr>
        <p:spPr>
          <a:xfrm>
            <a:off x="838560" y="376916"/>
            <a:ext cx="10514880" cy="1325160"/>
          </a:xfrm>
          <a:prstGeom prst="rect">
            <a:avLst/>
          </a:prstGeom>
          <a:noFill/>
          <a:ln w="0">
            <a:noFill/>
          </a:ln>
        </p:spPr>
        <p:txBody>
          <a:bodyPr lIns="91440" tIns="45720" rIns="91440" bIns="45720" anchor="ctr">
            <a:normAutofit/>
          </a:bodyPr>
          <a:lstStyle/>
          <a:p>
            <a:pPr indent="0" algn="ctr">
              <a:lnSpc>
                <a:spcPct val="90000"/>
              </a:lnSpc>
              <a:buNone/>
              <a:tabLst>
                <a:tab pos="0" algn="l"/>
              </a:tabLst>
            </a:pPr>
            <a:r>
              <a:rPr lang="de-DE" sz="4800" b="1" strike="noStrike" spc="-1">
                <a:solidFill>
                  <a:srgbClr val="203864"/>
                </a:solidFill>
                <a:latin typeface="Calibri"/>
                <a:ea typeface="Calibri"/>
              </a:rPr>
              <a:t>Partner</a:t>
            </a:r>
            <a:endParaRPr lang="de-DE" sz="4800" b="0" strike="noStrike" spc="-1">
              <a:solidFill>
                <a:srgbClr val="000000"/>
              </a:solidFill>
              <a:latin typeface="Arial"/>
            </a:endParaRPr>
          </a:p>
        </p:txBody>
      </p:sp>
      <p:grpSp>
        <p:nvGrpSpPr>
          <p:cNvPr id="10" name="Google Shape;145;p2">
            <a:extLst>
              <a:ext uri="{FF2B5EF4-FFF2-40B4-BE49-F238E27FC236}">
                <a16:creationId xmlns:a16="http://schemas.microsoft.com/office/drawing/2014/main" id="{37D3E242-77A1-85F7-8FB5-9156B357567D}"/>
              </a:ext>
            </a:extLst>
          </p:cNvPr>
          <p:cNvGrpSpPr/>
          <p:nvPr/>
        </p:nvGrpSpPr>
        <p:grpSpPr>
          <a:xfrm>
            <a:off x="6607200" y="1824836"/>
            <a:ext cx="6095160" cy="1667880"/>
            <a:chOff x="6606720" y="1812960"/>
            <a:chExt cx="6095160" cy="1667880"/>
          </a:xfrm>
        </p:grpSpPr>
        <p:pic>
          <p:nvPicPr>
            <p:cNvPr id="25" name="Google Shape;146;p2">
              <a:extLst>
                <a:ext uri="{FF2B5EF4-FFF2-40B4-BE49-F238E27FC236}">
                  <a16:creationId xmlns:a16="http://schemas.microsoft.com/office/drawing/2014/main" id="{E27C14E0-393B-AA71-C33C-5C2BD15CB939}"/>
                </a:ext>
              </a:extLst>
            </p:cNvPr>
            <p:cNvPicPr/>
            <p:nvPr/>
          </p:nvPicPr>
          <p:blipFill>
            <a:blip r:embed="rId3"/>
            <a:stretch/>
          </p:blipFill>
          <p:spPr>
            <a:xfrm>
              <a:off x="8930160" y="1812960"/>
              <a:ext cx="1448280" cy="996480"/>
            </a:xfrm>
            <a:prstGeom prst="rect">
              <a:avLst/>
            </a:prstGeom>
            <a:ln w="0">
              <a:noFill/>
            </a:ln>
          </p:spPr>
        </p:pic>
        <p:sp>
          <p:nvSpPr>
            <p:cNvPr id="30" name="Google Shape;147;p2">
              <a:extLst>
                <a:ext uri="{FF2B5EF4-FFF2-40B4-BE49-F238E27FC236}">
                  <a16:creationId xmlns:a16="http://schemas.microsoft.com/office/drawing/2014/main" id="{851A3EB8-03AB-9269-8574-219CA6B44820}"/>
                </a:ext>
              </a:extLst>
            </p:cNvPr>
            <p:cNvSpPr/>
            <p:nvPr/>
          </p:nvSpPr>
          <p:spPr>
            <a:xfrm>
              <a:off x="6606720" y="2751840"/>
              <a:ext cx="609516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50" b="0" strike="noStrike" spc="-1">
                  <a:solidFill>
                    <a:srgbClr val="203864"/>
                  </a:solidFill>
                  <a:latin typeface="Roboto"/>
                  <a:ea typeface="Roboto"/>
                </a:rPr>
                <a:t>WESTFALISCHE </a:t>
              </a:r>
              <a:r>
                <a:rPr lang="en-US" sz="1000" b="0" strike="noStrike" spc="-1">
                  <a:solidFill>
                    <a:srgbClr val="203864"/>
                  </a:solidFill>
                  <a:latin typeface="Roboto"/>
                  <a:ea typeface="Roboto"/>
                </a:rPr>
                <a:t>HOCHSCHULE</a:t>
              </a:r>
              <a:r>
                <a:rPr lang="en-US" sz="1050" b="0" strike="noStrike" spc="-1">
                  <a:solidFill>
                    <a:srgbClr val="203864"/>
                  </a:solidFill>
                  <a:latin typeface="Roboto"/>
                  <a:ea typeface="Roboto"/>
                </a:rPr>
                <a:t> GELSENKIRCHEN,</a:t>
              </a:r>
              <a:r>
                <a:rPr sz="1050"/>
                <a:t/>
              </a:r>
              <a:br>
                <a:rPr sz="1050"/>
              </a:br>
              <a:r>
                <a:rPr lang="en-US" sz="1050" b="0" strike="noStrike" spc="-1">
                  <a:solidFill>
                    <a:srgbClr val="203864"/>
                  </a:solidFill>
                  <a:latin typeface="Roboto"/>
                  <a:ea typeface="Roboto"/>
                </a:rPr>
                <a:t>BOCHOLT, RECKLINGHAUSEN</a:t>
              </a:r>
              <a:endParaRPr lang="de-DE" sz="1050" b="0" strike="noStrike" spc="-1">
                <a:solidFill>
                  <a:srgbClr val="000000"/>
                </a:solidFill>
                <a:latin typeface="Arial"/>
              </a:endParaRPr>
            </a:p>
            <a:p>
              <a:pPr algn="ctr">
                <a:lnSpc>
                  <a:spcPct val="100000"/>
                </a:lnSpc>
                <a:tabLst>
                  <a:tab pos="0" algn="l"/>
                </a:tabLst>
              </a:pPr>
              <a:r>
                <a:rPr lang="en-US" sz="1050" b="0" strike="noStrike" spc="-1">
                  <a:solidFill>
                    <a:srgbClr val="414042"/>
                  </a:solidFill>
                  <a:latin typeface="Roboto"/>
                  <a:ea typeface="Roboto"/>
                </a:rPr>
                <a:t>GELSENKIRCHEN, DEUTSCHLAND</a:t>
              </a:r>
              <a:endParaRPr lang="de-DE" sz="1050" b="0" strike="noStrike" spc="-1">
                <a:solidFill>
                  <a:srgbClr val="000000"/>
                </a:solidFill>
                <a:latin typeface="Arial"/>
              </a:endParaRPr>
            </a:p>
            <a:p>
              <a:pPr algn="ctr">
                <a:lnSpc>
                  <a:spcPct val="100000"/>
                </a:lnSpc>
                <a:tabLst>
                  <a:tab pos="0" algn="l"/>
                </a:tabLst>
              </a:pPr>
              <a:r>
                <a:rPr lang="en-US" sz="1050" b="0" u="sng" strike="noStrike" spc="-1">
                  <a:solidFill>
                    <a:srgbClr val="0563C1"/>
                  </a:solidFill>
                  <a:uFillTx/>
                  <a:latin typeface="Roboto"/>
                  <a:ea typeface="Roboto"/>
                  <a:hlinkClick r:id="rId4"/>
                </a:rPr>
                <a:t>www.w-hs.de</a:t>
              </a:r>
              <a:endParaRPr lang="de-DE" sz="1050" b="0" strike="noStrike" spc="-1">
                <a:solidFill>
                  <a:srgbClr val="000000"/>
                </a:solidFill>
                <a:latin typeface="Arial"/>
              </a:endParaRPr>
            </a:p>
          </p:txBody>
        </p:sp>
      </p:grpSp>
      <p:grpSp>
        <p:nvGrpSpPr>
          <p:cNvPr id="31" name="Google Shape;148;p2">
            <a:extLst>
              <a:ext uri="{FF2B5EF4-FFF2-40B4-BE49-F238E27FC236}">
                <a16:creationId xmlns:a16="http://schemas.microsoft.com/office/drawing/2014/main" id="{9488B942-B004-9D97-19CE-EB93FEAC906E}"/>
              </a:ext>
            </a:extLst>
          </p:cNvPr>
          <p:cNvGrpSpPr/>
          <p:nvPr/>
        </p:nvGrpSpPr>
        <p:grpSpPr>
          <a:xfrm>
            <a:off x="3484200" y="4515836"/>
            <a:ext cx="6628680" cy="1730880"/>
            <a:chOff x="3483720" y="4503960"/>
            <a:chExt cx="6628680" cy="1730880"/>
          </a:xfrm>
        </p:grpSpPr>
        <p:pic>
          <p:nvPicPr>
            <p:cNvPr id="32" name="Google Shape;149;p2">
              <a:extLst>
                <a:ext uri="{FF2B5EF4-FFF2-40B4-BE49-F238E27FC236}">
                  <a16:creationId xmlns:a16="http://schemas.microsoft.com/office/drawing/2014/main" id="{BFE64128-0E08-10C4-7F39-3F530EA9B4B6}"/>
                </a:ext>
              </a:extLst>
            </p:cNvPr>
            <p:cNvPicPr/>
            <p:nvPr/>
          </p:nvPicPr>
          <p:blipFill>
            <a:blip r:embed="rId5"/>
            <a:stretch/>
          </p:blipFill>
          <p:spPr>
            <a:xfrm>
              <a:off x="5531760" y="4503960"/>
              <a:ext cx="2532960" cy="1046880"/>
            </a:xfrm>
            <a:prstGeom prst="rect">
              <a:avLst/>
            </a:prstGeom>
            <a:ln w="0">
              <a:noFill/>
            </a:ln>
          </p:spPr>
        </p:pic>
        <p:sp>
          <p:nvSpPr>
            <p:cNvPr id="33" name="Google Shape;150;p2">
              <a:extLst>
                <a:ext uri="{FF2B5EF4-FFF2-40B4-BE49-F238E27FC236}">
                  <a16:creationId xmlns:a16="http://schemas.microsoft.com/office/drawing/2014/main" id="{D18C5128-ACB1-0D07-28BB-DF6E013E513C}"/>
                </a:ext>
              </a:extLst>
            </p:cNvPr>
            <p:cNvSpPr/>
            <p:nvPr/>
          </p:nvSpPr>
          <p:spPr>
            <a:xfrm>
              <a:off x="3483720" y="5534640"/>
              <a:ext cx="66286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COORDINA ORGANIZACIÓN DE EMPRESAS Y</a:t>
              </a:r>
              <a:r>
                <a:rPr sz="1000"/>
                <a:t/>
              </a:r>
              <a:br>
                <a:rPr sz="1000"/>
              </a:br>
              <a:r>
                <a:rPr lang="en-US" sz="1000" b="0" strike="noStrike" spc="-1">
                  <a:solidFill>
                    <a:srgbClr val="203864"/>
                  </a:solidFill>
                  <a:latin typeface="Roboto"/>
                  <a:ea typeface="Roboto"/>
                </a:rPr>
                <a:t>RECURSOS HUMANOS, S.L.</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6"/>
                </a:rPr>
                <a:t>coordina-oerh.com</a:t>
              </a:r>
              <a:endParaRPr lang="de-DE" sz="1000" b="0" strike="noStrike" spc="-1">
                <a:solidFill>
                  <a:srgbClr val="000000"/>
                </a:solidFill>
                <a:latin typeface="Arial"/>
              </a:endParaRPr>
            </a:p>
          </p:txBody>
        </p:sp>
      </p:grpSp>
      <p:grpSp>
        <p:nvGrpSpPr>
          <p:cNvPr id="34" name="Google Shape;151;p2">
            <a:extLst>
              <a:ext uri="{FF2B5EF4-FFF2-40B4-BE49-F238E27FC236}">
                <a16:creationId xmlns:a16="http://schemas.microsoft.com/office/drawing/2014/main" id="{CA1B34BB-4870-0CD5-8700-7DB3A74A862C}"/>
              </a:ext>
            </a:extLst>
          </p:cNvPr>
          <p:cNvGrpSpPr/>
          <p:nvPr/>
        </p:nvGrpSpPr>
        <p:grpSpPr>
          <a:xfrm>
            <a:off x="3020880" y="1788476"/>
            <a:ext cx="6633720" cy="1577880"/>
            <a:chOff x="3020400" y="1776600"/>
            <a:chExt cx="6633720" cy="1577880"/>
          </a:xfrm>
        </p:grpSpPr>
        <p:pic>
          <p:nvPicPr>
            <p:cNvPr id="35" name="Google Shape;152;p2">
              <a:extLst>
                <a:ext uri="{FF2B5EF4-FFF2-40B4-BE49-F238E27FC236}">
                  <a16:creationId xmlns:a16="http://schemas.microsoft.com/office/drawing/2014/main" id="{88BD828F-A65B-E5F0-A94D-15D7A7D93519}"/>
                </a:ext>
              </a:extLst>
            </p:cNvPr>
            <p:cNvPicPr/>
            <p:nvPr/>
          </p:nvPicPr>
          <p:blipFill>
            <a:blip r:embed="rId7"/>
            <a:stretch/>
          </p:blipFill>
          <p:spPr>
            <a:xfrm>
              <a:off x="5065920" y="1776600"/>
              <a:ext cx="2542320" cy="1046880"/>
            </a:xfrm>
            <a:prstGeom prst="rect">
              <a:avLst/>
            </a:prstGeom>
            <a:ln w="0">
              <a:noFill/>
            </a:ln>
          </p:spPr>
        </p:pic>
        <p:sp>
          <p:nvSpPr>
            <p:cNvPr id="36" name="Google Shape;153;p2">
              <a:extLst>
                <a:ext uri="{FF2B5EF4-FFF2-40B4-BE49-F238E27FC236}">
                  <a16:creationId xmlns:a16="http://schemas.microsoft.com/office/drawing/2014/main" id="{653D6DA7-9B0D-67FE-44CF-F3B09A1B2364}"/>
                </a:ext>
              </a:extLst>
            </p:cNvPr>
            <p:cNvSpPr/>
            <p:nvPr/>
          </p:nvSpPr>
          <p:spPr>
            <a:xfrm>
              <a:off x="3020400" y="2806920"/>
              <a:ext cx="663372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PROLIPSIS</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666666"/>
                  </a:solidFill>
                  <a:latin typeface="Roboto"/>
                  <a:ea typeface="Roboto"/>
                </a:rPr>
                <a:t>ATHEN, GRIECHENLAND</a:t>
              </a:r>
              <a:r>
                <a:rPr sz="1000"/>
                <a:t/>
              </a:r>
              <a:br>
                <a:rPr sz="1000"/>
              </a:br>
              <a:r>
                <a:rPr lang="en-US" sz="1000" b="0" u="sng" strike="noStrike" spc="-1">
                  <a:solidFill>
                    <a:srgbClr val="0563C1"/>
                  </a:solidFill>
                  <a:uFillTx/>
                  <a:latin typeface="Roboto"/>
                  <a:ea typeface="Roboto"/>
                  <a:hlinkClick r:id="rId8"/>
                </a:rPr>
                <a:t>www.prolepsis.gr</a:t>
              </a:r>
              <a:endParaRPr lang="de-DE" sz="1000" b="0" strike="noStrike" spc="-1">
                <a:solidFill>
                  <a:srgbClr val="000000"/>
                </a:solidFill>
                <a:latin typeface="Arial"/>
              </a:endParaRPr>
            </a:p>
          </p:txBody>
        </p:sp>
      </p:grpSp>
      <p:grpSp>
        <p:nvGrpSpPr>
          <p:cNvPr id="37" name="Google Shape;154;p2">
            <a:extLst>
              <a:ext uri="{FF2B5EF4-FFF2-40B4-BE49-F238E27FC236}">
                <a16:creationId xmlns:a16="http://schemas.microsoft.com/office/drawing/2014/main" id="{F9417378-D820-403B-A83A-E7E2BA380CA9}"/>
              </a:ext>
            </a:extLst>
          </p:cNvPr>
          <p:cNvGrpSpPr/>
          <p:nvPr/>
        </p:nvGrpSpPr>
        <p:grpSpPr>
          <a:xfrm>
            <a:off x="2776440" y="4490276"/>
            <a:ext cx="2542320" cy="1739160"/>
            <a:chOff x="2775960" y="4478400"/>
            <a:chExt cx="2542320" cy="1739160"/>
          </a:xfrm>
        </p:grpSpPr>
        <p:pic>
          <p:nvPicPr>
            <p:cNvPr id="38" name="Google Shape;155;p2">
              <a:extLst>
                <a:ext uri="{FF2B5EF4-FFF2-40B4-BE49-F238E27FC236}">
                  <a16:creationId xmlns:a16="http://schemas.microsoft.com/office/drawing/2014/main" id="{2D74C2F5-9628-A085-A26D-EBA848CEEE31}"/>
                </a:ext>
              </a:extLst>
            </p:cNvPr>
            <p:cNvPicPr/>
            <p:nvPr/>
          </p:nvPicPr>
          <p:blipFill>
            <a:blip r:embed="rId9"/>
            <a:stretch/>
          </p:blipFill>
          <p:spPr>
            <a:xfrm>
              <a:off x="2775960" y="4478400"/>
              <a:ext cx="2542320" cy="1020240"/>
            </a:xfrm>
            <a:prstGeom prst="rect">
              <a:avLst/>
            </a:prstGeom>
            <a:ln w="0">
              <a:noFill/>
            </a:ln>
          </p:spPr>
        </p:pic>
        <p:sp>
          <p:nvSpPr>
            <p:cNvPr id="39" name="Google Shape;156;p2">
              <a:extLst>
                <a:ext uri="{FF2B5EF4-FFF2-40B4-BE49-F238E27FC236}">
                  <a16:creationId xmlns:a16="http://schemas.microsoft.com/office/drawing/2014/main" id="{081BA543-F9AB-9602-C8AF-A363F90F76A8}"/>
                </a:ext>
              </a:extLst>
            </p:cNvPr>
            <p:cNvSpPr/>
            <p:nvPr/>
          </p:nvSpPr>
          <p:spPr>
            <a:xfrm>
              <a:off x="3082680" y="5517360"/>
              <a:ext cx="20368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media k GmbH</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Bad Mergentheim, DEUTSCHLAND</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0"/>
                </a:rPr>
                <a:t>www.media-k.eu</a:t>
              </a:r>
              <a:endParaRPr lang="de-DE" sz="1000" b="0" strike="noStrike" spc="-1">
                <a:solidFill>
                  <a:srgbClr val="000000"/>
                </a:solidFill>
                <a:latin typeface="Arial"/>
              </a:endParaRPr>
            </a:p>
          </p:txBody>
        </p:sp>
      </p:grpSp>
      <p:grpSp>
        <p:nvGrpSpPr>
          <p:cNvPr id="40" name="Google Shape;157;p2">
            <a:extLst>
              <a:ext uri="{FF2B5EF4-FFF2-40B4-BE49-F238E27FC236}">
                <a16:creationId xmlns:a16="http://schemas.microsoft.com/office/drawing/2014/main" id="{987B759E-B827-C665-421F-B0C1A323021F}"/>
              </a:ext>
            </a:extLst>
          </p:cNvPr>
          <p:cNvGrpSpPr/>
          <p:nvPr/>
        </p:nvGrpSpPr>
        <p:grpSpPr>
          <a:xfrm>
            <a:off x="2877960" y="1512356"/>
            <a:ext cx="1972080" cy="2872440"/>
            <a:chOff x="2859840" y="1422360"/>
            <a:chExt cx="1972080" cy="2872440"/>
          </a:xfrm>
        </p:grpSpPr>
        <p:pic>
          <p:nvPicPr>
            <p:cNvPr id="41" name="Google Shape;158;p2">
              <a:extLst>
                <a:ext uri="{FF2B5EF4-FFF2-40B4-BE49-F238E27FC236}">
                  <a16:creationId xmlns:a16="http://schemas.microsoft.com/office/drawing/2014/main" id="{49B3CA40-E6F9-0F28-AF2C-889F28A576BD}"/>
                </a:ext>
              </a:extLst>
            </p:cNvPr>
            <p:cNvPicPr/>
            <p:nvPr/>
          </p:nvPicPr>
          <p:blipFill>
            <a:blip r:embed="rId11"/>
            <a:stretch/>
          </p:blipFill>
          <p:spPr>
            <a:xfrm>
              <a:off x="2859840" y="1422360"/>
              <a:ext cx="1961280" cy="2152080"/>
            </a:xfrm>
            <a:prstGeom prst="rect">
              <a:avLst/>
            </a:prstGeom>
            <a:ln w="0">
              <a:noFill/>
            </a:ln>
          </p:spPr>
        </p:pic>
        <p:sp>
          <p:nvSpPr>
            <p:cNvPr id="42" name="Google Shape;159;p2">
              <a:extLst>
                <a:ext uri="{FF2B5EF4-FFF2-40B4-BE49-F238E27FC236}">
                  <a16:creationId xmlns:a16="http://schemas.microsoft.com/office/drawing/2014/main" id="{712FB890-A773-DD1B-1859-F293ECFFCEF4}"/>
                </a:ext>
              </a:extLst>
            </p:cNvPr>
            <p:cNvSpPr/>
            <p:nvPr/>
          </p:nvSpPr>
          <p:spPr>
            <a:xfrm>
              <a:off x="2870640" y="3594600"/>
              <a:ext cx="19612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OXFAM ITALIA INTERCULTURA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AREZZO, ITALIEN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2"/>
                </a:rPr>
                <a:t>www.oxfamitalia.org/</a:t>
              </a:r>
              <a:endParaRPr lang="de-DE" sz="1000" b="0" strike="noStrike" spc="-1">
                <a:solidFill>
                  <a:srgbClr val="000000"/>
                </a:solidFill>
                <a:latin typeface="Arial"/>
              </a:endParaRPr>
            </a:p>
          </p:txBody>
        </p:sp>
      </p:grpSp>
      <p:grpSp>
        <p:nvGrpSpPr>
          <p:cNvPr id="43" name="Google Shape;160;p2">
            <a:extLst>
              <a:ext uri="{FF2B5EF4-FFF2-40B4-BE49-F238E27FC236}">
                <a16:creationId xmlns:a16="http://schemas.microsoft.com/office/drawing/2014/main" id="{07A0EB1A-BE5E-25D2-1C4C-05C154E58F66}"/>
              </a:ext>
            </a:extLst>
          </p:cNvPr>
          <p:cNvGrpSpPr/>
          <p:nvPr/>
        </p:nvGrpSpPr>
        <p:grpSpPr>
          <a:xfrm>
            <a:off x="-1973760" y="1741676"/>
            <a:ext cx="6951960" cy="1595160"/>
            <a:chOff x="-1974240" y="1729800"/>
            <a:chExt cx="6951960" cy="1595160"/>
          </a:xfrm>
        </p:grpSpPr>
        <p:pic>
          <p:nvPicPr>
            <p:cNvPr id="44" name="Google Shape;161;p2">
              <a:extLst>
                <a:ext uri="{FF2B5EF4-FFF2-40B4-BE49-F238E27FC236}">
                  <a16:creationId xmlns:a16="http://schemas.microsoft.com/office/drawing/2014/main" id="{A7B95087-F503-3427-D898-8DA4D4344566}"/>
                </a:ext>
              </a:extLst>
            </p:cNvPr>
            <p:cNvPicPr/>
            <p:nvPr/>
          </p:nvPicPr>
          <p:blipFill>
            <a:blip r:embed="rId13"/>
            <a:stretch/>
          </p:blipFill>
          <p:spPr>
            <a:xfrm>
              <a:off x="230400" y="1729800"/>
              <a:ext cx="2542320" cy="1037520"/>
            </a:xfrm>
            <a:prstGeom prst="rect">
              <a:avLst/>
            </a:prstGeom>
            <a:ln w="0">
              <a:noFill/>
            </a:ln>
          </p:spPr>
        </p:pic>
        <p:sp>
          <p:nvSpPr>
            <p:cNvPr id="45" name="Google Shape;162;p2">
              <a:extLst>
                <a:ext uri="{FF2B5EF4-FFF2-40B4-BE49-F238E27FC236}">
                  <a16:creationId xmlns:a16="http://schemas.microsoft.com/office/drawing/2014/main" id="{E6D18E58-1974-C355-2599-2F4A2FE4098C}"/>
                </a:ext>
              </a:extLst>
            </p:cNvPr>
            <p:cNvSpPr/>
            <p:nvPr/>
          </p:nvSpPr>
          <p:spPr>
            <a:xfrm>
              <a:off x="-1974240" y="2777400"/>
              <a:ext cx="695196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UNIVERSITAT DE VALENCIA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4"/>
                </a:rPr>
                <a:t>www.uv.es</a:t>
              </a:r>
              <a:endParaRPr lang="de-DE" sz="1000" b="0" strike="noStrike" spc="-1">
                <a:solidFill>
                  <a:srgbClr val="000000"/>
                </a:solidFill>
                <a:latin typeface="Arial"/>
              </a:endParaRPr>
            </a:p>
          </p:txBody>
        </p:sp>
      </p:grpSp>
      <p:sp>
        <p:nvSpPr>
          <p:cNvPr id="46" name="Google Shape;163;p2">
            <a:extLst>
              <a:ext uri="{FF2B5EF4-FFF2-40B4-BE49-F238E27FC236}">
                <a16:creationId xmlns:a16="http://schemas.microsoft.com/office/drawing/2014/main" id="{FDDEE69F-A5D8-95D2-0FEB-56906CFB6839}"/>
              </a:ext>
            </a:extLst>
          </p:cNvPr>
          <p:cNvSpPr/>
          <p:nvPr/>
        </p:nvSpPr>
        <p:spPr>
          <a:xfrm>
            <a:off x="5662200" y="379187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CONNEXIONS</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ATHEN, GRIECHENLAND</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5"/>
              </a:rPr>
              <a:t>www.connexions.gr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47" name="Google Shape;164;p2">
            <a:extLst>
              <a:ext uri="{FF2B5EF4-FFF2-40B4-BE49-F238E27FC236}">
                <a16:creationId xmlns:a16="http://schemas.microsoft.com/office/drawing/2014/main" id="{65E12B36-82D6-6BB8-DD19-B590941F8FFA}"/>
              </a:ext>
            </a:extLst>
          </p:cNvPr>
          <p:cNvPicPr/>
          <p:nvPr/>
        </p:nvPicPr>
        <p:blipFill>
          <a:blip r:embed="rId16"/>
          <a:stretch/>
        </p:blipFill>
        <p:spPr>
          <a:xfrm>
            <a:off x="589440" y="4121636"/>
            <a:ext cx="2082240" cy="1321920"/>
          </a:xfrm>
          <a:prstGeom prst="rect">
            <a:avLst/>
          </a:prstGeom>
          <a:ln w="0">
            <a:noFill/>
          </a:ln>
        </p:spPr>
      </p:pic>
      <p:pic>
        <p:nvPicPr>
          <p:cNvPr id="48" name="Google Shape;165;p2">
            <a:extLst>
              <a:ext uri="{FF2B5EF4-FFF2-40B4-BE49-F238E27FC236}">
                <a16:creationId xmlns:a16="http://schemas.microsoft.com/office/drawing/2014/main" id="{449388FB-8C53-08B8-A1FE-BD8B70DE06A9}"/>
              </a:ext>
            </a:extLst>
          </p:cNvPr>
          <p:cNvPicPr/>
          <p:nvPr/>
        </p:nvPicPr>
        <p:blipFill>
          <a:blip r:embed="rId17"/>
          <a:stretch/>
        </p:blipFill>
        <p:spPr>
          <a:xfrm>
            <a:off x="8766840" y="4531676"/>
            <a:ext cx="2158200" cy="885240"/>
          </a:xfrm>
          <a:prstGeom prst="rect">
            <a:avLst/>
          </a:prstGeom>
          <a:ln w="0">
            <a:noFill/>
          </a:ln>
        </p:spPr>
      </p:pic>
      <p:sp>
        <p:nvSpPr>
          <p:cNvPr id="49" name="Google Shape;166;p2">
            <a:extLst>
              <a:ext uri="{FF2B5EF4-FFF2-40B4-BE49-F238E27FC236}">
                <a16:creationId xmlns:a16="http://schemas.microsoft.com/office/drawing/2014/main" id="{5EC2FA67-ED15-E779-89D7-E6A563273B5E}"/>
              </a:ext>
            </a:extLst>
          </p:cNvPr>
          <p:cNvSpPr/>
          <p:nvPr/>
        </p:nvSpPr>
        <p:spPr>
          <a:xfrm>
            <a:off x="5662920" y="556343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AMSED</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STRAßBURG, FRANKREICH</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8"/>
              </a:rPr>
              <a:t>www.amsed.fr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sp>
        <p:nvSpPr>
          <p:cNvPr id="50" name="Google Shape;167;p2">
            <a:extLst>
              <a:ext uri="{FF2B5EF4-FFF2-40B4-BE49-F238E27FC236}">
                <a16:creationId xmlns:a16="http://schemas.microsoft.com/office/drawing/2014/main" id="{06AF9ADD-6297-AFC8-F1FB-52343E6D6D0E}"/>
              </a:ext>
            </a:extLst>
          </p:cNvPr>
          <p:cNvSpPr/>
          <p:nvPr/>
        </p:nvSpPr>
        <p:spPr>
          <a:xfrm>
            <a:off x="-2994360" y="550655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RESET</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ZYPERN</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9"/>
              </a:rPr>
              <a:t>www.resetcy.com</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51" name="Google Shape;168;p2"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96BCE8A2-C637-DC24-70FD-EEEA3EF8F7B9}"/>
              </a:ext>
            </a:extLst>
          </p:cNvPr>
          <p:cNvPicPr/>
          <p:nvPr/>
        </p:nvPicPr>
        <p:blipFill>
          <a:blip r:embed="rId20"/>
          <a:stretch/>
        </p:blipFill>
        <p:spPr>
          <a:xfrm>
            <a:off x="6337920" y="3621236"/>
            <a:ext cx="2686680" cy="811800"/>
          </a:xfrm>
          <a:prstGeom prst="rect">
            <a:avLst/>
          </a:prstGeom>
          <a:ln w="0">
            <a:noFill/>
          </a:ln>
        </p:spPr>
      </p:pic>
      <p:pic>
        <p:nvPicPr>
          <p:cNvPr id="52" name="Google Shape;169;p2" descr="A close up of a logo&#10;&#10;Description automatically generated">
            <a:extLst>
              <a:ext uri="{FF2B5EF4-FFF2-40B4-BE49-F238E27FC236}">
                <a16:creationId xmlns:a16="http://schemas.microsoft.com/office/drawing/2014/main" id="{6E8E4A45-7671-7861-89CF-D73902AE65AF}"/>
              </a:ext>
            </a:extLst>
          </p:cNvPr>
          <p:cNvPicPr/>
          <p:nvPr/>
        </p:nvPicPr>
        <p:blipFill>
          <a:blip r:embed="rId21"/>
          <a:stretch/>
        </p:blipFill>
        <p:spPr>
          <a:xfrm>
            <a:off x="191280" y="1620716"/>
            <a:ext cx="2686680" cy="1096200"/>
          </a:xfrm>
          <a:prstGeom prst="rect">
            <a:avLst/>
          </a:prstGeom>
          <a:ln w="0">
            <a:noFill/>
          </a:ln>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84" y="1478241"/>
            <a:ext cx="6735935" cy="4488869"/>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245243" y="6537044"/>
            <a:ext cx="2411718" cy="276999"/>
          </a:xfrm>
          <a:prstGeom prst="rect">
            <a:avLst/>
          </a:prstGeom>
        </p:spPr>
        <p:txBody>
          <a:bodyPr wrap="square">
            <a:spAutoFit/>
          </a:bodyPr>
          <a:lstStyle/>
          <a:p>
            <a:pPr algn="r"/>
            <a:r>
              <a:rPr lang="en-US" sz="1200" dirty="0"/>
              <a:t>Quelle| </a:t>
            </a:r>
            <a:r>
              <a:rPr lang="en-US" sz="1200" dirty="0">
                <a:hlinkClick r:id="rId4"/>
              </a:rPr>
              <a:t>Pixabay </a:t>
            </a:r>
            <a:r>
              <a:rPr lang="en-US" sz="1200" dirty="0" err="1">
                <a:hlinkClick r:id="rId4"/>
              </a:rPr>
              <a:t>Lizenz</a:t>
            </a:r>
            <a:endParaRPr lang="en-US" sz="1200" dirty="0"/>
          </a:p>
        </p:txBody>
      </p:sp>
      <p:sp>
        <p:nvSpPr>
          <p:cNvPr id="6" name="Ορθογώνιο 7">
            <a:extLst>
              <a:ext uri="{FF2B5EF4-FFF2-40B4-BE49-F238E27FC236}">
                <a16:creationId xmlns:a16="http://schemas.microsoft.com/office/drawing/2014/main" id="{6D763D05-59EC-A39D-00EA-FE87C44D528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9.1.3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für </a:t>
            </a:r>
            <a:r>
              <a:rPr lang="en-US" altLang="el-GR" dirty="0" err="1">
                <a:solidFill>
                  <a:schemeClr val="bg1"/>
                </a:solidFill>
                <a:latin typeface="+mj-lt"/>
                <a:ea typeface="+mj-ea"/>
                <a:cs typeface="+mj-cs"/>
              </a:rPr>
              <a:t>ältere</a:t>
            </a:r>
            <a:r>
              <a:rPr lang="en-US" altLang="el-GR" dirty="0">
                <a:solidFill>
                  <a:schemeClr val="bg1"/>
                </a:solidFill>
                <a:latin typeface="+mj-lt"/>
                <a:ea typeface="+mj-ea"/>
                <a:cs typeface="+mj-cs"/>
              </a:rPr>
              <a:t> Menschen </a:t>
            </a:r>
            <a:endParaRPr lang="en-US" dirty="0">
              <a:solidFill>
                <a:schemeClr val="bg1"/>
              </a:solidFill>
              <a:latin typeface="+mj-lt"/>
              <a:ea typeface="+mj-ea"/>
              <a:cs typeface="+mj-cs"/>
            </a:endParaRPr>
          </a:p>
        </p:txBody>
      </p:sp>
      <p:pic>
        <p:nvPicPr>
          <p:cNvPr id="9"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4C1D9D4B-4C49-E9A5-EBC1-A0DDE76005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5713E87-F52E-4188-62CC-12209FE71E17}"/>
              </a:ext>
            </a:extLst>
          </p:cNvPr>
          <p:cNvSpPr txBox="1"/>
          <p:nvPr/>
        </p:nvSpPr>
        <p:spPr>
          <a:xfrm>
            <a:off x="8773428" y="6081613"/>
            <a:ext cx="3234558" cy="276999"/>
          </a:xfrm>
          <a:prstGeom prst="rect">
            <a:avLst/>
          </a:prstGeom>
          <a:noFill/>
        </p:spPr>
        <p:txBody>
          <a:bodyPr wrap="square">
            <a:spAutoFit/>
          </a:bodyPr>
          <a:lstStyle/>
          <a:p>
            <a:pPr algn="r"/>
            <a:r>
              <a:rPr lang="de-DE" sz="1200" dirty="0">
                <a:hlinkClick r:id="rId6"/>
              </a:rPr>
              <a:t>Bild von</a:t>
            </a:r>
            <a:r>
              <a:rPr lang="el-GR" sz="1200" dirty="0">
                <a:hlinkClick r:id="rId6"/>
              </a:rPr>
              <a:t> vectorjuice</a:t>
            </a:r>
            <a:r>
              <a:rPr lang="en-US" sz="1200" dirty="0">
                <a:hlinkClick r:id="rId6"/>
              </a:rPr>
              <a:t> </a:t>
            </a:r>
            <a:r>
              <a:rPr lang="de-DE" sz="1200" dirty="0">
                <a:hlinkClick r:id="rId6"/>
              </a:rPr>
              <a:t>auf </a:t>
            </a:r>
            <a:r>
              <a:rPr lang="de-DE" sz="1200" dirty="0" err="1">
                <a:hlinkClick r:id="rId6"/>
              </a:rPr>
              <a:t>Freepik</a:t>
            </a:r>
            <a:endParaRPr lang="el-GR" sz="1200" dirty="0"/>
          </a:p>
        </p:txBody>
      </p:sp>
      <p:sp>
        <p:nvSpPr>
          <p:cNvPr id="3" name="Inhaltsplatzhalter 2"/>
          <p:cNvSpPr>
            <a:spLocks noGrp="1"/>
          </p:cNvSpPr>
          <p:nvPr>
            <p:ph idx="1"/>
          </p:nvPr>
        </p:nvSpPr>
        <p:spPr>
          <a:xfrm>
            <a:off x="2352763" y="3963367"/>
            <a:ext cx="5852132" cy="2810268"/>
          </a:xfrm>
        </p:spPr>
        <p:txBody>
          <a:bodyPr>
            <a:normAutofit lnSpcReduction="10000"/>
          </a:bodyPr>
          <a:lstStyle/>
          <a:p>
            <a:pPr marL="0" indent="0">
              <a:buNone/>
            </a:pPr>
            <a:r>
              <a:rPr lang="en-US" b="1" dirty="0" err="1"/>
              <a:t>Jetzt</a:t>
            </a:r>
            <a:r>
              <a:rPr lang="en-US" b="1" dirty="0"/>
              <a:t> </a:t>
            </a:r>
            <a:r>
              <a:rPr lang="en-US" b="1" dirty="0" err="1"/>
              <a:t>sind</a:t>
            </a:r>
            <a:r>
              <a:rPr lang="en-US" b="1" dirty="0"/>
              <a:t> Sie </a:t>
            </a:r>
            <a:r>
              <a:rPr lang="en-US" b="1" dirty="0" err="1"/>
              <a:t>dran</a:t>
            </a:r>
            <a:r>
              <a:rPr lang="en-US" b="1" dirty="0"/>
              <a:t>!</a:t>
            </a:r>
          </a:p>
          <a:p>
            <a:r>
              <a:rPr lang="de-DE" dirty="0"/>
              <a:t>Wenn Sie in der Vergangenheit bereits Gesundheits-Apps verwendet haben, welche Erfahrungen haben Sie gemacht und wie hat es Ihnen geholfen, wenn überhaupt?</a:t>
            </a:r>
          </a:p>
          <a:p>
            <a:pPr marL="0" indent="0">
              <a:buNone/>
            </a:pPr>
            <a:r>
              <a:rPr lang="de-DE" b="1" dirty="0"/>
              <a:t>Diskutieren Sie mit der Gruppe!</a:t>
            </a:r>
            <a:endParaRPr lang="de-DE" dirty="0"/>
          </a:p>
        </p:txBody>
      </p:sp>
      <p:sp>
        <p:nvSpPr>
          <p:cNvPr id="2" name="Titel 1"/>
          <p:cNvSpPr>
            <a:spLocks noGrp="1"/>
          </p:cNvSpPr>
          <p:nvPr>
            <p:ph type="title"/>
          </p:nvPr>
        </p:nvSpPr>
        <p:spPr/>
        <p:txBody>
          <a:bodyPr/>
          <a:lstStyle/>
          <a:p>
            <a:r>
              <a:rPr lang="de-DE" dirty="0">
                <a:solidFill>
                  <a:srgbClr val="4A4CF5"/>
                </a:solidFill>
              </a:rPr>
              <a:t>Aktivität 3: Bitte teilen Sie Ihre Erfahrungen mit</a:t>
            </a:r>
          </a:p>
        </p:txBody>
      </p:sp>
    </p:spTree>
    <p:extLst>
      <p:ext uri="{BB962C8B-B14F-4D97-AF65-F5344CB8AC3E}">
        <p14:creationId xmlns:p14="http://schemas.microsoft.com/office/powerpoint/2010/main" val="675487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657370"/>
          </a:xfrm>
        </p:spPr>
        <p:txBody>
          <a:bodyPr>
            <a:normAutofit fontScale="92500" lnSpcReduction="20000"/>
          </a:bodyPr>
          <a:lstStyle/>
          <a:p>
            <a:pPr lvl="0"/>
            <a:r>
              <a:rPr lang="de-DE" sz="2400" dirty="0"/>
              <a:t>In der Lage sein, Probleme bei ATL zu erkennen</a:t>
            </a:r>
          </a:p>
          <a:p>
            <a:pPr lvl="0"/>
            <a:r>
              <a:rPr lang="de-DE" sz="2400" dirty="0"/>
              <a:t>Die Vorteile einer App für gesundes Altern kennenlernen</a:t>
            </a:r>
          </a:p>
          <a:p>
            <a:pPr lvl="0"/>
            <a:r>
              <a:rPr lang="de-DE" sz="2400" dirty="0"/>
              <a:t>In der Lage sein, Unterstützungsmaßnahmen für die Nutzung von Gesundheits-Apps zur Wiedererlangung funktioneller Fähigkeiten zu identifizieren</a:t>
            </a:r>
            <a:endParaRPr lang="en-US" sz="2400" dirty="0"/>
          </a:p>
        </p:txBody>
      </p:sp>
      <p:pic>
        <p:nvPicPr>
          <p:cNvPr id="7" name="Picture 2" descr="Ambition abstract concept">
            <a:extLst>
              <a:ext uri="{FF2B5EF4-FFF2-40B4-BE49-F238E27FC236}">
                <a16:creationId xmlns:a16="http://schemas.microsoft.com/office/drawing/2014/main" id="{829DF59F-A9E6-2E4B-9C2C-AA66794AB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DF2D16-743A-29B0-809B-C63725DDF625}"/>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200" dirty="0">
                <a:solidFill>
                  <a:srgbClr val="C01E24"/>
                </a:solidFill>
              </a:rPr>
              <a:t>9.1.4</a:t>
            </a:r>
            <a:r>
              <a:rPr lang="en-US" altLang="el-GR" dirty="0"/>
              <a:t/>
            </a:r>
            <a:br>
              <a:rPr lang="en-US" altLang="el-GR" dirty="0"/>
            </a:br>
            <a:r>
              <a:rPr lang="en-US" altLang="el-GR" sz="4000" dirty="0" err="1">
                <a:solidFill>
                  <a:srgbClr val="C01E24"/>
                </a:solidFill>
              </a:rPr>
              <a:t>Realitätsnahes</a:t>
            </a:r>
            <a:r>
              <a:rPr lang="en-US" altLang="el-GR" sz="4000" dirty="0">
                <a:solidFill>
                  <a:srgbClr val="C01E24"/>
                </a:solidFill>
              </a:rPr>
              <a:t> </a:t>
            </a:r>
            <a:r>
              <a:rPr lang="en-US" altLang="el-GR" sz="4000" dirty="0" err="1">
                <a:solidFill>
                  <a:srgbClr val="C01E24"/>
                </a:solidFill>
              </a:rPr>
              <a:t>Szenario</a:t>
            </a:r>
            <a:r>
              <a:rPr lang="en-US" altLang="el-GR" sz="4000" dirty="0">
                <a:solidFill>
                  <a:srgbClr val="C01E24"/>
                </a:solidFill>
              </a:rPr>
              <a:t> </a:t>
            </a:r>
            <a:r>
              <a:rPr lang="en-US" altLang="el-GR" sz="4000" dirty="0" err="1">
                <a:solidFill>
                  <a:srgbClr val="C01E24"/>
                </a:solidFill>
              </a:rPr>
              <a:t>zur</a:t>
            </a:r>
            <a:r>
              <a:rPr lang="en-US" altLang="el-GR" sz="4000" dirty="0">
                <a:solidFill>
                  <a:srgbClr val="C01E24"/>
                </a:solidFill>
              </a:rPr>
              <a:t> Integration</a:t>
            </a:r>
            <a:endParaRPr lang="el-GR" sz="4000" dirty="0">
              <a:solidFill>
                <a:srgbClr val="C01E24"/>
              </a:solidFill>
            </a:endParaRPr>
          </a:p>
        </p:txBody>
      </p:sp>
    </p:spTree>
    <p:extLst>
      <p:ext uri="{BB962C8B-B14F-4D97-AF65-F5344CB8AC3E}">
        <p14:creationId xmlns:p14="http://schemas.microsoft.com/office/powerpoint/2010/main" val="2894952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66154" y="1080000"/>
            <a:ext cx="11059692" cy="605096"/>
          </a:xfrm>
        </p:spPr>
        <p:txBody>
          <a:bodyPr/>
          <a:lstStyle/>
          <a:p>
            <a:r>
              <a:rPr lang="de-DE" dirty="0"/>
              <a:t>Erzählzeit: Gesundheits-Apps in einem realen Szenario</a:t>
            </a:r>
          </a:p>
        </p:txBody>
      </p:sp>
      <p:sp>
        <p:nvSpPr>
          <p:cNvPr id="6" name="Inhaltsplatzhalter 5"/>
          <p:cNvSpPr>
            <a:spLocks noGrp="1"/>
          </p:cNvSpPr>
          <p:nvPr>
            <p:ph idx="1"/>
          </p:nvPr>
        </p:nvSpPr>
        <p:spPr>
          <a:xfrm>
            <a:off x="557998" y="1799999"/>
            <a:ext cx="5875459" cy="4551815"/>
          </a:xfrm>
        </p:spPr>
        <p:txBody>
          <a:bodyPr>
            <a:normAutofit fontScale="92500" lnSpcReduction="20000"/>
          </a:bodyPr>
          <a:lstStyle/>
          <a:p>
            <a:r>
              <a:rPr lang="de-DE" dirty="0"/>
              <a:t>Frau Schmidt ist eine 79 Jahre alte Witwe, die vor kurzem beschlossen hat, aufs Land zu ziehen, wo ihr ältester Sohn Thomas mit seiner Frau Maria und seinem 4-jährigen Sohn Christian lebt.</a:t>
            </a:r>
          </a:p>
          <a:p>
            <a:r>
              <a:rPr lang="de-DE" dirty="0"/>
              <a:t>Sie zog um, um in der Nähe ihrer Familie zu sein.</a:t>
            </a:r>
          </a:p>
          <a:p>
            <a:r>
              <a:rPr lang="de-DE" dirty="0"/>
              <a:t>Frau Schmidt genoss es, die ihr unbekannte Gegend zu erkunden und ausgedehnte Spaziergänge in der schönen Landschaft Süddeutschlands zu unternehmen, vor allem tagsüber, wenn ihr Sohn und seine Frau nicht im Haus waren.</a:t>
            </a:r>
          </a:p>
          <a:p>
            <a:r>
              <a:rPr lang="de-DE" dirty="0"/>
              <a:t>Alles lief gut, bis...</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480" y="1927589"/>
            <a:ext cx="5627519" cy="3750214"/>
          </a:xfrm>
          <a:prstGeom prst="rect">
            <a:avLst/>
          </a:prstGeom>
        </p:spPr>
      </p:pic>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t>Quelle| </a:t>
            </a:r>
            <a:r>
              <a:rPr lang="en-US" sz="1200" dirty="0">
                <a:hlinkClick r:id="rId4"/>
              </a:rPr>
              <a:t>Pixabay </a:t>
            </a:r>
            <a:r>
              <a:rPr lang="en-US" sz="1200" dirty="0" err="1">
                <a:hlinkClick r:id="rId4"/>
              </a:rPr>
              <a:t>Lizenz</a:t>
            </a:r>
            <a:endParaRPr lang="en-US" sz="1200" dirty="0"/>
          </a:p>
        </p:txBody>
      </p:sp>
      <p:sp>
        <p:nvSpPr>
          <p:cNvPr id="2" name="Ορθογώνιο 7">
            <a:extLst>
              <a:ext uri="{FF2B5EF4-FFF2-40B4-BE49-F238E27FC236}">
                <a16:creationId xmlns:a16="http://schemas.microsoft.com/office/drawing/2014/main" id="{0876E1D8-4DC4-5C2E-201D-B70E47293F2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9.1.4 </a:t>
            </a:r>
            <a:r>
              <a:rPr lang="en-US" altLang="el-GR" dirty="0" err="1">
                <a:solidFill>
                  <a:schemeClr val="bg1"/>
                </a:solidFill>
                <a:latin typeface="+mj-lt"/>
                <a:ea typeface="+mj-ea"/>
                <a:cs typeface="+mj-cs"/>
              </a:rPr>
              <a:t>Realitätsnahes</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Szenario</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Integration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576937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Erzählzeit: Frau Schmidt und Gesundheits-Apps in einem realen Szenario</a:t>
            </a:r>
          </a:p>
        </p:txBody>
      </p:sp>
      <p:sp>
        <p:nvSpPr>
          <p:cNvPr id="6" name="Inhaltsplatzhalter 5"/>
          <p:cNvSpPr>
            <a:spLocks noGrp="1"/>
          </p:cNvSpPr>
          <p:nvPr>
            <p:ph idx="1"/>
          </p:nvPr>
        </p:nvSpPr>
        <p:spPr>
          <a:xfrm>
            <a:off x="557998" y="1799999"/>
            <a:ext cx="5662049" cy="4551815"/>
          </a:xfrm>
        </p:spPr>
        <p:txBody>
          <a:bodyPr>
            <a:normAutofit lnSpcReduction="10000"/>
          </a:bodyPr>
          <a:lstStyle/>
          <a:p>
            <a:r>
              <a:rPr lang="de-DE" dirty="0"/>
              <a:t>...eines Tages ging Frau Schmidt in einen nahe gelegenen Wald, der ihr gut gefallen hat, als die ganze Familie am vor Wochenende zuvor dort spazieren ging.</a:t>
            </a:r>
          </a:p>
          <a:p>
            <a:r>
              <a:rPr lang="de-DE" dirty="0"/>
              <a:t>Während ihres Spaziergangs versank sie völlig in ihren Gedanken.</a:t>
            </a:r>
          </a:p>
          <a:p>
            <a:r>
              <a:rPr lang="de-DE" dirty="0"/>
              <a:t>Plötzlich wurde sie von einem seltsamen Gefühl der Verwirrung heimgesucht. </a:t>
            </a:r>
          </a:p>
          <a:p>
            <a:r>
              <a:rPr lang="de-DE" dirty="0"/>
              <a:t>Sie ging weiter, aber das Gefühl verstärkte sich, so dass sie sich unwohl fühlte und dann...</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t>Quelle| </a:t>
            </a:r>
            <a:r>
              <a:rPr lang="en-US" sz="1200" dirty="0">
                <a:hlinkClick r:id="rId3"/>
              </a:rPr>
              <a:t>Pixabay </a:t>
            </a:r>
            <a:r>
              <a:rPr lang="en-US" sz="1200" dirty="0" err="1">
                <a:hlinkClick r:id="rId3"/>
              </a:rPr>
              <a:t>Lizenz</a:t>
            </a:r>
            <a:endParaRPr lang="en-US" sz="1200"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046" y="1985366"/>
            <a:ext cx="5971953" cy="3979746"/>
          </a:xfrm>
          <a:prstGeom prst="rect">
            <a:avLst/>
          </a:prstGeom>
        </p:spPr>
      </p:pic>
      <p:sp>
        <p:nvSpPr>
          <p:cNvPr id="3" name="Ορθογώνιο 7">
            <a:extLst>
              <a:ext uri="{FF2B5EF4-FFF2-40B4-BE49-F238E27FC236}">
                <a16:creationId xmlns:a16="http://schemas.microsoft.com/office/drawing/2014/main" id="{3CFB9FF0-F5B1-D8D6-FE8F-10C15BF92FC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9.1.4 </a:t>
            </a:r>
            <a:r>
              <a:rPr lang="en-US" altLang="el-GR" dirty="0" err="1">
                <a:solidFill>
                  <a:schemeClr val="bg1"/>
                </a:solidFill>
                <a:latin typeface="+mj-lt"/>
                <a:ea typeface="+mj-ea"/>
                <a:cs typeface="+mj-cs"/>
              </a:rPr>
              <a:t>Realitätsnahes</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Szenario</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Integration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873284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Erzählzeit: Frau Schmidt und Gesundheits-Apps in einem realen Szenario</a:t>
            </a:r>
          </a:p>
        </p:txBody>
      </p:sp>
      <p:sp>
        <p:nvSpPr>
          <p:cNvPr id="6" name="Inhaltsplatzhalter 5"/>
          <p:cNvSpPr>
            <a:spLocks noGrp="1"/>
          </p:cNvSpPr>
          <p:nvPr>
            <p:ph idx="1"/>
          </p:nvPr>
        </p:nvSpPr>
        <p:spPr>
          <a:xfrm>
            <a:off x="557998" y="1799999"/>
            <a:ext cx="6060625" cy="4551815"/>
          </a:xfrm>
        </p:spPr>
        <p:txBody>
          <a:bodyPr>
            <a:normAutofit fontScale="92500" lnSpcReduction="10000"/>
          </a:bodyPr>
          <a:lstStyle/>
          <a:p>
            <a:r>
              <a:rPr lang="de-DE" dirty="0"/>
              <a:t>... beschloss sie, nicht weiterzugehen. </a:t>
            </a:r>
          </a:p>
          <a:p>
            <a:r>
              <a:rPr lang="de-DE" dirty="0"/>
              <a:t>Frau Schmidt kam langsam wieder zu sich und stellte fest, dass sie keine Ahnung hatte, wo sie war, wie sie dorthin gekommen war und was sie überhaupt tat. </a:t>
            </a:r>
          </a:p>
          <a:p>
            <a:r>
              <a:rPr lang="de-DE" dirty="0"/>
              <a:t>Sie versuchte, sich zu erinnern, aber es fiel ihr schwer, sich zu konzentrieren.</a:t>
            </a:r>
          </a:p>
          <a:p>
            <a:r>
              <a:rPr lang="de-DE" dirty="0"/>
              <a:t>Nachdem sie sich völlig verloren fühlte, beschloss sie, weiterzugehen, bis sie eine Frau vor sich sah.</a:t>
            </a:r>
          </a:p>
          <a:p>
            <a:r>
              <a:rPr lang="de-DE" dirty="0"/>
              <a:t>Frau Schmidt beschloss, laut zu rufen: "Hallo, bitte bleiben Sie stehen! Ich brauche Hilfe.„</a:t>
            </a:r>
          </a:p>
          <a:p>
            <a:r>
              <a:rPr lang="de-DE" dirty="0"/>
              <a:t>Die Frau drehte sich um und...</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a:hlinkClick r:id="rId4"/>
              </a:rPr>
              <a:t>Pixabay </a:t>
            </a:r>
            <a:r>
              <a:rPr lang="en-US" sz="1200" dirty="0" err="1">
                <a:hlinkClick r:id="rId4"/>
              </a:rPr>
              <a:t>Lizenz</a:t>
            </a:r>
            <a:endParaRPr lang="en-US" sz="1200" dirty="0"/>
          </a:p>
        </p:txBody>
      </p:sp>
      <p:pic>
        <p:nvPicPr>
          <p:cNvPr id="4" name="Grafik 3"/>
          <p:cNvPicPr>
            <a:picLocks noChangeAspect="1"/>
          </p:cNvPicPr>
          <p:nvPr/>
        </p:nvPicPr>
        <p:blipFill rotWithShape="1">
          <a:blip r:embed="rId5">
            <a:extLst>
              <a:ext uri="{28A0092B-C50C-407E-A947-70E740481C1C}">
                <a14:useLocalDpi xmlns:a14="http://schemas.microsoft.com/office/drawing/2010/main" val="0"/>
              </a:ext>
            </a:extLst>
          </a:blip>
          <a:srcRect l="2668" t="-1" r="32705" b="25304"/>
          <a:stretch/>
        </p:blipFill>
        <p:spPr>
          <a:xfrm>
            <a:off x="6618623" y="1960848"/>
            <a:ext cx="5491842" cy="4230115"/>
          </a:xfrm>
          <a:prstGeom prst="rect">
            <a:avLst/>
          </a:prstGeom>
        </p:spPr>
      </p:pic>
      <p:sp>
        <p:nvSpPr>
          <p:cNvPr id="2" name="Ορθογώνιο 7">
            <a:extLst>
              <a:ext uri="{FF2B5EF4-FFF2-40B4-BE49-F238E27FC236}">
                <a16:creationId xmlns:a16="http://schemas.microsoft.com/office/drawing/2014/main" id="{21001B83-120C-3EEF-E155-67BF9E7463C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9.1.4 </a:t>
            </a:r>
            <a:r>
              <a:rPr lang="en-US" altLang="el-GR" dirty="0" err="1">
                <a:solidFill>
                  <a:schemeClr val="bg1"/>
                </a:solidFill>
                <a:latin typeface="+mj-lt"/>
                <a:ea typeface="+mj-ea"/>
                <a:cs typeface="+mj-cs"/>
              </a:rPr>
              <a:t>Realitätsnahes</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Szenario</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Integration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61430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Erzählzeit: Frau Schmidt und Gesundheits-Apps in einem realen Szenario</a:t>
            </a:r>
          </a:p>
        </p:txBody>
      </p:sp>
      <p:sp>
        <p:nvSpPr>
          <p:cNvPr id="6" name="Inhaltsplatzhalter 5"/>
          <p:cNvSpPr>
            <a:spLocks noGrp="1"/>
          </p:cNvSpPr>
          <p:nvPr>
            <p:ph idx="1"/>
          </p:nvPr>
        </p:nvSpPr>
        <p:spPr>
          <a:xfrm>
            <a:off x="557998" y="1799999"/>
            <a:ext cx="7133720" cy="4551815"/>
          </a:xfrm>
        </p:spPr>
        <p:txBody>
          <a:bodyPr>
            <a:normAutofit fontScale="77500" lnSpcReduction="20000"/>
          </a:bodyPr>
          <a:lstStyle/>
          <a:p>
            <a:r>
              <a:rPr lang="de-DE" dirty="0"/>
              <a:t>... erkannte Frau Schmidt sofort und sagte: "Hallo Frau Schmidt. Wie geht es Ihnen? Was ist denn los?"</a:t>
            </a:r>
          </a:p>
          <a:p>
            <a:r>
              <a:rPr lang="de-DE" dirty="0"/>
              <a:t>Frau Schmidt war verwirrt und erkannte sie nicht. Sie antwortete: "Woher kennen Sie meinen Namen? Können Sie mir helfen, zurück zur </a:t>
            </a:r>
            <a:r>
              <a:rPr lang="de-DE" dirty="0" err="1"/>
              <a:t>Blackstreet</a:t>
            </a:r>
            <a:r>
              <a:rPr lang="de-DE" dirty="0"/>
              <a:t> zu kommen? Da wohne ich nämlich.„</a:t>
            </a:r>
          </a:p>
          <a:p>
            <a:r>
              <a:rPr lang="de-DE" dirty="0"/>
              <a:t>Bei der Frau handelte es sich um Heidi, eine Freundin von Thomas, die Frau Schmidt und ihre Familie am vergangenen Wochenende bei ihrem Spaziergang im selben Wald getroffen hatte. Sie haben sich sogar kurz unterhalten.</a:t>
            </a:r>
          </a:p>
          <a:p>
            <a:r>
              <a:rPr lang="de-DE" dirty="0"/>
              <a:t>Heidi merkte, dass etwas nicht stimmte, nachdem Frau Schmidt sie nicht erkennen konnte. Sie bemerkte, dass Frau Schmidt in Panik zu sein schien und bot ihr an, ihr zu helfen und sie nach Hause zu begleiten. </a:t>
            </a:r>
          </a:p>
          <a:p>
            <a:r>
              <a:rPr lang="de-DE" dirty="0"/>
              <a:t>Zu Hause beschloss sie, Thomas und seiner Frau zu erzählen, was passiert war. </a:t>
            </a:r>
          </a:p>
          <a:p>
            <a:pPr marL="0" indent="0">
              <a:buNone/>
            </a:pPr>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n-US" sz="1200" dirty="0"/>
              <a:t>Quelle| </a:t>
            </a:r>
            <a:r>
              <a:rPr lang="en-US" sz="1200" dirty="0">
                <a:hlinkClick r:id="rId3"/>
              </a:rPr>
              <a:t>Pixabay </a:t>
            </a:r>
            <a:r>
              <a:rPr lang="en-US" sz="1200" dirty="0" err="1">
                <a:hlinkClick r:id="rId3"/>
              </a:rPr>
              <a:t>Lizenz</a:t>
            </a:r>
            <a:endParaRPr lang="en-US" sz="1200" dirty="0"/>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t="1" r="1524" b="35345"/>
          <a:stretch/>
        </p:blipFill>
        <p:spPr>
          <a:xfrm>
            <a:off x="7777963" y="1915084"/>
            <a:ext cx="4412777" cy="3862916"/>
          </a:xfrm>
          <a:prstGeom prst="rect">
            <a:avLst/>
          </a:prstGeom>
        </p:spPr>
      </p:pic>
      <p:sp>
        <p:nvSpPr>
          <p:cNvPr id="3" name="Ορθογώνιο 7">
            <a:extLst>
              <a:ext uri="{FF2B5EF4-FFF2-40B4-BE49-F238E27FC236}">
                <a16:creationId xmlns:a16="http://schemas.microsoft.com/office/drawing/2014/main" id="{B2EB3942-D178-0538-E5C8-DD0D8E6EBFAA}"/>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9.1.4 </a:t>
            </a:r>
            <a:r>
              <a:rPr lang="en-US" altLang="el-GR" dirty="0" err="1">
                <a:solidFill>
                  <a:schemeClr val="bg1"/>
                </a:solidFill>
                <a:latin typeface="+mj-lt"/>
                <a:ea typeface="+mj-ea"/>
                <a:cs typeface="+mj-cs"/>
              </a:rPr>
              <a:t>Realitätsnahes</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Szenario</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Integration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831497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Erzählzeit: Frau Schmidt und Gesundheits-Apps in einem realen Szenario</a:t>
            </a:r>
          </a:p>
        </p:txBody>
      </p:sp>
      <p:sp>
        <p:nvSpPr>
          <p:cNvPr id="6" name="Inhaltsplatzhalter 5"/>
          <p:cNvSpPr>
            <a:spLocks noGrp="1"/>
          </p:cNvSpPr>
          <p:nvPr>
            <p:ph idx="1"/>
          </p:nvPr>
        </p:nvSpPr>
        <p:spPr>
          <a:xfrm>
            <a:off x="557998" y="1799999"/>
            <a:ext cx="6907809" cy="4551815"/>
          </a:xfrm>
        </p:spPr>
        <p:txBody>
          <a:bodyPr>
            <a:normAutofit fontScale="92500" lnSpcReduction="20000"/>
          </a:bodyPr>
          <a:lstStyle/>
          <a:p>
            <a:r>
              <a:rPr lang="de-DE" dirty="0"/>
              <a:t>Nachdem er sich bei Heidi bedankt hatte, sprach Thomas mit Frau Schmidt über den Vorfall. Beide kamen überein, zum Arzt zu gehen. </a:t>
            </a:r>
          </a:p>
          <a:p>
            <a:r>
              <a:rPr lang="de-DE" dirty="0"/>
              <a:t>Nach mehreren Untersuchungen und verschiedenen Ärzten folgte die Diagnose: Frau Schmidt hatte an dem Tag im Wald einen ersten Anfall von Demenz. Es wurde eine frühe Form der Demenz diagnostiziert. </a:t>
            </a:r>
          </a:p>
          <a:p>
            <a:r>
              <a:rPr lang="de-DE" dirty="0"/>
              <a:t>Der Arzt empfiehlt leichte Medikamente, da es sich nicht um eine schwere Demenz handelt. </a:t>
            </a:r>
          </a:p>
          <a:p>
            <a:r>
              <a:rPr lang="de-DE" dirty="0"/>
              <a:t>Frau Schmidt äußerte die Befürchtung, nicht mehr alleine spazieren gehen zu können und sagte, dass es ihr jetzt viel besser gehe. </a:t>
            </a:r>
          </a:p>
          <a:p>
            <a:r>
              <a:rPr lang="de-DE" dirty="0"/>
              <a:t>Der Arzt empfahl dann...</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n-US" sz="1200" dirty="0"/>
              <a:t>Quelle| </a:t>
            </a:r>
            <a:r>
              <a:rPr lang="en-US" sz="1200" dirty="0">
                <a:hlinkClick r:id="rId3"/>
              </a:rPr>
              <a:t>Pixabay </a:t>
            </a:r>
            <a:r>
              <a:rPr lang="en-US" sz="1200" dirty="0" err="1">
                <a:hlinkClick r:id="rId3"/>
              </a:rPr>
              <a:t>Lizenz</a:t>
            </a:r>
            <a:endParaRPr lang="en-US" sz="1200" dirty="0"/>
          </a:p>
        </p:txBody>
      </p:sp>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l="22188" t="1" b="-3779"/>
          <a:stretch/>
        </p:blipFill>
        <p:spPr>
          <a:xfrm>
            <a:off x="7596535" y="1800000"/>
            <a:ext cx="4595465" cy="4084434"/>
          </a:xfrm>
          <a:prstGeom prst="rect">
            <a:avLst/>
          </a:prstGeom>
        </p:spPr>
      </p:pic>
      <p:sp>
        <p:nvSpPr>
          <p:cNvPr id="2" name="Ορθογώνιο 7">
            <a:extLst>
              <a:ext uri="{FF2B5EF4-FFF2-40B4-BE49-F238E27FC236}">
                <a16:creationId xmlns:a16="http://schemas.microsoft.com/office/drawing/2014/main" id="{4040486B-4B09-9132-31A8-AC1A0D11A87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9.1.4 </a:t>
            </a:r>
            <a:r>
              <a:rPr lang="en-US" altLang="el-GR" dirty="0" err="1">
                <a:solidFill>
                  <a:schemeClr val="bg1"/>
                </a:solidFill>
                <a:latin typeface="+mj-lt"/>
                <a:ea typeface="+mj-ea"/>
                <a:cs typeface="+mj-cs"/>
              </a:rPr>
              <a:t>Realitätsnahes</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Szenario</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Integration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75430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Erzählzeit: Frau Schmidt und Gesundheits-Apps in einem realen Szenario</a:t>
            </a:r>
          </a:p>
        </p:txBody>
      </p:sp>
      <p:sp>
        <p:nvSpPr>
          <p:cNvPr id="6" name="Inhaltsplatzhalter 5"/>
          <p:cNvSpPr>
            <a:spLocks noGrp="1"/>
          </p:cNvSpPr>
          <p:nvPr>
            <p:ph idx="1"/>
          </p:nvPr>
        </p:nvSpPr>
        <p:spPr>
          <a:xfrm>
            <a:off x="557998" y="1799999"/>
            <a:ext cx="6572905" cy="4674014"/>
          </a:xfrm>
        </p:spPr>
        <p:txBody>
          <a:bodyPr>
            <a:normAutofit fontScale="85000" lnSpcReduction="10000"/>
          </a:bodyPr>
          <a:lstStyle/>
          <a:p>
            <a:r>
              <a:rPr lang="de-DE" dirty="0"/>
              <a:t>... eine Smartphone-App, die über verschiedene Tools verfügt, die Frau Schmidt helfen können, wenn sie das Gefühl hat, dass das Risiko eines weiteren Anfalls steigt.</a:t>
            </a:r>
          </a:p>
          <a:p>
            <a:r>
              <a:rPr lang="de-DE" dirty="0"/>
              <a:t>Die App ermöglicht es Frau Schmidt, eine Nachricht an Thomas zu senden und ihn über einen Notfall zu informieren, wenn sie einen Panikknopf drückt. Thomas kann dann seine Mutter anrufen.</a:t>
            </a:r>
          </a:p>
          <a:p>
            <a:r>
              <a:rPr lang="de-DE" dirty="0"/>
              <a:t>Die App ermöglicht es Thomas, seine Mutter über GPS-Daten zu verfolgen. So weiß er im Notfall, wo sie ist.</a:t>
            </a:r>
          </a:p>
          <a:p>
            <a:r>
              <a:rPr lang="de-DE" dirty="0"/>
              <a:t>Die App erkennt auch, wenn Frau Schmidt zu Boden fällt, und ruft automatisch den Notdienst an, dem sie ihren Standort mitteilt.</a:t>
            </a:r>
          </a:p>
          <a:p>
            <a:r>
              <a:rPr lang="de-DE" dirty="0"/>
              <a:t>Ihr Sohn half ihr beim Herunterladen der App und wies sie in die Nutzung der Funktionen ein.</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a:hlinkClick r:id="rId4"/>
              </a:rPr>
              <a:t>Pixabay </a:t>
            </a:r>
            <a:r>
              <a:rPr lang="en-US" sz="1200" dirty="0" err="1">
                <a:hlinkClick r:id="rId4"/>
              </a:rPr>
              <a:t>Lizenz</a:t>
            </a:r>
            <a:endParaRPr lang="en-US" sz="1200" dirty="0"/>
          </a:p>
        </p:txBody>
      </p:sp>
      <p:pic>
        <p:nvPicPr>
          <p:cNvPr id="2" name="Grafik 1"/>
          <p:cNvPicPr>
            <a:picLocks noChangeAspect="1"/>
          </p:cNvPicPr>
          <p:nvPr/>
        </p:nvPicPr>
        <p:blipFill rotWithShape="1">
          <a:blip r:embed="rId5">
            <a:extLst>
              <a:ext uri="{28A0092B-C50C-407E-A947-70E740481C1C}">
                <a14:useLocalDpi xmlns:a14="http://schemas.microsoft.com/office/drawing/2010/main" val="0"/>
              </a:ext>
            </a:extLst>
          </a:blip>
          <a:srcRect l="34461" t="1" r="26427" b="6914"/>
          <a:stretch/>
        </p:blipFill>
        <p:spPr>
          <a:xfrm>
            <a:off x="7412725" y="1939848"/>
            <a:ext cx="4737980" cy="3761705"/>
          </a:xfrm>
          <a:prstGeom prst="rect">
            <a:avLst/>
          </a:prstGeom>
        </p:spPr>
      </p:pic>
      <p:sp>
        <p:nvSpPr>
          <p:cNvPr id="3" name="Ορθογώνιο 7">
            <a:extLst>
              <a:ext uri="{FF2B5EF4-FFF2-40B4-BE49-F238E27FC236}">
                <a16:creationId xmlns:a16="http://schemas.microsoft.com/office/drawing/2014/main" id="{DC7106BD-34F1-7B30-46C2-8EFC107F0E9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9.1.4 </a:t>
            </a:r>
            <a:r>
              <a:rPr lang="en-US" altLang="el-GR" dirty="0" err="1">
                <a:solidFill>
                  <a:schemeClr val="bg1"/>
                </a:solidFill>
                <a:latin typeface="+mj-lt"/>
                <a:ea typeface="+mj-ea"/>
                <a:cs typeface="+mj-cs"/>
              </a:rPr>
              <a:t>Realitätsnahes</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Szenario</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Integration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46883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Erzählzeit: Frau Schmidt und Gesundheits-Apps in einem realen Szenario</a:t>
            </a:r>
          </a:p>
        </p:txBody>
      </p:sp>
      <p:sp>
        <p:nvSpPr>
          <p:cNvPr id="6" name="Inhaltsplatzhalter 5"/>
          <p:cNvSpPr>
            <a:spLocks noGrp="1"/>
          </p:cNvSpPr>
          <p:nvPr>
            <p:ph idx="1"/>
          </p:nvPr>
        </p:nvSpPr>
        <p:spPr>
          <a:xfrm>
            <a:off x="557998" y="1799999"/>
            <a:ext cx="7467207" cy="4551815"/>
          </a:xfrm>
        </p:spPr>
        <p:txBody>
          <a:bodyPr>
            <a:normAutofit lnSpcReduction="10000"/>
          </a:bodyPr>
          <a:lstStyle/>
          <a:p>
            <a:r>
              <a:rPr lang="de-DE" dirty="0"/>
              <a:t>Nach einiger Zeit und mit diesen neu eingeführten Sicherheitsvorkehrungen fühlte sich Frau Schmidt endlich wieder sicher, um im Wald spazieren zu gehen. Sie fühlte sich endlich wieder sicher, die Natur zu genießen.</a:t>
            </a:r>
          </a:p>
          <a:p>
            <a:r>
              <a:rPr lang="de-DE" dirty="0"/>
              <a:t>Thomas war erleichtert zu wissen, dass er immer nachsehen kann, wo seine Mutter ist, und er ist froh, dass sie die Möglichkeit hat, den Notdienst zu erreichen, wenn er nicht erreichbar ist. </a:t>
            </a:r>
          </a:p>
          <a:p>
            <a:r>
              <a:rPr lang="de-DE" dirty="0"/>
              <a:t>Der Arzt empfahl jedoch auch, ihre kognitiven Fähigkeiten zu trainieren. Er sagte: „Wissen Sie, dafür gibt es eine App!"</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205974" y="6474013"/>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a:hlinkClick r:id="rId4"/>
              </a:rPr>
              <a:t>Pixabay </a:t>
            </a:r>
            <a:r>
              <a:rPr lang="en-US" sz="1200" dirty="0" err="1">
                <a:hlinkClick r:id="rId4"/>
              </a:rPr>
              <a:t>Lizenz</a:t>
            </a:r>
            <a:endParaRPr lang="en-US" sz="1200" dirty="0"/>
          </a:p>
        </p:txBody>
      </p:sp>
      <p:pic>
        <p:nvPicPr>
          <p:cNvPr id="3" name="Grafik 2"/>
          <p:cNvPicPr>
            <a:picLocks noChangeAspect="1"/>
          </p:cNvPicPr>
          <p:nvPr/>
        </p:nvPicPr>
        <p:blipFill rotWithShape="1">
          <a:blip r:embed="rId5">
            <a:extLst>
              <a:ext uri="{28A0092B-C50C-407E-A947-70E740481C1C}">
                <a14:useLocalDpi xmlns:a14="http://schemas.microsoft.com/office/drawing/2010/main" val="0"/>
              </a:ext>
            </a:extLst>
          </a:blip>
          <a:srcRect t="21705" r="7967" b="5736"/>
          <a:stretch/>
        </p:blipFill>
        <p:spPr>
          <a:xfrm>
            <a:off x="8145432" y="1564462"/>
            <a:ext cx="4046568" cy="4787352"/>
          </a:xfrm>
          <a:prstGeom prst="rect">
            <a:avLst/>
          </a:prstGeom>
        </p:spPr>
      </p:pic>
      <p:sp>
        <p:nvSpPr>
          <p:cNvPr id="2" name="Ορθογώνιο 7">
            <a:extLst>
              <a:ext uri="{FF2B5EF4-FFF2-40B4-BE49-F238E27FC236}">
                <a16:creationId xmlns:a16="http://schemas.microsoft.com/office/drawing/2014/main" id="{1DB5CED7-8007-C07A-B0C0-6D102B5BE21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9.1.4 </a:t>
            </a:r>
            <a:r>
              <a:rPr lang="en-US" altLang="el-GR" dirty="0" err="1">
                <a:solidFill>
                  <a:schemeClr val="bg1"/>
                </a:solidFill>
                <a:latin typeface="+mj-lt"/>
                <a:ea typeface="+mj-ea"/>
                <a:cs typeface="+mj-cs"/>
              </a:rPr>
              <a:t>Realitätsnahes</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Szenario</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Integration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256893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Aktivität 4: Diskussion der Vorteile von Gesundheits-Apps für die wichtigsten Bereiche des gesunden Alterns</a:t>
            </a:r>
          </a:p>
        </p:txBody>
      </p:sp>
      <p:sp>
        <p:nvSpPr>
          <p:cNvPr id="3" name="Inhaltsplatzhalter 2"/>
          <p:cNvSpPr>
            <a:spLocks noGrp="1"/>
          </p:cNvSpPr>
          <p:nvPr>
            <p:ph idx="1"/>
          </p:nvPr>
        </p:nvSpPr>
        <p:spPr>
          <a:xfrm>
            <a:off x="557999" y="1907599"/>
            <a:ext cx="6294621" cy="4865977"/>
          </a:xfrm>
        </p:spPr>
        <p:txBody>
          <a:bodyPr>
            <a:normAutofit fontScale="92500" lnSpcReduction="20000"/>
          </a:bodyPr>
          <a:lstStyle/>
          <a:p>
            <a:pPr marL="0" indent="0">
              <a:buNone/>
            </a:pPr>
            <a:r>
              <a:rPr lang="en-US" b="1" dirty="0" err="1"/>
              <a:t>Jetzt</a:t>
            </a:r>
            <a:r>
              <a:rPr lang="en-US" b="1" dirty="0"/>
              <a:t> </a:t>
            </a:r>
            <a:r>
              <a:rPr lang="en-US" b="1" dirty="0" err="1"/>
              <a:t>sind</a:t>
            </a:r>
            <a:r>
              <a:rPr lang="en-US" b="1" dirty="0"/>
              <a:t> Sie </a:t>
            </a:r>
            <a:r>
              <a:rPr lang="en-US" b="1" dirty="0" err="1"/>
              <a:t>dran</a:t>
            </a:r>
            <a:r>
              <a:rPr lang="en-US" b="1" dirty="0"/>
              <a:t>!</a:t>
            </a:r>
          </a:p>
          <a:p>
            <a:r>
              <a:rPr lang="de-DE" dirty="0"/>
              <a:t>Bitte teilen Sie sich in kleine Gruppen auf. </a:t>
            </a:r>
          </a:p>
          <a:p>
            <a:r>
              <a:rPr lang="de-DE" dirty="0"/>
              <a:t>Denken Sie an Bereiche des gesunden Alterns in Ihrem eigenen Leben oder im Leben Ihrer Verwandten, die von Gesundheits-Apps profitieren könnten. (Verwenden Sie die Notizen, die Sie in Aktivität 2 gemacht haben)</a:t>
            </a:r>
          </a:p>
          <a:p>
            <a:r>
              <a:rPr lang="de-DE" dirty="0"/>
              <a:t>Was könnte helfen oder verhindern, die Vorteile im wirklichen Leben zu erleben. Nutzen Sie die Geschichte von Frau Schmidt als Inspiration.</a:t>
            </a:r>
          </a:p>
          <a:p>
            <a:r>
              <a:rPr lang="de-DE" dirty="0"/>
              <a:t>Bitte machen Sie sich Notizen für Ihr individuelles Szenario.</a:t>
            </a:r>
          </a:p>
          <a:p>
            <a:endParaRPr lang="de-DE" dirty="0"/>
          </a:p>
          <a:p>
            <a:pPr marL="0" indent="0">
              <a:buNone/>
            </a:pPr>
            <a:r>
              <a:rPr lang="de-DE" dirty="0"/>
              <a:t>Diskutieren Sie Ihre Ergebnisse mit der Gruppe!</a:t>
            </a:r>
          </a:p>
        </p:txBody>
      </p:sp>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a:hlinkClick r:id="rId4"/>
              </a:rPr>
              <a:t>Pixabay </a:t>
            </a:r>
            <a:r>
              <a:rPr lang="en-US" sz="1200" dirty="0" err="1">
                <a:hlinkClick r:id="rId4"/>
              </a:rPr>
              <a:t>Lizenz</a:t>
            </a:r>
            <a:endParaRPr lang="en-US" sz="1200" dirty="0"/>
          </a:p>
        </p:txBody>
      </p:sp>
      <p:pic>
        <p:nvPicPr>
          <p:cNvPr id="7" name="Grafik 6"/>
          <p:cNvPicPr>
            <a:picLocks noChangeAspect="1"/>
          </p:cNvPicPr>
          <p:nvPr/>
        </p:nvPicPr>
        <p:blipFill rotWithShape="1">
          <a:blip r:embed="rId5">
            <a:extLst>
              <a:ext uri="{28A0092B-C50C-407E-A947-70E740481C1C}">
                <a14:useLocalDpi xmlns:a14="http://schemas.microsoft.com/office/drawing/2010/main" val="0"/>
              </a:ext>
            </a:extLst>
          </a:blip>
          <a:srcRect l="20037" t="5428" r="15947" b="7131"/>
          <a:stretch/>
        </p:blipFill>
        <p:spPr>
          <a:xfrm>
            <a:off x="7384633" y="1685095"/>
            <a:ext cx="4775436" cy="4611892"/>
          </a:xfrm>
          <a:prstGeom prst="rect">
            <a:avLst/>
          </a:prstGeom>
        </p:spPr>
      </p:pic>
      <p:sp>
        <p:nvSpPr>
          <p:cNvPr id="8" name="Textfeld 7"/>
          <p:cNvSpPr txBox="1"/>
          <p:nvPr/>
        </p:nvSpPr>
        <p:spPr>
          <a:xfrm>
            <a:off x="10519145" y="4964640"/>
            <a:ext cx="1254642" cy="369332"/>
          </a:xfrm>
          <a:prstGeom prst="rect">
            <a:avLst/>
          </a:prstGeom>
        </p:spPr>
        <p:txBody>
          <a:bodyPr wrap="square" rtlCol="0">
            <a:spAutoFit/>
          </a:bodyPr>
          <a:lstStyle/>
          <a:p>
            <a:pPr algn="l"/>
            <a:r>
              <a:rPr lang="de-DE" dirty="0" err="1"/>
              <a:t>Barrier</a:t>
            </a:r>
            <a:endParaRPr lang="de-DE" dirty="0"/>
          </a:p>
        </p:txBody>
      </p:sp>
      <p:sp>
        <p:nvSpPr>
          <p:cNvPr id="9" name="Textfeld 8"/>
          <p:cNvSpPr txBox="1"/>
          <p:nvPr/>
        </p:nvSpPr>
        <p:spPr>
          <a:xfrm>
            <a:off x="9264503" y="5750087"/>
            <a:ext cx="1254642" cy="369332"/>
          </a:xfrm>
          <a:prstGeom prst="rect">
            <a:avLst/>
          </a:prstGeom>
        </p:spPr>
        <p:txBody>
          <a:bodyPr wrap="square" rtlCol="0">
            <a:spAutoFit/>
          </a:bodyPr>
          <a:lstStyle/>
          <a:p>
            <a:pPr algn="l"/>
            <a:r>
              <a:rPr lang="de-DE" dirty="0" err="1"/>
              <a:t>Facilitator</a:t>
            </a:r>
            <a:endParaRPr lang="de-DE" dirty="0"/>
          </a:p>
        </p:txBody>
      </p:sp>
      <p:sp>
        <p:nvSpPr>
          <p:cNvPr id="10" name="Textfeld 9"/>
          <p:cNvSpPr txBox="1"/>
          <p:nvPr/>
        </p:nvSpPr>
        <p:spPr>
          <a:xfrm>
            <a:off x="7787640" y="5333972"/>
            <a:ext cx="1254642" cy="369332"/>
          </a:xfrm>
          <a:prstGeom prst="rect">
            <a:avLst/>
          </a:prstGeom>
        </p:spPr>
        <p:txBody>
          <a:bodyPr wrap="square" rtlCol="0">
            <a:spAutoFit/>
          </a:bodyPr>
          <a:lstStyle/>
          <a:p>
            <a:pPr algn="l"/>
            <a:r>
              <a:rPr lang="de-DE" dirty="0" err="1"/>
              <a:t>Benefit</a:t>
            </a:r>
            <a:endParaRPr lang="de-DE" dirty="0"/>
          </a:p>
        </p:txBody>
      </p:sp>
      <p:sp>
        <p:nvSpPr>
          <p:cNvPr id="11" name="Textfeld 10"/>
          <p:cNvSpPr txBox="1"/>
          <p:nvPr/>
        </p:nvSpPr>
        <p:spPr>
          <a:xfrm>
            <a:off x="9184848" y="3667876"/>
            <a:ext cx="1254642" cy="646331"/>
          </a:xfrm>
          <a:prstGeom prst="rect">
            <a:avLst/>
          </a:prstGeom>
        </p:spPr>
        <p:txBody>
          <a:bodyPr wrap="square" rtlCol="0">
            <a:spAutoFit/>
          </a:bodyPr>
          <a:lstStyle/>
          <a:p>
            <a:pPr algn="l"/>
            <a:r>
              <a:rPr lang="de-DE" dirty="0" err="1"/>
              <a:t>Medication</a:t>
            </a:r>
            <a:r>
              <a:rPr lang="de-DE" dirty="0"/>
              <a:t> </a:t>
            </a:r>
            <a:r>
              <a:rPr lang="de-DE" dirty="0" err="1"/>
              <a:t>reminder</a:t>
            </a:r>
            <a:endParaRPr lang="de-DE" dirty="0"/>
          </a:p>
        </p:txBody>
      </p:sp>
      <p:sp>
        <p:nvSpPr>
          <p:cNvPr id="12" name="Textfeld 11"/>
          <p:cNvSpPr txBox="1"/>
          <p:nvPr/>
        </p:nvSpPr>
        <p:spPr>
          <a:xfrm>
            <a:off x="7551095" y="3166889"/>
            <a:ext cx="1254642" cy="646331"/>
          </a:xfrm>
          <a:prstGeom prst="rect">
            <a:avLst/>
          </a:prstGeom>
        </p:spPr>
        <p:txBody>
          <a:bodyPr wrap="square" rtlCol="0">
            <a:spAutoFit/>
          </a:bodyPr>
          <a:lstStyle/>
          <a:p>
            <a:pPr algn="l"/>
            <a:r>
              <a:rPr lang="de-DE" dirty="0" err="1"/>
              <a:t>My</a:t>
            </a:r>
            <a:r>
              <a:rPr lang="de-DE" dirty="0"/>
              <a:t> </a:t>
            </a:r>
            <a:r>
              <a:rPr lang="de-DE" dirty="0" err="1"/>
              <a:t>dad</a:t>
            </a:r>
            <a:r>
              <a:rPr lang="de-DE" dirty="0"/>
              <a:t> </a:t>
            </a:r>
            <a:r>
              <a:rPr lang="de-DE" dirty="0" err="1"/>
              <a:t>needs</a:t>
            </a:r>
            <a:r>
              <a:rPr lang="de-DE" dirty="0"/>
              <a:t> </a:t>
            </a:r>
            <a:r>
              <a:rPr lang="de-DE" dirty="0" err="1"/>
              <a:t>it!</a:t>
            </a:r>
            <a:endParaRPr lang="de-DE" dirty="0"/>
          </a:p>
        </p:txBody>
      </p:sp>
      <p:sp>
        <p:nvSpPr>
          <p:cNvPr id="13" name="Textfeld 12"/>
          <p:cNvSpPr txBox="1"/>
          <p:nvPr/>
        </p:nvSpPr>
        <p:spPr>
          <a:xfrm>
            <a:off x="10049629" y="1869074"/>
            <a:ext cx="1254642" cy="646331"/>
          </a:xfrm>
          <a:prstGeom prst="rect">
            <a:avLst/>
          </a:prstGeom>
        </p:spPr>
        <p:txBody>
          <a:bodyPr wrap="square" rtlCol="0">
            <a:spAutoFit/>
          </a:bodyPr>
          <a:lstStyle/>
          <a:p>
            <a:pPr algn="l"/>
            <a:r>
              <a:rPr lang="de-DE" dirty="0" err="1"/>
              <a:t>Cognitive</a:t>
            </a:r>
            <a:r>
              <a:rPr lang="de-DE" dirty="0"/>
              <a:t> </a:t>
            </a:r>
            <a:r>
              <a:rPr lang="de-DE" dirty="0" err="1"/>
              <a:t>ageing</a:t>
            </a:r>
            <a:endParaRPr lang="de-DE" dirty="0"/>
          </a:p>
        </p:txBody>
      </p:sp>
      <p:sp>
        <p:nvSpPr>
          <p:cNvPr id="14" name="Textfeld 13"/>
          <p:cNvSpPr txBox="1"/>
          <p:nvPr/>
        </p:nvSpPr>
        <p:spPr>
          <a:xfrm>
            <a:off x="10786670" y="3177483"/>
            <a:ext cx="1254642" cy="584775"/>
          </a:xfrm>
          <a:prstGeom prst="rect">
            <a:avLst/>
          </a:prstGeom>
        </p:spPr>
        <p:txBody>
          <a:bodyPr wrap="square" rtlCol="0">
            <a:spAutoFit/>
          </a:bodyPr>
          <a:lstStyle/>
          <a:p>
            <a:pPr algn="l"/>
            <a:r>
              <a:rPr lang="de-DE" sz="1600" dirty="0"/>
              <a:t>Share </a:t>
            </a:r>
            <a:r>
              <a:rPr lang="de-DE" sz="1600" dirty="0" err="1"/>
              <a:t>it</a:t>
            </a:r>
            <a:r>
              <a:rPr lang="de-DE" sz="1600" dirty="0"/>
              <a:t> </a:t>
            </a:r>
            <a:r>
              <a:rPr lang="de-DE" sz="1600" dirty="0" err="1"/>
              <a:t>with</a:t>
            </a:r>
            <a:r>
              <a:rPr lang="de-DE" sz="1600" dirty="0"/>
              <a:t> </a:t>
            </a:r>
            <a:r>
              <a:rPr lang="de-DE" sz="1600" dirty="0" err="1"/>
              <a:t>my</a:t>
            </a:r>
            <a:r>
              <a:rPr lang="de-DE" sz="1600" dirty="0"/>
              <a:t> </a:t>
            </a:r>
            <a:r>
              <a:rPr lang="de-DE" sz="1600" dirty="0" err="1"/>
              <a:t>son</a:t>
            </a:r>
            <a:endParaRPr lang="de-DE" sz="1600" dirty="0"/>
          </a:p>
        </p:txBody>
      </p:sp>
      <p:sp>
        <p:nvSpPr>
          <p:cNvPr id="15" name="Textfeld 14"/>
          <p:cNvSpPr txBox="1"/>
          <p:nvPr/>
        </p:nvSpPr>
        <p:spPr>
          <a:xfrm>
            <a:off x="7551095" y="1829918"/>
            <a:ext cx="834301" cy="615553"/>
          </a:xfrm>
          <a:prstGeom prst="rect">
            <a:avLst/>
          </a:prstGeom>
        </p:spPr>
        <p:txBody>
          <a:bodyPr wrap="square" rtlCol="0">
            <a:spAutoFit/>
          </a:bodyPr>
          <a:lstStyle/>
          <a:p>
            <a:pPr algn="l"/>
            <a:r>
              <a:rPr lang="de-DE" dirty="0" err="1"/>
              <a:t>N</a:t>
            </a:r>
            <a:r>
              <a:rPr lang="de-DE" sz="1600" dirty="0" err="1"/>
              <a:t>otify</a:t>
            </a:r>
            <a:r>
              <a:rPr lang="de-DE" sz="1600" dirty="0"/>
              <a:t> </a:t>
            </a:r>
            <a:r>
              <a:rPr lang="de-DE" sz="1600" dirty="0" err="1"/>
              <a:t>me</a:t>
            </a:r>
            <a:endParaRPr lang="de-DE" sz="1600" dirty="0"/>
          </a:p>
        </p:txBody>
      </p:sp>
      <p:sp>
        <p:nvSpPr>
          <p:cNvPr id="4" name="Ορθογώνιο 7">
            <a:extLst>
              <a:ext uri="{FF2B5EF4-FFF2-40B4-BE49-F238E27FC236}">
                <a16:creationId xmlns:a16="http://schemas.microsoft.com/office/drawing/2014/main" id="{9D02E966-5DAD-FDD7-5BCF-16BD2AD6AEB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9.1.4 </a:t>
            </a:r>
            <a:r>
              <a:rPr lang="en-US" altLang="el-GR" dirty="0" err="1">
                <a:solidFill>
                  <a:schemeClr val="bg1"/>
                </a:solidFill>
                <a:latin typeface="+mj-lt"/>
                <a:ea typeface="+mj-ea"/>
                <a:cs typeface="+mj-cs"/>
              </a:rPr>
              <a:t>Realitätsnahes</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Szenario</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zur</a:t>
            </a:r>
            <a:r>
              <a:rPr lang="en-US" altLang="el-GR" dirty="0">
                <a:solidFill>
                  <a:schemeClr val="bg1"/>
                </a:solidFill>
                <a:latin typeface="+mj-lt"/>
                <a:ea typeface="+mj-ea"/>
                <a:cs typeface="+mj-cs"/>
              </a:rPr>
              <a:t> Integration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60025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err="1"/>
              <a:t>Unterrichtssitzung</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483419" y="2029227"/>
            <a:ext cx="10501476" cy="461665"/>
          </a:xfrm>
          <a:prstGeom prst="rect">
            <a:avLst/>
          </a:prstGeom>
          <a:solidFill>
            <a:srgbClr val="DDE0E5"/>
          </a:solidFill>
        </p:spPr>
        <p:txBody>
          <a:bodyPr wrap="square">
            <a:spAutoFit/>
          </a:bodyPr>
          <a:lstStyle/>
          <a:p>
            <a:pPr lvl="0"/>
            <a:r>
              <a:rPr lang="en-US" sz="2400" dirty="0"/>
              <a:t>1. </a:t>
            </a:r>
            <a:r>
              <a:rPr lang="de-DE" sz="2400" dirty="0">
                <a:hlinkClick r:id="rId4" action="ppaction://hlinksldjump"/>
              </a:rPr>
              <a:t>Allgemeine Informationen über das Altern</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69295" y="2694945"/>
            <a:ext cx="10515600" cy="461665"/>
          </a:xfrm>
          <a:prstGeom prst="rect">
            <a:avLst/>
          </a:prstGeom>
          <a:solidFill>
            <a:srgbClr val="DDE0E5"/>
          </a:solidFill>
        </p:spPr>
        <p:txBody>
          <a:bodyPr wrap="square">
            <a:spAutoFit/>
          </a:bodyPr>
          <a:lstStyle/>
          <a:p>
            <a:pPr lvl="0"/>
            <a:r>
              <a:rPr lang="en-US" sz="2400" dirty="0">
                <a:solidFill>
                  <a:schemeClr val="tx1"/>
                </a:solidFill>
                <a:effectLst/>
              </a:rPr>
              <a:t>2. </a:t>
            </a:r>
            <a:r>
              <a:rPr lang="de-DE" sz="2400" dirty="0">
                <a:solidFill>
                  <a:schemeClr val="tx1"/>
                </a:solidFill>
                <a:effectLst/>
                <a:hlinkClick r:id="rId5" action="ppaction://hlinksldjump"/>
              </a:rPr>
              <a:t>Schlüsselbereiche des gesunden Alterns und der Aktivitäten des täglichen Lebens</a:t>
            </a:r>
            <a:endParaRPr lang="el-GR" sz="2400" dirty="0">
              <a:solidFill>
                <a:schemeClr val="tx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3419" y="3314842"/>
            <a:ext cx="10501476" cy="461665"/>
          </a:xfrm>
          <a:prstGeom prst="rect">
            <a:avLst/>
          </a:prstGeom>
          <a:solidFill>
            <a:srgbClr val="DDE0E5"/>
          </a:solidFill>
        </p:spPr>
        <p:txBody>
          <a:bodyPr wrap="square">
            <a:spAutoFit/>
          </a:bodyPr>
          <a:lstStyle/>
          <a:p>
            <a:pPr lvl="0"/>
            <a:r>
              <a:rPr lang="en-US" sz="2400" dirty="0">
                <a:solidFill>
                  <a:schemeClr val="tx1"/>
                </a:solidFill>
                <a:effectLst/>
              </a:rPr>
              <a:t>3. </a:t>
            </a:r>
            <a:r>
              <a:rPr lang="de-DE" sz="2400" dirty="0">
                <a:solidFill>
                  <a:schemeClr val="tx1"/>
                </a:solidFill>
                <a:effectLst/>
                <a:hlinkClick r:id="rId6" action="ppaction://hlinksldjump"/>
              </a:rPr>
              <a:t>Gesundheits-Apps für ältere Menschen und ihre Vorteile</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508378" y="3989968"/>
            <a:ext cx="10501474" cy="461665"/>
          </a:xfrm>
          <a:prstGeom prst="rect">
            <a:avLst/>
          </a:prstGeom>
          <a:solidFill>
            <a:srgbClr val="DDE0E5"/>
          </a:solidFill>
        </p:spPr>
        <p:txBody>
          <a:bodyPr wrap="square">
            <a:spAutoFit/>
          </a:bodyPr>
          <a:lstStyle/>
          <a:p>
            <a:pPr lvl="0"/>
            <a:r>
              <a:rPr lang="en-US" sz="2400" dirty="0">
                <a:solidFill>
                  <a:schemeClr val="tx1"/>
                </a:solidFill>
                <a:effectLst/>
              </a:rPr>
              <a:t>4. </a:t>
            </a:r>
            <a:r>
              <a:rPr lang="en-US" sz="2400" dirty="0" err="1">
                <a:hlinkClick r:id="rId7" action="ppaction://hlinksldjump"/>
              </a:rPr>
              <a:t>Realitätsnahes</a:t>
            </a:r>
            <a:r>
              <a:rPr lang="en-US" sz="2400" dirty="0">
                <a:hlinkClick r:id="rId7" action="ppaction://hlinksldjump"/>
              </a:rPr>
              <a:t> </a:t>
            </a:r>
            <a:r>
              <a:rPr lang="en-US" sz="2400" dirty="0" err="1">
                <a:hlinkClick r:id="rId7" action="ppaction://hlinksldjump"/>
              </a:rPr>
              <a:t>Szenario</a:t>
            </a:r>
            <a:r>
              <a:rPr lang="en-US" sz="2400" dirty="0">
                <a:hlinkClick r:id="rId7" action="ppaction://hlinksldjump"/>
              </a:rPr>
              <a:t> </a:t>
            </a:r>
            <a:r>
              <a:rPr lang="en-US" sz="2400" dirty="0" err="1">
                <a:hlinkClick r:id="rId7" action="ppaction://hlinksldjump"/>
              </a:rPr>
              <a:t>zur</a:t>
            </a:r>
            <a:r>
              <a:rPr lang="en-US" sz="2400" dirty="0">
                <a:hlinkClick r:id="rId7" action="ppaction://hlinksldjump"/>
              </a:rPr>
              <a:t> Integration</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3419" y="4565683"/>
            <a:ext cx="10501474"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de-DE" sz="2400" dirty="0">
                <a:solidFill>
                  <a:schemeClr val="tx1"/>
                </a:solidFill>
                <a:effectLst/>
                <a:hlinkClick r:id="rId8" action="ppaction://hlinksldjump"/>
              </a:rPr>
              <a:t>Durch Apps navigieren und potenzielle Vorteile bewerten</a:t>
            </a:r>
            <a:endParaRPr lang="el-GR" sz="2400" dirty="0">
              <a:solidFill>
                <a:schemeClr val="tx1"/>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508379" y="5177541"/>
            <a:ext cx="10476514" cy="461665"/>
          </a:xfrm>
          <a:prstGeom prst="rect">
            <a:avLst/>
          </a:prstGeom>
          <a:solidFill>
            <a:srgbClr val="DDE0E5"/>
          </a:solidFill>
        </p:spPr>
        <p:txBody>
          <a:bodyPr wrap="square">
            <a:spAutoFit/>
          </a:bodyPr>
          <a:lstStyle/>
          <a:p>
            <a:pPr lvl="0"/>
            <a:r>
              <a:rPr lang="el-GR" sz="2400" dirty="0">
                <a:solidFill>
                  <a:schemeClr val="tx1"/>
                </a:solidFill>
              </a:rPr>
              <a:t>6. </a:t>
            </a:r>
            <a:r>
              <a:rPr lang="en-GB" sz="2400" dirty="0" err="1">
                <a:solidFill>
                  <a:schemeClr val="tx1"/>
                </a:solidFill>
                <a:hlinkClick r:id="rId9" action="ppaction://hlinksldjump"/>
              </a:rPr>
              <a:t>Diskussion</a:t>
            </a:r>
            <a:r>
              <a:rPr lang="en-GB" sz="2400" dirty="0">
                <a:solidFill>
                  <a:schemeClr val="tx1"/>
                </a:solidFill>
                <a:hlinkClick r:id="rId9" action="ppaction://hlinksldjump"/>
              </a:rPr>
              <a:t> und </a:t>
            </a:r>
            <a:r>
              <a:rPr lang="en-GB" sz="2400" dirty="0" err="1">
                <a:solidFill>
                  <a:schemeClr val="tx1"/>
                </a:solidFill>
                <a:hlinkClick r:id="rId9" action="ppaction://hlinksldjump"/>
              </a:rPr>
              <a:t>Bewertung</a:t>
            </a:r>
            <a:endParaRPr lang="el-GR" sz="2400" dirty="0">
              <a:solidFill>
                <a:schemeClr val="tx1"/>
              </a:solidFill>
            </a:endParaRPr>
          </a:p>
        </p:txBody>
      </p:sp>
      <p:sp>
        <p:nvSpPr>
          <p:cNvPr id="10" name="TextBox 20">
            <a:extLst>
              <a:ext uri="{FF2B5EF4-FFF2-40B4-BE49-F238E27FC236}">
                <a16:creationId xmlns:a16="http://schemas.microsoft.com/office/drawing/2014/main" id="{306BB6B8-8F2E-E75C-F1D2-95EF948F7A4A}"/>
              </a:ext>
            </a:extLst>
          </p:cNvPr>
          <p:cNvSpPr txBox="1"/>
          <p:nvPr/>
        </p:nvSpPr>
        <p:spPr>
          <a:xfrm>
            <a:off x="1508378" y="5732637"/>
            <a:ext cx="10476515" cy="461665"/>
          </a:xfrm>
          <a:prstGeom prst="rect">
            <a:avLst/>
          </a:prstGeom>
          <a:solidFill>
            <a:srgbClr val="DDE0E5"/>
          </a:solidFill>
        </p:spPr>
        <p:txBody>
          <a:bodyPr wrap="square">
            <a:spAutoFit/>
          </a:bodyPr>
          <a:lstStyle/>
          <a:p>
            <a:pPr lvl="0"/>
            <a:r>
              <a:rPr lang="de-DE" sz="2400" dirty="0"/>
              <a:t>7</a:t>
            </a:r>
            <a:r>
              <a:rPr lang="el-GR" sz="2400" dirty="0">
                <a:solidFill>
                  <a:schemeClr val="tx1"/>
                </a:solidFill>
              </a:rPr>
              <a:t>. </a:t>
            </a:r>
            <a:r>
              <a:rPr lang="de-DE" sz="2400" dirty="0">
                <a:hlinkClick r:id="rId10" action="ppaction://hlinksldjump"/>
              </a:rPr>
              <a:t>Fragen, nächste Schritte und Abschluss</a:t>
            </a:r>
            <a:endParaRPr lang="el-GR" sz="2400" dirty="0">
              <a:solidFill>
                <a:schemeClr val="tx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FAD0263A-C9FF-AD76-4F1B-38E13EA97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92DD35-8C0F-BA1E-0677-337F3E270111}"/>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200" dirty="0">
                <a:solidFill>
                  <a:srgbClr val="C01E24"/>
                </a:solidFill>
              </a:rPr>
              <a:t>9.1.5</a:t>
            </a:r>
            <a:r>
              <a:rPr lang="en-US" altLang="el-GR" dirty="0"/>
              <a:t/>
            </a:r>
            <a:br>
              <a:rPr lang="en-US" altLang="el-GR" dirty="0"/>
            </a:br>
            <a:r>
              <a:rPr lang="de-DE" altLang="el-GR" sz="4000" dirty="0">
                <a:solidFill>
                  <a:srgbClr val="C01E24"/>
                </a:solidFill>
              </a:rPr>
              <a:t>Durch Apps navigieren und potenzielle Vorteile bewerten</a:t>
            </a:r>
            <a:endParaRPr lang="el-GR" sz="4000"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897479" cy="3789082"/>
          </a:xfrm>
        </p:spPr>
        <p:txBody>
          <a:bodyPr>
            <a:normAutofit fontScale="92500" lnSpcReduction="20000"/>
          </a:bodyPr>
          <a:lstStyle/>
          <a:p>
            <a:pPr lvl="0"/>
            <a:r>
              <a:rPr lang="de-DE" sz="2400" dirty="0"/>
              <a:t>Erkundung verschiedener Gesundheits-Apps und Anwendung von Wissen und Reflexionsfähigkeiten über Konzepte des gesunden Alterns</a:t>
            </a:r>
          </a:p>
          <a:p>
            <a:pPr lvl="0"/>
            <a:r>
              <a:rPr lang="de-DE" sz="2400" dirty="0"/>
              <a:t>Bewertung des potenziellen Nutzens von Gesundheits-Apps im eigenen Leben und Entwicklung von Strategien, um diesen zu erfahren</a:t>
            </a:r>
            <a:endParaRPr lang="en-US" sz="2400" dirty="0"/>
          </a:p>
        </p:txBody>
      </p:sp>
    </p:spTree>
    <p:extLst>
      <p:ext uri="{BB962C8B-B14F-4D97-AF65-F5344CB8AC3E}">
        <p14:creationId xmlns:p14="http://schemas.microsoft.com/office/powerpoint/2010/main" val="1956178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5720" y="931844"/>
            <a:ext cx="11059692" cy="605096"/>
          </a:xfrm>
        </p:spPr>
        <p:txBody>
          <a:bodyPr/>
          <a:lstStyle/>
          <a:p>
            <a:r>
              <a:rPr lang="de-DE" dirty="0"/>
              <a:t>Beispiele: Verfügbare Apps für gesundes Altern</a:t>
            </a:r>
          </a:p>
        </p:txBody>
      </p:sp>
      <p:sp>
        <p:nvSpPr>
          <p:cNvPr id="8" name="Titel 1"/>
          <p:cNvSpPr txBox="1">
            <a:spLocks/>
          </p:cNvSpPr>
          <p:nvPr/>
        </p:nvSpPr>
        <p:spPr>
          <a:xfrm>
            <a:off x="558000" y="206593"/>
            <a:ext cx="11093226" cy="8931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endParaRPr lang="de-DE"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683" y="1731722"/>
            <a:ext cx="2141307" cy="1398844"/>
          </a:xfrm>
          <a:prstGeom prst="rect">
            <a:avLst/>
          </a:prstGeom>
        </p:spPr>
      </p:pic>
      <p:sp>
        <p:nvSpPr>
          <p:cNvPr id="11" name="Textfeld 10"/>
          <p:cNvSpPr txBox="1"/>
          <p:nvPr/>
        </p:nvSpPr>
        <p:spPr>
          <a:xfrm>
            <a:off x="3700555" y="3265363"/>
            <a:ext cx="2412883" cy="646331"/>
          </a:xfrm>
          <a:prstGeom prst="rect">
            <a:avLst/>
          </a:prstGeom>
        </p:spPr>
        <p:txBody>
          <a:bodyPr wrap="square" rtlCol="0">
            <a:spAutoFit/>
          </a:bodyPr>
          <a:lstStyle/>
          <a:p>
            <a:pPr algn="l"/>
            <a:r>
              <a:rPr lang="de-DE" dirty="0"/>
              <a:t>Meditationspraktiken und Einschlafhilfe </a:t>
            </a: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48" y="1731722"/>
            <a:ext cx="1390649" cy="1420556"/>
          </a:xfrm>
          <a:prstGeom prst="rect">
            <a:avLst/>
          </a:prstGeom>
        </p:spPr>
      </p:pic>
      <p:sp>
        <p:nvSpPr>
          <p:cNvPr id="13" name="Textfeld 12"/>
          <p:cNvSpPr txBox="1"/>
          <p:nvPr/>
        </p:nvSpPr>
        <p:spPr>
          <a:xfrm>
            <a:off x="354625" y="3263651"/>
            <a:ext cx="2941228" cy="646331"/>
          </a:xfrm>
          <a:prstGeom prst="rect">
            <a:avLst/>
          </a:prstGeom>
        </p:spPr>
        <p:txBody>
          <a:bodyPr wrap="square" rtlCol="0">
            <a:spAutoFit/>
          </a:bodyPr>
          <a:lstStyle/>
          <a:p>
            <a:pPr algn="l"/>
            <a:r>
              <a:rPr lang="de-DE" dirty="0"/>
              <a:t>Medikamentenüberwachung und -erinnerung</a:t>
            </a:r>
          </a:p>
        </p:txBody>
      </p:sp>
      <p:pic>
        <p:nvPicPr>
          <p:cNvPr id="14" name="Grafik 13"/>
          <p:cNvPicPr>
            <a:picLocks noChangeAspect="1"/>
          </p:cNvPicPr>
          <p:nvPr/>
        </p:nvPicPr>
        <p:blipFill rotWithShape="1">
          <a:blip r:embed="rId5">
            <a:extLst>
              <a:ext uri="{28A0092B-C50C-407E-A947-70E740481C1C}">
                <a14:useLocalDpi xmlns:a14="http://schemas.microsoft.com/office/drawing/2010/main" val="0"/>
              </a:ext>
            </a:extLst>
          </a:blip>
          <a:srcRect l="10786" t="7611" r="11706" b="7836"/>
          <a:stretch/>
        </p:blipFill>
        <p:spPr>
          <a:xfrm>
            <a:off x="10520788" y="1702777"/>
            <a:ext cx="1397000" cy="1524001"/>
          </a:xfrm>
          <a:prstGeom prst="rect">
            <a:avLst/>
          </a:prstGeom>
        </p:spPr>
      </p:pic>
      <p:sp>
        <p:nvSpPr>
          <p:cNvPr id="15" name="Textfeld 14"/>
          <p:cNvSpPr txBox="1"/>
          <p:nvPr/>
        </p:nvSpPr>
        <p:spPr>
          <a:xfrm>
            <a:off x="9204198" y="3272491"/>
            <a:ext cx="2643671" cy="646331"/>
          </a:xfrm>
          <a:prstGeom prst="rect">
            <a:avLst/>
          </a:prstGeom>
        </p:spPr>
        <p:txBody>
          <a:bodyPr wrap="square" rtlCol="0">
            <a:spAutoFit/>
          </a:bodyPr>
          <a:lstStyle/>
          <a:p>
            <a:pPr algn="l"/>
            <a:r>
              <a:rPr lang="de-DE" dirty="0"/>
              <a:t>Kognitives Training durch Spiele</a:t>
            </a:r>
          </a:p>
        </p:txBody>
      </p:sp>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7519" y="1731722"/>
            <a:ext cx="1417512" cy="1417512"/>
          </a:xfrm>
          <a:prstGeom prst="rect">
            <a:avLst/>
          </a:prstGeom>
        </p:spPr>
      </p:pic>
      <p:pic>
        <p:nvPicPr>
          <p:cNvPr id="17" name="Grafi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4198" y="1906539"/>
            <a:ext cx="1224027" cy="1224027"/>
          </a:xfrm>
          <a:prstGeom prst="rect">
            <a:avLst/>
          </a:prstGeom>
        </p:spPr>
      </p:pic>
      <p:pic>
        <p:nvPicPr>
          <p:cNvPr id="18" name="Grafik 17"/>
          <p:cNvPicPr>
            <a:picLocks noChangeAspect="1"/>
          </p:cNvPicPr>
          <p:nvPr/>
        </p:nvPicPr>
        <p:blipFill rotWithShape="1">
          <a:blip r:embed="rId8">
            <a:extLst>
              <a:ext uri="{28A0092B-C50C-407E-A947-70E740481C1C}">
                <a14:useLocalDpi xmlns:a14="http://schemas.microsoft.com/office/drawing/2010/main" val="0"/>
              </a:ext>
            </a:extLst>
          </a:blip>
          <a:srcRect l="35243" t="18873" r="35510" b="21413"/>
          <a:stretch/>
        </p:blipFill>
        <p:spPr>
          <a:xfrm>
            <a:off x="6104613" y="1606305"/>
            <a:ext cx="1315848" cy="1412602"/>
          </a:xfrm>
          <a:prstGeom prst="rect">
            <a:avLst/>
          </a:prstGeom>
        </p:spPr>
      </p:pic>
      <p:sp>
        <p:nvSpPr>
          <p:cNvPr id="19" name="Textfeld 18"/>
          <p:cNvSpPr txBox="1"/>
          <p:nvPr/>
        </p:nvSpPr>
        <p:spPr>
          <a:xfrm>
            <a:off x="6046904" y="3226778"/>
            <a:ext cx="2752592" cy="646331"/>
          </a:xfrm>
          <a:prstGeom prst="rect">
            <a:avLst/>
          </a:prstGeom>
        </p:spPr>
        <p:txBody>
          <a:bodyPr wrap="square" rtlCol="0">
            <a:spAutoFit/>
          </a:bodyPr>
          <a:lstStyle/>
          <a:p>
            <a:pPr algn="l"/>
            <a:r>
              <a:rPr lang="de-DE" dirty="0"/>
              <a:t>Körperliches Training für Senioren</a:t>
            </a:r>
          </a:p>
        </p:txBody>
      </p:sp>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1653" y="1702777"/>
            <a:ext cx="1357843" cy="1298977"/>
          </a:xfrm>
          <a:prstGeom prst="rect">
            <a:avLst/>
          </a:prstGeom>
        </p:spPr>
      </p:pic>
      <p:pic>
        <p:nvPicPr>
          <p:cNvPr id="21" name="Grafik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720" y="4298649"/>
            <a:ext cx="3181350" cy="1438275"/>
          </a:xfrm>
          <a:prstGeom prst="rect">
            <a:avLst/>
          </a:prstGeom>
        </p:spPr>
      </p:pic>
      <p:sp>
        <p:nvSpPr>
          <p:cNvPr id="22" name="Textfeld 21"/>
          <p:cNvSpPr txBox="1"/>
          <p:nvPr/>
        </p:nvSpPr>
        <p:spPr>
          <a:xfrm>
            <a:off x="449671" y="5807916"/>
            <a:ext cx="3127399" cy="923330"/>
          </a:xfrm>
          <a:prstGeom prst="rect">
            <a:avLst/>
          </a:prstGeom>
        </p:spPr>
        <p:txBody>
          <a:bodyPr wrap="square" rtlCol="0">
            <a:spAutoFit/>
          </a:bodyPr>
          <a:lstStyle/>
          <a:p>
            <a:pPr algn="l"/>
            <a:r>
              <a:rPr lang="de-DE" dirty="0"/>
              <a:t>Video-Anrufhilfe für Menschen mit eingeschränktem Sehvermögen</a:t>
            </a:r>
          </a:p>
        </p:txBody>
      </p:sp>
      <p:pic>
        <p:nvPicPr>
          <p:cNvPr id="23" name="Grafik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85971" y="4132619"/>
            <a:ext cx="3275230" cy="1764084"/>
          </a:xfrm>
          <a:prstGeom prst="rect">
            <a:avLst/>
          </a:prstGeom>
        </p:spPr>
      </p:pic>
      <p:sp>
        <p:nvSpPr>
          <p:cNvPr id="24" name="Textfeld 23"/>
          <p:cNvSpPr txBox="1"/>
          <p:nvPr/>
        </p:nvSpPr>
        <p:spPr>
          <a:xfrm>
            <a:off x="3933802" y="5778453"/>
            <a:ext cx="3127399" cy="369332"/>
          </a:xfrm>
          <a:prstGeom prst="rect">
            <a:avLst/>
          </a:prstGeom>
        </p:spPr>
        <p:txBody>
          <a:bodyPr wrap="square" rtlCol="0">
            <a:spAutoFit/>
          </a:bodyPr>
          <a:lstStyle/>
          <a:p>
            <a:pPr algn="l"/>
            <a:r>
              <a:rPr lang="de-DE" dirty="0"/>
              <a:t>Notruf-App für Hilfe</a:t>
            </a:r>
          </a:p>
        </p:txBody>
      </p:sp>
      <p:pic>
        <p:nvPicPr>
          <p:cNvPr id="25" name="Grafik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8457" y="4181996"/>
            <a:ext cx="1524661" cy="1554928"/>
          </a:xfrm>
          <a:prstGeom prst="rect">
            <a:avLst/>
          </a:prstGeom>
        </p:spPr>
      </p:pic>
      <p:sp>
        <p:nvSpPr>
          <p:cNvPr id="26" name="Textfeld 25"/>
          <p:cNvSpPr txBox="1"/>
          <p:nvPr/>
        </p:nvSpPr>
        <p:spPr>
          <a:xfrm>
            <a:off x="9548329" y="5713562"/>
            <a:ext cx="2643671" cy="646331"/>
          </a:xfrm>
          <a:prstGeom prst="rect">
            <a:avLst/>
          </a:prstGeom>
        </p:spPr>
        <p:txBody>
          <a:bodyPr wrap="square" rtlCol="0">
            <a:spAutoFit/>
          </a:bodyPr>
          <a:lstStyle/>
          <a:p>
            <a:pPr algn="l"/>
            <a:r>
              <a:rPr lang="de-DE" dirty="0"/>
              <a:t>Gedächtnistraining für Menschen mit Demenz</a:t>
            </a:r>
          </a:p>
        </p:txBody>
      </p:sp>
      <p:pic>
        <p:nvPicPr>
          <p:cNvPr id="27" name="Grafik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77044" y="4105901"/>
            <a:ext cx="1563670" cy="1607661"/>
          </a:xfrm>
          <a:prstGeom prst="rect">
            <a:avLst/>
          </a:prstGeom>
        </p:spPr>
      </p:pic>
      <p:sp>
        <p:nvSpPr>
          <p:cNvPr id="28" name="Textfeld 27"/>
          <p:cNvSpPr txBox="1"/>
          <p:nvPr/>
        </p:nvSpPr>
        <p:spPr>
          <a:xfrm>
            <a:off x="7009722" y="5713561"/>
            <a:ext cx="2643671" cy="646331"/>
          </a:xfrm>
          <a:prstGeom prst="rect">
            <a:avLst/>
          </a:prstGeom>
        </p:spPr>
        <p:txBody>
          <a:bodyPr wrap="square" rtlCol="0">
            <a:spAutoFit/>
          </a:bodyPr>
          <a:lstStyle/>
          <a:p>
            <a:pPr algn="l"/>
            <a:r>
              <a:rPr lang="de-DE" dirty="0"/>
              <a:t>Regionale Informations-App für Senioren</a:t>
            </a:r>
          </a:p>
        </p:txBody>
      </p:sp>
      <p:sp>
        <p:nvSpPr>
          <p:cNvPr id="2" name="Ορθογώνιο 7">
            <a:extLst>
              <a:ext uri="{FF2B5EF4-FFF2-40B4-BE49-F238E27FC236}">
                <a16:creationId xmlns:a16="http://schemas.microsoft.com/office/drawing/2014/main" id="{BF0046F3-28B0-BE9B-24C2-272A6CE84CD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9.1.5 Apps </a:t>
            </a:r>
            <a:r>
              <a:rPr lang="en-US" altLang="el-GR" dirty="0" err="1">
                <a:solidFill>
                  <a:schemeClr val="bg1"/>
                </a:solidFill>
                <a:latin typeface="+mj-lt"/>
                <a:ea typeface="+mj-ea"/>
                <a:cs typeface="+mj-cs"/>
              </a:rPr>
              <a:t>entdecken</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bewerten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882297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3585" r="18207" b="3110"/>
          <a:stretch/>
        </p:blipFill>
        <p:spPr>
          <a:xfrm>
            <a:off x="6299639" y="1512000"/>
            <a:ext cx="5631712" cy="4649580"/>
          </a:xfrm>
          <a:prstGeom prst="rect">
            <a:avLst/>
          </a:prstGeom>
        </p:spPr>
      </p:pic>
      <p:pic>
        <p:nvPicPr>
          <p:cNvPr id="4"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DF555F48-35B4-1830-B4FB-6FFF6194900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0" y="394636"/>
            <a:ext cx="1680000" cy="168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583181" y="906904"/>
            <a:ext cx="9937692" cy="605096"/>
          </a:xfrm>
        </p:spPr>
        <p:txBody>
          <a:bodyPr/>
          <a:lstStyle/>
          <a:p>
            <a:r>
              <a:rPr lang="de-DE" dirty="0">
                <a:solidFill>
                  <a:srgbClr val="4A4CF5"/>
                </a:solidFill>
              </a:rPr>
              <a:t>Aktivität 5: Gesundheits-Apps erkunden</a:t>
            </a:r>
          </a:p>
        </p:txBody>
      </p:sp>
      <p:sp>
        <p:nvSpPr>
          <p:cNvPr id="6" name="Inhaltsplatzhalter 5"/>
          <p:cNvSpPr>
            <a:spLocks noGrp="1"/>
          </p:cNvSpPr>
          <p:nvPr>
            <p:ph idx="1"/>
          </p:nvPr>
        </p:nvSpPr>
        <p:spPr/>
        <p:txBody>
          <a:bodyPr/>
          <a:lstStyle/>
          <a:p>
            <a:pPr marL="0" indent="0">
              <a:buNone/>
            </a:pPr>
            <a:r>
              <a:rPr lang="de-DE" b="1" dirty="0"/>
              <a:t>Sie sind dran!</a:t>
            </a:r>
          </a:p>
          <a:p>
            <a:r>
              <a:rPr lang="de-DE" dirty="0"/>
              <a:t>Bitte wählen Sie eine App aus. </a:t>
            </a:r>
          </a:p>
          <a:p>
            <a:r>
              <a:rPr lang="de-DE" dirty="0"/>
              <a:t>Nehmen Sie Ihr Gerät heraus, gehen Sie in den App Store und laden Sie die App auf Ihr Gerät herunter. </a:t>
            </a:r>
          </a:p>
          <a:p>
            <a:r>
              <a:rPr lang="de-DE" dirty="0"/>
              <a:t>Erkunden Sie die App einige Minuten lang allein. Werfen Sie einen Blick auf die Funktionen und Einstellungen.</a:t>
            </a:r>
          </a:p>
          <a:p>
            <a:r>
              <a:rPr lang="de-DE" dirty="0"/>
              <a:t>Überdenken Sie Ihre Einschätzung des potenziellen Nutzens in der Praxis.</a:t>
            </a:r>
          </a:p>
        </p:txBody>
      </p:sp>
      <p:sp>
        <p:nvSpPr>
          <p:cNvPr id="7"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5"/>
              </a:rPr>
              <a:t>Quelle</a:t>
            </a:r>
            <a:r>
              <a:rPr lang="en-US" sz="1200" dirty="0"/>
              <a:t>| </a:t>
            </a:r>
            <a:r>
              <a:rPr lang="en-US" sz="1200" dirty="0">
                <a:hlinkClick r:id="rId6"/>
              </a:rPr>
              <a:t>Pixabay </a:t>
            </a:r>
            <a:r>
              <a:rPr lang="en-US" sz="1200" dirty="0" err="1">
                <a:hlinkClick r:id="rId6"/>
              </a:rPr>
              <a:t>Lizenz</a:t>
            </a:r>
            <a:endParaRPr lang="en-US" sz="1200" dirty="0"/>
          </a:p>
        </p:txBody>
      </p:sp>
      <p:sp>
        <p:nvSpPr>
          <p:cNvPr id="3" name="Ορθογώνιο 7">
            <a:extLst>
              <a:ext uri="{FF2B5EF4-FFF2-40B4-BE49-F238E27FC236}">
                <a16:creationId xmlns:a16="http://schemas.microsoft.com/office/drawing/2014/main" id="{987C3DE5-F8AF-F9AE-DD90-93CAF62CD75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latin typeface="+mj-lt"/>
                <a:ea typeface="+mj-ea"/>
                <a:cs typeface="+mj-cs"/>
              </a:rPr>
              <a:t>9.1.5 Apps </a:t>
            </a:r>
            <a:r>
              <a:rPr lang="en-US" altLang="el-GR" dirty="0" err="1">
                <a:solidFill>
                  <a:schemeClr val="bg1"/>
                </a:solidFill>
                <a:latin typeface="+mj-lt"/>
                <a:ea typeface="+mj-ea"/>
                <a:cs typeface="+mj-cs"/>
              </a:rPr>
              <a:t>entdecken</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bewerten</a:t>
            </a:r>
            <a:r>
              <a:rPr lang="en-US" altLang="el-GR" dirty="0">
                <a:solidFill>
                  <a:schemeClr val="bg1"/>
                </a:solidFill>
                <a:latin typeface="+mj-lt"/>
                <a:ea typeface="+mj-ea"/>
                <a:cs typeface="+mj-cs"/>
              </a:rPr>
              <a:t> …</a:t>
            </a:r>
            <a:endParaRPr lang="en-US"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F401AFDE-6FC7-8B68-A9A4-D363F29E87A6}"/>
              </a:ext>
            </a:extLst>
          </p:cNvPr>
          <p:cNvSpPr txBox="1"/>
          <p:nvPr/>
        </p:nvSpPr>
        <p:spPr>
          <a:xfrm>
            <a:off x="743181" y="6463364"/>
            <a:ext cx="3441544" cy="276999"/>
          </a:xfrm>
          <a:prstGeom prst="rect">
            <a:avLst/>
          </a:prstGeom>
          <a:noFill/>
        </p:spPr>
        <p:txBody>
          <a:bodyPr wrap="square">
            <a:spAutoFit/>
          </a:bodyPr>
          <a:lstStyle/>
          <a:p>
            <a:r>
              <a:rPr lang="de-DE" sz="1200" dirty="0">
                <a:hlinkClick r:id="rId7"/>
              </a:rPr>
              <a:t>Bild von</a:t>
            </a:r>
            <a:r>
              <a:rPr lang="el-GR" sz="1200" dirty="0">
                <a:hlinkClick r:id="rId7"/>
              </a:rPr>
              <a:t> vectorjuice</a:t>
            </a:r>
            <a:r>
              <a:rPr lang="en-US" sz="1200" dirty="0">
                <a:hlinkClick r:id="rId7"/>
              </a:rPr>
              <a:t> </a:t>
            </a:r>
            <a:r>
              <a:rPr lang="de-DE" sz="1200" dirty="0">
                <a:hlinkClick r:id="rId7"/>
              </a:rPr>
              <a:t>auf </a:t>
            </a:r>
            <a:r>
              <a:rPr lang="de-DE" sz="1200" dirty="0" err="1">
                <a:hlinkClick r:id="rId7"/>
              </a:rPr>
              <a:t>Freepik</a:t>
            </a:r>
            <a:endParaRPr lang="el-GR" sz="1200" dirty="0"/>
          </a:p>
        </p:txBody>
      </p:sp>
    </p:spTree>
    <p:extLst>
      <p:ext uri="{BB962C8B-B14F-4D97-AF65-F5344CB8AC3E}">
        <p14:creationId xmlns:p14="http://schemas.microsoft.com/office/powerpoint/2010/main" val="1975259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9.1.6</a:t>
            </a:r>
            <a:r>
              <a:rPr lang="en-US" altLang="el-GR" dirty="0"/>
              <a:t/>
            </a:r>
            <a:br>
              <a:rPr lang="en-US" altLang="el-GR" dirty="0"/>
            </a:br>
            <a:r>
              <a:rPr lang="en-US" altLang="el-GR" dirty="0" err="1">
                <a:solidFill>
                  <a:srgbClr val="C01E24"/>
                </a:solidFill>
              </a:rPr>
              <a:t>Diskussion</a:t>
            </a:r>
            <a:r>
              <a:rPr lang="en-US" altLang="el-GR" dirty="0">
                <a:solidFill>
                  <a:srgbClr val="C01E24"/>
                </a:solidFill>
              </a:rPr>
              <a:t> und </a:t>
            </a:r>
            <a:r>
              <a:rPr lang="en-US" altLang="el-GR" dirty="0" err="1">
                <a:solidFill>
                  <a:srgbClr val="C01E24"/>
                </a:solidFill>
              </a:rPr>
              <a:t>offene</a:t>
            </a:r>
            <a:r>
              <a:rPr lang="en-US" altLang="el-GR" dirty="0">
                <a:solidFill>
                  <a:srgbClr val="C01E24"/>
                </a:solidFill>
              </a:rPr>
              <a:t> </a:t>
            </a:r>
            <a:r>
              <a:rPr lang="en-US" altLang="el-GR" dirty="0" err="1">
                <a:solidFill>
                  <a:srgbClr val="C01E24"/>
                </a:solidFill>
              </a:rPr>
              <a:t>Fragen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60" cy="3731827"/>
          </a:xfrm>
        </p:spPr>
        <p:txBody>
          <a:bodyPr>
            <a:normAutofit/>
          </a:bodyPr>
          <a:lstStyle/>
          <a:p>
            <a:pPr lvl="0"/>
            <a:r>
              <a:rPr lang="de-DE" sz="2000" dirty="0"/>
              <a:t>Diskussion der ausgewählten Anwendungen und der erwarteten Vorteile.</a:t>
            </a:r>
          </a:p>
          <a:p>
            <a:pPr lvl="0"/>
            <a:r>
              <a:rPr lang="de-DE" sz="2000" dirty="0"/>
              <a:t>Klärung von Missverständnissen, die sich aus den vorangegangenen theoretischen Informationen ergeben haben.</a:t>
            </a:r>
          </a:p>
          <a:p>
            <a:pPr lvl="0"/>
            <a:r>
              <a:rPr lang="de-DE" sz="2000" dirty="0"/>
              <a:t>Sicherstellen, dass der Inhalt des Moduls in der Tiefe verstanden wird. </a:t>
            </a:r>
            <a:endParaRPr lang="en-US" sz="2000" dirty="0"/>
          </a:p>
        </p:txBody>
      </p:sp>
      <p:pic>
        <p:nvPicPr>
          <p:cNvPr id="7" name="Picture 2" descr="Ambition abstract concept">
            <a:extLst>
              <a:ext uri="{FF2B5EF4-FFF2-40B4-BE49-F238E27FC236}">
                <a16:creationId xmlns:a16="http://schemas.microsoft.com/office/drawing/2014/main" id="{27A3AD77-0BD4-5993-DA63-EA80EDDCA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14F3444-1B56-49CB-20A9-0B9040FD1B8F}"/>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130" y="394636"/>
            <a:ext cx="5305610" cy="3535692"/>
          </a:xfrm>
          <a:prstGeom prst="rect">
            <a:avLst/>
          </a:prstGeom>
        </p:spPr>
      </p:pic>
      <p:sp>
        <p:nvSpPr>
          <p:cNvPr id="3" name="Inhaltsplatzhalter 2"/>
          <p:cNvSpPr>
            <a:spLocks noGrp="1"/>
          </p:cNvSpPr>
          <p:nvPr>
            <p:ph idx="1"/>
          </p:nvPr>
        </p:nvSpPr>
        <p:spPr>
          <a:xfrm>
            <a:off x="558000" y="1952367"/>
            <a:ext cx="7424174" cy="4865977"/>
          </a:xfrm>
        </p:spPr>
        <p:txBody>
          <a:bodyPr/>
          <a:lstStyle/>
          <a:p>
            <a:pPr marL="0" indent="0">
              <a:buNone/>
            </a:pPr>
            <a:r>
              <a:rPr lang="de-DE" b="1" dirty="0"/>
              <a:t>Jetzt sind Sie dran!</a:t>
            </a:r>
          </a:p>
          <a:p>
            <a:r>
              <a:rPr lang="de-DE" dirty="0"/>
              <a:t>Warum haben Sie sich für diese spezielle App entschieden?</a:t>
            </a:r>
          </a:p>
          <a:p>
            <a:r>
              <a:rPr lang="de-DE" dirty="0"/>
              <a:t>Welchen Bereich des gesunden Alterns sprechen Sie an und warum?</a:t>
            </a:r>
          </a:p>
          <a:p>
            <a:r>
              <a:rPr lang="de-DE" dirty="0"/>
              <a:t>Welche Vorteile versprechen Sie sich davon?</a:t>
            </a:r>
          </a:p>
          <a:p>
            <a:r>
              <a:rPr lang="de-DE" dirty="0"/>
              <a:t>Was könnte Ihre konsequente Nutzung der App behindern?</a:t>
            </a:r>
          </a:p>
          <a:p>
            <a:r>
              <a:rPr lang="de-DE" dirty="0"/>
              <a:t>Was könnte Ihre konsequente Nutzung der App erleichtern?</a:t>
            </a:r>
          </a:p>
        </p:txBody>
      </p:sp>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t>Quelle| </a:t>
            </a:r>
            <a:r>
              <a:rPr lang="en-US" sz="1200" dirty="0">
                <a:hlinkClick r:id="rId4"/>
              </a:rPr>
              <a:t>Pixabay </a:t>
            </a:r>
            <a:r>
              <a:rPr lang="en-US" sz="1200" dirty="0" err="1">
                <a:hlinkClick r:id="rId4"/>
              </a:rPr>
              <a:t>Lizenz</a:t>
            </a:r>
            <a:endParaRPr lang="en-US" sz="1200" dirty="0"/>
          </a:p>
        </p:txBody>
      </p:sp>
      <p:sp>
        <p:nvSpPr>
          <p:cNvPr id="6" name="Ορθογώνιο 7">
            <a:extLst>
              <a:ext uri="{FF2B5EF4-FFF2-40B4-BE49-F238E27FC236}">
                <a16:creationId xmlns:a16="http://schemas.microsoft.com/office/drawing/2014/main" id="{0C234B47-E691-91AA-1437-73C7F27B53D7}"/>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9.1.6 </a:t>
            </a:r>
            <a:r>
              <a:rPr lang="en-US" altLang="el-GR" dirty="0" err="1">
                <a:solidFill>
                  <a:schemeClr val="bg1"/>
                </a:solidFill>
                <a:latin typeface="+mj-lt"/>
                <a:ea typeface="+mj-ea"/>
                <a:cs typeface="+mj-cs"/>
              </a:rPr>
              <a:t>Diskussion</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offene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Fragen</a:t>
            </a:r>
            <a:endParaRPr lang="en-US" dirty="0">
              <a:solidFill>
                <a:schemeClr val="bg1"/>
              </a:solidFill>
              <a:latin typeface="+mj-lt"/>
              <a:ea typeface="+mj-ea"/>
              <a:cs typeface="+mj-cs"/>
            </a:endParaRPr>
          </a:p>
        </p:txBody>
      </p:sp>
      <p:sp>
        <p:nvSpPr>
          <p:cNvPr id="2" name="Titel 1"/>
          <p:cNvSpPr>
            <a:spLocks noGrp="1"/>
          </p:cNvSpPr>
          <p:nvPr>
            <p:ph type="title"/>
          </p:nvPr>
        </p:nvSpPr>
        <p:spPr/>
        <p:txBody>
          <a:bodyPr/>
          <a:lstStyle/>
          <a:p>
            <a:r>
              <a:rPr lang="de-DE" dirty="0"/>
              <a:t>Aktion 6: Bitte teilen Sie der Gruppe mit</a:t>
            </a:r>
          </a:p>
        </p:txBody>
      </p:sp>
    </p:spTree>
    <p:extLst>
      <p:ext uri="{BB962C8B-B14F-4D97-AF65-F5344CB8AC3E}">
        <p14:creationId xmlns:p14="http://schemas.microsoft.com/office/powerpoint/2010/main" val="267416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err="1"/>
              <a:t>Diskussion</a:t>
            </a:r>
            <a:endParaRPr lang="en-US" sz="2800" dirty="0"/>
          </a:p>
        </p:txBody>
      </p:sp>
      <p:sp>
        <p:nvSpPr>
          <p:cNvPr id="3" name="Θέση περιεχομένου 2"/>
          <p:cNvSpPr>
            <a:spLocks noGrp="1"/>
          </p:cNvSpPr>
          <p:nvPr>
            <p:ph idx="1"/>
          </p:nvPr>
        </p:nvSpPr>
        <p:spPr>
          <a:xfrm>
            <a:off x="643059" y="2240129"/>
            <a:ext cx="11059693" cy="3941326"/>
          </a:xfrm>
        </p:spPr>
        <p:txBody>
          <a:bodyPr/>
          <a:lstStyle/>
          <a:p>
            <a:pPr marL="0" indent="0">
              <a:buNone/>
            </a:pPr>
            <a:r>
              <a:rPr lang="en-GB" sz="3200" dirty="0" err="1"/>
              <a:t>Haben</a:t>
            </a:r>
            <a:r>
              <a:rPr lang="en-GB" sz="3200" dirty="0"/>
              <a:t> Sie...</a:t>
            </a:r>
          </a:p>
          <a:p>
            <a:r>
              <a:rPr lang="en-GB" sz="3200" dirty="0" err="1"/>
              <a:t>Fragen</a:t>
            </a:r>
            <a:r>
              <a:rPr lang="en-GB" sz="3200" dirty="0"/>
              <a:t>?</a:t>
            </a:r>
          </a:p>
          <a:p>
            <a:r>
              <a:rPr lang="en-GB" sz="3200" dirty="0" err="1"/>
              <a:t>Klarstellungen</a:t>
            </a:r>
            <a:r>
              <a:rPr lang="en-GB" sz="3200" dirty="0"/>
              <a:t>?</a:t>
            </a:r>
          </a:p>
          <a:p>
            <a:r>
              <a:rPr lang="en-GB" sz="3200" dirty="0" err="1"/>
              <a:t>Kommentare</a:t>
            </a:r>
            <a:r>
              <a:rPr lang="en-GB" sz="3200" dirty="0"/>
              <a:t>?</a:t>
            </a:r>
            <a:endParaRPr lang="el-GR" dirty="0"/>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1888" y="1694515"/>
            <a:ext cx="4258852" cy="4258852"/>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a:hlinkClick r:id="rId5"/>
              </a:rPr>
              <a:t>Pixabay </a:t>
            </a:r>
            <a:r>
              <a:rPr lang="en-US" sz="1200" dirty="0" err="1">
                <a:hlinkClick r:id="rId5"/>
              </a:rPr>
              <a:t>Lizenz</a:t>
            </a:r>
            <a:endParaRPr lang="en-US" sz="1200" dirty="0"/>
          </a:p>
        </p:txBody>
      </p:sp>
      <p:sp>
        <p:nvSpPr>
          <p:cNvPr id="2" name="Ορθογώνιο 7">
            <a:extLst>
              <a:ext uri="{FF2B5EF4-FFF2-40B4-BE49-F238E27FC236}">
                <a16:creationId xmlns:a16="http://schemas.microsoft.com/office/drawing/2014/main" id="{315B302C-B066-1119-86E2-2699C8996E3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latin typeface="+mj-lt"/>
                <a:ea typeface="+mj-ea"/>
                <a:cs typeface="+mj-cs"/>
              </a:rPr>
              <a:t>9.1.6 </a:t>
            </a:r>
            <a:r>
              <a:rPr lang="en-US" altLang="el-GR" dirty="0" err="1">
                <a:solidFill>
                  <a:schemeClr val="bg1"/>
                </a:solidFill>
                <a:latin typeface="+mj-lt"/>
                <a:ea typeface="+mj-ea"/>
                <a:cs typeface="+mj-cs"/>
              </a:rPr>
              <a:t>Diskussion</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offene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Fragen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60343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9FDF65BF-5653-FD98-DAC9-3BEC8CBFC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A4A2DF-BA43-3063-559C-CEF2ECDCF5F2}"/>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9.1.7</a:t>
            </a:r>
            <a:r>
              <a:rPr lang="en-US" altLang="el-GR" dirty="0"/>
              <a:t/>
            </a:r>
            <a:br>
              <a:rPr lang="en-US" altLang="el-GR" dirty="0"/>
            </a:br>
            <a:r>
              <a:rPr lang="de-DE" altLang="el-GR" dirty="0">
                <a:solidFill>
                  <a:srgbClr val="C01E24"/>
                </a:solidFill>
              </a:rPr>
              <a:t>Nächste Schritte, Bewertung und Abschluss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213485" cy="3731827"/>
          </a:xfrm>
        </p:spPr>
        <p:txBody>
          <a:bodyPr>
            <a:normAutofit/>
          </a:bodyPr>
          <a:lstStyle/>
          <a:p>
            <a:pPr lvl="0"/>
            <a:r>
              <a:rPr lang="de-DE" sz="2400" dirty="0"/>
              <a:t>Um sich über die nächsten Schritte des Moduls zu informieren.</a:t>
            </a:r>
          </a:p>
          <a:p>
            <a:pPr lvl="0"/>
            <a:r>
              <a:rPr lang="de-DE" sz="2400" dirty="0"/>
              <a:t>Das Modul zu bewerten. </a:t>
            </a:r>
          </a:p>
          <a:p>
            <a:pPr lvl="0"/>
            <a:r>
              <a:rPr lang="de-DE" sz="2400" dirty="0"/>
              <a:t>Sie erfahren, wo Sie die verwendeten Referenzen und weiterführende Literatur finden.</a:t>
            </a:r>
            <a:endParaRPr lang="en-US" sz="2400" dirty="0"/>
          </a:p>
        </p:txBody>
      </p:sp>
    </p:spTree>
    <p:extLst>
      <p:ext uri="{BB962C8B-B14F-4D97-AF65-F5344CB8AC3E}">
        <p14:creationId xmlns:p14="http://schemas.microsoft.com/office/powerpoint/2010/main" val="25157037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Nächste Schritte</a:t>
            </a:r>
          </a:p>
        </p:txBody>
      </p:sp>
      <p:sp>
        <p:nvSpPr>
          <p:cNvPr id="6" name="Inhaltsplatzhalter 5"/>
          <p:cNvSpPr>
            <a:spLocks noGrp="1"/>
          </p:cNvSpPr>
          <p:nvPr>
            <p:ph idx="1"/>
          </p:nvPr>
        </p:nvSpPr>
        <p:spPr/>
        <p:txBody>
          <a:bodyPr/>
          <a:lstStyle/>
          <a:p>
            <a:r>
              <a:rPr lang="de-DE" dirty="0"/>
              <a:t>Die nächste Sitzung ist die Sitzung "Experimentelles Training".</a:t>
            </a:r>
          </a:p>
          <a:p>
            <a:r>
              <a:rPr lang="de-DE" dirty="0"/>
              <a:t>Hier lernen Sie ein App-Beispiel für einen Schlüsselbereich des gesunden Alterns kennen. </a:t>
            </a:r>
          </a:p>
          <a:p>
            <a:r>
              <a:rPr lang="de-DE" dirty="0"/>
              <a:t>Sie werden lernen, wie Sie sich Ziele für die Integration in den Alltag setzen können. </a:t>
            </a:r>
          </a:p>
          <a:p>
            <a:r>
              <a:rPr lang="de-DE" dirty="0"/>
              <a:t>Sie werden aufgefordert, eine Herausforderung zur Integration in den Alltag zu lösen und Ihre Erfahrungen auf der e-Training-Plattform zu teilen. </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79" y="1799999"/>
            <a:ext cx="5647621" cy="3763610"/>
          </a:xfrm>
          <a:prstGeom prst="rect">
            <a:avLst/>
          </a:prstGeom>
        </p:spPr>
      </p:pic>
      <p:sp>
        <p:nvSpPr>
          <p:cNvPr id="8"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a:hlinkClick r:id="rId5"/>
              </a:rPr>
              <a:t>Pixabay </a:t>
            </a:r>
            <a:r>
              <a:rPr lang="en-US" sz="1200" dirty="0" err="1">
                <a:hlinkClick r:id="rId5"/>
              </a:rPr>
              <a:t>Lizenz</a:t>
            </a:r>
            <a:endParaRPr lang="en-US" sz="1200" dirty="0"/>
          </a:p>
        </p:txBody>
      </p:sp>
      <p:sp>
        <p:nvSpPr>
          <p:cNvPr id="2" name="Ορθογώνιο 7">
            <a:extLst>
              <a:ext uri="{FF2B5EF4-FFF2-40B4-BE49-F238E27FC236}">
                <a16:creationId xmlns:a16="http://schemas.microsoft.com/office/drawing/2014/main" id="{8DA7D05D-8271-523D-B34F-48F596F0CAF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9.1.7 </a:t>
            </a:r>
            <a:r>
              <a:rPr lang="de-DE" altLang="el-GR" dirty="0">
                <a:solidFill>
                  <a:schemeClr val="bg1"/>
                </a:solidFill>
                <a:latin typeface="+mj-lt"/>
                <a:ea typeface="+mj-ea"/>
                <a:cs typeface="+mj-cs"/>
              </a:rPr>
              <a:t>Nächste Schritte, Bewertung und Abschluss</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009804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endParaRPr lang="el-GR" dirty="0"/>
          </a:p>
        </p:txBody>
      </p:sp>
      <p:graphicFrame>
        <p:nvGraphicFramePr>
          <p:cNvPr id="7" name="Θέση περιεχομένου 6"/>
          <p:cNvGraphicFramePr>
            <a:graphicFrameLocks noGrp="1"/>
          </p:cNvGraphicFramePr>
          <p:nvPr>
            <p:ph idx="1"/>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Die Inhalte des Moduls waren anregend und interessant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Inhalt des Moduls war klar, verständlich und einfach zu folgen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Trainer war gut vorbereitet (1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642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p>
        </p:txBody>
      </p:sp>
      <p:graphicFrame>
        <p:nvGraphicFramePr>
          <p:cNvPr id="7" name="Θέση περιεχομένου 6"/>
          <p:cNvGraphicFramePr>
            <a:graphicFrameLocks noGrp="1"/>
          </p:cNvGraphicFramePr>
          <p:nvPr>
            <p:ph idx="1"/>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bin insgesamt zufrieden mit dem Modul (1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würde dieses Modul anderen empfehlen (1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Das Modul hat mein Wissen über das Thema verbessert (1 Minimum, 5 Maximum) </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461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de-DE" dirty="0">
                <a:solidFill>
                  <a:schemeClr val="tx1"/>
                </a:solidFill>
              </a:rPr>
              <a:t>Gesundheits-Apps für ältere Menschen - Unterrichtssitzung </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673626"/>
            <a:ext cx="7754134" cy="3332039"/>
          </a:xfrm>
        </p:spPr>
        <p:txBody>
          <a:bodyPr>
            <a:normAutofit/>
          </a:bodyPr>
          <a:lstStyle/>
          <a:p>
            <a:r>
              <a:rPr lang="de-DE" dirty="0"/>
              <a:t>Die Teilnehmenden sollen mit dem Wissen ausgestattet werden, das sie benötigen, um relevante Bereiche des gesunden Alterns zu erkennen und fundierte Entscheidungen über die Beeinflussung von Alterungsprozessen, die Wiedererlangung von Fähigkeiten oder die Selbstverwaltung von Aktivitäten des täglichen Lebens (ATL) zu treffen. </a:t>
            </a:r>
          </a:p>
          <a:p>
            <a:r>
              <a:rPr lang="de-DE" dirty="0"/>
              <a:t>Den Teilnehmenden das nötige Wissen zu vermitteln, um Apps als wertvolle Werkzeuge für gesundes und aktives Altern zu nutzen. </a:t>
            </a:r>
            <a:endParaRPr lang="en-US" dirty="0"/>
          </a:p>
        </p:txBody>
      </p:sp>
      <p:sp>
        <p:nvSpPr>
          <p:cNvPr id="3" name="TextBox 2">
            <a:extLst>
              <a:ext uri="{FF2B5EF4-FFF2-40B4-BE49-F238E27FC236}">
                <a16:creationId xmlns:a16="http://schemas.microsoft.com/office/drawing/2014/main" id="{ED53DFC3-B5B3-F40F-2E20-A4AC672F3B97}"/>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C2834899-162C-A76E-F7C0-CE9C2C75ED8C}"/>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err="1">
                <a:solidFill>
                  <a:srgbClr val="C01E24"/>
                </a:solidFill>
              </a:rPr>
              <a:t>Referenzen</a:t>
            </a:r>
            <a:r>
              <a:rPr lang="it-IT" sz="3600" dirty="0">
                <a:solidFill>
                  <a:srgbClr val="C01E24"/>
                </a:solidFill>
              </a:rPr>
              <a:t> und </a:t>
            </a:r>
            <a:r>
              <a:rPr lang="it-IT" sz="3600" dirty="0" err="1">
                <a:solidFill>
                  <a:srgbClr val="C01E24"/>
                </a:solidFill>
              </a:rPr>
              <a:t>weitere</a:t>
            </a:r>
            <a:r>
              <a:rPr lang="it-IT" sz="3600" dirty="0">
                <a:solidFill>
                  <a:srgbClr val="C01E24"/>
                </a:solidFill>
              </a:rPr>
              <a:t> </a:t>
            </a:r>
            <a:r>
              <a:rPr lang="it-IT" sz="3600" dirty="0" err="1">
                <a:solidFill>
                  <a:srgbClr val="C01E24"/>
                </a:solidFill>
              </a:rPr>
              <a:t>Lektüre</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lnSpcReduction="10000"/>
          </a:bodyPr>
          <a:lstStyle/>
          <a:p>
            <a:r>
              <a:rPr lang="en-GB" sz="1800" dirty="0"/>
              <a:t>United Nations, Department of Economic and Social </a:t>
            </a:r>
            <a:r>
              <a:rPr lang="en-GB" sz="1800" dirty="0" err="1"/>
              <a:t>Afairs</a:t>
            </a:r>
            <a:r>
              <a:rPr lang="en-GB" sz="1800" dirty="0"/>
              <a:t> (UN DESA). (2020): World Population Ageing 2019. </a:t>
            </a:r>
            <a:r>
              <a:rPr lang="en-US" sz="1800" dirty="0"/>
              <a:t>Retrieved from: </a:t>
            </a:r>
            <a:r>
              <a:rPr lang="en-US" sz="1800" dirty="0">
                <a:hlinkClick r:id="rId3"/>
              </a:rPr>
              <a:t>https://www.un.org/en/development/desa/population/publications/pdf/ageing/WorldPopulationAgeing2019-Report.pdf</a:t>
            </a:r>
            <a:r>
              <a:rPr lang="en-US" sz="1800" dirty="0"/>
              <a:t>. Accessed date: November  20, 2023. </a:t>
            </a:r>
          </a:p>
          <a:p>
            <a:r>
              <a:rPr lang="en-GB" sz="1800" dirty="0"/>
              <a:t>National Institute on Aging (NIA). (2020): Understanding the Dynamics of the Aging Process. </a:t>
            </a:r>
            <a:r>
              <a:rPr lang="en-US" sz="1800" dirty="0"/>
              <a:t>Retrieved from: </a:t>
            </a:r>
            <a:r>
              <a:rPr lang="en-US" sz="1800" dirty="0">
                <a:hlinkClick r:id="rId4"/>
              </a:rPr>
              <a:t>https://www.nia.nih.gov/about/aging-strategic-directions-research/understanding-dynamics-aging</a:t>
            </a:r>
            <a:r>
              <a:rPr lang="en-US" sz="1800" dirty="0"/>
              <a:t>. Accessed date: November 20, 2023. </a:t>
            </a:r>
          </a:p>
          <a:p>
            <a:r>
              <a:rPr lang="en-GB" sz="1800" dirty="0"/>
              <a:t>World Health Organization. (WHO). (2020): Healthy ageing and functional ability. </a:t>
            </a:r>
            <a:r>
              <a:rPr lang="en-US" sz="1800" dirty="0"/>
              <a:t>Retrieved from: </a:t>
            </a:r>
            <a:r>
              <a:rPr lang="en-US" sz="1800" dirty="0">
                <a:hlinkClick r:id="rId5"/>
              </a:rPr>
              <a:t>https://www.who.int/news-room/questions-and-answers/item/healthy-ageing-and-functional-ability</a:t>
            </a:r>
            <a:r>
              <a:rPr lang="en-US" sz="1800" dirty="0"/>
              <a:t>. Accessed date: November 20, 2023. </a:t>
            </a:r>
          </a:p>
          <a:p>
            <a:r>
              <a:rPr lang="en-GB" sz="1800" dirty="0"/>
              <a:t>Pan American Health Organization (PAHO) &amp; World Health Organization (WHO). (2020): Healthy  Aging. </a:t>
            </a:r>
            <a:r>
              <a:rPr lang="en-US" sz="1800" dirty="0"/>
              <a:t>Retrieved from: </a:t>
            </a:r>
            <a:r>
              <a:rPr lang="en-US" sz="1800" dirty="0">
                <a:hlinkClick r:id="rId6"/>
              </a:rPr>
              <a:t>https://www.paho.org/en/healthy-aging</a:t>
            </a:r>
            <a:r>
              <a:rPr lang="en-US" sz="1800" dirty="0"/>
              <a:t>. Accessed date: November 20, 2023. </a:t>
            </a:r>
          </a:p>
          <a:p>
            <a:r>
              <a:rPr lang="en-US" sz="1800" dirty="0" err="1"/>
              <a:t>Marcussen</a:t>
            </a:r>
            <a:r>
              <a:rPr lang="en-US" sz="1800" dirty="0"/>
              <a:t>, L., &amp; </a:t>
            </a:r>
            <a:r>
              <a:rPr lang="en-US" sz="1800" dirty="0" err="1"/>
              <a:t>Marinus</a:t>
            </a:r>
            <a:r>
              <a:rPr lang="en-US" sz="1800" dirty="0"/>
              <a:t>, J. D. (2021). The use of </a:t>
            </a:r>
            <a:r>
              <a:rPr lang="en-US" sz="1800" dirty="0" err="1"/>
              <a:t>mHealth</a:t>
            </a:r>
            <a:r>
              <a:rPr lang="en-US" sz="1800" dirty="0"/>
              <a:t> solutions in active and healthy ageing promotion: An explorative scoping review. </a:t>
            </a:r>
            <a:r>
              <a:rPr lang="en-US" sz="1800" i="1" dirty="0"/>
              <a:t>Journal of Ideas in Health</a:t>
            </a:r>
            <a:r>
              <a:rPr lang="en-US" sz="1800" dirty="0"/>
              <a:t>, </a:t>
            </a:r>
            <a:r>
              <a:rPr lang="en-US" sz="1800" i="1" dirty="0"/>
              <a:t>4</a:t>
            </a:r>
            <a:r>
              <a:rPr lang="en-US" sz="1800" dirty="0"/>
              <a:t>(1), 307-320. https://doi.org/10.47108/JIDHEALTH.VOL4.ISS1.92</a:t>
            </a:r>
          </a:p>
          <a:p>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err="1">
                <a:solidFill>
                  <a:srgbClr val="C01E24"/>
                </a:solidFill>
              </a:rPr>
              <a:t>Referenzen</a:t>
            </a:r>
            <a:r>
              <a:rPr lang="it-IT" sz="3600" dirty="0">
                <a:solidFill>
                  <a:srgbClr val="C01E24"/>
                </a:solidFill>
              </a:rPr>
              <a:t> und </a:t>
            </a:r>
            <a:r>
              <a:rPr lang="it-IT" sz="3600" dirty="0" err="1">
                <a:solidFill>
                  <a:srgbClr val="C01E24"/>
                </a:solidFill>
              </a:rPr>
              <a:t>weitere</a:t>
            </a:r>
            <a:r>
              <a:rPr lang="it-IT" sz="3600" dirty="0">
                <a:solidFill>
                  <a:srgbClr val="C01E24"/>
                </a:solidFill>
              </a:rPr>
              <a:t> </a:t>
            </a:r>
            <a:r>
              <a:rPr lang="it-IT" sz="3600" dirty="0" err="1">
                <a:solidFill>
                  <a:srgbClr val="C01E24"/>
                </a:solidFill>
              </a:rPr>
              <a:t>Lektüre</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92500" lnSpcReduction="10000"/>
          </a:bodyPr>
          <a:lstStyle/>
          <a:p>
            <a:r>
              <a:rPr lang="en-GB" sz="1800" dirty="0"/>
              <a:t>Migration Data Portal. (2023): Older persons and migration.</a:t>
            </a:r>
            <a:r>
              <a:rPr lang="en-US" sz="1800" dirty="0"/>
              <a:t> Retrieved from: </a:t>
            </a:r>
            <a:r>
              <a:rPr lang="en-US" sz="1800" dirty="0">
                <a:hlinkClick r:id="rId3"/>
              </a:rPr>
              <a:t>https://www.migrationdataportal.org/themes/older-persons-and-migration</a:t>
            </a:r>
            <a:r>
              <a:rPr lang="en-US" sz="1800" dirty="0"/>
              <a:t>. Accessed date: November  20, 2023.</a:t>
            </a:r>
            <a:r>
              <a:rPr lang="en-GB" sz="1800" dirty="0"/>
              <a:t> </a:t>
            </a:r>
          </a:p>
          <a:p>
            <a:r>
              <a:rPr lang="en-GB" sz="1800" dirty="0"/>
              <a:t>World Health Organization. (WHO). (2021): Decade of healthy ageing: baseline report. </a:t>
            </a:r>
            <a:r>
              <a:rPr lang="en-GB" sz="1800" dirty="0" err="1"/>
              <a:t>Avaiöable</a:t>
            </a:r>
            <a:r>
              <a:rPr lang="en-GB" sz="1800" dirty="0"/>
              <a:t> at: </a:t>
            </a:r>
            <a:r>
              <a:rPr lang="en-GB" sz="1800" dirty="0">
                <a:hlinkClick r:id="rId4"/>
              </a:rPr>
              <a:t>https://www.who.int/publications/i/item/9789240017900</a:t>
            </a:r>
            <a:r>
              <a:rPr lang="en-GB" sz="1800" dirty="0"/>
              <a:t>. Accessed date: </a:t>
            </a:r>
            <a:r>
              <a:rPr lang="en-US" sz="1800" dirty="0"/>
              <a:t>November  20, 2023.</a:t>
            </a:r>
          </a:p>
          <a:p>
            <a:r>
              <a:rPr lang="hr-HR" sz="1800" dirty="0"/>
              <a:t>Helbostad JL, Vereijken B, Becker C, Todd C, Taraldsen K, Pijnappels M, Aminian K, Mellone S. Mobile Health Applications to Promote Active and Healthy Ageing. Sensors (Basel). 2017 Mar 18;17(3):622. doi: 10.3390/s17030622 </a:t>
            </a:r>
            <a:endParaRPr lang="de-DE" sz="1800" dirty="0"/>
          </a:p>
          <a:p>
            <a:r>
              <a:rPr lang="en-US" sz="1800" dirty="0" err="1"/>
              <a:t>Rasche</a:t>
            </a:r>
            <a:r>
              <a:rPr lang="en-US" sz="1800" dirty="0"/>
              <a:t> P, </a:t>
            </a:r>
            <a:r>
              <a:rPr lang="en-US" sz="1800" dirty="0" err="1"/>
              <a:t>Wille</a:t>
            </a:r>
            <a:r>
              <a:rPr lang="en-US" sz="1800" dirty="0"/>
              <a:t> M, </a:t>
            </a:r>
            <a:r>
              <a:rPr lang="en-US" sz="1800" dirty="0" err="1"/>
              <a:t>Bröhl</a:t>
            </a:r>
            <a:r>
              <a:rPr lang="en-US" sz="1800" dirty="0"/>
              <a:t> C, </a:t>
            </a:r>
            <a:r>
              <a:rPr lang="en-US" sz="1800" dirty="0" err="1"/>
              <a:t>Theis</a:t>
            </a:r>
            <a:r>
              <a:rPr lang="en-US" sz="1800" dirty="0"/>
              <a:t> S, </a:t>
            </a:r>
            <a:r>
              <a:rPr lang="en-US" sz="1800" dirty="0" err="1"/>
              <a:t>Schäfer</a:t>
            </a:r>
            <a:r>
              <a:rPr lang="en-US" sz="1800" dirty="0"/>
              <a:t> K, </a:t>
            </a:r>
            <a:r>
              <a:rPr lang="en-US" sz="1800" dirty="0" err="1"/>
              <a:t>Knobe</a:t>
            </a:r>
            <a:r>
              <a:rPr lang="en-US" sz="1800" dirty="0"/>
              <a:t> M, </a:t>
            </a:r>
            <a:r>
              <a:rPr lang="en-US" sz="1800" dirty="0" err="1"/>
              <a:t>Mertens</a:t>
            </a:r>
            <a:r>
              <a:rPr lang="en-US" sz="1800" dirty="0"/>
              <a:t> A. Prevalence of Health App Use Among Older Adults in Germany: National Survey. JMIR </a:t>
            </a:r>
            <a:r>
              <a:rPr lang="en-US" sz="1800" dirty="0" err="1"/>
              <a:t>Mhealth</a:t>
            </a:r>
            <a:r>
              <a:rPr lang="en-US" sz="1800" dirty="0"/>
              <a:t> </a:t>
            </a:r>
            <a:r>
              <a:rPr lang="en-US" sz="1800" dirty="0" err="1"/>
              <a:t>Uhealth</a:t>
            </a:r>
            <a:r>
              <a:rPr lang="en-US" sz="1800" dirty="0"/>
              <a:t> 2018;6(1):e26. </a:t>
            </a:r>
            <a:r>
              <a:rPr lang="en-US" sz="1800" dirty="0" err="1"/>
              <a:t>doi</a:t>
            </a:r>
            <a:r>
              <a:rPr lang="en-US" sz="1800" dirty="0"/>
              <a:t>: </a:t>
            </a:r>
            <a:r>
              <a:rPr lang="de-DE" sz="1800" dirty="0"/>
              <a:t> 10.2196/mhealth.8619.</a:t>
            </a:r>
            <a:endParaRPr lang="en-US" sz="1800" dirty="0"/>
          </a:p>
          <a:p>
            <a:r>
              <a:rPr lang="en-US" sz="1800" dirty="0" err="1"/>
              <a:t>Portenhauser</a:t>
            </a:r>
            <a:r>
              <a:rPr lang="en-US" sz="1800" dirty="0"/>
              <a:t> AA, Terhorst Y, </a:t>
            </a:r>
            <a:r>
              <a:rPr lang="en-US" sz="1800" dirty="0" err="1"/>
              <a:t>Schultchen</a:t>
            </a:r>
            <a:r>
              <a:rPr lang="en-US" sz="1800" dirty="0"/>
              <a:t> D, Sander LB, </a:t>
            </a:r>
            <a:r>
              <a:rPr lang="en-US" sz="1800" dirty="0" err="1"/>
              <a:t>Denkinger</a:t>
            </a:r>
            <a:r>
              <a:rPr lang="en-US" sz="1800" dirty="0"/>
              <a:t> MD, </a:t>
            </a:r>
            <a:r>
              <a:rPr lang="en-US" sz="1800" dirty="0" err="1"/>
              <a:t>Stach</a:t>
            </a:r>
            <a:r>
              <a:rPr lang="en-US" sz="1800" dirty="0"/>
              <a:t> M, </a:t>
            </a:r>
            <a:r>
              <a:rPr lang="en-US" sz="1800" dirty="0" err="1"/>
              <a:t>Waldherr</a:t>
            </a:r>
            <a:r>
              <a:rPr lang="en-US" sz="1800" dirty="0"/>
              <a:t> N, </a:t>
            </a:r>
            <a:r>
              <a:rPr lang="en-US" sz="1800" dirty="0" err="1"/>
              <a:t>Dallmeier</a:t>
            </a:r>
            <a:r>
              <a:rPr lang="en-US" sz="1800" dirty="0"/>
              <a:t> D, Baumeister H, </a:t>
            </a:r>
            <a:r>
              <a:rPr lang="en-US" sz="1800" dirty="0" err="1"/>
              <a:t>Messner</a:t>
            </a:r>
            <a:r>
              <a:rPr lang="en-US" sz="1800" dirty="0"/>
              <a:t> E. Mobile Apps for Older Adults: Systematic Search and Evaluation Within Online Stores. JMIR Aging 2021;4(1):e23313. </a:t>
            </a:r>
            <a:r>
              <a:rPr lang="en-US" sz="1800" dirty="0" err="1"/>
              <a:t>doi</a:t>
            </a:r>
            <a:r>
              <a:rPr lang="en-US" sz="1800" dirty="0"/>
              <a:t>:  10.2196/23313.</a:t>
            </a:r>
          </a:p>
          <a:p>
            <a:r>
              <a:rPr lang="en-US" sz="1800" dirty="0"/>
              <a:t>Anthony </a:t>
            </a:r>
            <a:r>
              <a:rPr lang="en-US" sz="1800" dirty="0" err="1"/>
              <a:t>Berauk</a:t>
            </a:r>
            <a:r>
              <a:rPr lang="en-US" sz="1800" dirty="0"/>
              <a:t> VL, </a:t>
            </a:r>
            <a:r>
              <a:rPr lang="en-US" sz="1800" dirty="0" err="1"/>
              <a:t>Murugiah</a:t>
            </a:r>
            <a:r>
              <a:rPr lang="en-US" sz="1800" dirty="0"/>
              <a:t> MK, </a:t>
            </a:r>
            <a:r>
              <a:rPr lang="en-US" sz="1800" dirty="0" err="1"/>
              <a:t>Soh</a:t>
            </a:r>
            <a:r>
              <a:rPr lang="en-US" sz="1800" dirty="0"/>
              <a:t> YC, </a:t>
            </a:r>
            <a:r>
              <a:rPr lang="en-US" sz="1800" dirty="0" err="1"/>
              <a:t>Chuan</a:t>
            </a:r>
            <a:r>
              <a:rPr lang="en-US" sz="1800" dirty="0"/>
              <a:t> Sheng Y, Wong TW, Ming LC. Mobile Health Applications for Caring of Older People: Review and Comparison. Therapeutic Innovation &amp; Regulatory Science. 2018;52(3):374-382. doi:10.1177/2168479017725556.</a:t>
            </a:r>
          </a:p>
          <a:p>
            <a:r>
              <a:rPr lang="en-US" sz="1800" dirty="0" err="1"/>
              <a:t>AhmedS</a:t>
            </a:r>
            <a:r>
              <a:rPr lang="en-US" sz="1800" dirty="0"/>
              <a:t> A, van </a:t>
            </a:r>
            <a:r>
              <a:rPr lang="en-US" sz="1800" dirty="0" err="1"/>
              <a:t>Luenen</a:t>
            </a:r>
            <a:r>
              <a:rPr lang="en-US" sz="1800" dirty="0"/>
              <a:t> S, Aslam S, van </a:t>
            </a:r>
            <a:r>
              <a:rPr lang="en-US" sz="1800" dirty="0" err="1"/>
              <a:t>Bodegom</a:t>
            </a:r>
            <a:r>
              <a:rPr lang="en-US" sz="1800" dirty="0"/>
              <a:t> D, Chavannes NH. </a:t>
            </a:r>
            <a:r>
              <a:rPr lang="en-US" sz="1800" dirty="0" err="1"/>
              <a:t>Asystematic</a:t>
            </a:r>
            <a:r>
              <a:rPr lang="en-US" sz="1800" dirty="0"/>
              <a:t> review on the use of </a:t>
            </a:r>
            <a:r>
              <a:rPr lang="en-US" sz="1800" dirty="0" err="1"/>
              <a:t>mHealth</a:t>
            </a:r>
            <a:r>
              <a:rPr lang="en-US" sz="1800" dirty="0"/>
              <a:t> to increase physical activity </a:t>
            </a:r>
            <a:r>
              <a:rPr lang="en-US" sz="1800" dirty="0" err="1"/>
              <a:t>inolder</a:t>
            </a:r>
            <a:r>
              <a:rPr lang="en-US" sz="1800" dirty="0"/>
              <a:t> people. Clinical eHealth. 2020;3:31–9. </a:t>
            </a:r>
            <a:r>
              <a:rPr lang="en-US" sz="1800" dirty="0" err="1"/>
              <a:t>doi</a:t>
            </a:r>
            <a:r>
              <a:rPr lang="en-US" sz="1800" dirty="0"/>
              <a:t>: 10.1016/j.ceh.2020.04.002.</a:t>
            </a:r>
            <a:endParaRPr lang="el-GR" sz="1800" dirty="0"/>
          </a:p>
        </p:txBody>
      </p:sp>
      <p:sp>
        <p:nvSpPr>
          <p:cNvPr id="5" name="AutoShape 2" descr="data:image/svg+xml;base64,PD94bWwgdmVyc2lvbj0iMS4wIiBlbmNvZGluZz0idXRmLTgiPz48IURPQ1RZUEUgc3ZnIFBVQkxJQyAiLS8vVzNDLy9EVEQgU1ZHIDEuMS8vRU4iICJodHRwOi8vd3d3LnczLm9yZy9HcmFwaGljcy9TVkcvMS4xL0RURC9zdmcxMS5kdGQiPjxzdmcgdmVyc2lvbj0iMS4xIiBpZD0iRWJlbmVfMSIgeG1sbnM9Imh0dHA6Ly93d3cudzMub3JnLzIwMDAvc3ZnIiB4bWxuczp4bGluaz0iaHR0cDovL3d3dy53My5vcmcvMTk5OS94bGluayIgeD0iMHB4IiB5PSIwcHgiIHdpZHRoPSIxNnB4IiBoZWlnaHQ9IjE2cHgiIHZpZXdCb3g9IjAgMCAxNiAxNiIgZW5hYmxlLWJhY2tncm91bmQ9Im5ldyAwIDAgMTYgMTYiIHhtbDpzcGFjZT0icHJlc2VydmUiPjxnPjxnPjxwYXRoIGZpbGw9IiNGRkZGRkYiIGQ9Ik04LjAwMSwxNS41QzMuODY0LDE1LjUsMC41LDEyLjEzNiwwLjUsOGMwLTQuMTM1LDMuMzY1LTcuNSw3LjUwMS03LjVTMTUuNSwzLjg2NCwxNS41LDhTMTIuMTM3LDE1LjUsOC4wMDEsMTUuNXoiLz48cGF0aCBmaWxsPSIjRDUyQjFFIiBkPSJNOC4wMDEsMUMxMS44NiwxLDE1LDQuMTQxLDE1LDhzLTMuMTM5LDctNi45OTksN0M0LjE0LDE1LDEsMTEuODU5LDEsOFM0LjE0LDEsOC4wMDEsMSBNOC4wMDEsMEMzLjU4MiwwLDAsMy41ODIsMCw4czMuNTgyLDgsOC4wMDEsOEMxMi40MTgsMTYsMTYsMTIuNDE4LDE2LDhTMTIuNDE4LDAsOC4wMDEsMEw4LjAwMSwweiIvPjwvZz48cGF0aCBmaWxsPSIjRDUyQjFFIiBkPSJNNi43NDUsMTIuNTg5Yy0wLjIyNywwLjEyMi0wLjQ5NywwLjI0Ny0wLjY4NCwwLjI0N2MtMC4zMTgsMC0wLjUwMS0wLjE2NC0wLjUwMS0wLjQ1MmMwLTAuMjA3LDAuMTQtMC4zNzUsMC41OTUtMC42MjJjMS41NDktMC45MDQsMi41OTQtMi4yNzIsMi41OTQtMy43MjFjMC0wLjgyNS0wLjIyNy0xLjExOS0wLjY4MS0xLjExOWMtMC4xMzUsMC0wLjMyLDAuMjE5LTAuNjM2LDAuMjE5SDcuMTU3QzYuMTAyLDcuMTQzLDUuMzMzLDYuMjY0LDUuMzMzLDUuMjNjMC0xLjE1MiwwLjk1OC0yLjAwNiwyLjI4LTIuMDA2YzEuNzc3LDAsMy4wNTMsMS4zNzMsMy4wNTMsMy40M0MxMC42NjYsOS4yMTUsOS4yMDMsMTEuMjcsNi43NDUsMTIuNTg5Ii8+PC9nPjwvc3ZnPg"/>
          <p:cNvSpPr>
            <a:spLocks noChangeAspect="1" noChangeArrowheads="1"/>
          </p:cNvSpPr>
          <p:nvPr/>
        </p:nvSpPr>
        <p:spPr bwMode="auto">
          <a:xfrm>
            <a:off x="24923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6612785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err="1">
                <a:solidFill>
                  <a:srgbClr val="C01E24"/>
                </a:solidFill>
                <a:latin typeface="+mj-lt"/>
              </a:rPr>
              <a:t>Glückwunsch</a:t>
            </a:r>
            <a:r>
              <a:rPr lang="en-US" sz="2800" dirty="0">
                <a:solidFill>
                  <a:srgbClr val="C01E24"/>
                </a:solidFill>
                <a:latin typeface="+mj-lt"/>
              </a:rPr>
              <a:t>!</a:t>
            </a:r>
            <a:br>
              <a:rPr lang="en-US" sz="2800" dirty="0">
                <a:solidFill>
                  <a:srgbClr val="C01E24"/>
                </a:solidFill>
                <a:latin typeface="+mj-lt"/>
              </a:rPr>
            </a:br>
            <a:r>
              <a:rPr lang="de-DE" sz="2800" dirty="0">
                <a:solidFill>
                  <a:srgbClr val="C01E24"/>
                </a:solidFill>
                <a:latin typeface="+mj-lt"/>
              </a:rPr>
              <a:t>Sie haben die Unterrichtseinheit zu diesem Modul abgeschlossen!</a:t>
            </a:r>
            <a:endParaRPr lang="en-US" sz="2800" dirty="0">
              <a:solidFill>
                <a:srgbClr val="C01E24"/>
              </a:solidFill>
              <a:latin typeface="+mj-lt"/>
            </a:endParaRP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lnSpcReduction="10000"/>
          </a:bodyPr>
          <a:lstStyle/>
          <a:p>
            <a:pPr defTabSz="914400">
              <a:lnSpc>
                <a:spcPct val="90000"/>
              </a:lnSpc>
              <a:spcAft>
                <a:spcPts val="601"/>
              </a:spcAft>
            </a:pPr>
            <a:r>
              <a:rPr lang="de-DE" sz="1000" b="0" strike="noStrike" spc="-1" dirty="0">
                <a:solidFill>
                  <a:schemeClr val="accent5">
                    <a:lumMod val="20000"/>
                    <a:lumOff val="80000"/>
                  </a:schemeClr>
                </a:solidFill>
                <a:latin typeface="Calibri Light"/>
                <a:ea typeface="DejaVu Sans"/>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b="0" strike="noStrike" spc="-1" dirty="0">
              <a:solidFill>
                <a:srgbClr val="FFFFFF"/>
              </a:solidFill>
              <a:latin typeface="Arial"/>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9">
            <a:extLst>
              <a:ext uri="{FF2B5EF4-FFF2-40B4-BE49-F238E27FC236}">
                <a16:creationId xmlns:a16="http://schemas.microsoft.com/office/drawing/2014/main" id="{639B9F4D-E7AA-6F07-FF8E-42086DEFE4D5}"/>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de-DE" dirty="0">
                <a:solidFill>
                  <a:schemeClr val="tx1"/>
                </a:solidFill>
              </a:rPr>
              <a:t>Gesundheits-Apps für ältere Menschen - Unterrichtssitzung </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normAutofit fontScale="92500"/>
          </a:bodyPr>
          <a:lstStyle/>
          <a:p>
            <a:r>
              <a:rPr lang="de-DE" dirty="0"/>
              <a:t>Die Teilnehmenden werden in die Lage versetzt, ihr eigenes Leben oder das Leben von Angehörigen kritisch zu reflektieren, um Schlüsselbereiche des gesunden Alterns zu identifizieren und das Potenzial von Apps zur Bewältigung dieser Bereiche einzuschätzen. </a:t>
            </a:r>
          </a:p>
          <a:p>
            <a:r>
              <a:rPr lang="de-DE" dirty="0"/>
              <a:t>Die Fähigkeiten der Teilnehmenden werden gestärkt, um fundierte Entscheidungen bei der App-Auswahl zu treffen sowie Barrieren und Erleichterungen bei der Nutzung im Alltag zu reflektieren, wenn sie dies wünschen. </a:t>
            </a:r>
            <a:endParaRPr lang="en-US" dirty="0"/>
          </a:p>
        </p:txBody>
      </p:sp>
      <p:sp>
        <p:nvSpPr>
          <p:cNvPr id="4" name="Ορθογώνιο 1">
            <a:extLst>
              <a:ext uri="{FF2B5EF4-FFF2-40B4-BE49-F238E27FC236}">
                <a16:creationId xmlns:a16="http://schemas.microsoft.com/office/drawing/2014/main" id="{1872D844-98C8-9AC9-B605-DCACD4AE3290}"/>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19864978-5F4B-0A1A-F029-D1F79395C35C}"/>
              </a:ext>
            </a:extLst>
          </p:cNvPr>
          <p:cNvPicPr preferRelativeResize="0"/>
          <p:nvPr/>
        </p:nvPicPr>
        <p:blipFill rotWithShape="1">
          <a:blip r:embed="rId4">
            <a:alphaModFix/>
          </a:blip>
          <a:srcRect l="9128" t="10193" r="8041" b="10723"/>
          <a:stretch/>
        </p:blipFill>
        <p:spPr>
          <a:xfrm>
            <a:off x="7570694" y="196593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AE962884-87C2-C053-F907-1ECB95449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9.1.1</a:t>
            </a:r>
            <a:r>
              <a:rPr lang="en-US" altLang="el-GR" dirty="0"/>
              <a:t/>
            </a:r>
            <a:br>
              <a:rPr lang="en-US" altLang="el-GR" dirty="0"/>
            </a:br>
            <a:r>
              <a:rPr lang="de-DE" altLang="el-GR" dirty="0">
                <a:solidFill>
                  <a:srgbClr val="C01E24"/>
                </a:solidFill>
              </a:rPr>
              <a:t>Allgemeine Informationen über das Altern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fontScale="85000" lnSpcReduction="10000"/>
          </a:bodyPr>
          <a:lstStyle/>
          <a:p>
            <a:r>
              <a:rPr lang="de-DE" sz="2400" dirty="0"/>
              <a:t>Erwerb allgemeiner Informationen über Alterungsprozesse.</a:t>
            </a:r>
          </a:p>
          <a:p>
            <a:r>
              <a:rPr lang="de-DE" sz="2400" dirty="0"/>
              <a:t>Einführung in Faktoren, die das Altern beeinflussen.</a:t>
            </a:r>
          </a:p>
          <a:p>
            <a:r>
              <a:rPr lang="de-DE" sz="2400" dirty="0"/>
              <a:t>Information über die Heterogenität des Alterns.</a:t>
            </a:r>
          </a:p>
          <a:p>
            <a:r>
              <a:rPr lang="de-DE" sz="2400" dirty="0"/>
              <a:t>Konzepte des (aktiven und) gesunden Alterns verstehen. </a:t>
            </a:r>
            <a:endParaRPr lang="el-GR" sz="2000" dirty="0"/>
          </a:p>
        </p:txBody>
      </p:sp>
      <p:sp>
        <p:nvSpPr>
          <p:cNvPr id="8" name="TextBox 7">
            <a:extLst>
              <a:ext uri="{FF2B5EF4-FFF2-40B4-BE49-F238E27FC236}">
                <a16:creationId xmlns:a16="http://schemas.microsoft.com/office/drawing/2014/main" id="{5B5D8F61-EBF6-18D6-D312-2A8B1DF1F92B}"/>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E7BF0D8B-7B7F-1728-DB0F-10AC188E7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p:txBody>
          <a:bodyPr/>
          <a:lstStyle/>
          <a:p>
            <a:r>
              <a:rPr lang="de-DE" dirty="0">
                <a:solidFill>
                  <a:srgbClr val="4A4CF5"/>
                </a:solidFill>
              </a:rPr>
              <a:t>Aktivität 1: Eisbrecher</a:t>
            </a:r>
          </a:p>
        </p:txBody>
      </p:sp>
      <p:sp>
        <p:nvSpPr>
          <p:cNvPr id="6" name="Inhaltsplatzhalter 5"/>
          <p:cNvSpPr>
            <a:spLocks noGrp="1"/>
          </p:cNvSpPr>
          <p:nvPr>
            <p:ph idx="1"/>
          </p:nvPr>
        </p:nvSpPr>
        <p:spPr>
          <a:xfrm>
            <a:off x="558000" y="1685096"/>
            <a:ext cx="7435626" cy="2656818"/>
          </a:xfrm>
        </p:spPr>
        <p:txBody>
          <a:bodyPr>
            <a:normAutofit fontScale="92500" lnSpcReduction="10000"/>
          </a:bodyPr>
          <a:lstStyle/>
          <a:p>
            <a:r>
              <a:rPr lang="de-DE" dirty="0"/>
              <a:t>Was bedeutet Altern für Sie? </a:t>
            </a:r>
          </a:p>
          <a:p>
            <a:r>
              <a:rPr lang="de-DE" dirty="0"/>
              <a:t>Wer ist für Sie ein alter Mensch?</a:t>
            </a:r>
          </a:p>
          <a:p>
            <a:r>
              <a:rPr lang="de-DE" dirty="0"/>
              <a:t>Bitte teilen Sie Ihre Assoziationen mit: An wen und woran denken Sie?</a:t>
            </a:r>
          </a:p>
          <a:p>
            <a:r>
              <a:rPr lang="de-DE" dirty="0"/>
              <a:t>Wie werden ältere Menschen in Ihrer Kultur gesehen?</a:t>
            </a:r>
          </a:p>
          <a:p>
            <a:r>
              <a:rPr lang="de-DE" dirty="0"/>
              <a:t>Was haben Apps damit zu tun?</a:t>
            </a:r>
          </a:p>
        </p:txBody>
      </p:sp>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r="13425" b="13707"/>
          <a:stretch/>
        </p:blipFill>
        <p:spPr>
          <a:xfrm>
            <a:off x="578669" y="4341915"/>
            <a:ext cx="5048608" cy="2516085"/>
          </a:xfrm>
          <a:prstGeom prst="rect">
            <a:avLst/>
          </a:prstGeom>
        </p:spPr>
      </p:pic>
      <p:pic>
        <p:nvPicPr>
          <p:cNvPr id="9" name="Grafik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5581" y="4874252"/>
            <a:ext cx="1356078" cy="1983747"/>
          </a:xfrm>
          <a:prstGeom prst="rect">
            <a:avLst/>
          </a:prstGeom>
        </p:spPr>
      </p:pic>
      <p:sp>
        <p:nvSpPr>
          <p:cNvPr id="10" name="Rechteck 9"/>
          <p:cNvSpPr/>
          <p:nvPr/>
        </p:nvSpPr>
        <p:spPr>
          <a:xfrm>
            <a:off x="7221618" y="6581000"/>
            <a:ext cx="2168094" cy="276999"/>
          </a:xfrm>
          <a:prstGeom prst="rect">
            <a:avLst/>
          </a:prstGeom>
        </p:spPr>
        <p:txBody>
          <a:bodyPr wrap="none">
            <a:spAutoFit/>
          </a:bodyPr>
          <a:lstStyle/>
          <a:p>
            <a:pPr lvl="0" algn="r"/>
            <a:r>
              <a:rPr lang="en-US" sz="1200" u="sng" dirty="0">
                <a:solidFill>
                  <a:schemeClr val="dk1"/>
                </a:solidFill>
                <a:ea typeface="Calibri"/>
                <a:cs typeface="Calibri"/>
                <a:sym typeface="Calibri"/>
                <a:hlinkClick r:id="rId6"/>
              </a:rPr>
              <a:t>Quelle</a:t>
            </a:r>
            <a:r>
              <a:rPr lang="en-US" sz="1200" dirty="0">
                <a:solidFill>
                  <a:schemeClr val="dk1"/>
                </a:solidFill>
                <a:ea typeface="Calibri"/>
                <a:cs typeface="Calibri"/>
                <a:sym typeface="Calibri"/>
              </a:rPr>
              <a:t> | </a:t>
            </a:r>
            <a:r>
              <a:rPr lang="en-US" sz="1200" u="sng" dirty="0">
                <a:solidFill>
                  <a:schemeClr val="dk1"/>
                </a:solidFill>
                <a:ea typeface="Calibri"/>
                <a:cs typeface="Calibri"/>
                <a:sym typeface="Calibri"/>
                <a:hlinkClick r:id="rId7"/>
              </a:rPr>
              <a:t>Quelle</a:t>
            </a:r>
            <a:r>
              <a:rPr lang="en-US" sz="1200" dirty="0">
                <a:solidFill>
                  <a:schemeClr val="dk1"/>
                </a:solidFill>
                <a:ea typeface="Calibri"/>
                <a:cs typeface="Calibri"/>
                <a:sym typeface="Calibri"/>
              </a:rPr>
              <a:t> | </a:t>
            </a:r>
            <a:r>
              <a:rPr lang="en-US" sz="1200" u="sng" dirty="0">
                <a:solidFill>
                  <a:schemeClr val="dk1"/>
                </a:solidFill>
                <a:ea typeface="Calibri"/>
                <a:cs typeface="Calibri"/>
                <a:sym typeface="Calibri"/>
                <a:hlinkClick r:id="rId8"/>
              </a:rPr>
              <a:t>Pixabay </a:t>
            </a:r>
            <a:r>
              <a:rPr lang="en-US" sz="1200" u="sng" dirty="0" err="1">
                <a:solidFill>
                  <a:schemeClr val="dk1"/>
                </a:solidFill>
                <a:ea typeface="Calibri"/>
                <a:cs typeface="Calibri"/>
                <a:sym typeface="Calibri"/>
                <a:hlinkClick r:id="rId8"/>
              </a:rPr>
              <a:t>Lizenz</a:t>
            </a:r>
            <a:endParaRPr lang="en-US" sz="1200" dirty="0">
              <a:solidFill>
                <a:schemeClr val="dk1"/>
              </a:solidFill>
              <a:ea typeface="Calibri"/>
              <a:cs typeface="Calibri"/>
              <a:sym typeface="Calibri"/>
            </a:endParaRPr>
          </a:p>
        </p:txBody>
      </p:sp>
      <p:sp>
        <p:nvSpPr>
          <p:cNvPr id="7" name="TextBox 6">
            <a:extLst>
              <a:ext uri="{FF2B5EF4-FFF2-40B4-BE49-F238E27FC236}">
                <a16:creationId xmlns:a16="http://schemas.microsoft.com/office/drawing/2014/main" id="{E11B2547-1FF9-7A2F-6731-206340F8FC74}"/>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9"/>
              </a:rPr>
              <a:t>Bild von</a:t>
            </a:r>
            <a:r>
              <a:rPr lang="el-GR" sz="1200" dirty="0">
                <a:hlinkClick r:id="rId9"/>
              </a:rPr>
              <a:t> vectorjuice</a:t>
            </a:r>
            <a:r>
              <a:rPr lang="en-US" sz="1200" dirty="0">
                <a:hlinkClick r:id="rId9"/>
              </a:rPr>
              <a:t> </a:t>
            </a:r>
            <a:r>
              <a:rPr lang="de-DE" sz="1200" dirty="0">
                <a:hlinkClick r:id="rId9"/>
              </a:rPr>
              <a:t>auf </a:t>
            </a:r>
            <a:r>
              <a:rPr lang="de-DE" sz="1200" dirty="0" err="1">
                <a:hlinkClick r:id="rId9"/>
              </a:rPr>
              <a:t>Freepik</a:t>
            </a:r>
            <a:endParaRPr lang="el-GR" sz="1200" dirty="0"/>
          </a:p>
        </p:txBody>
      </p:sp>
    </p:spTree>
    <p:extLst>
      <p:ext uri="{BB962C8B-B14F-4D97-AF65-F5344CB8AC3E}">
        <p14:creationId xmlns:p14="http://schemas.microsoft.com/office/powerpoint/2010/main" val="754556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de-DE" dirty="0"/>
              <a:t>Wer ist eine "ältere Person" und was ist Altern?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2171204"/>
            <a:ext cx="7369532" cy="4347583"/>
          </a:xfrm>
        </p:spPr>
        <p:txBody>
          <a:bodyPr>
            <a:normAutofit fontScale="77500" lnSpcReduction="20000"/>
          </a:bodyPr>
          <a:lstStyle/>
          <a:p>
            <a:pPr>
              <a:lnSpc>
                <a:spcPct val="120000"/>
              </a:lnSpc>
            </a:pPr>
            <a:r>
              <a:rPr lang="de-DE" dirty="0"/>
              <a:t>Wer als "ältere Person" gilt, wird in den meisten westlichen Ländern mit dem chronologischen Alter in Verbindung gebracht, ab dem man Rentenleistungen erhält. </a:t>
            </a:r>
          </a:p>
          <a:p>
            <a:pPr>
              <a:lnSpc>
                <a:spcPct val="120000"/>
              </a:lnSpc>
            </a:pPr>
            <a:r>
              <a:rPr lang="de-DE" dirty="0"/>
              <a:t>Die Vereinten Nationen definieren eine "ältere Person" als eine Person im Alter von 60-65 Jahren und älter.</a:t>
            </a:r>
          </a:p>
          <a:p>
            <a:pPr>
              <a:lnSpc>
                <a:spcPct val="120000"/>
              </a:lnSpc>
            </a:pPr>
            <a:r>
              <a:rPr lang="de-DE" dirty="0"/>
              <a:t>Wer als "ältere Person" angesehen wird, ist auch gesellschaftlich konstruiert (sich ändernde soziale Rollen, z. B. Großeltern werden, aus dem Berufsleben ausscheiden oder veränderte körperliche Merkmale, z. B. graue Haare). </a:t>
            </a:r>
          </a:p>
          <a:p>
            <a:pPr>
              <a:lnSpc>
                <a:spcPct val="120000"/>
              </a:lnSpc>
            </a:pPr>
            <a:r>
              <a:rPr lang="de-DE" dirty="0"/>
              <a:t>Das Altern ist jedoch ein komplexer Prozess: "Altern ist mit dynamischen biologischen, physiologischen, umweltbedingten, psychologischen, verhaltensbezogenen und sozialen Prozessen verbunden". (NIA, 2020)</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9.1.1 </a:t>
            </a:r>
            <a:r>
              <a:rPr lang="de-DE" altLang="el-GR" dirty="0">
                <a:solidFill>
                  <a:schemeClr val="bg1"/>
                </a:solidFill>
                <a:latin typeface="+mj-lt"/>
                <a:ea typeface="+mj-ea"/>
                <a:cs typeface="+mj-cs"/>
              </a:rPr>
              <a:t>Allgemeine Informationen über das Altern</a:t>
            </a:r>
            <a:endParaRPr lang="en-US" dirty="0">
              <a:solidFill>
                <a:schemeClr val="bg1"/>
              </a:solidFill>
              <a:latin typeface="+mj-lt"/>
              <a:ea typeface="+mj-ea"/>
              <a:cs typeface="+mj-cs"/>
            </a:endParaRPr>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a:hlinkClick r:id="rId4"/>
              </a:rPr>
              <a:t>Pixabay </a:t>
            </a:r>
            <a:r>
              <a:rPr lang="en-US" sz="1200" dirty="0" err="1">
                <a:hlinkClick r:id="rId4"/>
              </a:rPr>
              <a:t>Lizenz</a:t>
            </a:r>
            <a:endParaRPr lang="en-US" sz="12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841" y="1566109"/>
            <a:ext cx="4229100" cy="4229100"/>
          </a:xfrm>
          <a:prstGeom prst="rect">
            <a:avLst/>
          </a:prstGeom>
        </p:spPr>
      </p:pic>
    </p:spTree>
    <p:extLst>
      <p:ext uri="{BB962C8B-B14F-4D97-AF65-F5344CB8AC3E}">
        <p14:creationId xmlns:p14="http://schemas.microsoft.com/office/powerpoint/2010/main" val="13039418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9 1 Health Apps for the Elderly TEACH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LqC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uo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C6g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uo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uo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uo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LqChZFQaV5GsAAABvAAAAHAAAAHVuaXZlcnNhbC9sb2NhbF9zZXR0aW5ncy54bWwNyrEKwkAMANC9XxEySB3Uugn2rpujCK0fENogB7mk9ELRv/e2N7x++GaBnbeSTANezx0C62xL0k/A9/Q43RCKky4kphxQDWGITS82k4zsXmOBVejH28S5wvlJuc4XqbOkAu1B/B6PeInNH1BLAwQUAAIACAALqC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C6goWeohDhNLAAAAbAAAABsAAAB1bml2ZXJzYWwvdW5pdmVyc2FsLnBuZy54bWyzsa/IzVEoSy0qzszPs1Uy1DNQsrfj5bIpKEoty0wtV6gAigEFIUBJoRLINUJwyzNTSjKAQiYmFgjBjNTM9IwSoKiBhRlcVB9oKABQSwECAAAUAAIACACpflBPNmFYAkcDAADhCQAAFAAAAAAAAAABAAAAAAAAAAAAdW5pdmVyc2FsL3BsYXllci54bWxQSwECAAAUAAIACAALqChZtTf0qBwFAADhEwAAHQAAAAAAAAABAAAAAAB5AwAAdW5pdmVyc2FsL2NvbW1vbl9tZXNzYWdlcy5sbmdQSwECAAAUAAIACAALqChZFR5gG6MAAAB/AQAALgAAAAAAAAABAAAAAADQCAAAdW5pdmVyc2FsL3BsYXliYWNrX2FuZF9uYXZpZ2F0aW9uX3NldHRpbmdzLnhtbFBLAQIAABQAAgAIAAuoKFl0STUfPAQAAAwVAAAnAAAAAAAAAAEAAAAAAL8JAAB1bml2ZXJzYWwvZmxhc2hfcHVibGlzaGluZ19zZXR0aW5ncy54bWxQSwECAAAUAAIACAALqChZN4uHansDAACsDAAAIQAAAAAAAAABAAAAAABADgAAdW5pdmVyc2FsL2ZsYXNoX3NraW5fc2V0dGluZ3MueG1sUEsBAgAAFAACAAgAC6goWaavViM2BAAAlhQAACYAAAAAAAAAAQAAAAAA+hEAAHVuaXZlcnNhbC9odG1sX3B1Ymxpc2hpbmdfc2V0dGluZ3MueG1sUEsBAgAAFAACAAgAC6goWSYPfuiwAQAAbwYAAB8AAAAAAAAAAQAAAAAAdBYAAHVuaXZlcnNhbC9odG1sX3NraW5fc2V0dGluZ3MuanNQSwECAAAUAAIACAALqChZFQaV5GsAAABvAAAAHAAAAAAAAAABAAAAAABhGAAAdW5pdmVyc2FsL2xvY2FsX3NldHRpbmdzLnhtbFBLAQIAABQAAgAIAAuoKFnCG66ZaBIAAPdNAAAXAAAAAAAAAAAAAAAAAAYZAAB1bml2ZXJzYWwvdW5pdmVyc2FsLnBuZ1BLAQIAABQAAgAIAAuoKFnqIQ4TSwAAAGwAAAAbAAAAAAAAAAEAAAAAAKMrAAB1bml2ZXJzYWwvdW5pdmVyc2FsLnBuZy54bWxQSwUGAAAAAAoACgAGAwAAJywAAAAA"/>
  <p:tag name="ISPRING_LMS_API_VERSION" val="SCORM 1.2"/>
  <p:tag name="ISPRING_ULTRA_SCORM_COURSE_ID" val="F9F31FF3-B9EA-433B-A223-E6E4D7E3BDDE"/>
  <p:tag name="ISPRING_CMI5_LAUNCH_METHOD" val="any window"/>
  <p:tag name="ISPRINGCLOUDFOLDERID" val="1"/>
  <p:tag name="ISPRINGONLINEFOLDERID" val="1"/>
  <p:tag name="ISPRING_OUTPUT_FOLDER" val="[[&quot;\u007F\uFFFD\uFFFD{A396230D-9A3A-426D-B380-67D82CDE4863}&quot;,&quot;C:\\Users\\pantelis\\Documents\\MHAPPS\\DE\\German\\Training material for ETA 09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9 1 Health Apps for the Elderly TEACHING SESSION_DE"/>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fbeab7-fb0d-43e0-9bfd-65c730e689d6">
      <Terms xmlns="http://schemas.microsoft.com/office/infopath/2007/PartnerControls"/>
    </lcf76f155ced4ddcb4097134ff3c332f>
    <TaxCatchAll xmlns="ab499b85-ee38-415b-b043-bdc43eb645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BC0F2786A948640B23598E08894071F" ma:contentTypeVersion="16" ma:contentTypeDescription="Ein neues Dokument erstellen." ma:contentTypeScope="" ma:versionID="39c324a45639c6e141c16d1c3440b8f5">
  <xsd:schema xmlns:xsd="http://www.w3.org/2001/XMLSchema" xmlns:xs="http://www.w3.org/2001/XMLSchema" xmlns:p="http://schemas.microsoft.com/office/2006/metadata/properties" xmlns:ns2="a4fbeab7-fb0d-43e0-9bfd-65c730e689d6" xmlns:ns3="ab499b85-ee38-415b-b043-bdc43eb64582" targetNamespace="http://schemas.microsoft.com/office/2006/metadata/properties" ma:root="true" ma:fieldsID="634d367e267f3c194b4a481e6e1b9e20" ns2:_="" ns3:_="">
    <xsd:import namespace="a4fbeab7-fb0d-43e0-9bfd-65c730e689d6"/>
    <xsd:import namespace="ab499b85-ee38-415b-b043-bdc43eb64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beab7-fb0d-43e0-9bfd-65c730e6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c5ba6fe8-47d2-45f3-bb89-a798947ed0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99b85-ee38-415b-b043-bdc43eb645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8765ba-924d-40bf-8814-8e5266206193}" ma:internalName="TaxCatchAll" ma:showField="CatchAllData" ma:web="ab499b85-ee38-415b-b043-bdc43eb64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BAA744-F773-47EA-B163-6EDBD5A6E5E8}">
  <ds:schemaRefs>
    <ds:schemaRef ds:uri="a4fbeab7-fb0d-43e0-9bfd-65c730e689d6"/>
    <ds:schemaRef ds:uri="http://purl.org/dc/elements/1.1/"/>
    <ds:schemaRef ds:uri="http://purl.org/dc/terms/"/>
    <ds:schemaRef ds:uri="http://www.w3.org/XML/1998/namespace"/>
    <ds:schemaRef ds:uri="http://schemas.microsoft.com/office/2006/documentManagement/types"/>
    <ds:schemaRef ds:uri="ab499b85-ee38-415b-b043-bdc43eb64582"/>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FF436CE-E704-4B08-A15F-5C8A9E35B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beab7-fb0d-43e0-9bfd-65c730e689d6"/>
    <ds:schemaRef ds:uri="ab499b85-ee38-415b-b043-bdc43eb64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A4F976-9F22-44CD-9A45-3C587D6FDA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4894</Words>
  <Application>Microsoft Office PowerPoint</Application>
  <PresentationFormat>Ευρεία οθόνη</PresentationFormat>
  <Paragraphs>504</Paragraphs>
  <Slides>52</Slides>
  <Notes>52</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52</vt:i4>
      </vt:variant>
    </vt:vector>
  </HeadingPairs>
  <TitlesOfParts>
    <vt:vector size="64" baseType="lpstr">
      <vt:lpstr>Adobe Gothic Std B</vt:lpstr>
      <vt:lpstr>MS PGothic</vt:lpstr>
      <vt:lpstr>Abadi Extra Light</vt:lpstr>
      <vt:lpstr>Arial</vt:lpstr>
      <vt:lpstr>Calibri</vt:lpstr>
      <vt:lpstr>Calibri Light</vt:lpstr>
      <vt:lpstr>DejaVu Sans</vt:lpstr>
      <vt:lpstr>Gill Sans Nova</vt:lpstr>
      <vt:lpstr>Impact</vt:lpstr>
      <vt:lpstr>Roboto</vt:lpstr>
      <vt:lpstr>Wingdings</vt:lpstr>
      <vt:lpstr>Θέμα του Office</vt:lpstr>
      <vt:lpstr>Παρουσίαση του PowerPoint</vt:lpstr>
      <vt:lpstr>Παρουσίαση του PowerPoint</vt:lpstr>
      <vt:lpstr>Partner</vt:lpstr>
      <vt:lpstr>Unterrichtssitzung:  Inhalt</vt:lpstr>
      <vt:lpstr>Ziele</vt:lpstr>
      <vt:lpstr>Kompetenzen</vt:lpstr>
      <vt:lpstr>9.1.1 Allgemeine Informationen über das Altern</vt:lpstr>
      <vt:lpstr>Aktivität 1: Eisbrecher</vt:lpstr>
      <vt:lpstr>Wer ist eine "ältere Person" und was ist Altern?</vt:lpstr>
      <vt:lpstr>Was sind also Alterungsprozesse?</vt:lpstr>
      <vt:lpstr>Stereotype über "ältere Menschen"? Nein! Heterogenität des Alterns!</vt:lpstr>
      <vt:lpstr>Heterogenität des Alterns!</vt:lpstr>
      <vt:lpstr>Gesundes Altern </vt:lpstr>
      <vt:lpstr>9.1.2 Schlüsselbereiche des gesunden Alterns und der Aktivitäten des täglichen Lebens (ATL)</vt:lpstr>
      <vt:lpstr>Funktionelle Fähigkeit      Schlüsselbereiche des gesunden Alterns</vt:lpstr>
      <vt:lpstr>Kognitive Aktivitäten</vt:lpstr>
      <vt:lpstr>Körperliche Aktivitäten</vt:lpstr>
      <vt:lpstr>Soziales Engagement</vt:lpstr>
      <vt:lpstr>Psychische Gesundheit</vt:lpstr>
      <vt:lpstr>Chronische Krankheiten und Behinderungen</vt:lpstr>
      <vt:lpstr>Aktivitäten des täglichen Lebens (ATL)</vt:lpstr>
      <vt:lpstr>Aktivität 2: Reflexionsübung</vt:lpstr>
      <vt:lpstr>9.1.3 Gesundheits-Apps für ältere Menschen und ihre Vorteile</vt:lpstr>
      <vt:lpstr>Gesundheits-Apps und gesundes Altern</vt:lpstr>
      <vt:lpstr>Wie können Gesundheits-Apps zu gesundem Altern beitragen?</vt:lpstr>
      <vt:lpstr>Selbstüberwachung und -verfolgung</vt:lpstr>
      <vt:lpstr>Zielsetzung</vt:lpstr>
      <vt:lpstr>Hinweise oder Push-Benachrichtigungen</vt:lpstr>
      <vt:lpstr>Soziale Unterstützung</vt:lpstr>
      <vt:lpstr>Aktivität 3: Bitte teilen Sie Ihre Erfahrungen mit</vt:lpstr>
      <vt:lpstr>9.1.4 Realitätsnahes Szenario zur Integration</vt:lpstr>
      <vt:lpstr>Erzählzeit: Gesundheits-Apps in einem realen Szenario</vt:lpstr>
      <vt:lpstr>Erzählzeit: Frau Schmidt und Gesundheits-Apps in einem realen Szenario</vt:lpstr>
      <vt:lpstr>Erzählzeit: Frau Schmidt und Gesundheits-Apps in einem realen Szenario</vt:lpstr>
      <vt:lpstr>Erzählzeit: Frau Schmidt und Gesundheits-Apps in einem realen Szenario</vt:lpstr>
      <vt:lpstr>Erzählzeit: Frau Schmidt und Gesundheits-Apps in einem realen Szenario</vt:lpstr>
      <vt:lpstr>Erzählzeit: Frau Schmidt und Gesundheits-Apps in einem realen Szenario</vt:lpstr>
      <vt:lpstr>Erzählzeit: Frau Schmidt und Gesundheits-Apps in einem realen Szenario</vt:lpstr>
      <vt:lpstr>Aktivität 4: Diskussion der Vorteile von Gesundheits-Apps für die wichtigsten Bereiche des gesunden Alterns</vt:lpstr>
      <vt:lpstr>9.1.5 Durch Apps navigieren und potenzielle Vorteile bewerten</vt:lpstr>
      <vt:lpstr>Beispiele: Verfügbare Apps für gesundes Altern</vt:lpstr>
      <vt:lpstr>Aktivität 5: Gesundheits-Apps erkunden</vt:lpstr>
      <vt:lpstr>9.1.6 Diskussion und offene Fragen</vt:lpstr>
      <vt:lpstr>Aktion 6: Bitte teilen Sie der Gruppe mit</vt:lpstr>
      <vt:lpstr>Diskussion</vt:lpstr>
      <vt:lpstr>9.1.7 Nächste Schritte, Bewertung und Abschluss</vt:lpstr>
      <vt:lpstr>Nächste Schritte</vt:lpstr>
      <vt:lpstr>Auswertung: Fragebogen</vt:lpstr>
      <vt:lpstr>Auswertung: Fragebogen</vt:lpstr>
      <vt:lpstr>Referenzen und weitere Lektüre</vt:lpstr>
      <vt:lpstr>Referenzen und weitere Lektüre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ETA9 1 Health Apps for the Elderly TEACHING SESSION_DE</dc:title>
  <dc:creator>pantelis bbalaouras</dc:creator>
  <cp:lastModifiedBy>pantelis</cp:lastModifiedBy>
  <cp:revision>1088</cp:revision>
  <dcterms:created xsi:type="dcterms:W3CDTF">2020-06-02T13:31:56Z</dcterms:created>
  <dcterms:modified xsi:type="dcterms:W3CDTF">2024-09-08T18:05:28Z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0x010100BBC0F2786A948640B23598E08894071F</vt:lpwstr>
  </property>
</Properties>
</file>