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457" r:id="rId2"/>
    <p:sldId id="458" r:id="rId3"/>
    <p:sldId id="437" r:id="rId4"/>
    <p:sldId id="404" r:id="rId5"/>
  </p:sldIdLst>
  <p:sldSz cx="12192000" cy="6858000"/>
  <p:notesSz cx="6858000" cy="9144000"/>
  <p:custDataLst>
    <p:tags r:id="rId8"/>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ksandra Stevanović" initials="AS" lastIdx="9"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E0E5"/>
    <a:srgbClr val="F8F8F8"/>
    <a:srgbClr val="203864"/>
    <a:srgbClr val="ABC7F1"/>
    <a:srgbClr val="ED7D31"/>
    <a:srgbClr val="CFD5EA"/>
    <a:srgbClr val="404040"/>
    <a:srgbClr val="C01E24"/>
    <a:srgbClr val="3F3F3F"/>
    <a:srgbClr val="E3E9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9C5E1C-C585-416D-87D1-FA9E1294C429}" v="4" dt="2024-05-02T08:20:36.825"/>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3497" autoAdjust="0"/>
  </p:normalViewPr>
  <p:slideViewPr>
    <p:cSldViewPr snapToGrid="0">
      <p:cViewPr varScale="1">
        <p:scale>
          <a:sx n="94" d="100"/>
          <a:sy n="94" d="100"/>
        </p:scale>
        <p:origin x="102" y="150"/>
      </p:cViewPr>
      <p:guideLst>
        <p:guide orient="horz" pos="2160"/>
        <p:guide pos="3840"/>
      </p:guideLst>
    </p:cSldViewPr>
  </p:slideViewPr>
  <p:notesTextViewPr>
    <p:cViewPr>
      <p:scale>
        <a:sx n="1" d="1"/>
        <a:sy n="1" d="1"/>
      </p:scale>
      <p:origin x="0" y="0"/>
    </p:cViewPr>
  </p:notesTextViewPr>
  <p:notesViewPr>
    <p:cSldViewPr snapToGrid="0">
      <p:cViewPr varScale="1">
        <p:scale>
          <a:sx n="79" d="100"/>
          <a:sy n="79" d="100"/>
        </p:scale>
        <p:origin x="267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07CF2FE2-7C88-4306-9C84-3767F05A5BD2}"/>
    <pc:docChg chg="modSld modMainMaster">
      <pc:chgData name="pantelis balaouras" userId="25e8755020fc1734" providerId="LiveId" clId="{07CF2FE2-7C88-4306-9C84-3767F05A5BD2}" dt="2024-04-29T14:58:29.227" v="18" actId="255"/>
      <pc:docMkLst>
        <pc:docMk/>
      </pc:docMkLst>
      <pc:sldChg chg="addSp delSp modSp">
        <pc:chgData name="pantelis balaouras" userId="25e8755020fc1734" providerId="LiveId" clId="{07CF2FE2-7C88-4306-9C84-3767F05A5BD2}" dt="2024-04-29T14:01:16.479" v="1"/>
        <pc:sldMkLst>
          <pc:docMk/>
          <pc:sldMk cId="1915799683" sldId="404"/>
        </pc:sldMkLst>
        <pc:picChg chg="add mod">
          <ac:chgData name="pantelis balaouras" userId="25e8755020fc1734" providerId="LiveId" clId="{07CF2FE2-7C88-4306-9C84-3767F05A5BD2}" dt="2024-04-29T14:01:16.479" v="1"/>
          <ac:picMkLst>
            <pc:docMk/>
            <pc:sldMk cId="1915799683" sldId="404"/>
            <ac:picMk id="4" creationId="{37B88FF1-7027-62C1-E483-5411E9338B2F}"/>
          </ac:picMkLst>
        </pc:picChg>
        <pc:picChg chg="del">
          <ac:chgData name="pantelis balaouras" userId="25e8755020fc1734" providerId="LiveId" clId="{07CF2FE2-7C88-4306-9C84-3767F05A5BD2}" dt="2024-04-29T14:01:15.940" v="0" actId="478"/>
          <ac:picMkLst>
            <pc:docMk/>
            <pc:sldMk cId="1915799683" sldId="404"/>
            <ac:picMk id="2050" creationId="{2AB980B0-03D2-2E64-6760-C23D435A121F}"/>
          </ac:picMkLst>
        </pc:picChg>
      </pc:sldChg>
      <pc:sldChg chg="modSp mod">
        <pc:chgData name="pantelis balaouras" userId="25e8755020fc1734" providerId="LiveId" clId="{07CF2FE2-7C88-4306-9C84-3767F05A5BD2}" dt="2024-04-29T14:58:29.227" v="18" actId="255"/>
        <pc:sldMkLst>
          <pc:docMk/>
          <pc:sldMk cId="2775606300" sldId="457"/>
        </pc:sldMkLst>
        <pc:spChg chg="mod">
          <ac:chgData name="pantelis balaouras" userId="25e8755020fc1734" providerId="LiveId" clId="{07CF2FE2-7C88-4306-9C84-3767F05A5BD2}" dt="2024-04-29T14:58:29.227" v="18" actId="255"/>
          <ac:spMkLst>
            <pc:docMk/>
            <pc:sldMk cId="2775606300" sldId="457"/>
            <ac:spMk id="4" creationId="{122BC770-408C-50C8-126F-18790E99F2CB}"/>
          </ac:spMkLst>
        </pc:spChg>
      </pc:sldChg>
      <pc:sldMasterChg chg="modSldLayout">
        <pc:chgData name="pantelis balaouras" userId="25e8755020fc1734" providerId="LiveId" clId="{07CF2FE2-7C88-4306-9C84-3767F05A5BD2}" dt="2024-04-29T14:58:03.218" v="11"/>
        <pc:sldMasterMkLst>
          <pc:docMk/>
          <pc:sldMasterMk cId="1468923052" sldId="2147483648"/>
        </pc:sldMasterMkLst>
        <pc:sldLayoutChg chg="addSp delSp modSp">
          <pc:chgData name="pantelis balaouras" userId="25e8755020fc1734" providerId="LiveId" clId="{07CF2FE2-7C88-4306-9C84-3767F05A5BD2}" dt="2024-04-29T14:58:03.218" v="11"/>
          <pc:sldLayoutMkLst>
            <pc:docMk/>
            <pc:sldMasterMk cId="1468923052" sldId="2147483648"/>
            <pc:sldLayoutMk cId="2577986437" sldId="2147483661"/>
          </pc:sldLayoutMkLst>
          <pc:spChg chg="add mod">
            <ac:chgData name="pantelis balaouras" userId="25e8755020fc1734" providerId="LiveId" clId="{07CF2FE2-7C88-4306-9C84-3767F05A5BD2}" dt="2024-04-29T14:58:03.218" v="11"/>
            <ac:spMkLst>
              <pc:docMk/>
              <pc:sldMasterMk cId="1468923052" sldId="2147483648"/>
              <pc:sldLayoutMk cId="2577986437" sldId="2147483661"/>
              <ac:spMk id="5" creationId="{0871076D-6AD6-79C2-C324-485A7994F325}"/>
            </ac:spMkLst>
          </pc:spChg>
          <pc:spChg chg="del mod">
            <ac:chgData name="pantelis balaouras" userId="25e8755020fc1734" providerId="LiveId" clId="{07CF2FE2-7C88-4306-9C84-3767F05A5BD2}" dt="2024-04-29T14:58:02.615" v="10" actId="478"/>
            <ac:spMkLst>
              <pc:docMk/>
              <pc:sldMasterMk cId="1468923052" sldId="2147483648"/>
              <pc:sldLayoutMk cId="2577986437" sldId="2147483661"/>
              <ac:spMk id="11" creationId="{2B11A1E7-A92D-4ADD-A414-173299287A7B}"/>
            </ac:spMkLst>
          </pc:spChg>
        </pc:sldLayoutChg>
        <pc:sldLayoutChg chg="addSp delSp modSp">
          <pc:chgData name="pantelis balaouras" userId="25e8755020fc1734" providerId="LiveId" clId="{07CF2FE2-7C88-4306-9C84-3767F05A5BD2}" dt="2024-04-29T14:57:57.638" v="8"/>
          <pc:sldLayoutMkLst>
            <pc:docMk/>
            <pc:sldMasterMk cId="1468923052" sldId="2147483648"/>
            <pc:sldLayoutMk cId="2515741970" sldId="2147483665"/>
          </pc:sldLayoutMkLst>
          <pc:spChg chg="del">
            <ac:chgData name="pantelis balaouras" userId="25e8755020fc1734" providerId="LiveId" clId="{07CF2FE2-7C88-4306-9C84-3767F05A5BD2}" dt="2024-04-29T14:57:57.100" v="7" actId="478"/>
            <ac:spMkLst>
              <pc:docMk/>
              <pc:sldMasterMk cId="1468923052" sldId="2147483648"/>
              <pc:sldLayoutMk cId="2515741970" sldId="2147483665"/>
              <ac:spMk id="6" creationId="{CA3CB49D-6037-D654-139D-27D28DCF05C0}"/>
            </ac:spMkLst>
          </pc:spChg>
          <pc:spChg chg="add mod">
            <ac:chgData name="pantelis balaouras" userId="25e8755020fc1734" providerId="LiveId" clId="{07CF2FE2-7C88-4306-9C84-3767F05A5BD2}" dt="2024-04-29T14:57:57.638" v="8"/>
            <ac:spMkLst>
              <pc:docMk/>
              <pc:sldMasterMk cId="1468923052" sldId="2147483648"/>
              <pc:sldLayoutMk cId="2515741970" sldId="2147483665"/>
              <ac:spMk id="7" creationId="{1801B3BA-5600-F230-78D7-981E4FC47723}"/>
            </ac:spMkLst>
          </pc:spChg>
        </pc:sldLayoutChg>
        <pc:sldLayoutChg chg="modSp mod">
          <pc:chgData name="pantelis balaouras" userId="25e8755020fc1734" providerId="LiveId" clId="{07CF2FE2-7C88-4306-9C84-3767F05A5BD2}" dt="2024-04-29T14:57:46.539" v="6" actId="6549"/>
          <pc:sldLayoutMkLst>
            <pc:docMk/>
            <pc:sldMasterMk cId="1468923052" sldId="2147483648"/>
            <pc:sldLayoutMk cId="2336866591" sldId="2147483666"/>
          </pc:sldLayoutMkLst>
          <pc:spChg chg="mod">
            <ac:chgData name="pantelis balaouras" userId="25e8755020fc1734" providerId="LiveId" clId="{07CF2FE2-7C88-4306-9C84-3767F05A5BD2}" dt="2024-04-29T14:57:46.539" v="6" actId="6549"/>
            <ac:spMkLst>
              <pc:docMk/>
              <pc:sldMasterMk cId="1468923052" sldId="2147483648"/>
              <pc:sldLayoutMk cId="2336866591" sldId="2147483666"/>
              <ac:spMk id="4" creationId="{28198CF2-91B3-6C1C-0A93-DC5CB01069DA}"/>
            </ac:spMkLst>
          </pc:spChg>
        </pc:sldLayoutChg>
      </pc:sldMasterChg>
    </pc:docChg>
  </pc:docChgLst>
  <pc:docChgLst>
    <pc:chgData name="pantelis balaouras" userId="25e8755020fc1734" providerId="LiveId" clId="{0E9C5E1C-C585-416D-87D1-FA9E1294C429}"/>
    <pc:docChg chg="modSld">
      <pc:chgData name="pantelis balaouras" userId="25e8755020fc1734" providerId="LiveId" clId="{0E9C5E1C-C585-416D-87D1-FA9E1294C429}" dt="2024-05-02T08:20:36.825" v="4" actId="1076"/>
      <pc:docMkLst>
        <pc:docMk/>
      </pc:docMkLst>
      <pc:sldChg chg="addSp modSp mod">
        <pc:chgData name="pantelis balaouras" userId="25e8755020fc1734" providerId="LiveId" clId="{0E9C5E1C-C585-416D-87D1-FA9E1294C429}" dt="2024-05-02T08:20:36.825" v="4" actId="1076"/>
        <pc:sldMkLst>
          <pc:docMk/>
          <pc:sldMk cId="694210016" sldId="437"/>
        </pc:sldMkLst>
        <pc:spChg chg="mod">
          <ac:chgData name="pantelis balaouras" userId="25e8755020fc1734" providerId="LiveId" clId="{0E9C5E1C-C585-416D-87D1-FA9E1294C429}" dt="2024-05-02T08:20:19.423" v="1" actId="114"/>
          <ac:spMkLst>
            <pc:docMk/>
            <pc:sldMk cId="694210016" sldId="437"/>
            <ac:spMk id="4" creationId="{E0308CCA-7979-6DB8-C0FD-349C24519D98}"/>
          </ac:spMkLst>
        </pc:spChg>
        <pc:spChg chg="add mod">
          <ac:chgData name="pantelis balaouras" userId="25e8755020fc1734" providerId="LiveId" clId="{0E9C5E1C-C585-416D-87D1-FA9E1294C429}" dt="2024-05-02T08:20:12.814" v="0"/>
          <ac:spMkLst>
            <pc:docMk/>
            <pc:sldMk cId="694210016" sldId="437"/>
            <ac:spMk id="5" creationId="{0041C82B-8BE7-D94F-A73E-D1C530A75D69}"/>
          </ac:spMkLst>
        </pc:spChg>
        <pc:picChg chg="add mod">
          <ac:chgData name="pantelis balaouras" userId="25e8755020fc1734" providerId="LiveId" clId="{0E9C5E1C-C585-416D-87D1-FA9E1294C429}" dt="2024-05-02T08:20:36.825" v="4" actId="1076"/>
          <ac:picMkLst>
            <pc:docMk/>
            <pc:sldMk cId="694210016" sldId="437"/>
            <ac:picMk id="3" creationId="{E2BF14F1-4D35-43D1-BD67-A3F6067597FE}"/>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E6F319F-557A-4033-9A7E-7B30C1709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FED24FFA-E381-4D15-9323-2E7F167B5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0361F-8793-4678-8399-75402180233D}" type="datetimeFigureOut">
              <a:rPr lang="el-GR" smtClean="0"/>
              <a:t>21/6/2024</a:t>
            </a:fld>
            <a:endParaRPr lang="el-GR"/>
          </a:p>
        </p:txBody>
      </p:sp>
      <p:sp>
        <p:nvSpPr>
          <p:cNvPr id="4" name="Θέση υποσέλιδου 3">
            <a:extLst>
              <a:ext uri="{FF2B5EF4-FFF2-40B4-BE49-F238E27FC236}">
                <a16:creationId xmlns:a16="http://schemas.microsoft.com/office/drawing/2014/main" id="{F7A14582-B00E-403A-B9F6-8137B447B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29BBD3CB-00AE-4B41-B6C8-39534586D0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2EE3A-1E6C-47AF-A0C5-588F1B9CC394}" type="slidenum">
              <a:rPr lang="el-GR" smtClean="0"/>
              <a:t>‹#›</a:t>
            </a:fld>
            <a:endParaRPr lang="el-GR"/>
          </a:p>
        </p:txBody>
      </p:sp>
    </p:spTree>
    <p:extLst>
      <p:ext uri="{BB962C8B-B14F-4D97-AF65-F5344CB8AC3E}">
        <p14:creationId xmlns:p14="http://schemas.microsoft.com/office/powerpoint/2010/main" val="10830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42A8D-6A8A-4D0C-BE99-5FB2E4FC1A13}" type="datetimeFigureOut">
              <a:rPr lang="el-GR" smtClean="0"/>
              <a:t>21/6/2024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0C62-02BA-4B64-96F1-99D7E3BEEE56}" type="slidenum">
              <a:rPr lang="el-GR" smtClean="0"/>
              <a:t>‹#›</a:t>
            </a:fld>
            <a:endParaRPr lang="el-GR"/>
          </a:p>
        </p:txBody>
      </p:sp>
    </p:spTree>
    <p:extLst>
      <p:ext uri="{BB962C8B-B14F-4D97-AF65-F5344CB8AC3E}">
        <p14:creationId xmlns:p14="http://schemas.microsoft.com/office/powerpoint/2010/main" val="64630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a:t>
            </a:fld>
            <a:endParaRPr lang="el-GR"/>
          </a:p>
        </p:txBody>
      </p:sp>
    </p:spTree>
    <p:extLst>
      <p:ext uri="{BB962C8B-B14F-4D97-AF65-F5344CB8AC3E}">
        <p14:creationId xmlns:p14="http://schemas.microsoft.com/office/powerpoint/2010/main" val="1206411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305932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4084779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4</a:t>
            </a:fld>
            <a:endParaRPr lang="el-GR"/>
          </a:p>
        </p:txBody>
      </p:sp>
    </p:spTree>
    <p:extLst>
      <p:ext uri="{BB962C8B-B14F-4D97-AF65-F5344CB8AC3E}">
        <p14:creationId xmlns:p14="http://schemas.microsoft.com/office/powerpoint/2010/main" val="38852362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ing slide">
    <p:spTree>
      <p:nvGrpSpPr>
        <p:cNvPr id="1" name=""/>
        <p:cNvGrpSpPr/>
        <p:nvPr/>
      </p:nvGrpSpPr>
      <p:grpSpPr>
        <a:xfrm>
          <a:off x="0" y="0"/>
          <a:ext cx="0" cy="0"/>
          <a:chOff x="0" y="0"/>
          <a:chExt cx="0" cy="0"/>
        </a:xfrm>
      </p:grpSpPr>
      <p:pic>
        <p:nvPicPr>
          <p:cNvPr id="35"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4B636493-E712-4242-8B67-E8BA2B31C8A5}"/>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71295"/>
            <a:ext cx="1684020" cy="495300"/>
          </a:xfrm>
          <a:prstGeom prst="rect">
            <a:avLst/>
          </a:prstGeom>
          <a:noFill/>
          <a:ln>
            <a:noFill/>
          </a:ln>
        </p:spPr>
      </p:pic>
    </p:spTree>
    <p:extLst>
      <p:ext uri="{BB962C8B-B14F-4D97-AF65-F5344CB8AC3E}">
        <p14:creationId xmlns:p14="http://schemas.microsoft.com/office/powerpoint/2010/main" val="3107970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bmodule Intro">
    <p:spTree>
      <p:nvGrpSpPr>
        <p:cNvPr id="1" name=""/>
        <p:cNvGrpSpPr/>
        <p:nvPr/>
      </p:nvGrpSpPr>
      <p:grpSpPr>
        <a:xfrm>
          <a:off x="0" y="0"/>
          <a:ext cx="0" cy="0"/>
          <a:chOff x="0" y="0"/>
          <a:chExt cx="0" cy="0"/>
        </a:xfrm>
      </p:grpSpPr>
      <p:sp>
        <p:nvSpPr>
          <p:cNvPr id="11" name="Rectangle 1">
            <a:extLst>
              <a:ext uri="{FF2B5EF4-FFF2-40B4-BE49-F238E27FC236}">
                <a16:creationId xmlns:a16="http://schemas.microsoft.com/office/drawing/2014/main" id="{85AC0203-B144-4B95-B9C1-17443F665396}"/>
              </a:ext>
            </a:extLst>
          </p:cNvPr>
          <p:cNvSpPr/>
          <p:nvPr userDrawn="1"/>
        </p:nvSpPr>
        <p:spPr>
          <a:xfrm>
            <a:off x="0" y="2218305"/>
            <a:ext cx="12192001" cy="3787362"/>
          </a:xfrm>
          <a:custGeom>
            <a:avLst/>
            <a:gdLst>
              <a:gd name="connsiteX0" fmla="*/ 0 w 12192001"/>
              <a:gd name="connsiteY0" fmla="*/ 0 h 3787362"/>
              <a:gd name="connsiteX1" fmla="*/ 12192001 w 12192001"/>
              <a:gd name="connsiteY1" fmla="*/ 0 h 3787362"/>
              <a:gd name="connsiteX2" fmla="*/ 12192001 w 12192001"/>
              <a:gd name="connsiteY2" fmla="*/ 3787362 h 3787362"/>
              <a:gd name="connsiteX3" fmla="*/ 0 w 12192001"/>
              <a:gd name="connsiteY3" fmla="*/ 3787362 h 3787362"/>
              <a:gd name="connsiteX4" fmla="*/ 0 w 12192001"/>
              <a:gd name="connsiteY4" fmla="*/ 0 h 3787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1" h="3787362" fill="none" extrusionOk="0">
                <a:moveTo>
                  <a:pt x="0" y="0"/>
                </a:moveTo>
                <a:cubicBezTo>
                  <a:pt x="5267857" y="115912"/>
                  <a:pt x="10534044" y="115906"/>
                  <a:pt x="12192001" y="0"/>
                </a:cubicBezTo>
                <a:cubicBezTo>
                  <a:pt x="12023287" y="884214"/>
                  <a:pt x="12337058" y="2861203"/>
                  <a:pt x="12192001" y="3787362"/>
                </a:cubicBezTo>
                <a:cubicBezTo>
                  <a:pt x="6856763" y="3858406"/>
                  <a:pt x="3552369" y="3797966"/>
                  <a:pt x="0" y="3787362"/>
                </a:cubicBezTo>
                <a:cubicBezTo>
                  <a:pt x="-168955" y="3245399"/>
                  <a:pt x="-23238" y="1332813"/>
                  <a:pt x="0" y="0"/>
                </a:cubicBezTo>
                <a:close/>
              </a:path>
              <a:path w="12192001" h="3787362" stroke="0" extrusionOk="0">
                <a:moveTo>
                  <a:pt x="0" y="0"/>
                </a:moveTo>
                <a:cubicBezTo>
                  <a:pt x="4883943" y="25039"/>
                  <a:pt x="6582665" y="-133"/>
                  <a:pt x="12192001" y="0"/>
                </a:cubicBezTo>
                <a:cubicBezTo>
                  <a:pt x="12322435" y="1274441"/>
                  <a:pt x="12072005" y="3367144"/>
                  <a:pt x="12192001" y="3787362"/>
                </a:cubicBezTo>
                <a:cubicBezTo>
                  <a:pt x="10180307" y="3658891"/>
                  <a:pt x="3276446" y="3637757"/>
                  <a:pt x="0" y="3787362"/>
                </a:cubicBezTo>
                <a:cubicBezTo>
                  <a:pt x="-18279" y="2559161"/>
                  <a:pt x="166913" y="1839966"/>
                  <a:pt x="0" y="0"/>
                </a:cubicBezTo>
                <a:close/>
              </a:path>
            </a:pathLst>
          </a:custGeom>
          <a:solidFill>
            <a:srgbClr val="DDE0E5"/>
          </a:solidFill>
          <a:ln w="9525">
            <a:noFill/>
            <a:miter lim="800000"/>
            <a:headEnd/>
            <a:tailEnd/>
            <a:extLst>
              <a:ext uri="{C807C97D-BFC1-408E-A445-0C87EB9F89A2}">
                <ask:lineSketchStyleProps xmlns:ask="http://schemas.microsoft.com/office/drawing/2018/sketchyshapes" xmlns="" sd="943183522">
                  <a:prstGeom prst="rect">
                    <a:avLst/>
                  </a:prstGeom>
                  <ask:type>
                    <ask:lineSketchCurved/>
                  </ask:type>
                </ask:lineSketchStyleProps>
              </a:ext>
            </a:extLst>
          </a:ln>
          <a:effectLst>
            <a:outerShdw blurRad="40000" dist="23000" dir="5400000" rotWithShape="0">
              <a:srgbClr val="808080">
                <a:alpha val="34998"/>
              </a:srgbClr>
            </a:outerShdw>
          </a:effectLst>
        </p:spPr>
        <p:txBody>
          <a:bodyPr anchor="ctr"/>
          <a:lstStyle/>
          <a:p>
            <a:pPr marL="285750" lvl="0" indent="-285750" algn="ctr">
              <a:buFont typeface="Wingdings" panose="05000000000000000000" pitchFamily="2" charset="2"/>
              <a:buChar char="§"/>
            </a:pPr>
            <a:endParaRPr lang="el-GR">
              <a:solidFill>
                <a:schemeClr val="tx1"/>
              </a:solidFill>
            </a:endParaRPr>
          </a:p>
        </p:txBody>
      </p:sp>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0515600" cy="618346"/>
          </a:xfrm>
        </p:spPr>
        <p:txBody>
          <a:bodyPr>
            <a:noAutofit/>
          </a:bodyPr>
          <a:lstStyle>
            <a:lvl1pPr>
              <a:defRPr lang="el-GR" sz="2200" kern="1200" dirty="0">
                <a:solidFill>
                  <a:srgbClr val="C01E24"/>
                </a:solidFill>
                <a:latin typeface="+mn-lt"/>
                <a:ea typeface="+mj-ea"/>
                <a:cs typeface="+mj-cs"/>
              </a:defRPr>
            </a:lvl1pPr>
          </a:lstStyle>
          <a:p>
            <a:r>
              <a:rPr lang="el-GR"/>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8000" y="2218304"/>
            <a:ext cx="7872768" cy="3787361"/>
          </a:xfrm>
        </p:spPr>
        <p:txBody>
          <a:bodyPr/>
          <a:lstStyle>
            <a:lvl1pPr marL="228600" indent="-228600">
              <a:buClr>
                <a:srgbClr val="C00000"/>
              </a:buClr>
              <a:buFont typeface="Wingdings" panose="05000000000000000000" pitchFamily="2" charset="2"/>
              <a:buChar char="ü"/>
              <a:defRPr>
                <a:solidFill>
                  <a:schemeClr val="tx1"/>
                </a:solidFill>
                <a:effectLst/>
                <a:latin typeface="+mn-lt"/>
              </a:defRPr>
            </a:lvl1pPr>
            <a:lvl2pPr marL="685800" indent="-228600">
              <a:buClr>
                <a:srgbClr val="C00000"/>
              </a:buClr>
              <a:buFont typeface="Wingdings" panose="05000000000000000000" pitchFamily="2" charset="2"/>
              <a:buChar char="ü"/>
              <a:defRPr>
                <a:solidFill>
                  <a:schemeClr val="tx1"/>
                </a:solidFill>
                <a:effectLst/>
                <a:latin typeface="+mn-lt"/>
              </a:defRPr>
            </a:lvl2pPr>
            <a:lvl3pPr marL="1143000" indent="-228600">
              <a:buClr>
                <a:srgbClr val="C00000"/>
              </a:buClr>
              <a:buFont typeface="Wingdings" panose="05000000000000000000" pitchFamily="2" charset="2"/>
              <a:buChar char="ü"/>
              <a:defRPr>
                <a:solidFill>
                  <a:schemeClr val="tx1"/>
                </a:solidFill>
                <a:effectLst/>
                <a:latin typeface="+mn-lt"/>
              </a:defRPr>
            </a:lvl3pPr>
            <a:lvl4pPr marL="1600200" indent="-228600">
              <a:buClr>
                <a:srgbClr val="C00000"/>
              </a:buClr>
              <a:buFont typeface="Wingdings" panose="05000000000000000000" pitchFamily="2" charset="2"/>
              <a:buChar char="ü"/>
              <a:defRPr>
                <a:solidFill>
                  <a:schemeClr val="tx1"/>
                </a:solidFill>
                <a:effectLst/>
                <a:latin typeface="+mn-lt"/>
              </a:defRPr>
            </a:lvl4pPr>
            <a:lvl5pPr marL="2057400" indent="-228600">
              <a:buClr>
                <a:srgbClr val="C00000"/>
              </a:buClr>
              <a:buFont typeface="Wingdings" panose="05000000000000000000" pitchFamily="2" charset="2"/>
              <a:buChar char="ü"/>
              <a:defRPr>
                <a:solidFill>
                  <a:schemeClr val="tx1"/>
                </a:solidFill>
                <a:effectLst/>
                <a:latin typeface="+mn-lt"/>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5" name="Εικόνα 4">
            <a:extLst>
              <a:ext uri="{FF2B5EF4-FFF2-40B4-BE49-F238E27FC236}">
                <a16:creationId xmlns:a16="http://schemas.microsoft.com/office/drawing/2014/main" id="{315B9CD0-664A-1A57-5482-64081E3C8776}"/>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Εικόνα 5"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8AD8DA09-CA51-90FC-C37F-AA4EB941D2E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4" name="Picture 3" descr="Blue text on a black background&#10;&#10;Description automatically generated">
            <a:extLst>
              <a:ext uri="{FF2B5EF4-FFF2-40B4-BE49-F238E27FC236}">
                <a16:creationId xmlns:a16="http://schemas.microsoft.com/office/drawing/2014/main" id="{3718C994-5B39-E4B1-A966-BB1CDCDBD9C5}"/>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4020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p:txBody>
          <a:bodyPr>
            <a:normAutofit/>
          </a:bodyPr>
          <a:lstStyle>
            <a:lvl1pPr algn="ctr">
              <a:defRPr lang="el-GR" sz="4000" b="0" kern="1200" dirty="0" smtClean="0">
                <a:solidFill>
                  <a:schemeClr val="tx1"/>
                </a:solidFill>
                <a:latin typeface="Gill Sans Nova" panose="020B0602020104020203" pitchFamily="34" charset="0"/>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4" name="Εικόνα 3">
            <a:extLst>
              <a:ext uri="{FF2B5EF4-FFF2-40B4-BE49-F238E27FC236}">
                <a16:creationId xmlns:a16="http://schemas.microsoft.com/office/drawing/2014/main" id="{2422E4BA-8C61-60DE-25F8-335B91431FA3}"/>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7" name="Εικόνα 6">
            <a:extLst>
              <a:ext uri="{FF2B5EF4-FFF2-40B4-BE49-F238E27FC236}">
                <a16:creationId xmlns:a16="http://schemas.microsoft.com/office/drawing/2014/main" id="{79E7C37E-A457-1396-C30F-E6C37DEB4963}"/>
              </a:ext>
            </a:extLst>
          </p:cNvPr>
          <p:cNvPicPr>
            <a:picLocks noChangeAspect="1"/>
          </p:cNvPicPr>
          <p:nvPr userDrawn="1"/>
        </p:nvPicPr>
        <p:blipFill rotWithShape="1">
          <a:blip r:embed="rId2"/>
          <a:srcRect b="59835"/>
          <a:stretch/>
        </p:blipFill>
        <p:spPr>
          <a:xfrm rot="10800000">
            <a:off x="-8250" y="-4107"/>
            <a:ext cx="12191695" cy="349261"/>
          </a:xfrm>
          <a:prstGeom prst="rect">
            <a:avLst/>
          </a:prstGeom>
        </p:spPr>
      </p:pic>
      <p:pic>
        <p:nvPicPr>
          <p:cNvPr id="2" name="Εικόνα 1"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0974A85F-3A88-CEEA-7639-BFA4470EC4C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31635" y="365125"/>
            <a:ext cx="591924" cy="1059378"/>
          </a:xfrm>
          <a:prstGeom prst="rect">
            <a:avLst/>
          </a:prstGeom>
        </p:spPr>
      </p:pic>
      <p:pic>
        <p:nvPicPr>
          <p:cNvPr id="12" name="Εικόνα 11" descr="Εικόνα που περιέχει στιγμιότυπο οθόνης, γραμματοσειρά, Μπελ ηλεκτρίκ, Μπλε Majorelle&#10;&#10;Περιγραφή που δημιουργήθηκε αυτόματα">
            <a:extLst>
              <a:ext uri="{FF2B5EF4-FFF2-40B4-BE49-F238E27FC236}">
                <a16:creationId xmlns:a16="http://schemas.microsoft.com/office/drawing/2014/main" id="{7D790D35-08F5-DA8F-3D0F-1C206306CD42}"/>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1181" y="6391797"/>
            <a:ext cx="2063265" cy="453080"/>
          </a:xfrm>
          <a:prstGeom prst="rect">
            <a:avLst/>
          </a:prstGeom>
        </p:spPr>
      </p:pic>
    </p:spTree>
    <p:extLst>
      <p:ext uri="{BB962C8B-B14F-4D97-AF65-F5344CB8AC3E}">
        <p14:creationId xmlns:p14="http://schemas.microsoft.com/office/powerpoint/2010/main" val="20716992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Unit">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B5C26-F28B-4AA9-BD2D-9793B5ACAA02}"/>
              </a:ext>
            </a:extLst>
          </p:cNvPr>
          <p:cNvSpPr>
            <a:spLocks noGrp="1"/>
          </p:cNvSpPr>
          <p:nvPr>
            <p:ph type="title" hasCustomPrompt="1"/>
          </p:nvPr>
        </p:nvSpPr>
        <p:spPr>
          <a:xfrm>
            <a:off x="558000" y="1079999"/>
            <a:ext cx="10515600" cy="893179"/>
          </a:xfrm>
        </p:spPr>
        <p:txBody>
          <a:bodyPr>
            <a:normAutofit/>
          </a:bodyPr>
          <a:lstStyle>
            <a:lvl1pPr>
              <a:defRPr lang="el-GR" sz="3600" b="1" kern="1200" dirty="0">
                <a:solidFill>
                  <a:srgbClr val="203864"/>
                </a:solidFill>
                <a:effectLst/>
                <a:latin typeface="+mn-lt"/>
                <a:ea typeface="Adobe Gothic Std B" panose="020B0800000000000000" pitchFamily="34" charset="-128"/>
                <a:cs typeface="+mj-cs"/>
              </a:defRPr>
            </a:lvl1pPr>
          </a:lstStyle>
          <a:p>
            <a:r>
              <a:rPr lang="en-US"/>
              <a:t>Unit 1</a:t>
            </a:r>
            <a:br>
              <a:rPr lang="en-US"/>
            </a:br>
            <a:r>
              <a:rPr lang="el-GR"/>
              <a:t>Στυλ κύριου τίτλου</a:t>
            </a:r>
          </a:p>
        </p:txBody>
      </p:sp>
      <p:sp>
        <p:nvSpPr>
          <p:cNvPr id="3" name="Θέση κειμένου 2">
            <a:extLst>
              <a:ext uri="{FF2B5EF4-FFF2-40B4-BE49-F238E27FC236}">
                <a16:creationId xmlns:a16="http://schemas.microsoft.com/office/drawing/2014/main" id="{C2867843-C85E-4F95-822E-2E2E06813F6C}"/>
              </a:ext>
            </a:extLst>
          </p:cNvPr>
          <p:cNvSpPr>
            <a:spLocks noGrp="1"/>
          </p:cNvSpPr>
          <p:nvPr>
            <p:ph type="body" idx="1"/>
          </p:nvPr>
        </p:nvSpPr>
        <p:spPr>
          <a:xfrm>
            <a:off x="558000" y="2160000"/>
            <a:ext cx="5157787" cy="503020"/>
          </a:xfrm>
        </p:spPr>
        <p:txBody>
          <a:bodyPr anchor="b">
            <a:normAutofit/>
          </a:bodyPr>
          <a:lstStyle>
            <a:lvl1pPr marL="0" indent="0">
              <a:buNone/>
              <a:defRPr lang="el-GR" sz="1800" b="1" kern="1200" dirty="0" smtClean="0">
                <a:solidFill>
                  <a:srgbClr val="000000"/>
                </a:solidFill>
                <a:latin typeface="Arial" panose="020B0604020202020204" pitchFamily="34" charset="0"/>
                <a:ea typeface="MS PGothic" panose="020B0600070205080204" pitchFamily="34" charset="-128"/>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8468A7D-D857-4528-93D4-75CB428F4675}"/>
              </a:ext>
            </a:extLst>
          </p:cNvPr>
          <p:cNvSpPr>
            <a:spLocks noGrp="1"/>
          </p:cNvSpPr>
          <p:nvPr>
            <p:ph sz="half" idx="2"/>
          </p:nvPr>
        </p:nvSpPr>
        <p:spPr>
          <a:xfrm>
            <a:off x="558000" y="2687950"/>
            <a:ext cx="10515600" cy="3684588"/>
          </a:xfrm>
        </p:spPr>
        <p:txBody>
          <a:bodyPr/>
          <a:lstStyle>
            <a:lvl1pPr>
              <a:lnSpc>
                <a:spcPct val="150000"/>
              </a:lnSpc>
              <a:buClr>
                <a:srgbClr val="C01E24"/>
              </a:buClr>
              <a:defRPr>
                <a:latin typeface="+mn-lt"/>
              </a:defRPr>
            </a:lvl1pPr>
            <a:lvl2pPr>
              <a:lnSpc>
                <a:spcPct val="150000"/>
              </a:lnSpc>
              <a:buClr>
                <a:srgbClr val="C01E24"/>
              </a:buClr>
              <a:defRPr>
                <a:latin typeface="+mn-lt"/>
              </a:defRPr>
            </a:lvl2pPr>
            <a:lvl3pPr>
              <a:lnSpc>
                <a:spcPct val="150000"/>
              </a:lnSpc>
              <a:buClr>
                <a:srgbClr val="C01E24"/>
              </a:buClr>
              <a:defRPr>
                <a:latin typeface="+mn-lt"/>
              </a:defRPr>
            </a:lvl3pPr>
            <a:lvl4pPr>
              <a:lnSpc>
                <a:spcPct val="150000"/>
              </a:lnSpc>
              <a:buClr>
                <a:srgbClr val="C01E24"/>
              </a:buClr>
              <a:defRPr>
                <a:latin typeface="+mn-lt"/>
              </a:defRPr>
            </a:lvl4pPr>
            <a:lvl5pPr>
              <a:lnSpc>
                <a:spcPct val="150000"/>
              </a:lnSpc>
              <a:buClr>
                <a:srgbClr val="C01E24"/>
              </a:buClr>
              <a:defRPr>
                <a:latin typeface="+mn-lt"/>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6" name="Εικόνα 5">
            <a:extLst>
              <a:ext uri="{FF2B5EF4-FFF2-40B4-BE49-F238E27FC236}">
                <a16:creationId xmlns:a16="http://schemas.microsoft.com/office/drawing/2014/main" id="{32D2C6E2-DA3C-03C5-4B1D-9DB2EFCDEC7A}"/>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B601D7AC-22F9-68D2-2485-EF228EEDE29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CC8D085-E276-4CDA-DE07-B186D39B987D}"/>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57548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Unit slide single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605096"/>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1799999"/>
            <a:ext cx="5852132" cy="4865977"/>
          </a:xfrm>
        </p:spPr>
        <p:txBody>
          <a:bodyPr/>
          <a:lstStyle>
            <a:lvl1pPr>
              <a:defRPr sz="2400"/>
            </a:lvl1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4" name="Εικόνα 3"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A36E9AEE-CF4B-71A4-5EBB-574F1E021C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5" name="TextBox 12">
            <a:extLst>
              <a:ext uri="{FF2B5EF4-FFF2-40B4-BE49-F238E27FC236}">
                <a16:creationId xmlns:a16="http://schemas.microsoft.com/office/drawing/2014/main" id="{0871076D-6AD6-79C2-C324-485A7994F325}"/>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7.4 </a:t>
            </a:r>
            <a:r>
              <a:rPr lang="en-US" altLang="el-GR" sz="1800" dirty="0">
                <a:solidFill>
                  <a:schemeClr val="tx1">
                    <a:lumMod val="50000"/>
                    <a:lumOff val="50000"/>
                  </a:schemeClr>
                </a:solidFill>
                <a:latin typeface="Abadi Extra Light" panose="020B0204020104020204" pitchFamily="34" charset="0"/>
              </a:rPr>
              <a:t> Women’s Health and relevant Apps</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77986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Unit slide with 2 columns">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08F4D-74CD-4DC9-8CC6-A32508E7E132}"/>
              </a:ext>
            </a:extLst>
          </p:cNvPr>
          <p:cNvSpPr>
            <a:spLocks noGrp="1"/>
          </p:cNvSpPr>
          <p:nvPr>
            <p:ph type="title"/>
          </p:nvPr>
        </p:nvSpPr>
        <p:spPr>
          <a:xfrm>
            <a:off x="558000" y="1080000"/>
            <a:ext cx="11396576" cy="599188"/>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E983499B-D787-4204-9DCD-5D794F92BB3F}"/>
              </a:ext>
            </a:extLst>
          </p:cNvPr>
          <p:cNvSpPr>
            <a:spLocks noGrp="1"/>
          </p:cNvSpPr>
          <p:nvPr>
            <p:ph sz="half" idx="1"/>
          </p:nvPr>
        </p:nvSpPr>
        <p:spPr>
          <a:xfrm>
            <a:off x="557999" y="1800000"/>
            <a:ext cx="5409663" cy="4893408"/>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περιεχομένου 3">
            <a:extLst>
              <a:ext uri="{FF2B5EF4-FFF2-40B4-BE49-F238E27FC236}">
                <a16:creationId xmlns:a16="http://schemas.microsoft.com/office/drawing/2014/main" id="{CCB6C04F-453F-4B55-9704-E13D0B2BC950}"/>
              </a:ext>
            </a:extLst>
          </p:cNvPr>
          <p:cNvSpPr>
            <a:spLocks noGrp="1"/>
          </p:cNvSpPr>
          <p:nvPr>
            <p:ph sz="half" idx="2"/>
          </p:nvPr>
        </p:nvSpPr>
        <p:spPr>
          <a:xfrm>
            <a:off x="6172199" y="1800000"/>
            <a:ext cx="5782377" cy="489340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2E2C5BC-041B-E0DB-5C32-C01D4FD312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7" name="TextBox 12">
            <a:extLst>
              <a:ext uri="{FF2B5EF4-FFF2-40B4-BE49-F238E27FC236}">
                <a16:creationId xmlns:a16="http://schemas.microsoft.com/office/drawing/2014/main" id="{1801B3BA-5600-F230-78D7-981E4FC47723}"/>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7.4 </a:t>
            </a:r>
            <a:r>
              <a:rPr lang="en-US" altLang="el-GR" sz="1800" dirty="0">
                <a:solidFill>
                  <a:schemeClr val="tx1">
                    <a:lumMod val="50000"/>
                    <a:lumOff val="50000"/>
                  </a:schemeClr>
                </a:solidFill>
                <a:latin typeface="Abadi Extra Light" panose="020B0204020104020204" pitchFamily="34" charset="0"/>
              </a:rPr>
              <a:t> Women’s Health and relevant Apps</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1574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ubmodule other slide 1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728162"/>
          </a:xfrm>
        </p:spPr>
        <p:txBody>
          <a:bodyPr>
            <a:normAutofit/>
          </a:bodyPr>
          <a:lstStyle>
            <a:lvl1pPr>
              <a:defRPr lang="el-GR" sz="24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2459736"/>
            <a:ext cx="11059693" cy="3941326"/>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TextBox 12">
            <a:extLst>
              <a:ext uri="{FF2B5EF4-FFF2-40B4-BE49-F238E27FC236}">
                <a16:creationId xmlns:a16="http://schemas.microsoft.com/office/drawing/2014/main" id="{28198CF2-91B3-6C1C-0A93-DC5CB01069DA}"/>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7.4 </a:t>
            </a:r>
            <a:r>
              <a:rPr lang="en-US" altLang="el-GR" sz="1800" dirty="0">
                <a:solidFill>
                  <a:schemeClr val="tx1">
                    <a:lumMod val="50000"/>
                    <a:lumOff val="50000"/>
                  </a:schemeClr>
                </a:solidFill>
                <a:latin typeface="Abadi Extra Light" panose="020B0204020104020204" pitchFamily="34" charset="0"/>
              </a:rPr>
              <a:t> </a:t>
            </a:r>
            <a:r>
              <a:rPr lang="en-US" altLang="el-GR" sz="1800" dirty="0" err="1">
                <a:solidFill>
                  <a:schemeClr val="tx1">
                    <a:lumMod val="50000"/>
                    <a:lumOff val="50000"/>
                  </a:schemeClr>
                </a:solidFill>
                <a:latin typeface="Abadi Extra Light" panose="020B0204020104020204" pitchFamily="34" charset="0"/>
              </a:rPr>
              <a:t>Frauengesundheit</a:t>
            </a:r>
            <a:r>
              <a:rPr lang="en-US" altLang="el-GR" sz="1800" dirty="0">
                <a:solidFill>
                  <a:schemeClr val="tx1">
                    <a:lumMod val="50000"/>
                    <a:lumOff val="50000"/>
                  </a:schemeClr>
                </a:solidFill>
                <a:latin typeface="Abadi Extra Light" panose="020B0204020104020204" pitchFamily="34" charset="0"/>
              </a:rPr>
              <a:t> und </a:t>
            </a:r>
            <a:r>
              <a:rPr lang="en-US" altLang="el-GR" sz="1800" dirty="0" err="1">
                <a:solidFill>
                  <a:schemeClr val="tx1">
                    <a:lumMod val="50000"/>
                    <a:lumOff val="50000"/>
                  </a:schemeClr>
                </a:solidFill>
                <a:latin typeface="Abadi Extra Light" panose="020B0204020104020204" pitchFamily="34" charset="0"/>
              </a:rPr>
              <a:t>relevante</a:t>
            </a:r>
            <a:r>
              <a:rPr lang="en-US" altLang="el-GR" sz="1800" dirty="0">
                <a:solidFill>
                  <a:schemeClr val="tx1">
                    <a:lumMod val="50000"/>
                    <a:lumOff val="50000"/>
                  </a:schemeClr>
                </a:solidFill>
                <a:latin typeface="Abadi Extra Light" panose="020B0204020104020204" pitchFamily="34" charset="0"/>
              </a:rPr>
              <a:t> </a:t>
            </a:r>
            <a:r>
              <a:rPr lang="en-US" altLang="el-GR" sz="1800" dirty="0" err="1">
                <a:solidFill>
                  <a:schemeClr val="tx1">
                    <a:lumMod val="50000"/>
                    <a:lumOff val="50000"/>
                  </a:schemeClr>
                </a:solidFill>
                <a:latin typeface="Abadi Extra Light" panose="020B0204020104020204" pitchFamily="34" charset="0"/>
              </a:rPr>
              <a:t>Gesundheits</a:t>
            </a:r>
            <a:r>
              <a:rPr lang="en-US" altLang="el-GR" sz="1800" dirty="0">
                <a:solidFill>
                  <a:schemeClr val="tx1">
                    <a:lumMod val="50000"/>
                    <a:lumOff val="50000"/>
                  </a:schemeClr>
                </a:solidFill>
                <a:latin typeface="Abadi Extra Light" panose="020B0204020104020204" pitchFamily="34" charset="0"/>
              </a:rPr>
              <a:t>-Apps</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3368665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46BB58A-A75B-4A0C-BE6F-D0731393F4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a:extLst>
              <a:ext uri="{FF2B5EF4-FFF2-40B4-BE49-F238E27FC236}">
                <a16:creationId xmlns:a16="http://schemas.microsoft.com/office/drawing/2014/main" id="{25648635-3CA0-4F1E-817C-A6E98ACC2516}"/>
              </a:ext>
            </a:extLst>
          </p:cNvPr>
          <p:cNvSpPr>
            <a:spLocks noGrp="1"/>
          </p:cNvSpPr>
          <p:nvPr>
            <p:ph type="body" idx="1"/>
          </p:nvPr>
        </p:nvSpPr>
        <p:spPr>
          <a:xfrm>
            <a:off x="838200" y="1825624"/>
            <a:ext cx="10515600" cy="4530725"/>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ημερομηνίας 3">
            <a:extLst>
              <a:ext uri="{FF2B5EF4-FFF2-40B4-BE49-F238E27FC236}">
                <a16:creationId xmlns:a16="http://schemas.microsoft.com/office/drawing/2014/main" id="{E95B5D2D-F1A2-4F99-B9AD-6FD2B8D1E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40FA-9906-4CC1-BC45-485E7EF45242}" type="datetimeFigureOut">
              <a:rPr lang="el-GR" smtClean="0"/>
              <a:t>21/6/2024</a:t>
            </a:fld>
            <a:endParaRPr lang="el-GR"/>
          </a:p>
        </p:txBody>
      </p:sp>
      <p:sp>
        <p:nvSpPr>
          <p:cNvPr id="5" name="Θέση υποσέλιδου 4">
            <a:extLst>
              <a:ext uri="{FF2B5EF4-FFF2-40B4-BE49-F238E27FC236}">
                <a16:creationId xmlns:a16="http://schemas.microsoft.com/office/drawing/2014/main" id="{9903A71A-FD73-44B7-9409-E37DDE72B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06CDE5E-65B0-4D9D-8085-7599318DC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572DE-A66B-47C0-8B9C-780E58F2F0B4}" type="slidenum">
              <a:rPr lang="el-GR" smtClean="0"/>
              <a:t>‹#›</a:t>
            </a:fld>
            <a:endParaRPr lang="el-GR"/>
          </a:p>
        </p:txBody>
      </p:sp>
    </p:spTree>
    <p:extLst>
      <p:ext uri="{BB962C8B-B14F-4D97-AF65-F5344CB8AC3E}">
        <p14:creationId xmlns:p14="http://schemas.microsoft.com/office/powerpoint/2010/main" val="146892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61" r:id="rId5"/>
    <p:sldLayoutId id="2147483665" r:id="rId6"/>
    <p:sldLayoutId id="2147483666"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rgbClr val="203864"/>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C01E24"/>
        </a:buClr>
        <a:buSzPct val="120000"/>
        <a:buFont typeface="Wingdings" panose="05000000000000000000" pitchFamily="2" charset="2"/>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0.jpg"/><Relationship Id="rId5" Type="http://schemas.openxmlformats.org/officeDocument/2006/relationships/image" Target="../media/image9.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s://www.prolepsis.gr/" TargetMode="External"/><Relationship Id="rId13" Type="http://schemas.openxmlformats.org/officeDocument/2006/relationships/image" Target="../media/image17.jpeg"/><Relationship Id="rId18" Type="http://schemas.openxmlformats.org/officeDocument/2006/relationships/hyperlink" Target="http://www.amsed.fr/" TargetMode="External"/><Relationship Id="rId3" Type="http://schemas.openxmlformats.org/officeDocument/2006/relationships/image" Target="../media/image12.jpeg"/><Relationship Id="rId21" Type="http://schemas.openxmlformats.org/officeDocument/2006/relationships/image" Target="../media/image21.jpg"/><Relationship Id="rId7" Type="http://schemas.openxmlformats.org/officeDocument/2006/relationships/image" Target="../media/image14.jpeg"/><Relationship Id="rId12" Type="http://schemas.openxmlformats.org/officeDocument/2006/relationships/hyperlink" Target="https://www.media-k.eu/" TargetMode="External"/><Relationship Id="rId17" Type="http://schemas.openxmlformats.org/officeDocument/2006/relationships/image" Target="../media/image19.png"/><Relationship Id="rId2" Type="http://schemas.openxmlformats.org/officeDocument/2006/relationships/notesSlide" Target="../notesSlides/notesSlide2.xml"/><Relationship Id="rId16" Type="http://schemas.openxmlformats.org/officeDocument/2006/relationships/image" Target="../media/image18.png"/><Relationship Id="rId20" Type="http://schemas.openxmlformats.org/officeDocument/2006/relationships/image" Target="../media/image20.png"/><Relationship Id="rId1" Type="http://schemas.openxmlformats.org/officeDocument/2006/relationships/slideLayout" Target="../slideLayouts/slideLayout3.xml"/><Relationship Id="rId6" Type="http://schemas.openxmlformats.org/officeDocument/2006/relationships/hyperlink" Target="http://www.coordina-oerh.com/" TargetMode="External"/><Relationship Id="rId11" Type="http://schemas.openxmlformats.org/officeDocument/2006/relationships/image" Target="../media/image16.jpeg"/><Relationship Id="rId5" Type="http://schemas.openxmlformats.org/officeDocument/2006/relationships/image" Target="../media/image13.jpeg"/><Relationship Id="rId15" Type="http://schemas.openxmlformats.org/officeDocument/2006/relationships/hyperlink" Target="http://www.connexions.gr/" TargetMode="External"/><Relationship Id="rId10" Type="http://schemas.openxmlformats.org/officeDocument/2006/relationships/hyperlink" Target="http://www.uv.es/" TargetMode="External"/><Relationship Id="rId19" Type="http://schemas.openxmlformats.org/officeDocument/2006/relationships/hyperlink" Target="http://www.resetcy.com/" TargetMode="External"/><Relationship Id="rId4" Type="http://schemas.openxmlformats.org/officeDocument/2006/relationships/hyperlink" Target="https://www.w-hs.de/" TargetMode="External"/><Relationship Id="rId9" Type="http://schemas.openxmlformats.org/officeDocument/2006/relationships/image" Target="../media/image15.jpeg"/><Relationship Id="rId14" Type="http://schemas.openxmlformats.org/officeDocument/2006/relationships/hyperlink" Target="https://www.oxfamitalia.org/" TargetMode="External"/><Relationship Id="rId22" Type="http://schemas.openxmlformats.org/officeDocument/2006/relationships/image" Target="../media/image22.png"/></Relationships>
</file>

<file path=ppt/slides/_rels/slide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www.freepik.com/free-vector/illustration-speech-bubbles_2945500.htm#fromView=search&amp;page=3&amp;position=37&amp;uuid=1e961146-892f-475a-8cdf-236551e73b3c"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2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22BC770-408C-50C8-126F-18790E99F2CB}"/>
              </a:ext>
            </a:extLst>
          </p:cNvPr>
          <p:cNvSpPr txBox="1">
            <a:spLocks/>
          </p:cNvSpPr>
          <p:nvPr/>
        </p:nvSpPr>
        <p:spPr>
          <a:xfrm>
            <a:off x="4310344" y="3513902"/>
            <a:ext cx="7307007" cy="20157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E3E98B"/>
                </a:solidFill>
                <a:effectLst>
                  <a:outerShdw blurRad="38100" dist="38100" dir="2700000" algn="tl">
                    <a:srgbClr val="000000">
                      <a:alpha val="43137"/>
                    </a:srgbClr>
                  </a:outerShdw>
                </a:effectLst>
                <a:latin typeface="Gill Sans MT" panose="020B0502020104020203" pitchFamily="34" charset="0"/>
                <a:ea typeface="+mj-ea"/>
                <a:cs typeface="+mj-cs"/>
              </a:defRPr>
            </a:lvl1pPr>
          </a:lstStyle>
          <a:p>
            <a:pPr>
              <a:spcAft>
                <a:spcPts val="600"/>
              </a:spcAft>
            </a:pPr>
            <a:r>
              <a:rPr lang="en-US" sz="3400" b="1" kern="1200" dirty="0">
                <a:solidFill>
                  <a:srgbClr val="C00000"/>
                </a:solidFill>
                <a:effectLst/>
                <a:latin typeface="+mj-lt"/>
                <a:ea typeface="+mj-ea"/>
                <a:cs typeface="+mj-cs"/>
              </a:rPr>
              <a:t>Module 7  - </a:t>
            </a:r>
            <a:r>
              <a:rPr lang="en-US" sz="3400" b="1" dirty="0" err="1">
                <a:solidFill>
                  <a:srgbClr val="C00000"/>
                </a:solidFill>
                <a:effectLst/>
                <a:latin typeface="+mj-lt"/>
              </a:rPr>
              <a:t>Abschlusssitzung</a:t>
            </a:r>
            <a:r>
              <a:rPr lang="en-US" sz="3400" b="1" dirty="0">
                <a:solidFill>
                  <a:srgbClr val="C00000"/>
                </a:solidFill>
                <a:effectLst/>
                <a:latin typeface="+mj-lt"/>
              </a:rPr>
              <a:t> </a:t>
            </a:r>
            <a:r>
              <a:rPr lang="en-US" sz="2400" b="1" kern="1200" dirty="0">
                <a:solidFill>
                  <a:srgbClr val="C00000"/>
                </a:solidFill>
                <a:effectLst/>
                <a:latin typeface="+mj-lt"/>
                <a:ea typeface="+mj-ea"/>
                <a:cs typeface="+mj-cs"/>
              </a:rPr>
              <a:t>(7.4)</a:t>
            </a:r>
            <a:r>
              <a:rPr lang="en-US" sz="3400" b="1" kern="1200" dirty="0">
                <a:solidFill>
                  <a:schemeClr val="tx1"/>
                </a:solidFill>
                <a:latin typeface="+mj-lt"/>
                <a:ea typeface="+mj-ea"/>
                <a:cs typeface="+mj-cs"/>
              </a:rPr>
              <a:t/>
            </a:r>
            <a:br>
              <a:rPr lang="en-US" sz="3400" b="1" kern="1200" dirty="0">
                <a:solidFill>
                  <a:schemeClr val="tx1"/>
                </a:solidFill>
                <a:latin typeface="+mj-lt"/>
                <a:ea typeface="+mj-ea"/>
                <a:cs typeface="+mj-cs"/>
              </a:rPr>
            </a:br>
            <a:r>
              <a:rPr lang="en-US" sz="4000" b="1" dirty="0" err="1">
                <a:solidFill>
                  <a:schemeClr val="tx1"/>
                </a:solidFill>
                <a:effectLst/>
                <a:latin typeface="+mj-lt"/>
              </a:rPr>
              <a:t>Frauengesundheit</a:t>
            </a:r>
            <a:r>
              <a:rPr lang="en-US" sz="4000" b="1" dirty="0">
                <a:solidFill>
                  <a:schemeClr val="tx1"/>
                </a:solidFill>
                <a:effectLst/>
                <a:latin typeface="+mj-lt"/>
              </a:rPr>
              <a:t> und </a:t>
            </a:r>
            <a:r>
              <a:rPr lang="en-US" sz="4000" b="1" dirty="0" err="1">
                <a:solidFill>
                  <a:schemeClr val="tx1"/>
                </a:solidFill>
                <a:effectLst/>
                <a:latin typeface="+mj-lt"/>
              </a:rPr>
              <a:t>relevante</a:t>
            </a:r>
            <a:r>
              <a:rPr lang="en-US" sz="4000" b="1" dirty="0">
                <a:solidFill>
                  <a:schemeClr val="tx1"/>
                </a:solidFill>
                <a:effectLst/>
                <a:latin typeface="+mj-lt"/>
              </a:rPr>
              <a:t> </a:t>
            </a:r>
            <a:r>
              <a:rPr lang="en-US" sz="4000" b="1" dirty="0" err="1">
                <a:solidFill>
                  <a:schemeClr val="tx1"/>
                </a:solidFill>
                <a:effectLst/>
                <a:latin typeface="+mj-lt"/>
              </a:rPr>
              <a:t>Gesundheits</a:t>
            </a:r>
            <a:r>
              <a:rPr lang="en-US" sz="4000" b="1" dirty="0">
                <a:solidFill>
                  <a:schemeClr val="tx1"/>
                </a:solidFill>
                <a:effectLst/>
                <a:latin typeface="+mj-lt"/>
              </a:rPr>
              <a:t>-Apps</a:t>
            </a:r>
            <a:endParaRPr lang="en-US" sz="3400" b="1" dirty="0">
              <a:solidFill>
                <a:schemeClr val="tx1"/>
              </a:solidFill>
              <a:effectLst/>
              <a:latin typeface="+mj-lt"/>
            </a:endParaRPr>
          </a:p>
        </p:txBody>
      </p:sp>
      <p:sp>
        <p:nvSpPr>
          <p:cNvPr id="6" name="Ορθογώνιο 5">
            <a:extLst>
              <a:ext uri="{FF2B5EF4-FFF2-40B4-BE49-F238E27FC236}">
                <a16:creationId xmlns:a16="http://schemas.microsoft.com/office/drawing/2014/main" id="{C7AD4A93-931E-A31D-52A4-60E47B032034}"/>
              </a:ext>
            </a:extLst>
          </p:cNvPr>
          <p:cNvSpPr/>
          <p:nvPr/>
        </p:nvSpPr>
        <p:spPr>
          <a:xfrm>
            <a:off x="-2" y="67193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a:t>
            </a:r>
            <a:endParaRPr lang="el-GR" sz="2400" dirty="0">
              <a:solidFill>
                <a:schemeClr val="bg1">
                  <a:lumMod val="95000"/>
                </a:schemeClr>
              </a:solidFill>
            </a:endParaRPr>
          </a:p>
        </p:txBody>
      </p:sp>
      <p:sp>
        <p:nvSpPr>
          <p:cNvPr id="7" name="Ορθογώνιο 6">
            <a:extLst>
              <a:ext uri="{FF2B5EF4-FFF2-40B4-BE49-F238E27FC236}">
                <a16:creationId xmlns:a16="http://schemas.microsoft.com/office/drawing/2014/main" id="{B08F5D6B-3FD6-2800-C5A1-3C9A7908BC37}"/>
              </a:ext>
            </a:extLst>
          </p:cNvPr>
          <p:cNvSpPr/>
          <p:nvPr/>
        </p:nvSpPr>
        <p:spPr>
          <a:xfrm>
            <a:off x="2609" y="1507751"/>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2</a:t>
            </a:r>
            <a:endParaRPr lang="el-GR" sz="2400" dirty="0">
              <a:solidFill>
                <a:schemeClr val="bg1">
                  <a:lumMod val="95000"/>
                </a:schemeClr>
              </a:solidFill>
            </a:endParaRPr>
          </a:p>
        </p:txBody>
      </p:sp>
      <p:sp>
        <p:nvSpPr>
          <p:cNvPr id="8" name="Ορθογώνιο 7">
            <a:extLst>
              <a:ext uri="{FF2B5EF4-FFF2-40B4-BE49-F238E27FC236}">
                <a16:creationId xmlns:a16="http://schemas.microsoft.com/office/drawing/2014/main" id="{B63E7FEB-73DF-67ED-3B6B-EFAC8BBCBDE5}"/>
              </a:ext>
            </a:extLst>
          </p:cNvPr>
          <p:cNvSpPr/>
          <p:nvPr/>
        </p:nvSpPr>
        <p:spPr>
          <a:xfrm>
            <a:off x="-56" y="2302518"/>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3</a:t>
            </a:r>
            <a:endParaRPr lang="el-GR" sz="2400" dirty="0">
              <a:solidFill>
                <a:schemeClr val="bg1">
                  <a:lumMod val="95000"/>
                </a:schemeClr>
              </a:solidFill>
            </a:endParaRPr>
          </a:p>
        </p:txBody>
      </p:sp>
      <p:sp>
        <p:nvSpPr>
          <p:cNvPr id="9" name="Ορθογώνιο 8">
            <a:extLst>
              <a:ext uri="{FF2B5EF4-FFF2-40B4-BE49-F238E27FC236}">
                <a16:creationId xmlns:a16="http://schemas.microsoft.com/office/drawing/2014/main" id="{9296058F-B1EF-E3C5-E1C3-C7D0F3D64C9C}"/>
              </a:ext>
            </a:extLst>
          </p:cNvPr>
          <p:cNvSpPr/>
          <p:nvPr/>
        </p:nvSpPr>
        <p:spPr>
          <a:xfrm>
            <a:off x="-2" y="317097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4</a:t>
            </a:r>
            <a:endParaRPr lang="el-GR" sz="2400" dirty="0">
              <a:solidFill>
                <a:schemeClr val="bg1">
                  <a:lumMod val="95000"/>
                </a:schemeClr>
              </a:solidFill>
            </a:endParaRPr>
          </a:p>
        </p:txBody>
      </p:sp>
      <p:sp>
        <p:nvSpPr>
          <p:cNvPr id="10" name="Ορθογώνιο 9">
            <a:extLst>
              <a:ext uri="{FF2B5EF4-FFF2-40B4-BE49-F238E27FC236}">
                <a16:creationId xmlns:a16="http://schemas.microsoft.com/office/drawing/2014/main" id="{8D1A44D9-A0E1-CEEC-8556-1AF31A36C35E}"/>
              </a:ext>
            </a:extLst>
          </p:cNvPr>
          <p:cNvSpPr/>
          <p:nvPr/>
        </p:nvSpPr>
        <p:spPr>
          <a:xfrm>
            <a:off x="1655" y="403693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5</a:t>
            </a:r>
            <a:endParaRPr lang="el-GR" sz="2400" dirty="0">
              <a:solidFill>
                <a:schemeClr val="bg1">
                  <a:lumMod val="95000"/>
                </a:schemeClr>
              </a:solidFill>
            </a:endParaRPr>
          </a:p>
        </p:txBody>
      </p:sp>
      <p:pic>
        <p:nvPicPr>
          <p:cNvPr id="11" name="Εικόνα 10"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300ED21F-BA4A-76D4-938D-43CD49C53764}"/>
              </a:ext>
            </a:extLst>
          </p:cNvPr>
          <p:cNvPicPr>
            <a:picLocks noChangeAspect="1"/>
          </p:cNvPicPr>
          <p:nvPr/>
        </p:nvPicPr>
        <p:blipFill rotWithShape="1">
          <a:blip r:embed="rId3">
            <a:extLst>
              <a:ext uri="{28A0092B-C50C-407E-A947-70E740481C1C}">
                <a14:useLocalDpi xmlns:a14="http://schemas.microsoft.com/office/drawing/2010/main" val="0"/>
              </a:ext>
            </a:extLst>
          </a:blip>
          <a:srcRect l="19107"/>
          <a:stretch/>
        </p:blipFill>
        <p:spPr>
          <a:xfrm>
            <a:off x="4310344" y="1134849"/>
            <a:ext cx="6563496" cy="2084244"/>
          </a:xfrm>
          <a:prstGeom prst="rect">
            <a:avLst/>
          </a:prstGeom>
        </p:spPr>
      </p:pic>
      <p:sp>
        <p:nvSpPr>
          <p:cNvPr id="12" name="TextBox 11">
            <a:extLst>
              <a:ext uri="{FF2B5EF4-FFF2-40B4-BE49-F238E27FC236}">
                <a16:creationId xmlns:a16="http://schemas.microsoft.com/office/drawing/2014/main" id="{FA472B88-FA84-AD45-BFBA-453D2E042006}"/>
              </a:ext>
            </a:extLst>
          </p:cNvPr>
          <p:cNvSpPr txBox="1"/>
          <p:nvPr/>
        </p:nvSpPr>
        <p:spPr>
          <a:xfrm>
            <a:off x="4863323" y="2899483"/>
            <a:ext cx="6094902" cy="369332"/>
          </a:xfrm>
          <a:prstGeom prst="rect">
            <a:avLst/>
          </a:prstGeom>
          <a:noFill/>
        </p:spPr>
        <p:txBody>
          <a:bodyPr wrap="square">
            <a:spAutoFit/>
          </a:bodyPr>
          <a:lstStyle/>
          <a:p>
            <a:pPr algn="r"/>
            <a:r>
              <a:rPr lang="el-GR" dirty="0">
                <a:solidFill>
                  <a:srgbClr val="ABC7F1"/>
                </a:solidFill>
              </a:rPr>
              <a:t>https://apps4health.eu/</a:t>
            </a:r>
          </a:p>
        </p:txBody>
      </p:sp>
      <p:pic>
        <p:nvPicPr>
          <p:cNvPr id="13" name="Εικόνα 12">
            <a:extLst>
              <a:ext uri="{FF2B5EF4-FFF2-40B4-BE49-F238E27FC236}">
                <a16:creationId xmlns:a16="http://schemas.microsoft.com/office/drawing/2014/main" id="{7C86EE4D-CAC2-9380-C65D-7DA71C9CBC3B}"/>
              </a:ext>
            </a:extLst>
          </p:cNvPr>
          <p:cNvPicPr>
            <a:picLocks noChangeAspect="1"/>
          </p:cNvPicPr>
          <p:nvPr/>
        </p:nvPicPr>
        <p:blipFill>
          <a:blip r:embed="rId4"/>
          <a:stretch>
            <a:fillRect/>
          </a:stretch>
        </p:blipFill>
        <p:spPr>
          <a:xfrm>
            <a:off x="-8249" y="5991490"/>
            <a:ext cx="12191695" cy="869554"/>
          </a:xfrm>
          <a:prstGeom prst="rect">
            <a:avLst/>
          </a:prstGeom>
        </p:spPr>
      </p:pic>
      <p:pic>
        <p:nvPicPr>
          <p:cNvPr id="14" name="Picture 2">
            <a:extLst>
              <a:ext uri="{FF2B5EF4-FFF2-40B4-BE49-F238E27FC236}">
                <a16:creationId xmlns:a16="http://schemas.microsoft.com/office/drawing/2014/main" id="{C54C3464-3C1E-988B-5CEF-752563404FE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8048" y="6336215"/>
            <a:ext cx="1406013" cy="492105"/>
          </a:xfrm>
          <a:prstGeom prst="rect">
            <a:avLst/>
          </a:prstGeom>
          <a:noFill/>
          <a:extLst>
            <a:ext uri="{909E8E84-426E-40DD-AFC4-6F175D3DCCD1}">
              <a14:hiddenFill xmlns:a14="http://schemas.microsoft.com/office/drawing/2010/main">
                <a:solidFill>
                  <a:srgbClr val="FFFFFF"/>
                </a:solidFill>
              </a14:hiddenFill>
            </a:ext>
          </a:extLst>
        </p:spPr>
      </p:pic>
      <p:sp>
        <p:nvSpPr>
          <p:cNvPr id="16" name="Ορθογώνιο 15">
            <a:extLst>
              <a:ext uri="{FF2B5EF4-FFF2-40B4-BE49-F238E27FC236}">
                <a16:creationId xmlns:a16="http://schemas.microsoft.com/office/drawing/2014/main" id="{DFF0B65B-CBA5-9B67-090E-F3AF9A6A1A47}"/>
              </a:ext>
            </a:extLst>
          </p:cNvPr>
          <p:cNvSpPr/>
          <p:nvPr/>
        </p:nvSpPr>
        <p:spPr>
          <a:xfrm>
            <a:off x="510" y="490374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6</a:t>
            </a:r>
            <a:endParaRPr lang="el-GR" sz="2400" dirty="0"/>
          </a:p>
        </p:txBody>
      </p:sp>
      <p:pic>
        <p:nvPicPr>
          <p:cNvPr id="17" name="Εικόνα 16">
            <a:extLst>
              <a:ext uri="{FF2B5EF4-FFF2-40B4-BE49-F238E27FC236}">
                <a16:creationId xmlns:a16="http://schemas.microsoft.com/office/drawing/2014/main" id="{776D3A79-A4EA-011B-EE3F-2B5EC1352C1D}"/>
              </a:ext>
            </a:extLst>
          </p:cNvPr>
          <p:cNvPicPr>
            <a:picLocks noChangeAspect="1"/>
          </p:cNvPicPr>
          <p:nvPr/>
        </p:nvPicPr>
        <p:blipFill rotWithShape="1">
          <a:blip r:embed="rId4"/>
          <a:srcRect b="59835"/>
          <a:stretch/>
        </p:blipFill>
        <p:spPr>
          <a:xfrm rot="10800000">
            <a:off x="-8250" y="-4107"/>
            <a:ext cx="12191695" cy="349261"/>
          </a:xfrm>
          <a:prstGeom prst="rect">
            <a:avLst/>
          </a:prstGeom>
        </p:spPr>
      </p:pic>
      <p:pic>
        <p:nvPicPr>
          <p:cNvPr id="18" name="Εικόνα 1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9A217B1-02FB-0D22-229B-F635B22A40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6896" y="1576370"/>
            <a:ext cx="1880187" cy="3365007"/>
          </a:xfrm>
          <a:prstGeom prst="rect">
            <a:avLst/>
          </a:prstGeom>
        </p:spPr>
      </p:pic>
      <p:sp>
        <p:nvSpPr>
          <p:cNvPr id="3" name="Ορθογώνιο 5">
            <a:extLst>
              <a:ext uri="{FF2B5EF4-FFF2-40B4-BE49-F238E27FC236}">
                <a16:creationId xmlns:a16="http://schemas.microsoft.com/office/drawing/2014/main" id="{A1482017-CE48-BD3A-636F-4833CBAAF02A}"/>
              </a:ext>
            </a:extLst>
          </p:cNvPr>
          <p:cNvSpPr/>
          <p:nvPr/>
        </p:nvSpPr>
        <p:spPr>
          <a:xfrm>
            <a:off x="728869" y="1172199"/>
            <a:ext cx="722376" cy="868136"/>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lumMod val="95000"/>
                  </a:schemeClr>
                </a:solidFill>
                <a:effectLst>
                  <a:outerShdw blurRad="38100" dist="38100" dir="2700000" algn="tl">
                    <a:srgbClr val="000000">
                      <a:alpha val="43137"/>
                    </a:srgbClr>
                  </a:outerShdw>
                </a:effectLst>
              </a:rPr>
              <a:t>7</a:t>
            </a:r>
            <a:endParaRPr lang="el-GR" sz="2400" b="1" dirty="0">
              <a:solidFill>
                <a:schemeClr val="bg1">
                  <a:lumMod val="95000"/>
                </a:schemeClr>
              </a:solidFill>
              <a:effectLst>
                <a:outerShdw blurRad="38100" dist="38100" dir="2700000" algn="tl">
                  <a:srgbClr val="000000">
                    <a:alpha val="43137"/>
                  </a:srgbClr>
                </a:outerShdw>
              </a:effectLst>
            </a:endParaRPr>
          </a:p>
        </p:txBody>
      </p:sp>
      <p:sp>
        <p:nvSpPr>
          <p:cNvPr id="19" name="Ορθογώνιο 6">
            <a:extLst>
              <a:ext uri="{FF2B5EF4-FFF2-40B4-BE49-F238E27FC236}">
                <a16:creationId xmlns:a16="http://schemas.microsoft.com/office/drawing/2014/main" id="{CAD63FE0-D81D-FCE9-CCA7-3575A1CD6940}"/>
              </a:ext>
            </a:extLst>
          </p:cNvPr>
          <p:cNvSpPr/>
          <p:nvPr/>
        </p:nvSpPr>
        <p:spPr>
          <a:xfrm>
            <a:off x="721541" y="200802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8</a:t>
            </a:r>
            <a:endParaRPr lang="el-GR" sz="2400" dirty="0">
              <a:solidFill>
                <a:schemeClr val="bg1">
                  <a:lumMod val="95000"/>
                </a:schemeClr>
              </a:solidFill>
            </a:endParaRPr>
          </a:p>
        </p:txBody>
      </p:sp>
      <p:sp>
        <p:nvSpPr>
          <p:cNvPr id="20" name="Ορθογώνιο 7">
            <a:extLst>
              <a:ext uri="{FF2B5EF4-FFF2-40B4-BE49-F238E27FC236}">
                <a16:creationId xmlns:a16="http://schemas.microsoft.com/office/drawing/2014/main" id="{6C932FDB-0CEA-CF4D-38E2-9F9CD825E408}"/>
              </a:ext>
            </a:extLst>
          </p:cNvPr>
          <p:cNvSpPr/>
          <p:nvPr/>
        </p:nvSpPr>
        <p:spPr>
          <a:xfrm>
            <a:off x="728815" y="280278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9</a:t>
            </a:r>
            <a:endParaRPr lang="el-GR" sz="2400" dirty="0">
              <a:solidFill>
                <a:schemeClr val="bg1">
                  <a:lumMod val="95000"/>
                </a:schemeClr>
              </a:solidFill>
            </a:endParaRPr>
          </a:p>
        </p:txBody>
      </p:sp>
      <p:sp>
        <p:nvSpPr>
          <p:cNvPr id="21" name="Ορθογώνιο 8">
            <a:extLst>
              <a:ext uri="{FF2B5EF4-FFF2-40B4-BE49-F238E27FC236}">
                <a16:creationId xmlns:a16="http://schemas.microsoft.com/office/drawing/2014/main" id="{EF7D337B-3CF9-B720-8142-510959218B2D}"/>
              </a:ext>
            </a:extLst>
          </p:cNvPr>
          <p:cNvSpPr/>
          <p:nvPr/>
        </p:nvSpPr>
        <p:spPr>
          <a:xfrm>
            <a:off x="728869" y="3671243"/>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10</a:t>
            </a:r>
            <a:endParaRPr lang="el-GR" sz="2400" dirty="0">
              <a:solidFill>
                <a:schemeClr val="bg1">
                  <a:lumMod val="95000"/>
                </a:schemeClr>
              </a:solidFill>
            </a:endParaRPr>
          </a:p>
        </p:txBody>
      </p:sp>
      <p:sp>
        <p:nvSpPr>
          <p:cNvPr id="22" name="Ορθογώνιο 9">
            <a:extLst>
              <a:ext uri="{FF2B5EF4-FFF2-40B4-BE49-F238E27FC236}">
                <a16:creationId xmlns:a16="http://schemas.microsoft.com/office/drawing/2014/main" id="{CC1E6879-142D-AECE-94E7-214111DCC508}"/>
              </a:ext>
            </a:extLst>
          </p:cNvPr>
          <p:cNvSpPr/>
          <p:nvPr/>
        </p:nvSpPr>
        <p:spPr>
          <a:xfrm>
            <a:off x="730526" y="4537206"/>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11</a:t>
            </a:r>
            <a:endParaRPr lang="el-GR" sz="2400" dirty="0">
              <a:solidFill>
                <a:schemeClr val="bg1">
                  <a:lumMod val="95000"/>
                </a:schemeClr>
              </a:solidFill>
            </a:endParaRPr>
          </a:p>
        </p:txBody>
      </p:sp>
      <p:sp>
        <p:nvSpPr>
          <p:cNvPr id="23" name="Ορθογώνιο 10">
            <a:extLst>
              <a:ext uri="{FF2B5EF4-FFF2-40B4-BE49-F238E27FC236}">
                <a16:creationId xmlns:a16="http://schemas.microsoft.com/office/drawing/2014/main" id="{44C9E6B2-993D-009F-E338-77B2F384E231}"/>
              </a:ext>
            </a:extLst>
          </p:cNvPr>
          <p:cNvSpPr/>
          <p:nvPr/>
        </p:nvSpPr>
        <p:spPr>
          <a:xfrm>
            <a:off x="1888851" y="6338016"/>
            <a:ext cx="8829381" cy="632422"/>
          </a:xfrm>
          <a:prstGeom prst="rect">
            <a:avLst/>
          </a:prstGeom>
        </p:spPr>
        <p:txBody>
          <a:bodyPr vert="horz" lIns="91440" tIns="45720" rIns="91440" bIns="45720" rtlCol="0" anchor="ctr">
            <a:normAutofit/>
          </a:bodyPr>
          <a:lstStyle/>
          <a:p>
            <a:pPr lvl="0">
              <a:lnSpc>
                <a:spcPct val="90000"/>
              </a:lnSpc>
              <a:spcAft>
                <a:spcPts val="600"/>
              </a:spcAft>
              <a:defRPr sz="1100" kern="1200">
                <a:ln>
                  <a:noFill/>
                </a:ln>
                <a:solidFill>
                  <a:prstClr val="black"/>
                </a:solidFill>
                <a:uLnTx/>
                <a:uFillTx/>
                <a:latin typeface="Calibri Light" panose="020F0302020204030204"/>
                <a:ea typeface="+mn-ea"/>
                <a:cs typeface="+mn-cs"/>
              </a:defRPr>
            </a:pPr>
            <a:r>
              <a:rPr lang="de-DE" sz="1000" dirty="0">
                <a:solidFill>
                  <a:schemeClr val="bg1"/>
                </a:solidFill>
              </a:rPr>
              <a:t>Von der Europäischen Union finanziert. Die geäußerten Ansichten und Meinungen entsprechen jedoch ausschließlich denen des Autors bzw. der Autoren und spiegeln nicht zwingend die der Europäischen Union oder der Europäischen Exekutivagentur für Bildung und Kultur (EACEA) wider. Weder die Europäische Union noch die EACEA können dafür verantwortlich gemacht werden.</a:t>
            </a:r>
            <a:endParaRPr lang="de-DE" sz="1000" dirty="0">
              <a:solidFill>
                <a:schemeClr val="bg1"/>
              </a:solidFill>
              <a:effectLst>
                <a:outerShdw blurRad="38100" dist="38100" dir="2700000" algn="tl">
                  <a:srgbClr val="000000">
                    <a:alpha val="43137"/>
                  </a:srgbClr>
                </a:outerShdw>
              </a:effectLst>
            </a:endParaRPr>
          </a:p>
        </p:txBody>
      </p:sp>
      <p:pic>
        <p:nvPicPr>
          <p:cNvPr id="25" name="Εικόνα 24"/>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0" y="6418981"/>
            <a:ext cx="1859035" cy="408330"/>
          </a:xfrm>
          <a:prstGeom prst="rect">
            <a:avLst/>
          </a:prstGeom>
        </p:spPr>
      </p:pic>
    </p:spTree>
    <p:extLst>
      <p:ext uri="{BB962C8B-B14F-4D97-AF65-F5344CB8AC3E}">
        <p14:creationId xmlns:p14="http://schemas.microsoft.com/office/powerpoint/2010/main" val="2775606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A6A0DFE-6EE7-43A9-9127-F286DC144B85}"/>
              </a:ext>
            </a:extLst>
          </p:cNvPr>
          <p:cNvSpPr>
            <a:spLocks noGrp="1"/>
          </p:cNvSpPr>
          <p:nvPr>
            <p:ph type="title"/>
          </p:nvPr>
        </p:nvSpPr>
        <p:spPr/>
        <p:txBody>
          <a:bodyPr>
            <a:normAutofit/>
          </a:bodyPr>
          <a:lstStyle/>
          <a:p>
            <a:r>
              <a:rPr lang="en-US" sz="4800" b="1" dirty="0">
                <a:solidFill>
                  <a:srgbClr val="203864"/>
                </a:solidFill>
                <a:latin typeface="+mn-lt"/>
              </a:rPr>
              <a:t>Partners</a:t>
            </a:r>
            <a:endParaRPr lang="el-GR" sz="4800" b="1" dirty="0">
              <a:solidFill>
                <a:srgbClr val="203864"/>
              </a:solidFill>
              <a:latin typeface="+mn-lt"/>
            </a:endParaRPr>
          </a:p>
        </p:txBody>
      </p:sp>
      <p:grpSp>
        <p:nvGrpSpPr>
          <p:cNvPr id="12" name="Ομάδα 11">
            <a:extLst>
              <a:ext uri="{FF2B5EF4-FFF2-40B4-BE49-F238E27FC236}">
                <a16:creationId xmlns:a16="http://schemas.microsoft.com/office/drawing/2014/main" id="{BF7993EA-D762-4081-AD93-A4C0BC4F2344}"/>
              </a:ext>
            </a:extLst>
          </p:cNvPr>
          <p:cNvGrpSpPr/>
          <p:nvPr/>
        </p:nvGrpSpPr>
        <p:grpSpPr>
          <a:xfrm>
            <a:off x="6606686" y="1812884"/>
            <a:ext cx="6096000" cy="1677637"/>
            <a:chOff x="-1066801" y="1523553"/>
            <a:chExt cx="6096000" cy="1677637"/>
          </a:xfrm>
        </p:grpSpPr>
        <p:pic>
          <p:nvPicPr>
            <p:cNvPr id="2050" name="Picture 2">
              <a:extLst>
                <a:ext uri="{FF2B5EF4-FFF2-40B4-BE49-F238E27FC236}">
                  <a16:creationId xmlns:a16="http://schemas.microsoft.com/office/drawing/2014/main" id="{8EBF0675-ED45-44CD-A77E-6191232975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6678" y="1523553"/>
              <a:ext cx="1449043" cy="99719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A3FCD0E-FFB9-47FE-8DCC-7998946716D8}"/>
                </a:ext>
              </a:extLst>
            </p:cNvPr>
            <p:cNvSpPr txBox="1"/>
            <p:nvPr/>
          </p:nvSpPr>
          <p:spPr>
            <a:xfrm>
              <a:off x="-1066801" y="2462526"/>
              <a:ext cx="6096000" cy="738664"/>
            </a:xfrm>
            <a:prstGeom prst="rect">
              <a:avLst/>
            </a:prstGeom>
            <a:noFill/>
          </p:spPr>
          <p:txBody>
            <a:bodyPr wrap="square">
              <a:spAutoFit/>
            </a:bodyPr>
            <a:lstStyle/>
            <a:p>
              <a:pPr algn="ctr" fontAlgn="base"/>
              <a:r>
                <a:rPr lang="de-DE" sz="1050" b="0" i="0" dirty="0">
                  <a:solidFill>
                    <a:srgbClr val="203864"/>
                  </a:solidFill>
                  <a:effectLst/>
                  <a:latin typeface="Roboto" panose="02000000000000000000" pitchFamily="2" charset="0"/>
                </a:rPr>
                <a:t>WESTFALISCHE </a:t>
              </a:r>
              <a:r>
                <a:rPr lang="de-DE" sz="1000" b="0" i="0" dirty="0">
                  <a:solidFill>
                    <a:srgbClr val="203864"/>
                  </a:solidFill>
                  <a:effectLst/>
                  <a:latin typeface="Roboto" panose="02000000000000000000" pitchFamily="2" charset="0"/>
                </a:rPr>
                <a:t>HOCHSCHULE</a:t>
              </a:r>
              <a:r>
                <a:rPr lang="de-DE" sz="1050" b="0" i="0" dirty="0">
                  <a:solidFill>
                    <a:srgbClr val="203864"/>
                  </a:solidFill>
                  <a:effectLst/>
                  <a:latin typeface="Roboto" panose="02000000000000000000" pitchFamily="2" charset="0"/>
                </a:rPr>
                <a:t> GELSENKIRCHEN,</a:t>
              </a:r>
              <a:br>
                <a:rPr lang="de-DE" sz="1050" b="0" i="0" dirty="0">
                  <a:solidFill>
                    <a:srgbClr val="203864"/>
                  </a:solidFill>
                  <a:effectLst/>
                  <a:latin typeface="Roboto" panose="02000000000000000000" pitchFamily="2" charset="0"/>
                </a:rPr>
              </a:br>
              <a:r>
                <a:rPr lang="de-DE" sz="1050" b="0" i="0" dirty="0">
                  <a:solidFill>
                    <a:srgbClr val="203864"/>
                  </a:solidFill>
                  <a:effectLst/>
                  <a:latin typeface="Roboto" panose="02000000000000000000" pitchFamily="2" charset="0"/>
                </a:rPr>
                <a:t>BOCHOLT, RECKLINGHAUSEN</a:t>
              </a:r>
            </a:p>
            <a:p>
              <a:pPr algn="ctr" fontAlgn="base"/>
              <a:r>
                <a:rPr lang="de-DE" sz="1050" b="0" i="0" dirty="0">
                  <a:solidFill>
                    <a:srgbClr val="414042"/>
                  </a:solidFill>
                  <a:effectLst/>
                  <a:latin typeface="Roboto" panose="02000000000000000000" pitchFamily="2" charset="0"/>
                </a:rPr>
                <a:t>GELSENKIRCHEN, GERMANY</a:t>
              </a:r>
            </a:p>
            <a:p>
              <a:pPr algn="ctr" fontAlgn="base"/>
              <a:r>
                <a:rPr lang="de-DE" sz="1050" b="0" i="0" u="none" strike="noStrike" dirty="0">
                  <a:solidFill>
                    <a:srgbClr val="D71920"/>
                  </a:solidFill>
                  <a:effectLst/>
                  <a:latin typeface="Roboto" panose="02000000000000000000" pitchFamily="2" charset="0"/>
                  <a:hlinkClick r:id="rId4"/>
                </a:rPr>
                <a:t>www.w-hs.de</a:t>
              </a:r>
              <a:endParaRPr lang="de-DE" sz="1050" b="0" i="0" dirty="0">
                <a:solidFill>
                  <a:srgbClr val="414042"/>
                </a:solidFill>
                <a:effectLst/>
                <a:latin typeface="Roboto" panose="02000000000000000000" pitchFamily="2" charset="0"/>
              </a:endParaRPr>
            </a:p>
          </p:txBody>
        </p:sp>
      </p:grpSp>
      <p:grpSp>
        <p:nvGrpSpPr>
          <p:cNvPr id="11" name="Ομάδα 10">
            <a:extLst>
              <a:ext uri="{FF2B5EF4-FFF2-40B4-BE49-F238E27FC236}">
                <a16:creationId xmlns:a16="http://schemas.microsoft.com/office/drawing/2014/main" id="{96D5137D-F25F-44D3-BFBD-6010E023BCA2}"/>
              </a:ext>
            </a:extLst>
          </p:cNvPr>
          <p:cNvGrpSpPr/>
          <p:nvPr/>
        </p:nvGrpSpPr>
        <p:grpSpPr>
          <a:xfrm>
            <a:off x="3483817" y="4504058"/>
            <a:ext cx="6629400" cy="1738414"/>
            <a:chOff x="2579204" y="1882706"/>
            <a:chExt cx="6629400" cy="1738414"/>
          </a:xfrm>
        </p:grpSpPr>
        <p:pic>
          <p:nvPicPr>
            <p:cNvPr id="5" name="Picture 4">
              <a:extLst>
                <a:ext uri="{FF2B5EF4-FFF2-40B4-BE49-F238E27FC236}">
                  <a16:creationId xmlns:a16="http://schemas.microsoft.com/office/drawing/2014/main" id="{F7B51B5F-7CC8-4F47-AF41-48413E15C6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7079" y="1882706"/>
              <a:ext cx="2533650" cy="104775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4203AE03-98BA-484B-983A-314B79666527}"/>
                </a:ext>
              </a:extLst>
            </p:cNvPr>
            <p:cNvSpPr txBox="1"/>
            <p:nvPr/>
          </p:nvSpPr>
          <p:spPr>
            <a:xfrm>
              <a:off x="2579204" y="2913234"/>
              <a:ext cx="6629400" cy="707886"/>
            </a:xfrm>
            <a:prstGeom prst="rect">
              <a:avLst/>
            </a:prstGeom>
            <a:noFill/>
          </p:spPr>
          <p:txBody>
            <a:bodyPr wrap="square">
              <a:spAutoFit/>
            </a:bodyPr>
            <a:lstStyle/>
            <a:p>
              <a:pPr algn="ctr" fontAlgn="base"/>
              <a:r>
                <a:rPr lang="es-ES" sz="1000" b="0" i="0">
                  <a:solidFill>
                    <a:srgbClr val="203864"/>
                  </a:solidFill>
                  <a:effectLst/>
                  <a:latin typeface="Roboto" panose="02000000000000000000" pitchFamily="2" charset="0"/>
                </a:rPr>
                <a:t>COORDINA ORGANIZACIÓN DE EMPRESAS Y</a:t>
              </a:r>
              <a:br>
                <a:rPr lang="es-ES" sz="1000" b="0" i="0">
                  <a:solidFill>
                    <a:srgbClr val="203864"/>
                  </a:solidFill>
                  <a:effectLst/>
                  <a:latin typeface="Roboto" panose="02000000000000000000" pitchFamily="2" charset="0"/>
                </a:rPr>
              </a:br>
              <a:r>
                <a:rPr lang="es-ES" sz="1000" b="0" i="0">
                  <a:solidFill>
                    <a:srgbClr val="203864"/>
                  </a:solidFill>
                  <a:effectLst/>
                  <a:latin typeface="Roboto" panose="02000000000000000000" pitchFamily="2" charset="0"/>
                </a:rPr>
                <a:t>RECURSOS HUMANOS, S.L.</a:t>
              </a:r>
            </a:p>
            <a:p>
              <a:pPr algn="ctr" fontAlgn="base"/>
              <a:r>
                <a:rPr lang="es-ES" sz="1000" b="0" i="0">
                  <a:solidFill>
                    <a:srgbClr val="414042"/>
                  </a:solidFill>
                  <a:effectLst/>
                  <a:latin typeface="Roboto" panose="02000000000000000000" pitchFamily="2" charset="0"/>
                </a:rPr>
                <a:t>VALENCIA, SPAIN</a:t>
              </a:r>
            </a:p>
            <a:p>
              <a:pPr algn="ctr" fontAlgn="base"/>
              <a:r>
                <a:rPr lang="es-ES" sz="1000" b="0" i="0" u="none" strike="noStrike">
                  <a:solidFill>
                    <a:srgbClr val="D71920"/>
                  </a:solidFill>
                  <a:effectLst/>
                  <a:latin typeface="Roboto" panose="02000000000000000000" pitchFamily="2" charset="0"/>
                  <a:hlinkClick r:id="rId6"/>
                </a:rPr>
                <a:t>coordina-oerh.com</a:t>
              </a:r>
              <a:endParaRPr lang="es-ES" sz="1000" b="0" i="0">
                <a:solidFill>
                  <a:srgbClr val="414042"/>
                </a:solidFill>
                <a:effectLst/>
                <a:latin typeface="Roboto" panose="02000000000000000000" pitchFamily="2" charset="0"/>
              </a:endParaRPr>
            </a:p>
          </p:txBody>
        </p:sp>
      </p:grpSp>
      <p:grpSp>
        <p:nvGrpSpPr>
          <p:cNvPr id="15" name="Ομάδα 14">
            <a:extLst>
              <a:ext uri="{FF2B5EF4-FFF2-40B4-BE49-F238E27FC236}">
                <a16:creationId xmlns:a16="http://schemas.microsoft.com/office/drawing/2014/main" id="{ADA3E3C0-7761-48E5-B929-2F7D24AC3893}"/>
              </a:ext>
            </a:extLst>
          </p:cNvPr>
          <p:cNvGrpSpPr/>
          <p:nvPr/>
        </p:nvGrpSpPr>
        <p:grpSpPr>
          <a:xfrm>
            <a:off x="3020318" y="1776505"/>
            <a:ext cx="6634368" cy="1584248"/>
            <a:chOff x="6639106" y="2919412"/>
            <a:chExt cx="6634368" cy="1584248"/>
          </a:xfrm>
        </p:grpSpPr>
        <p:pic>
          <p:nvPicPr>
            <p:cNvPr id="2052" name="Picture 4">
              <a:extLst>
                <a:ext uri="{FF2B5EF4-FFF2-40B4-BE49-F238E27FC236}">
                  <a16:creationId xmlns:a16="http://schemas.microsoft.com/office/drawing/2014/main" id="{71DD90C8-6291-4D9B-8637-04AA834BD8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4703" y="2919412"/>
              <a:ext cx="2543175" cy="104775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53E35F80-D7C4-4C20-8069-672536C8B9F7}"/>
                </a:ext>
              </a:extLst>
            </p:cNvPr>
            <p:cNvSpPr txBox="1"/>
            <p:nvPr/>
          </p:nvSpPr>
          <p:spPr>
            <a:xfrm>
              <a:off x="6639106" y="3949662"/>
              <a:ext cx="6634368" cy="553998"/>
            </a:xfrm>
            <a:prstGeom prst="rect">
              <a:avLst/>
            </a:prstGeom>
            <a:noFill/>
          </p:spPr>
          <p:txBody>
            <a:bodyPr wrap="square">
              <a:spAutoFit/>
            </a:bodyPr>
            <a:lstStyle/>
            <a:p>
              <a:pPr algn="ctr" fontAlgn="base"/>
              <a:r>
                <a:rPr lang="nb-NO" sz="1000" b="0" i="0" dirty="0">
                  <a:solidFill>
                    <a:srgbClr val="203864"/>
                  </a:solidFill>
                  <a:effectLst/>
                  <a:latin typeface="Roboto" panose="02000000000000000000" pitchFamily="2" charset="0"/>
                </a:rPr>
                <a:t>PROLEPSIS</a:t>
              </a:r>
            </a:p>
            <a:p>
              <a:pPr algn="ctr" fontAlgn="base"/>
              <a:r>
                <a:rPr lang="nb-NO" sz="1000" b="0" i="0" dirty="0">
                  <a:solidFill>
                    <a:srgbClr val="666666"/>
                  </a:solidFill>
                  <a:effectLst/>
                  <a:latin typeface="Roboto" panose="02000000000000000000" pitchFamily="2" charset="0"/>
                </a:rPr>
                <a:t>ATHENS, GREECE</a:t>
              </a:r>
              <a:br>
                <a:rPr lang="nb-NO" sz="1000" b="0" i="0" dirty="0">
                  <a:solidFill>
                    <a:srgbClr val="666666"/>
                  </a:solidFill>
                  <a:effectLst/>
                  <a:latin typeface="Roboto" panose="02000000000000000000" pitchFamily="2" charset="0"/>
                </a:rPr>
              </a:br>
              <a:r>
                <a:rPr lang="nb-NO" sz="1000" b="0" i="0" u="none" strike="noStrike" dirty="0">
                  <a:solidFill>
                    <a:srgbClr val="D71920"/>
                  </a:solidFill>
                  <a:effectLst/>
                  <a:latin typeface="Roboto" panose="02000000000000000000" pitchFamily="2" charset="0"/>
                  <a:hlinkClick r:id="rId8"/>
                </a:rPr>
                <a:t>www.prolepsis.gr</a:t>
              </a:r>
              <a:endParaRPr lang="nb-NO" sz="1000" b="0" i="0" dirty="0">
                <a:solidFill>
                  <a:srgbClr val="666666"/>
                </a:solidFill>
                <a:effectLst/>
                <a:latin typeface="Roboto" panose="02000000000000000000" pitchFamily="2" charset="0"/>
              </a:endParaRPr>
            </a:p>
          </p:txBody>
        </p:sp>
      </p:grpSp>
      <p:grpSp>
        <p:nvGrpSpPr>
          <p:cNvPr id="18" name="Ομάδα 17">
            <a:extLst>
              <a:ext uri="{FF2B5EF4-FFF2-40B4-BE49-F238E27FC236}">
                <a16:creationId xmlns:a16="http://schemas.microsoft.com/office/drawing/2014/main" id="{A4EB7248-55A7-4CAC-ABDD-957EF148A710}"/>
              </a:ext>
            </a:extLst>
          </p:cNvPr>
          <p:cNvGrpSpPr/>
          <p:nvPr/>
        </p:nvGrpSpPr>
        <p:grpSpPr>
          <a:xfrm>
            <a:off x="-1974174" y="1729933"/>
            <a:ext cx="6952420" cy="1601615"/>
            <a:chOff x="-1240501" y="3160643"/>
            <a:chExt cx="6952420" cy="1601615"/>
          </a:xfrm>
        </p:grpSpPr>
        <p:pic>
          <p:nvPicPr>
            <p:cNvPr id="6" name="Picture 6">
              <a:extLst>
                <a:ext uri="{FF2B5EF4-FFF2-40B4-BE49-F238E27FC236}">
                  <a16:creationId xmlns:a16="http://schemas.microsoft.com/office/drawing/2014/main" id="{0073D6C2-F7D2-40B0-B531-A2775F3CCD6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123" y="3160643"/>
              <a:ext cx="2543175" cy="103822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E20635EB-D97A-43D7-8FC1-83506650286B}"/>
                </a:ext>
              </a:extLst>
            </p:cNvPr>
            <p:cNvSpPr txBox="1"/>
            <p:nvPr/>
          </p:nvSpPr>
          <p:spPr>
            <a:xfrm>
              <a:off x="-1240501" y="4208260"/>
              <a:ext cx="6952420" cy="553998"/>
            </a:xfrm>
            <a:prstGeom prst="rect">
              <a:avLst/>
            </a:prstGeom>
            <a:noFill/>
          </p:spPr>
          <p:txBody>
            <a:bodyPr wrap="square">
              <a:spAutoFit/>
            </a:bodyPr>
            <a:lstStyle/>
            <a:p>
              <a:pPr algn="ctr" fontAlgn="base"/>
              <a:r>
                <a:rPr lang="es-ES" sz="1000" b="0" i="0" dirty="0">
                  <a:solidFill>
                    <a:srgbClr val="203864"/>
                  </a:solidFill>
                  <a:effectLst/>
                  <a:latin typeface="Roboto" panose="02000000000000000000" pitchFamily="2" charset="0"/>
                </a:rPr>
                <a:t>UNIVERSITAT DE VALENCIA</a:t>
              </a:r>
            </a:p>
            <a:p>
              <a:pPr algn="ctr" fontAlgn="base"/>
              <a:r>
                <a:rPr lang="es-ES" sz="1000" b="0" i="0" dirty="0">
                  <a:solidFill>
                    <a:srgbClr val="414042"/>
                  </a:solidFill>
                  <a:effectLst/>
                  <a:latin typeface="Roboto" panose="02000000000000000000" pitchFamily="2" charset="0"/>
                </a:rPr>
                <a:t>VALENCIA, SPAIN</a:t>
              </a:r>
            </a:p>
            <a:p>
              <a:pPr algn="ctr" fontAlgn="base"/>
              <a:r>
                <a:rPr lang="es-ES" sz="1000" b="0" i="0" u="none" strike="noStrike" dirty="0">
                  <a:solidFill>
                    <a:srgbClr val="D71920"/>
                  </a:solidFill>
                  <a:effectLst/>
                  <a:latin typeface="Roboto" panose="02000000000000000000" pitchFamily="2" charset="0"/>
                  <a:hlinkClick r:id="rId10"/>
                </a:rPr>
                <a:t>www.uv.es</a:t>
              </a:r>
              <a:endParaRPr lang="es-ES" sz="1000" b="0" i="0" dirty="0">
                <a:solidFill>
                  <a:srgbClr val="414042"/>
                </a:solidFill>
                <a:effectLst/>
                <a:latin typeface="Roboto" panose="02000000000000000000" pitchFamily="2" charset="0"/>
              </a:endParaRPr>
            </a:p>
          </p:txBody>
        </p:sp>
      </p:grpSp>
      <p:grpSp>
        <p:nvGrpSpPr>
          <p:cNvPr id="21" name="Ομάδα 20">
            <a:extLst>
              <a:ext uri="{FF2B5EF4-FFF2-40B4-BE49-F238E27FC236}">
                <a16:creationId xmlns:a16="http://schemas.microsoft.com/office/drawing/2014/main" id="{7876E123-A23E-4A02-9006-CDB2AF14482D}"/>
              </a:ext>
            </a:extLst>
          </p:cNvPr>
          <p:cNvGrpSpPr/>
          <p:nvPr/>
        </p:nvGrpSpPr>
        <p:grpSpPr>
          <a:xfrm>
            <a:off x="2776075" y="4478327"/>
            <a:ext cx="2543175" cy="1592961"/>
            <a:chOff x="4517932" y="3531206"/>
            <a:chExt cx="2543175" cy="1592961"/>
          </a:xfrm>
        </p:grpSpPr>
        <p:pic>
          <p:nvPicPr>
            <p:cNvPr id="7" name="Picture 8">
              <a:extLst>
                <a:ext uri="{FF2B5EF4-FFF2-40B4-BE49-F238E27FC236}">
                  <a16:creationId xmlns:a16="http://schemas.microsoft.com/office/drawing/2014/main" id="{C6D6E4FC-B9EE-4D42-A9D4-9682872560E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7932" y="3531206"/>
              <a:ext cx="2543175" cy="1020916"/>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62707390-D163-4215-8EC2-A0556358021F}"/>
                </a:ext>
              </a:extLst>
            </p:cNvPr>
            <p:cNvSpPr txBox="1"/>
            <p:nvPr/>
          </p:nvSpPr>
          <p:spPr>
            <a:xfrm>
              <a:off x="4824413" y="4570169"/>
              <a:ext cx="2037497" cy="553998"/>
            </a:xfrm>
            <a:prstGeom prst="rect">
              <a:avLst/>
            </a:prstGeom>
            <a:noFill/>
          </p:spPr>
          <p:txBody>
            <a:bodyPr wrap="square">
              <a:spAutoFit/>
            </a:bodyPr>
            <a:lstStyle/>
            <a:p>
              <a:pPr algn="ctr" fontAlgn="base"/>
              <a:r>
                <a:rPr lang="nn-NO" sz="1000" b="0" i="0">
                  <a:solidFill>
                    <a:srgbClr val="203864"/>
                  </a:solidFill>
                  <a:effectLst/>
                  <a:latin typeface="Roboto" panose="02000000000000000000" pitchFamily="2" charset="0"/>
                </a:rPr>
                <a:t>media k GmbH</a:t>
              </a:r>
            </a:p>
            <a:p>
              <a:pPr algn="ctr" fontAlgn="base"/>
              <a:r>
                <a:rPr lang="nn-NO" sz="1000" b="0" i="0">
                  <a:solidFill>
                    <a:srgbClr val="414042"/>
                  </a:solidFill>
                  <a:effectLst/>
                  <a:latin typeface="Roboto" panose="02000000000000000000" pitchFamily="2" charset="0"/>
                </a:rPr>
                <a:t>Bad Mergentheim, GERMANY</a:t>
              </a:r>
            </a:p>
            <a:p>
              <a:pPr algn="ctr" fontAlgn="base"/>
              <a:r>
                <a:rPr lang="nn-NO" sz="1000" b="0" i="0" u="none" strike="noStrike">
                  <a:solidFill>
                    <a:srgbClr val="D71920"/>
                  </a:solidFill>
                  <a:effectLst/>
                  <a:latin typeface="Roboto" panose="02000000000000000000" pitchFamily="2" charset="0"/>
                  <a:hlinkClick r:id="rId12"/>
                </a:rPr>
                <a:t>www.media-k.eu</a:t>
              </a:r>
              <a:endParaRPr lang="nn-NO" sz="1000" b="0" i="0">
                <a:solidFill>
                  <a:srgbClr val="414042"/>
                </a:solidFill>
                <a:effectLst/>
                <a:latin typeface="Roboto" panose="02000000000000000000" pitchFamily="2" charset="0"/>
              </a:endParaRPr>
            </a:p>
          </p:txBody>
        </p:sp>
      </p:grpSp>
      <p:grpSp>
        <p:nvGrpSpPr>
          <p:cNvPr id="24" name="Ομάδα 23">
            <a:extLst>
              <a:ext uri="{FF2B5EF4-FFF2-40B4-BE49-F238E27FC236}">
                <a16:creationId xmlns:a16="http://schemas.microsoft.com/office/drawing/2014/main" id="{035DA438-FD53-44DC-8C2E-0859E5BA3DDC}"/>
              </a:ext>
            </a:extLst>
          </p:cNvPr>
          <p:cNvGrpSpPr/>
          <p:nvPr/>
        </p:nvGrpSpPr>
        <p:grpSpPr>
          <a:xfrm>
            <a:off x="2859813" y="1422238"/>
            <a:ext cx="1973150" cy="2726448"/>
            <a:chOff x="9320178" y="2976204"/>
            <a:chExt cx="1973150" cy="2726448"/>
          </a:xfrm>
        </p:grpSpPr>
        <p:pic>
          <p:nvPicPr>
            <p:cNvPr id="2054" name="Picture 6">
              <a:extLst>
                <a:ext uri="{FF2B5EF4-FFF2-40B4-BE49-F238E27FC236}">
                  <a16:creationId xmlns:a16="http://schemas.microsoft.com/office/drawing/2014/main" id="{A196C504-2EAF-4F15-B589-4ED26D1458B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320178" y="2976204"/>
              <a:ext cx="1962150" cy="2152650"/>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79DD61BF-B07B-4EDE-A244-E2458C80016E}"/>
                </a:ext>
              </a:extLst>
            </p:cNvPr>
            <p:cNvSpPr txBox="1"/>
            <p:nvPr/>
          </p:nvSpPr>
          <p:spPr>
            <a:xfrm>
              <a:off x="9331178" y="5148654"/>
              <a:ext cx="1962150" cy="553998"/>
            </a:xfrm>
            <a:prstGeom prst="rect">
              <a:avLst/>
            </a:prstGeom>
            <a:noFill/>
          </p:spPr>
          <p:txBody>
            <a:bodyPr wrap="square">
              <a:spAutoFit/>
            </a:bodyPr>
            <a:lstStyle/>
            <a:p>
              <a:pPr algn="ctr" fontAlgn="base"/>
              <a:r>
                <a:rPr lang="en-US" sz="1000" b="0" i="0">
                  <a:solidFill>
                    <a:srgbClr val="203864"/>
                  </a:solidFill>
                  <a:effectLst/>
                  <a:latin typeface="Roboto" panose="02000000000000000000" pitchFamily="2" charset="0"/>
                </a:rPr>
                <a:t>OXFAM ITALIA INTERCULTURA</a:t>
              </a:r>
            </a:p>
            <a:p>
              <a:pPr algn="ctr" fontAlgn="base"/>
              <a:r>
                <a:rPr lang="en-US" sz="1000" b="0" i="0">
                  <a:solidFill>
                    <a:srgbClr val="414042"/>
                  </a:solidFill>
                  <a:effectLst/>
                  <a:latin typeface="Roboto" panose="02000000000000000000" pitchFamily="2" charset="0"/>
                </a:rPr>
                <a:t>AREZZO, ITALY</a:t>
              </a:r>
            </a:p>
            <a:p>
              <a:pPr algn="ctr" fontAlgn="base"/>
              <a:r>
                <a:rPr lang="en-US" sz="1000" b="0" i="0" u="none" strike="noStrike">
                  <a:solidFill>
                    <a:srgbClr val="D71920"/>
                  </a:solidFill>
                  <a:effectLst/>
                  <a:latin typeface="Roboto" panose="02000000000000000000" pitchFamily="2" charset="0"/>
                  <a:hlinkClick r:id="rId14"/>
                </a:rPr>
                <a:t>www.oxfamitalia.org/</a:t>
              </a:r>
              <a:endParaRPr lang="en-US" sz="1000" b="0" i="0">
                <a:solidFill>
                  <a:srgbClr val="414042"/>
                </a:solidFill>
                <a:effectLst/>
                <a:latin typeface="Roboto" panose="02000000000000000000" pitchFamily="2" charset="0"/>
              </a:endParaRPr>
            </a:p>
          </p:txBody>
        </p:sp>
      </p:grpSp>
      <p:sp>
        <p:nvSpPr>
          <p:cNvPr id="3" name="TextBox 2">
            <a:extLst>
              <a:ext uri="{FF2B5EF4-FFF2-40B4-BE49-F238E27FC236}">
                <a16:creationId xmlns:a16="http://schemas.microsoft.com/office/drawing/2014/main" id="{AE606473-841C-6846-8375-A32E5D94D2BE}"/>
              </a:ext>
            </a:extLst>
          </p:cNvPr>
          <p:cNvSpPr txBox="1"/>
          <p:nvPr/>
        </p:nvSpPr>
        <p:spPr>
          <a:xfrm>
            <a:off x="5662539" y="3702651"/>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CONNEXIONS</a:t>
            </a:r>
          </a:p>
          <a:p>
            <a:pPr algn="ctr" fontAlgn="base"/>
            <a:r>
              <a:rPr lang="es-ES" sz="1100" b="0" i="0" dirty="0">
                <a:solidFill>
                  <a:srgbClr val="414042"/>
                </a:solidFill>
                <a:effectLst/>
                <a:latin typeface="Roboto" panose="02000000000000000000" pitchFamily="2" charset="0"/>
              </a:rPr>
              <a:t>ATHENS, GREECE</a:t>
            </a:r>
          </a:p>
          <a:p>
            <a:pPr algn="ctr" fontAlgn="base"/>
            <a:r>
              <a:rPr lang="es-ES" sz="1100" dirty="0">
                <a:solidFill>
                  <a:srgbClr val="D71920"/>
                </a:solidFill>
                <a:latin typeface="Roboto" panose="02000000000000000000" pitchFamily="2" charset="0"/>
                <a:hlinkClick r:id="rId15"/>
              </a:rPr>
              <a:t>www.connexions.gr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9" name="Εικόνα 8">
            <a:extLst>
              <a:ext uri="{FF2B5EF4-FFF2-40B4-BE49-F238E27FC236}">
                <a16:creationId xmlns:a16="http://schemas.microsoft.com/office/drawing/2014/main" id="{BC328D1D-57E9-1ABD-8D34-33836EEE8C3C}"/>
              </a:ext>
            </a:extLst>
          </p:cNvPr>
          <p:cNvPicPr>
            <a:picLocks noChangeAspect="1"/>
          </p:cNvPicPr>
          <p:nvPr/>
        </p:nvPicPr>
        <p:blipFill>
          <a:blip r:embed="rId16"/>
          <a:stretch>
            <a:fillRect/>
          </a:stretch>
        </p:blipFill>
        <p:spPr>
          <a:xfrm>
            <a:off x="588861" y="4109931"/>
            <a:ext cx="2083037" cy="1322563"/>
          </a:xfrm>
          <a:prstGeom prst="rect">
            <a:avLst/>
          </a:prstGeom>
        </p:spPr>
      </p:pic>
      <p:pic>
        <p:nvPicPr>
          <p:cNvPr id="13" name="Εικόνα 12">
            <a:extLst>
              <a:ext uri="{FF2B5EF4-FFF2-40B4-BE49-F238E27FC236}">
                <a16:creationId xmlns:a16="http://schemas.microsoft.com/office/drawing/2014/main" id="{5247138B-334B-E841-E5BA-9682B4E5D6CF}"/>
              </a:ext>
            </a:extLst>
          </p:cNvPr>
          <p:cNvPicPr>
            <a:picLocks noChangeAspect="1"/>
          </p:cNvPicPr>
          <p:nvPr/>
        </p:nvPicPr>
        <p:blipFill>
          <a:blip r:embed="rId17"/>
          <a:stretch>
            <a:fillRect/>
          </a:stretch>
        </p:blipFill>
        <p:spPr>
          <a:xfrm>
            <a:off x="8766354" y="4519731"/>
            <a:ext cx="2158782" cy="886067"/>
          </a:xfrm>
          <a:prstGeom prst="rect">
            <a:avLst/>
          </a:prstGeom>
        </p:spPr>
      </p:pic>
      <p:sp>
        <p:nvSpPr>
          <p:cNvPr id="17" name="TextBox 16">
            <a:extLst>
              <a:ext uri="{FF2B5EF4-FFF2-40B4-BE49-F238E27FC236}">
                <a16:creationId xmlns:a16="http://schemas.microsoft.com/office/drawing/2014/main" id="{031B2B33-5CAB-703B-C0A4-A981582EB252}"/>
              </a:ext>
            </a:extLst>
          </p:cNvPr>
          <p:cNvSpPr txBox="1"/>
          <p:nvPr/>
        </p:nvSpPr>
        <p:spPr>
          <a:xfrm>
            <a:off x="5662539" y="5551538"/>
            <a:ext cx="8558520" cy="600164"/>
          </a:xfrm>
          <a:prstGeom prst="rect">
            <a:avLst/>
          </a:prstGeom>
          <a:noFill/>
        </p:spPr>
        <p:txBody>
          <a:bodyPr wrap="square">
            <a:spAutoFit/>
          </a:bodyPr>
          <a:lstStyle/>
          <a:p>
            <a:pPr algn="ctr" fontAlgn="base"/>
            <a:r>
              <a:rPr lang="es-ES" sz="1100" dirty="0">
                <a:solidFill>
                  <a:srgbClr val="203864"/>
                </a:solidFill>
                <a:latin typeface="Roboto" panose="02000000000000000000" pitchFamily="2" charset="0"/>
              </a:rPr>
              <a:t>AMSED</a:t>
            </a:r>
          </a:p>
          <a:p>
            <a:pPr algn="ctr" fontAlgn="base"/>
            <a:r>
              <a:rPr lang="es-ES" sz="1100" b="0" i="0" dirty="0">
                <a:solidFill>
                  <a:srgbClr val="414042"/>
                </a:solidFill>
                <a:effectLst/>
                <a:latin typeface="Roboto" panose="02000000000000000000" pitchFamily="2" charset="0"/>
              </a:rPr>
              <a:t>STRASBOURG, FRANCE</a:t>
            </a:r>
          </a:p>
          <a:p>
            <a:pPr algn="ctr" fontAlgn="base"/>
            <a:r>
              <a:rPr lang="es-ES" sz="1100" dirty="0">
                <a:solidFill>
                  <a:srgbClr val="D71920"/>
                </a:solidFill>
                <a:latin typeface="Roboto" panose="02000000000000000000" pitchFamily="2" charset="0"/>
                <a:hlinkClick r:id="rId18"/>
              </a:rPr>
              <a:t>www.amsed.fr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sp>
        <p:nvSpPr>
          <p:cNvPr id="19" name="TextBox 18">
            <a:extLst>
              <a:ext uri="{FF2B5EF4-FFF2-40B4-BE49-F238E27FC236}">
                <a16:creationId xmlns:a16="http://schemas.microsoft.com/office/drawing/2014/main" id="{641F4687-D587-65C7-AC09-7F96E55492C1}"/>
              </a:ext>
            </a:extLst>
          </p:cNvPr>
          <p:cNvSpPr txBox="1"/>
          <p:nvPr/>
        </p:nvSpPr>
        <p:spPr>
          <a:xfrm>
            <a:off x="-2994706" y="5494738"/>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RESET</a:t>
            </a:r>
          </a:p>
          <a:p>
            <a:pPr algn="ctr" fontAlgn="base"/>
            <a:r>
              <a:rPr lang="es-ES" sz="1100" b="0" i="0" dirty="0">
                <a:solidFill>
                  <a:srgbClr val="414042"/>
                </a:solidFill>
                <a:effectLst/>
                <a:latin typeface="Roboto" panose="02000000000000000000" pitchFamily="2" charset="0"/>
              </a:rPr>
              <a:t>CYPRUS</a:t>
            </a:r>
          </a:p>
          <a:p>
            <a:pPr algn="ctr" fontAlgn="base"/>
            <a:r>
              <a:rPr lang="es-ES" sz="1100" dirty="0">
                <a:solidFill>
                  <a:srgbClr val="D71920"/>
                </a:solidFill>
                <a:latin typeface="Roboto" panose="02000000000000000000" pitchFamily="2" charset="0"/>
                <a:hlinkClick r:id="rId19"/>
              </a:rPr>
              <a:t>www.resetcy.com</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28" name="Εικόνα 27" descr="Εικόνα που περιέχει γραφικά, κείμενο, γραφιστική, γραμματοσειρά&#10;&#10;Περιγραφή που δημιουργήθηκε αυτόματα">
            <a:extLst>
              <a:ext uri="{FF2B5EF4-FFF2-40B4-BE49-F238E27FC236}">
                <a16:creationId xmlns:a16="http://schemas.microsoft.com/office/drawing/2014/main" id="{B81FDD7D-F391-A994-0CA6-E7E75329E94C}"/>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337502" y="3609276"/>
            <a:ext cx="2687298" cy="812537"/>
          </a:xfrm>
          <a:prstGeom prst="rect">
            <a:avLst/>
          </a:prstGeom>
        </p:spPr>
      </p:pic>
      <p:pic>
        <p:nvPicPr>
          <p:cNvPr id="22" name="Picture 21" descr="A close up of a logo&#10;&#10;Description automatically generated">
            <a:extLst>
              <a:ext uri="{FF2B5EF4-FFF2-40B4-BE49-F238E27FC236}">
                <a16:creationId xmlns:a16="http://schemas.microsoft.com/office/drawing/2014/main" id="{62B15278-B3B1-4441-49D1-1E5070FDB056}"/>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67150" y="1608940"/>
            <a:ext cx="2543175" cy="1038225"/>
          </a:xfrm>
          <a:prstGeom prst="rect">
            <a:avLst/>
          </a:prstGeom>
        </p:spPr>
      </p:pic>
      <p:pic>
        <p:nvPicPr>
          <p:cNvPr id="27" name="Picture 26">
            <a:extLst>
              <a:ext uri="{FF2B5EF4-FFF2-40B4-BE49-F238E27FC236}">
                <a16:creationId xmlns:a16="http://schemas.microsoft.com/office/drawing/2014/main" id="{C8487AA3-D374-17D8-7600-1C465748AD49}"/>
              </a:ext>
            </a:extLst>
          </p:cNvPr>
          <p:cNvPicPr>
            <a:picLocks noChangeAspect="1"/>
          </p:cNvPicPr>
          <p:nvPr/>
        </p:nvPicPr>
        <p:blipFill>
          <a:blip r:embed="rId22"/>
          <a:stretch>
            <a:fillRect/>
          </a:stretch>
        </p:blipFill>
        <p:spPr>
          <a:xfrm>
            <a:off x="2949707" y="1129701"/>
            <a:ext cx="1971950" cy="2238687"/>
          </a:xfrm>
          <a:prstGeom prst="rect">
            <a:avLst/>
          </a:prstGeom>
        </p:spPr>
      </p:pic>
    </p:spTree>
    <p:extLst>
      <p:ext uri="{BB962C8B-B14F-4D97-AF65-F5344CB8AC3E}">
        <p14:creationId xmlns:p14="http://schemas.microsoft.com/office/powerpoint/2010/main" val="1143992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llustration of speech bubbles">
            <a:extLst>
              <a:ext uri="{FF2B5EF4-FFF2-40B4-BE49-F238E27FC236}">
                <a16:creationId xmlns:a16="http://schemas.microsoft.com/office/drawing/2014/main" id="{E2BF14F1-4D35-43D1-BD67-A3F6067597F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951" t="22662" r="15336" b="22972"/>
          <a:stretch/>
        </p:blipFill>
        <p:spPr bwMode="auto">
          <a:xfrm>
            <a:off x="7874258" y="377257"/>
            <a:ext cx="4216400" cy="3241677"/>
          </a:xfrm>
          <a:prstGeom prst="rect">
            <a:avLst/>
          </a:prstGeom>
          <a:noFill/>
          <a:extLst>
            <a:ext uri="{909E8E84-426E-40DD-AFC4-6F175D3DCCD1}">
              <a14:hiddenFill xmlns:a14="http://schemas.microsoft.com/office/drawing/2010/main">
                <a:solidFill>
                  <a:srgbClr val="FFFFFF"/>
                </a:solidFill>
              </a14:hiddenFill>
            </a:ext>
          </a:extLst>
        </p:spPr>
      </p:pic>
      <p:sp>
        <p:nvSpPr>
          <p:cNvPr id="2" name="Τίτλος 1">
            <a:extLst>
              <a:ext uri="{FF2B5EF4-FFF2-40B4-BE49-F238E27FC236}">
                <a16:creationId xmlns:a16="http://schemas.microsoft.com/office/drawing/2014/main" id="{15C23247-9771-0759-F97C-1C14560E522A}"/>
              </a:ext>
            </a:extLst>
          </p:cNvPr>
          <p:cNvSpPr>
            <a:spLocks noGrp="1"/>
          </p:cNvSpPr>
          <p:nvPr>
            <p:ph type="title"/>
          </p:nvPr>
        </p:nvSpPr>
        <p:spPr/>
        <p:txBody>
          <a:bodyPr>
            <a:normAutofit/>
          </a:bodyPr>
          <a:lstStyle/>
          <a:p>
            <a:r>
              <a:rPr lang="en-US" sz="3200" b="1" strike="noStrike" spc="-1" dirty="0">
                <a:solidFill>
                  <a:schemeClr val="dk1"/>
                </a:solidFill>
                <a:latin typeface="Calibri"/>
                <a:ea typeface="Adobe Gothic Std B"/>
              </a:rPr>
              <a:t>Feedback </a:t>
            </a:r>
            <a:r>
              <a:rPr lang="en-US" sz="3200" b="1" strike="noStrike" spc="-1" dirty="0" err="1">
                <a:solidFill>
                  <a:schemeClr val="dk1"/>
                </a:solidFill>
                <a:latin typeface="Calibri"/>
                <a:ea typeface="Adobe Gothic Std B"/>
              </a:rPr>
              <a:t>geben</a:t>
            </a:r>
            <a:r>
              <a:rPr lang="en-US" sz="3200" b="1" strike="noStrike" spc="-1" dirty="0">
                <a:solidFill>
                  <a:schemeClr val="dk1"/>
                </a:solidFill>
                <a:latin typeface="Calibri"/>
                <a:ea typeface="Adobe Gothic Std B"/>
              </a:rPr>
              <a:t> und </a:t>
            </a:r>
            <a:r>
              <a:rPr lang="en-US" sz="3200" b="1" strike="noStrike" spc="-1" dirty="0" err="1">
                <a:solidFill>
                  <a:schemeClr val="dk1"/>
                </a:solidFill>
                <a:latin typeface="Calibri"/>
                <a:ea typeface="Adobe Gothic Std B"/>
              </a:rPr>
              <a:t>diskutieren</a:t>
            </a:r>
            <a:r>
              <a:rPr lang="en-US" sz="3200" b="1" strike="noStrike" spc="-1" dirty="0">
                <a:solidFill>
                  <a:schemeClr val="dk1"/>
                </a:solidFill>
                <a:latin typeface="Calibri"/>
                <a:ea typeface="Adobe Gothic Std B"/>
              </a:rPr>
              <a:t> </a:t>
            </a:r>
            <a:endParaRPr lang="el-GR" sz="3200" dirty="0"/>
          </a:p>
        </p:txBody>
      </p:sp>
      <p:sp>
        <p:nvSpPr>
          <p:cNvPr id="4" name="Θέση περιεχομένου 3">
            <a:extLst>
              <a:ext uri="{FF2B5EF4-FFF2-40B4-BE49-F238E27FC236}">
                <a16:creationId xmlns:a16="http://schemas.microsoft.com/office/drawing/2014/main" id="{E0308CCA-7979-6DB8-C0FD-349C24519D98}"/>
              </a:ext>
            </a:extLst>
          </p:cNvPr>
          <p:cNvSpPr>
            <a:spLocks noGrp="1"/>
          </p:cNvSpPr>
          <p:nvPr>
            <p:ph idx="1"/>
          </p:nvPr>
        </p:nvSpPr>
        <p:spPr>
          <a:xfrm>
            <a:off x="557999" y="2188029"/>
            <a:ext cx="11059693" cy="4213033"/>
          </a:xfrm>
        </p:spPr>
        <p:txBody>
          <a:bodyPr>
            <a:normAutofit lnSpcReduction="10000"/>
          </a:bodyPr>
          <a:lstStyle/>
          <a:p>
            <a:pPr marL="228600" indent="-228600" defTabSz="914400">
              <a:lnSpc>
                <a:spcPct val="100000"/>
              </a:lnSpc>
              <a:spcBef>
                <a:spcPts val="1199"/>
              </a:spcBef>
              <a:spcAft>
                <a:spcPts val="1199"/>
              </a:spcAft>
              <a:buClr>
                <a:srgbClr val="C01E24"/>
              </a:buClr>
              <a:buFont typeface="Wingdings" charset="2"/>
              <a:buChar char=""/>
            </a:pPr>
            <a:r>
              <a:rPr lang="en-US" sz="2400" b="0" i="1" strike="noStrike" spc="-1" dirty="0" err="1">
                <a:solidFill>
                  <a:schemeClr val="dk1"/>
                </a:solidFill>
                <a:latin typeface="Calibri"/>
              </a:rPr>
              <a:t>Welche</a:t>
            </a:r>
            <a:r>
              <a:rPr lang="en-US" sz="2400" b="0" i="1" strike="noStrike" spc="-1" dirty="0">
                <a:solidFill>
                  <a:schemeClr val="dk1"/>
                </a:solidFill>
                <a:latin typeface="Calibri"/>
              </a:rPr>
              <a:t> App war am </a:t>
            </a:r>
            <a:r>
              <a:rPr lang="en-US" sz="2400" b="1" i="1" strike="noStrike" spc="-1" dirty="0" err="1">
                <a:solidFill>
                  <a:schemeClr val="dk1"/>
                </a:solidFill>
                <a:latin typeface="Calibri"/>
              </a:rPr>
              <a:t>interessantesten</a:t>
            </a:r>
            <a:r>
              <a:rPr lang="en-US" sz="2400" b="0" i="1" strike="noStrike" spc="-1" dirty="0">
                <a:solidFill>
                  <a:schemeClr val="dk1"/>
                </a:solidFill>
                <a:latin typeface="Calibri"/>
              </a:rPr>
              <a:t>?</a:t>
            </a:r>
            <a:endParaRPr lang="de-DE" sz="2400" b="0" strike="noStrike" spc="-1" dirty="0">
              <a:solidFill>
                <a:srgbClr val="000000"/>
              </a:solidFill>
              <a:latin typeface="Arial"/>
            </a:endParaRPr>
          </a:p>
          <a:p>
            <a:pPr marL="228600" indent="-228600" defTabSz="914400">
              <a:lnSpc>
                <a:spcPct val="100000"/>
              </a:lnSpc>
              <a:spcBef>
                <a:spcPts val="1199"/>
              </a:spcBef>
              <a:spcAft>
                <a:spcPts val="1199"/>
              </a:spcAft>
              <a:buClr>
                <a:srgbClr val="C01E24"/>
              </a:buClr>
              <a:buFont typeface="Wingdings" charset="2"/>
              <a:buChar char=""/>
            </a:pPr>
            <a:r>
              <a:rPr lang="en-US" sz="2400" b="0" i="1" strike="noStrike" spc="-1" dirty="0" err="1">
                <a:solidFill>
                  <a:schemeClr val="dk1"/>
                </a:solidFill>
                <a:latin typeface="Calibri"/>
              </a:rPr>
              <a:t>Welche</a:t>
            </a:r>
            <a:r>
              <a:rPr lang="en-US" sz="2400" b="0" i="1" strike="noStrike" spc="-1" dirty="0">
                <a:solidFill>
                  <a:schemeClr val="dk1"/>
                </a:solidFill>
                <a:latin typeface="Calibri"/>
              </a:rPr>
              <a:t> App war am </a:t>
            </a:r>
            <a:r>
              <a:rPr lang="en-US" sz="2400" b="1" i="1" strike="noStrike" spc="-1" dirty="0" err="1">
                <a:solidFill>
                  <a:schemeClr val="dk1"/>
                </a:solidFill>
                <a:latin typeface="Calibri"/>
              </a:rPr>
              <a:t>schwierigsten</a:t>
            </a:r>
            <a:r>
              <a:rPr lang="en-US" sz="2400" b="0" i="1" strike="noStrike" spc="-1" dirty="0">
                <a:solidFill>
                  <a:schemeClr val="dk1"/>
                </a:solidFill>
                <a:latin typeface="Calibri"/>
              </a:rPr>
              <a:t> </a:t>
            </a:r>
            <a:r>
              <a:rPr lang="en-US" sz="2400" b="0" i="1" strike="noStrike" spc="-1" dirty="0" err="1">
                <a:solidFill>
                  <a:schemeClr val="dk1"/>
                </a:solidFill>
                <a:latin typeface="Calibri"/>
              </a:rPr>
              <a:t>zu</a:t>
            </a:r>
            <a:r>
              <a:rPr lang="en-US" sz="2400" b="0" i="1" strike="noStrike" spc="-1" dirty="0">
                <a:solidFill>
                  <a:schemeClr val="dk1"/>
                </a:solidFill>
                <a:latin typeface="Calibri"/>
              </a:rPr>
              <a:t> </a:t>
            </a:r>
            <a:r>
              <a:rPr lang="en-US" sz="2400" b="0" i="1" strike="noStrike" spc="-1" dirty="0" err="1">
                <a:solidFill>
                  <a:schemeClr val="dk1"/>
                </a:solidFill>
                <a:latin typeface="Calibri"/>
              </a:rPr>
              <a:t>bedienen</a:t>
            </a:r>
            <a:r>
              <a:rPr lang="en-US" sz="2400" b="0" i="1" strike="noStrike" spc="-1" dirty="0">
                <a:solidFill>
                  <a:schemeClr val="dk1"/>
                </a:solidFill>
                <a:latin typeface="Calibri"/>
              </a:rPr>
              <a:t>?</a:t>
            </a:r>
            <a:endParaRPr lang="de-DE" sz="2400" b="0" strike="noStrike" spc="-1" dirty="0">
              <a:solidFill>
                <a:srgbClr val="000000"/>
              </a:solidFill>
              <a:latin typeface="Arial"/>
            </a:endParaRPr>
          </a:p>
          <a:p>
            <a:pPr marL="228600" indent="-228600" defTabSz="914400">
              <a:lnSpc>
                <a:spcPct val="100000"/>
              </a:lnSpc>
              <a:spcBef>
                <a:spcPts val="1199"/>
              </a:spcBef>
              <a:spcAft>
                <a:spcPts val="1199"/>
              </a:spcAft>
              <a:buClr>
                <a:srgbClr val="C01E24"/>
              </a:buClr>
              <a:buFont typeface="Wingdings" charset="2"/>
              <a:buChar char=""/>
            </a:pPr>
            <a:r>
              <a:rPr lang="en-US" sz="2400" b="0" i="1" strike="noStrike" spc="-1" dirty="0">
                <a:solidFill>
                  <a:schemeClr val="dk1"/>
                </a:solidFill>
                <a:latin typeface="Calibri"/>
              </a:rPr>
              <a:t>Auf </a:t>
            </a:r>
            <a:r>
              <a:rPr lang="en-US" sz="2400" b="0" i="1" strike="noStrike" spc="-1" dirty="0" err="1">
                <a:solidFill>
                  <a:schemeClr val="dk1"/>
                </a:solidFill>
                <a:latin typeface="Calibri"/>
              </a:rPr>
              <a:t>welche</a:t>
            </a:r>
            <a:r>
              <a:rPr lang="en-US" sz="2400" b="0" i="1" strike="noStrike" spc="-1" dirty="0">
                <a:solidFill>
                  <a:schemeClr val="dk1"/>
                </a:solidFill>
                <a:latin typeface="Calibri"/>
              </a:rPr>
              <a:t> </a:t>
            </a:r>
            <a:r>
              <a:rPr lang="en-US" sz="2400" b="1" i="1" strike="noStrike" spc="-1" dirty="0" err="1">
                <a:solidFill>
                  <a:schemeClr val="dk1"/>
                </a:solidFill>
                <a:latin typeface="Calibri"/>
              </a:rPr>
              <a:t>Hindernisse</a:t>
            </a:r>
            <a:r>
              <a:rPr lang="en-US" sz="2400" b="0" i="1" strike="noStrike" spc="-1" dirty="0">
                <a:solidFill>
                  <a:schemeClr val="dk1"/>
                </a:solidFill>
                <a:latin typeface="Calibri"/>
              </a:rPr>
              <a:t> </a:t>
            </a:r>
            <a:r>
              <a:rPr lang="en-US" sz="2400" b="0" i="1" strike="noStrike" spc="-1" dirty="0" err="1">
                <a:solidFill>
                  <a:schemeClr val="dk1"/>
                </a:solidFill>
                <a:latin typeface="Calibri"/>
              </a:rPr>
              <a:t>sind</a:t>
            </a:r>
            <a:r>
              <a:rPr lang="en-US" sz="2400" b="0" i="1" strike="noStrike" spc="-1" dirty="0">
                <a:solidFill>
                  <a:schemeClr val="dk1"/>
                </a:solidFill>
                <a:latin typeface="Calibri"/>
              </a:rPr>
              <a:t> Sie </a:t>
            </a:r>
            <a:r>
              <a:rPr lang="en-US" sz="2400" b="0" i="1" strike="noStrike" spc="-1" dirty="0" err="1">
                <a:solidFill>
                  <a:schemeClr val="dk1"/>
                </a:solidFill>
                <a:latin typeface="Calibri"/>
              </a:rPr>
              <a:t>bei</a:t>
            </a:r>
            <a:r>
              <a:rPr lang="en-US" sz="2400" b="0" i="1" strike="noStrike" spc="-1" dirty="0">
                <a:solidFill>
                  <a:schemeClr val="dk1"/>
                </a:solidFill>
                <a:latin typeface="Calibri"/>
              </a:rPr>
              <a:t> der Navigation in der App </a:t>
            </a:r>
            <a:r>
              <a:rPr lang="en-US" sz="2400" b="0" i="1" strike="noStrike" spc="-1" dirty="0" err="1">
                <a:solidFill>
                  <a:schemeClr val="dk1"/>
                </a:solidFill>
                <a:latin typeface="Calibri"/>
              </a:rPr>
              <a:t>gestoßen</a:t>
            </a:r>
            <a:r>
              <a:rPr lang="en-US" sz="2400" b="0" i="1" strike="noStrike" spc="-1" dirty="0">
                <a:solidFill>
                  <a:schemeClr val="dk1"/>
                </a:solidFill>
                <a:latin typeface="Calibri"/>
              </a:rPr>
              <a:t>, </a:t>
            </a:r>
            <a:r>
              <a:rPr lang="en-US" sz="2400" b="0" i="1" strike="noStrike" spc="-1" dirty="0" err="1">
                <a:solidFill>
                  <a:schemeClr val="dk1"/>
                </a:solidFill>
                <a:latin typeface="Calibri"/>
              </a:rPr>
              <a:t>wenn</a:t>
            </a:r>
            <a:r>
              <a:rPr lang="en-US" sz="2400" b="0" i="1" strike="noStrike" spc="-1" dirty="0">
                <a:solidFill>
                  <a:schemeClr val="dk1"/>
                </a:solidFill>
                <a:latin typeface="Calibri"/>
              </a:rPr>
              <a:t> </a:t>
            </a:r>
            <a:r>
              <a:rPr lang="en-US" sz="2400" b="0" i="1" strike="noStrike" spc="-1" dirty="0" err="1">
                <a:solidFill>
                  <a:schemeClr val="dk1"/>
                </a:solidFill>
                <a:latin typeface="Calibri"/>
              </a:rPr>
              <a:t>überhaupt</a:t>
            </a:r>
            <a:r>
              <a:rPr lang="en-US" sz="2400" b="0" i="1" strike="noStrike" spc="-1" dirty="0">
                <a:solidFill>
                  <a:schemeClr val="dk1"/>
                </a:solidFill>
                <a:latin typeface="Calibri"/>
              </a:rPr>
              <a:t>?</a:t>
            </a:r>
            <a:endParaRPr lang="de-DE" sz="2400" b="0" strike="noStrike" spc="-1" dirty="0">
              <a:solidFill>
                <a:srgbClr val="000000"/>
              </a:solidFill>
              <a:latin typeface="Arial"/>
            </a:endParaRPr>
          </a:p>
          <a:p>
            <a:pPr marL="228600" indent="-228600" defTabSz="914400">
              <a:lnSpc>
                <a:spcPct val="100000"/>
              </a:lnSpc>
              <a:spcBef>
                <a:spcPts val="1199"/>
              </a:spcBef>
              <a:spcAft>
                <a:spcPts val="1199"/>
              </a:spcAft>
              <a:buClr>
                <a:srgbClr val="C01E24"/>
              </a:buClr>
              <a:buFont typeface="Wingdings" charset="2"/>
              <a:buChar char=""/>
            </a:pPr>
            <a:r>
              <a:rPr lang="en-US" sz="2400" b="0" i="1" strike="noStrike" spc="-1" dirty="0" err="1">
                <a:solidFill>
                  <a:schemeClr val="dk1"/>
                </a:solidFill>
                <a:latin typeface="Calibri"/>
              </a:rPr>
              <a:t>Welche</a:t>
            </a:r>
            <a:r>
              <a:rPr lang="en-US" sz="2400" b="0" i="1" strike="noStrike" spc="-1" dirty="0">
                <a:solidFill>
                  <a:schemeClr val="dk1"/>
                </a:solidFill>
                <a:latin typeface="Calibri"/>
              </a:rPr>
              <a:t> </a:t>
            </a:r>
            <a:r>
              <a:rPr lang="en-US" sz="2400" b="0" i="1" strike="noStrike" spc="-1" dirty="0" err="1">
                <a:solidFill>
                  <a:schemeClr val="dk1"/>
                </a:solidFill>
                <a:latin typeface="Calibri"/>
              </a:rPr>
              <a:t>Funktionen</a:t>
            </a:r>
            <a:r>
              <a:rPr lang="en-US" sz="2400" b="0" i="1" strike="noStrike" spc="-1" dirty="0">
                <a:solidFill>
                  <a:schemeClr val="dk1"/>
                </a:solidFill>
                <a:latin typeface="Calibri"/>
              </a:rPr>
              <a:t> der App </a:t>
            </a:r>
            <a:r>
              <a:rPr lang="en-US" sz="2400" b="1" i="1" strike="noStrike" spc="-1" dirty="0" err="1">
                <a:solidFill>
                  <a:schemeClr val="dk1"/>
                </a:solidFill>
                <a:latin typeface="Calibri"/>
              </a:rPr>
              <a:t>erleichterten</a:t>
            </a:r>
            <a:r>
              <a:rPr lang="en-US" sz="2400" b="0" i="1" strike="noStrike" spc="-1" dirty="0">
                <a:solidFill>
                  <a:schemeClr val="dk1"/>
                </a:solidFill>
                <a:latin typeface="Calibri"/>
              </a:rPr>
              <a:t> und </a:t>
            </a:r>
            <a:r>
              <a:rPr lang="en-US" sz="2400" b="0" i="1" strike="noStrike" spc="-1" dirty="0" err="1">
                <a:solidFill>
                  <a:schemeClr val="dk1"/>
                </a:solidFill>
                <a:latin typeface="Calibri"/>
              </a:rPr>
              <a:t>welche</a:t>
            </a:r>
            <a:r>
              <a:rPr lang="en-US" sz="2400" b="0" i="1" strike="noStrike" spc="-1" dirty="0">
                <a:solidFill>
                  <a:schemeClr val="dk1"/>
                </a:solidFill>
                <a:latin typeface="Calibri"/>
              </a:rPr>
              <a:t> </a:t>
            </a:r>
            <a:r>
              <a:rPr lang="en-US" sz="2400" b="1" i="1" strike="noStrike" spc="-1" dirty="0" err="1">
                <a:solidFill>
                  <a:schemeClr val="dk1"/>
                </a:solidFill>
                <a:latin typeface="Calibri"/>
              </a:rPr>
              <a:t>erschwerten</a:t>
            </a:r>
            <a:r>
              <a:rPr lang="en-US" sz="2400" b="0" i="1" strike="noStrike" spc="-1" dirty="0">
                <a:solidFill>
                  <a:schemeClr val="dk1"/>
                </a:solidFill>
                <a:latin typeface="Calibri"/>
              </a:rPr>
              <a:t> die Navigation und das </a:t>
            </a:r>
            <a:r>
              <a:rPr lang="en-US" sz="2400" b="0" i="1" strike="noStrike" spc="-1" dirty="0" err="1">
                <a:solidFill>
                  <a:schemeClr val="dk1"/>
                </a:solidFill>
                <a:latin typeface="Calibri"/>
              </a:rPr>
              <a:t>Gesamterlebnis</a:t>
            </a:r>
            <a:r>
              <a:rPr lang="en-US" sz="2400" b="0" i="1" strike="noStrike" spc="-1" dirty="0">
                <a:solidFill>
                  <a:schemeClr val="dk1"/>
                </a:solidFill>
                <a:latin typeface="Calibri"/>
              </a:rPr>
              <a:t>?</a:t>
            </a:r>
            <a:endParaRPr lang="de-DE" sz="2400" b="0" strike="noStrike" spc="-1" dirty="0">
              <a:solidFill>
                <a:srgbClr val="000000"/>
              </a:solidFill>
              <a:latin typeface="Arial"/>
            </a:endParaRPr>
          </a:p>
          <a:p>
            <a:pPr marL="228600" indent="-228600" defTabSz="914400">
              <a:lnSpc>
                <a:spcPct val="100000"/>
              </a:lnSpc>
              <a:spcBef>
                <a:spcPts val="1199"/>
              </a:spcBef>
              <a:spcAft>
                <a:spcPts val="1199"/>
              </a:spcAft>
              <a:buClr>
                <a:srgbClr val="C01E24"/>
              </a:buClr>
              <a:buFont typeface="Wingdings" charset="2"/>
              <a:buChar char=""/>
            </a:pPr>
            <a:r>
              <a:rPr lang="en-US" sz="2400" b="0" i="1" strike="noStrike" spc="-1" dirty="0">
                <a:solidFill>
                  <a:schemeClr val="dk1"/>
                </a:solidFill>
                <a:latin typeface="Calibri"/>
              </a:rPr>
              <a:t>Bei </a:t>
            </a:r>
            <a:r>
              <a:rPr lang="en-US" sz="2400" b="0" i="1" strike="noStrike" spc="-1" dirty="0" err="1">
                <a:solidFill>
                  <a:schemeClr val="dk1"/>
                </a:solidFill>
                <a:latin typeface="Calibri"/>
              </a:rPr>
              <a:t>welcher</a:t>
            </a:r>
            <a:r>
              <a:rPr lang="en-US" sz="2400" b="0" i="1" strike="noStrike" spc="-1" dirty="0">
                <a:solidFill>
                  <a:schemeClr val="dk1"/>
                </a:solidFill>
                <a:latin typeface="Calibri"/>
              </a:rPr>
              <a:t> App </a:t>
            </a:r>
            <a:r>
              <a:rPr lang="en-US" sz="2400" b="0" i="1" strike="noStrike" spc="-1" dirty="0" err="1">
                <a:solidFill>
                  <a:schemeClr val="dk1"/>
                </a:solidFill>
                <a:latin typeface="Calibri"/>
              </a:rPr>
              <a:t>fühlten</a:t>
            </a:r>
            <a:r>
              <a:rPr lang="en-US" sz="2400" b="0" i="1" strike="noStrike" spc="-1" dirty="0">
                <a:solidFill>
                  <a:schemeClr val="dk1"/>
                </a:solidFill>
                <a:latin typeface="Calibri"/>
              </a:rPr>
              <a:t> Sie </a:t>
            </a:r>
            <a:r>
              <a:rPr lang="en-US" sz="2400" b="0" i="1" strike="noStrike" spc="-1" dirty="0" err="1">
                <a:solidFill>
                  <a:schemeClr val="dk1"/>
                </a:solidFill>
                <a:latin typeface="Calibri"/>
              </a:rPr>
              <a:t>sich</a:t>
            </a:r>
            <a:r>
              <a:rPr lang="en-US" sz="2400" b="0" i="1" strike="noStrike" spc="-1" dirty="0">
                <a:solidFill>
                  <a:schemeClr val="dk1"/>
                </a:solidFill>
                <a:latin typeface="Calibri"/>
              </a:rPr>
              <a:t> in </a:t>
            </a:r>
            <a:r>
              <a:rPr lang="en-US" sz="2400" b="0" i="1" strike="noStrike" spc="-1" dirty="0" err="1">
                <a:solidFill>
                  <a:schemeClr val="dk1"/>
                </a:solidFill>
                <a:latin typeface="Calibri"/>
              </a:rPr>
              <a:t>Bezug</a:t>
            </a:r>
            <a:r>
              <a:rPr lang="en-US" sz="2400" b="0" i="1" strike="noStrike" spc="-1" dirty="0">
                <a:solidFill>
                  <a:schemeClr val="dk1"/>
                </a:solidFill>
                <a:latin typeface="Calibri"/>
              </a:rPr>
              <a:t> auf den </a:t>
            </a:r>
            <a:r>
              <a:rPr lang="en-US" sz="2400" b="1" i="1" strike="noStrike" spc="-1" dirty="0">
                <a:solidFill>
                  <a:schemeClr val="dk1"/>
                </a:solidFill>
                <a:latin typeface="Calibri"/>
              </a:rPr>
              <a:t>Schutz</a:t>
            </a:r>
            <a:r>
              <a:rPr lang="en-US" sz="2400" b="0" i="1" strike="noStrike" spc="-1" dirty="0">
                <a:solidFill>
                  <a:schemeClr val="dk1"/>
                </a:solidFill>
                <a:latin typeface="Calibri"/>
              </a:rPr>
              <a:t> </a:t>
            </a:r>
            <a:r>
              <a:rPr lang="en-US" sz="2400" b="0" i="1" strike="noStrike" spc="-1" dirty="0" err="1">
                <a:solidFill>
                  <a:schemeClr val="dk1"/>
                </a:solidFill>
                <a:latin typeface="Calibri"/>
              </a:rPr>
              <a:t>Ihrer</a:t>
            </a:r>
            <a:r>
              <a:rPr lang="en-US" sz="2400" b="0" i="1" strike="noStrike" spc="-1" dirty="0">
                <a:solidFill>
                  <a:schemeClr val="dk1"/>
                </a:solidFill>
                <a:latin typeface="Calibri"/>
              </a:rPr>
              <a:t> </a:t>
            </a:r>
            <a:r>
              <a:rPr lang="en-US" sz="2400" b="1" i="1" strike="noStrike" spc="-1" dirty="0" err="1">
                <a:solidFill>
                  <a:schemeClr val="dk1"/>
                </a:solidFill>
                <a:latin typeface="Calibri"/>
              </a:rPr>
              <a:t>persönlichen</a:t>
            </a:r>
            <a:r>
              <a:rPr lang="en-US" sz="2400" b="0" i="1" strike="noStrike" spc="-1" dirty="0">
                <a:solidFill>
                  <a:schemeClr val="dk1"/>
                </a:solidFill>
                <a:latin typeface="Calibri"/>
              </a:rPr>
              <a:t> </a:t>
            </a:r>
            <a:r>
              <a:rPr lang="en-US" sz="2400" b="1" i="1" strike="noStrike" spc="-1" dirty="0" err="1">
                <a:solidFill>
                  <a:schemeClr val="dk1"/>
                </a:solidFill>
                <a:latin typeface="Calibri"/>
              </a:rPr>
              <a:t>Daten</a:t>
            </a:r>
            <a:r>
              <a:rPr lang="en-US" sz="2400" b="0" i="1" strike="noStrike" spc="-1" dirty="0">
                <a:solidFill>
                  <a:schemeClr val="dk1"/>
                </a:solidFill>
                <a:latin typeface="Calibri"/>
              </a:rPr>
              <a:t> </a:t>
            </a:r>
            <a:r>
              <a:rPr lang="en-US" sz="2400" b="0" i="1" strike="noStrike" spc="-1" dirty="0" err="1">
                <a:solidFill>
                  <a:schemeClr val="dk1"/>
                </a:solidFill>
                <a:latin typeface="Calibri"/>
              </a:rPr>
              <a:t>sicherer</a:t>
            </a:r>
            <a:r>
              <a:rPr lang="en-US" sz="2400" b="0" i="1" strike="noStrike" spc="-1" dirty="0">
                <a:solidFill>
                  <a:schemeClr val="dk1"/>
                </a:solidFill>
                <a:latin typeface="Calibri"/>
              </a:rPr>
              <a:t>?</a:t>
            </a:r>
            <a:endParaRPr lang="de-DE" sz="2400" b="0" strike="noStrike" spc="-1" dirty="0">
              <a:solidFill>
                <a:srgbClr val="000000"/>
              </a:solidFill>
              <a:latin typeface="Arial"/>
            </a:endParaRPr>
          </a:p>
        </p:txBody>
      </p:sp>
      <p:sp>
        <p:nvSpPr>
          <p:cNvPr id="5" name="TextBox 4">
            <a:extLst>
              <a:ext uri="{FF2B5EF4-FFF2-40B4-BE49-F238E27FC236}">
                <a16:creationId xmlns:a16="http://schemas.microsoft.com/office/drawing/2014/main" id="{0041C82B-8BE7-D94F-A73E-D1C530A75D69}"/>
              </a:ext>
            </a:extLst>
          </p:cNvPr>
          <p:cNvSpPr txBox="1"/>
          <p:nvPr/>
        </p:nvSpPr>
        <p:spPr>
          <a:xfrm>
            <a:off x="6032864" y="6503930"/>
            <a:ext cx="6159136" cy="276999"/>
          </a:xfrm>
          <a:prstGeom prst="rect">
            <a:avLst/>
          </a:prstGeom>
          <a:noFill/>
        </p:spPr>
        <p:txBody>
          <a:bodyPr wrap="square">
            <a:spAutoFit/>
          </a:bodyPr>
          <a:lstStyle/>
          <a:p>
            <a:pPr algn="r"/>
            <a:r>
              <a:rPr lang="en-US" sz="1200" dirty="0">
                <a:hlinkClick r:id="rId4"/>
              </a:rPr>
              <a:t>Design von </a:t>
            </a:r>
            <a:r>
              <a:rPr lang="en-US" sz="1200" dirty="0" err="1">
                <a:hlinkClick r:id="rId4"/>
              </a:rPr>
              <a:t>Freepik</a:t>
            </a:r>
            <a:endParaRPr lang="el-GR" sz="1200" dirty="0"/>
          </a:p>
        </p:txBody>
      </p:sp>
    </p:spTree>
    <p:extLst>
      <p:ext uri="{BB962C8B-B14F-4D97-AF65-F5344CB8AC3E}">
        <p14:creationId xmlns:p14="http://schemas.microsoft.com/office/powerpoint/2010/main" val="694210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03864"/>
        </a:solidFill>
        <a:effectLst/>
      </p:bgPr>
    </p:bg>
    <p:spTree>
      <p:nvGrpSpPr>
        <p:cNvPr id="1" name=""/>
        <p:cNvGrpSpPr/>
        <p:nvPr/>
      </p:nvGrpSpPr>
      <p:grpSpPr>
        <a:xfrm>
          <a:off x="0" y="0"/>
          <a:ext cx="0" cy="0"/>
          <a:chOff x="0" y="0"/>
          <a:chExt cx="0" cy="0"/>
        </a:xfrm>
      </p:grpSpPr>
      <p:sp>
        <p:nvSpPr>
          <p:cNvPr id="33" name="Freeform: Shape 28">
            <a:extLst>
              <a:ext uri="{FF2B5EF4-FFF2-40B4-BE49-F238E27FC236}">
                <a16:creationId xmlns:a16="http://schemas.microsoft.com/office/drawing/2014/main" id="{DCFD1A13-2B88-47B7-AAE9-AD6F3296EE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0">
            <a:extLst>
              <a:ext uri="{FF2B5EF4-FFF2-40B4-BE49-F238E27FC236}">
                <a16:creationId xmlns:a16="http://schemas.microsoft.com/office/drawing/2014/main" id="{F5CE4102-C93A-420A-98A7-5A7DD0C5C5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2" name="Picture 5">
            <a:extLst>
              <a:ext uri="{FF2B5EF4-FFF2-40B4-BE49-F238E27FC236}">
                <a16:creationId xmlns:a16="http://schemas.microsoft.com/office/drawing/2014/main" id="{807C98D1-01AE-4DFA-9C42-DDBEB533C1BE}"/>
              </a:ext>
            </a:extLst>
          </p:cNvPr>
          <p:cNvPicPr>
            <a:picLocks noChangeAspect="1"/>
          </p:cNvPicPr>
          <p:nvPr/>
        </p:nvPicPr>
        <p:blipFill>
          <a:blip r:embed="rId3"/>
          <a:stretch>
            <a:fillRect/>
          </a:stretch>
        </p:blipFill>
        <p:spPr>
          <a:xfrm>
            <a:off x="429768" y="3471531"/>
            <a:ext cx="2323213" cy="2323213"/>
          </a:xfrm>
          <a:prstGeom prst="rect">
            <a:avLst/>
          </a:prstGeom>
        </p:spPr>
      </p:pic>
      <p:pic>
        <p:nvPicPr>
          <p:cNvPr id="20" name="Picture 5">
            <a:extLst>
              <a:ext uri="{FF2B5EF4-FFF2-40B4-BE49-F238E27FC236}">
                <a16:creationId xmlns:a16="http://schemas.microsoft.com/office/drawing/2014/main" id="{2B4EC7FF-7919-4EE7-8992-C34F2E54819D}"/>
              </a:ext>
            </a:extLst>
          </p:cNvPr>
          <p:cNvPicPr>
            <a:picLocks noChangeAspect="1"/>
          </p:cNvPicPr>
          <p:nvPr/>
        </p:nvPicPr>
        <p:blipFill>
          <a:blip r:embed="rId3"/>
          <a:stretch>
            <a:fillRect/>
          </a:stretch>
        </p:blipFill>
        <p:spPr>
          <a:xfrm>
            <a:off x="7476818" y="1708146"/>
            <a:ext cx="3265071" cy="3265071"/>
          </a:xfrm>
          <a:prstGeom prst="rect">
            <a:avLst/>
          </a:prstGeom>
          <a:solidFill>
            <a:srgbClr val="203864"/>
          </a:solidFill>
        </p:spPr>
      </p:pic>
      <p:sp>
        <p:nvSpPr>
          <p:cNvPr id="24" name="Τίτλος 6">
            <a:extLst>
              <a:ext uri="{FF2B5EF4-FFF2-40B4-BE49-F238E27FC236}">
                <a16:creationId xmlns:a16="http://schemas.microsoft.com/office/drawing/2014/main" id="{88F39797-8ECA-4CC0-ADFC-28793E1CA72E}"/>
              </a:ext>
            </a:extLst>
          </p:cNvPr>
          <p:cNvSpPr txBox="1">
            <a:spLocks/>
          </p:cNvSpPr>
          <p:nvPr/>
        </p:nvSpPr>
        <p:spPr>
          <a:xfrm>
            <a:off x="340474" y="2922021"/>
            <a:ext cx="5034783"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l-GR" sz="2000" kern="1200" dirty="0">
                <a:solidFill>
                  <a:srgbClr val="7030A0"/>
                </a:solidFill>
                <a:latin typeface="Gill Sans Ultra Bold" panose="020B0A02020104020203" pitchFamily="34" charset="0"/>
                <a:ea typeface="+mj-ea"/>
                <a:cs typeface="+mj-cs"/>
              </a:defRPr>
            </a:lvl1pPr>
          </a:lstStyle>
          <a:p>
            <a:pPr algn="l">
              <a:spcAft>
                <a:spcPts val="600"/>
              </a:spcAft>
            </a:pPr>
            <a:r>
              <a:rPr lang="de-DE" sz="2800" dirty="0">
                <a:solidFill>
                  <a:srgbClr val="C01E24"/>
                </a:solidFill>
                <a:latin typeface="+mj-lt"/>
              </a:rPr>
              <a:t>Glückwunsch!</a:t>
            </a:r>
          </a:p>
          <a:p>
            <a:pPr algn="l">
              <a:spcAft>
                <a:spcPts val="600"/>
              </a:spcAft>
            </a:pPr>
            <a:r>
              <a:rPr lang="de-DE" sz="2800">
                <a:solidFill>
                  <a:srgbClr val="C01E24"/>
                </a:solidFill>
                <a:latin typeface="+mj-lt"/>
              </a:rPr>
              <a:t>Sie haben dieses Modul abgeschlossen!</a:t>
            </a:r>
            <a:endParaRPr lang="de-DE" sz="2800" dirty="0">
              <a:solidFill>
                <a:srgbClr val="C01E24"/>
              </a:solidFill>
              <a:latin typeface="+mj-lt"/>
            </a:endParaRPr>
          </a:p>
        </p:txBody>
      </p:sp>
      <p:pic>
        <p:nvPicPr>
          <p:cNvPr id="2" name="Εικόνα 1"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25F65A2C-3150-4B5A-D0EF-1CEBF92DC4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847" y="934357"/>
            <a:ext cx="5598661" cy="1438154"/>
          </a:xfrm>
          <a:prstGeom prst="rect">
            <a:avLst/>
          </a:prstGeom>
        </p:spPr>
      </p:pic>
      <p:pic>
        <p:nvPicPr>
          <p:cNvPr id="10" name="Εικόνα 9" descr="Εικόνα που περιέχει στιγμιότυπο οθόνης, γραμματοσειρά, Μπελ ηλεκτρίκ, Μπλε Majorelle&#10;&#10;Περιγραφή που δημιουργήθηκε αυτόματα">
            <a:extLst>
              <a:ext uri="{FF2B5EF4-FFF2-40B4-BE49-F238E27FC236}">
                <a16:creationId xmlns:a16="http://schemas.microsoft.com/office/drawing/2014/main" id="{7D790D35-08F5-DA8F-3D0F-1C206306CD42}"/>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1181" y="6391797"/>
            <a:ext cx="2063265" cy="453080"/>
          </a:xfrm>
          <a:prstGeom prst="rect">
            <a:avLst/>
          </a:prstGeom>
        </p:spPr>
      </p:pic>
      <p:sp>
        <p:nvSpPr>
          <p:cNvPr id="11" name="Ορθογώνιο 10">
            <a:extLst>
              <a:ext uri="{FF2B5EF4-FFF2-40B4-BE49-F238E27FC236}">
                <a16:creationId xmlns:a16="http://schemas.microsoft.com/office/drawing/2014/main" id="{2AEE8F04-0D28-7342-5C1E-E908E35E4C21}"/>
              </a:ext>
            </a:extLst>
          </p:cNvPr>
          <p:cNvSpPr/>
          <p:nvPr/>
        </p:nvSpPr>
        <p:spPr>
          <a:xfrm>
            <a:off x="3898918" y="6319352"/>
            <a:ext cx="8293082" cy="632422"/>
          </a:xfrm>
          <a:prstGeom prst="rect">
            <a:avLst/>
          </a:prstGeom>
        </p:spPr>
        <p:txBody>
          <a:bodyPr vert="horz" lIns="91440" tIns="45720" rIns="91440" bIns="45720" rtlCol="0" anchor="ctr">
            <a:normAutofit/>
          </a:bodyPr>
          <a:lstStyle/>
          <a:p>
            <a:pPr algn="r">
              <a:lnSpc>
                <a:spcPct val="90000"/>
              </a:lnSpc>
              <a:spcAft>
                <a:spcPts val="600"/>
              </a:spcAft>
            </a:pPr>
            <a:r>
              <a:rPr lang="de-DE" sz="1000" dirty="0">
                <a:solidFill>
                  <a:schemeClr val="accent5">
                    <a:lumMod val="20000"/>
                    <a:lumOff val="80000"/>
                  </a:schemeClr>
                </a:solidFill>
                <a:latin typeface="+mj-lt"/>
              </a:rPr>
              <a:t>Von der Europäischen Union finanziert. Die geäußerten Ansichten und Meinungen entsprechen jedoch ausschließlich denen des Autors bzw. der Autoren und spiegeln nicht zwingend die der Europäischen Union oder der Europäischen Exekutivagentur für Bildung und Kultur (EACEA) wider. Weder die Europäische Union noch die EACEA können dafür verantwortlich gemacht werden</a:t>
            </a:r>
            <a:r>
              <a:rPr lang="de-DE" sz="1000" dirty="0" smtClean="0">
                <a:solidFill>
                  <a:schemeClr val="accent5">
                    <a:lumMod val="20000"/>
                    <a:lumOff val="80000"/>
                  </a:schemeClr>
                </a:solidFill>
                <a:latin typeface="+mj-lt"/>
              </a:rPr>
              <a:t>.</a:t>
            </a:r>
            <a:endParaRPr lang="de-DE" sz="1000" dirty="0">
              <a:solidFill>
                <a:schemeClr val="accent5">
                  <a:lumMod val="20000"/>
                  <a:lumOff val="80000"/>
                </a:schemeClr>
              </a:solidFill>
              <a:latin typeface="+mj-lt"/>
            </a:endParaRPr>
          </a:p>
        </p:txBody>
      </p:sp>
    </p:spTree>
    <p:extLst>
      <p:ext uri="{BB962C8B-B14F-4D97-AF65-F5344CB8AC3E}">
        <p14:creationId xmlns:p14="http://schemas.microsoft.com/office/powerpoint/2010/main" val="19157996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COURSE_TITLE" val="ETA7 4 Women's Health Apps CLOSURE SESSION_DE"/>
  <p:tag name="ISPRING_PLAYERS_CUSTOMIZATION_2" val="UEsDBBQAAgAIAKl+UE8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AgYNVYtTf0qBwFAADhEwAAHQAAAHVuaXZlcnNhbC9jb21tb25fbWVzc2FnZXMubG5nrVj/bts2EP6/QN+BEFBgA7q0HdBgGBIXtMTEQmTJleik2TAIjMTYRCjR1Q8n3l97mj3YnmRHSnbttoGkpIANmJLvuyP5fXdHnnx4yCRa86IUKj+13h29tRDPE5WKfHFqzenZL79ZqKxYnjKpcn5q5cpCH0YvX5xIli9qtuDw++ULhE4yXpYwLEd69GWMRHpqzcbxGNsXMQ1iPJvF4zmlgR97eEw8azRmyd3Jm/bvj1jbwXSG/evYC86DeOyeWyNbZSuWb5CnFuqnX4+PH969P/55EEw0xZ53CIQM0vu3PYB8GgZeDGjEi33yiVqjYTbBnHquT6xR+2OY9Swklz08zsOQ+DSOPNchsRvFfkDNGniEEscaXasaLdmao0qhteD3qFpy2P1KFByVUqTmRaLgQV7zLmdOMMWuH4ckoqFrUzfwrVGkimLz2sCyulqqAtyVKBUlu5E8NT6BZ+b9quAluGYV8BDBp1oK+KfKmMiPul1f+V6AHUOuKYkifA4LS3eTAqQD+HtRLeFdytVrcHGfS8VSdFtwAAwixFYrKZLmnyJaFTrCmWSbzihCfOX650DywIti4jvbJ9aI5ClyCqYnOxAlxBEJAaBgJS+eYBsbjhtzhKUchjBxzycefKkOYSIWSwnfamgcMwJMmPG8ywqYSkLgdxRdBaGjFw1cIYZWrCzvVZEesHR/P7uAXd8OQAg23QOnGmMLDPwQkPOKgidVNxhEiQ2/W13BVIGAMTVJQEsqq8sKZJOtJK+4iVboqbDEUOqG3yrQl+Rs3XAfvBuxddLcw3PfnsRjukudHqvzZNnTDsT5XX3sq6EGmuxzvjOmFi0eB58gu1gjPxhiEVxA/rsYYnFNIlhkEnXZ+PjSPcdmlyDvbZPSNuklTOcYuUEsScBOs2ktVF3CE70kkJrMjpRHw9xE5OMcWOxi75Hc2qACHcxoIdYc4ihSXnQ6goRvE0eL6uPc/SM+w65HnO9Qj21QrirE0jXLEw5kS5je0w28S0Vq3mnaG/+fa/E3YlWb6l+1VcJ3yKdXQ+M5KCyPKIJVFc9WVZdrvWBt+E+JQkv80RD6TP1p/iOb+Dh0gx+zM6XIatlUoGfvzy6yoXvUGcQzV6r/bv3oSKKm1BBoWHRxhB5D9reaaLdjN9AVMeX97Vz/DGxmTd2Cwubmt6q/tR+0AL5CT8WIJrDGJvIIWp0MqlB/20uY9UH4l7pg9Le/IuPIpVB1rvhNKapOz0bPveurkfPTC+tez3pQbKhLPQjZB8BF2w+WSIoM4k97YM6nZLsCTYk4mMmVqmVq5C/FnSkTsLZ1xr/thm8LlZmnkpVb+jdl6sNzomgmFzZOZwP6qZ2Ce+/PnoCfvksRwSG0MTb2bd372FrtsqcRyEcvhUejbesEOspYlSyhHN+qOk97AjXHL4ecYQBr59zT9KsAmqeoffr7IBDdy0H6JDuwP31V8fKvwSB6AjuMqDny8YeqE4ji8WEAZtDHqj3ubu06TVyg7w85U7KmqmUqg0dH3X5BHe1uY0qxPZmCgCKjF1UX0DUOQdjyxQ7mIZzJWunZAAQdABWV5Ig8MC2YIahTHF5AajWnLGs0ZcUd5GWqlBwUm9k5rYdq2Jy+XGDUlRT5oMifVxX1hKk7i7HjmJscWEk4sN81TUAKJ8akvdKRatEbzJ5gH9L+V3g8FdVQwJCQ3W2NvpUwNwCeYvpK7b9//u2yN5V2m1QhbzXjL1lr/W3h3Y1Kcxl38mbvbu5/UEsDBBQAAgAIACBg1Vg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IGDVWHRJNR88BAAADBUAACcAAAB1bml2ZXJzYWwvZmxhc2hfcHVibGlzaGluZ19zZXR0aW5ncy54bWztWN1y2jgUvucpNN7pZTFpkk3KGDJZMBOmBFLs7jbT6WSELbA2suRaMpRe9Wn6YH2SPbLAgUBakw3T7WwvMsRH53zn6Ds/0sg5+xgzNCWppII3rINqzUKEByKkfNKw3vid56cWkgrzEDPBScPiwkJnzYqTZCNGZeQRpUBVIoDhsp6ohhUpldRtezabValMUr0qWKYAX1YDEdtJSiThiqR2wvAcftQ8IdJaIJQAgL9Y8IVZs1JByDFIlyLMGEE0hMg51ZvCrMOwjCzbqI1wcDtJRcbDlmAiRelk1LB+a7ntg/bhUsdAtWlMuOZENkGoxaqOw5DqKDDz6CeCIkInEYR7cmShGQ1V1LAOay80DKjbmzA5uNk71jAtASRwtcCPicIhVth8GoeKfFRyKTCicM5xTAMfVpAmoGG1/Ruv1227N/2B73o3F/5lz8Swg5HvvvV3MPK7fs/dRb8s/MX1lTvsdfuvbvzBoOd3r+6sgNE1Qhx7nTEHmBVZGpCCMEdFWTzimDIo0ns0SqKgzBlOJ8QXHQpZHGMmiYX+TsjkdYYZVXPohhp0wy0hyblMSKCGOm0NS6UZse7gDCAEBrksauL4ZVETJ6drW7eN97ttbY3SwUrhIILiAVkemmOvipZqVPcRDhSdQmWSe5scZ4x5WZKIVDV10LnvVWERwwMwzljwNeb0NxoJFhZ8kXhEwj6OyUrLebeUd0DzwEJjyDEDJgcJ4cjDHNqcKmA3KABkNpKKqry9Owvt85RihgAP5hBBl94G20GEU7mW1CKxureC5ru+UES+N2wb0YOqHqPgRZdWKf2/RMZCNBcZYvQW7ASCysti+C8iaLW/0TgVcS6FEaSQzN1MKZmR8KyMo2twEWdgCfMuYUQZDx8y+gmNyFikgEvwFKYjyKk0+NWdgBMs5R0oXsb4zHRtt9923z7TG8ThFPNgR3AoVxInai/4eI64UEs7oCPAmSR5UkIa5mtl9lZ9fBqKjoE8P1E21vAljTOGnxK+IGQFeo8p34+XXRL/3QhKu43wNG903bw5NLQ4hZQYTFgIYNpRvpiwJQADzJHgbI5wAAeW1GNjSkUmQWIGhIGWj4/Q2EOZ5l8TmMzgMQ1JWgqydvDi8Oj495PTl/Wq/fXzl+ffNFoc5VcMa3fmLG89eFcoZ3XvxvAdo2/cGzZsOyKNdaGGG06334VKmHf7vjs8b/ndP7v+9RaAnL3NM8ux9Xm6/XjNLxn/1dPVc8+HrQs0dL03Pd+rl6movoDmVUEENTnW9+9SNjofpTqgnFp/UEZr8KqM1tCc+Vcr532pEGCGT8xMginOaEyhkn6KjizVHI9q5p+jIf/1fdd09H4a8lHV8f8YhL9o/zHlvtcD6MmIX2fOcy+7fwx67V8T40cxaL6KJ561Nx3H3vp6pldiymkMtOpLb/Hk1jw+qjn29qVKBdDWXzCblX8AUEsDBBQAAgAIACBg1Vg3i4dqewMAAKwMAAAhAAAAdW5pdmVyc2FsL2ZsYXNoX3NraW5fc2V0dGluZ3MueG1slVdtb9s2EP6eX2F4wLB+iVcnnRtMEeDYHlA0a4MlyHfaOttEKFIgT07973cUKYm0pcqNECC8ex7yXh4ekcS8cTk6gDZcyfvxdJxejUbJptQaJL5AXgiGMJIsh/vxE5MIgpvRH78L/Dv9MJ44sBJKPwMilztjLbVtxLP78bpEVPJ6o4gr8VoqnTMxTn/7p/pJJhVyiKUowEs5W7aB9phP088Py4so/ozbh9lycddH2Ki8YPL4qHbqes02bzutSpnZ0G7s10fbHwvQgsu3wYiovPgFIY9iWn1cTVfTyyiFBmPAhnS3nE/nfw2yBFuDaLKf3X6+nV/IaY/6eWNOaAduOFa02XR2M7vtoxVsB3GRF6vlx+VNP17S7nFXfhqXIyD8wMHM6RocQf/S5qooi1/RSKHVzhb0hDOz3yBHKJbR9SPC8s5+gwSbkD1oUJBG8IzaoHTmpPin/frAfbX0f4ZDIrF3WyvxZJtwMj2sQtYCUtQlJJN65Xxmr96/l0iXCdItE4YAoakFPVGGT6w0Eaw1tsD/4J3LLER5Swt5VaLMYeEiDpGxoyUsFg/VaAmxjS2IUcPBG12uJ8YW+Y0qe4YMjC3y2TbsuxTHM/ipx3FqSTww38+gAT76qAPkBslomfmt61XttUc92ptugrO9ocbkKoO0ktYLz8F2LplUNhfT5CyoRLID3zGkV+pfi1sfq2xMMjlxeLV1aytBjgK6JLdRpTYUDLlf4+Q7PI7iHg8zx0fYYo2OjW1X7IsRiqFaXw0Wuz6kKZxbj5AelPtxzvQb6BelhBmPPI8uIRXdPc3nDDuy6UEF/UVuVcCpzu4jSYVgLgUrdxEvhTNEttnnFFNfCk1NXWu7O5j4Y7taK8t8DXpFiuBQSzK2Odye7/aCfvGVwztkMaHH6Zi4p+0k443iA4OXADC92df3wS2cJy8FcgEHEN4bGKqE+zJLDOm/K18rr1iUgeUiRfop1ColGqGRo4PwSnF1M5xneMYjW5sqs2im1CO+HSrR0K8HpRVreLozeClFO5O/q4TUrKierET1jEyjP7ld++TZAeaS59UMIgc2ounyOI5QqvBlqZx1wGf2NgT7dDWbNRl2ePoodtKm0y5K5Tkdsy90P9OtBghHbGW8Ch6Br3BcK6azbw0kehU63I5NOdLDWU1smvV5gckkMLnmNG2gv+m/lPR/UEsDBBQAAgAIACBg1Vimr1YjNgQAAJYUAAAmAAAAdW5pdmVyc2FsL2h0bWxfcHVibGlzaGluZ19zZXR0aW5ncy54bWztWN1u2kgUvucpRl71sjhp2k2KDFEWjIJKgGJ3t9FqFY3tAc9mPOP1jKH0ap+mD7ZPsmc84EAgqYlCV5H2IiI+Puc7Z77zN7Jz/iVhaEYySQVvWsf1IwsRHoqI8mnT+uR3X59ZSCrMI8wEJ02LCwudt2pOmgeMytgjSoGqRADDZSNVTStWKm3Y9nw+r1OZZvqtYLkCfFkPRWKnGZGEK5LZKcML+FGLlEhriVABAP4SwZdmrVoNIccgXYkoZwTRCCLnVB8Ks0uVMMs2WgEOb6eZyHnUFkxkKJsGTeuntts57pysdAxShyaEa0pkC4RarBo4iqgOAjOPfiUoJnQaQ7Snby00p5GKm9bJ0RsNA+r2NkwBbo6ONUxbAAdcLfETonCEFTaPxqEiX5RcCYwoWnCc0NCHN0ifv2l1/Buv3+u4N4Oh73o3l/5V38Swh5Hvfvb3MPJ7ft/dR78q/OX1yB33e4MPN/5w2Pd7ozsrYHSDEMfeZMwBZkWehaQkzFFxngQcUwY1eo9GSRRUOcPZlPiiSyGLE8wksdCfKZl+zDGjagHNcATNcEtIeiFTEqqxTlvTUllOrDs4AwiBQS7Lmnj3vqyJ07ONo9vG+92xdkbpYKVwGEPxgKwIzbHXRSs1qtsIh4rOoDLJvUNOcsa8PE1Fplo66ML3urCM4QEYZyL4BnP6GQWCRSVfJAlINMAJ5G/U5RaaQFIZUDdMCUce5tDWVAGdYWkh80Aqqop27i61LzKKGYKWhblD0JW3RW8Y40xuZLHMpG6msPX7QCgi/zD0GtGDqh6j4EXXUiX930TOIrQQOWL0FuwEglLLE/gvJmi9odEkE0khZVgqJAs3M0rmJDqv4ugaXCQ5WMJ8SxlRxsNfOf2KAjIRGeASPINpCHIqDX59L+AUS3kHilcxvjJt2ht03M+v9AFxNMM83BMc6pMkqToIPl4gLtTKDugIcS5JkZSIRsW7KmerPz0NZYtAnp8pGxv4kiY5w88JXxKyBn3AlB/Gyz6J/24Eld3GeFY0um7eAhpanEJKDCa8CGEQUr4cqRUAQ8yR4GyBcAgbSuqxMaMilyAxA8JAy6dHaOyhTIunKVx+wGMWkawS5NHxm5O3734+PXvfqNv//P3t9aNGy909Yli7M8u7/eDloJrVvSvCd4weuShs2XZFluhCjbac7r78VDDvDXx3fNH2e7/2/OsdAAV72zvLsfUC3b1Pi1vFvXUa/Hf71HMvxu1LNHa9T33fa1SpoYGAdlVhDFU40VfsSjY6A5VqvpraYFhFa/ihitbYbPnR2oavFAJM7amZQjC3GU0o1M6L6MFK7fCk9n0ZLbjzSksf7UHTtYdpwSfVwwsedv8z/aNqWu5aLMgjCdVGP2jDPBvpm6x57lXvl2G/c1D6aDX+XkTNPi995qn8RrPxUcaxd37+qoF881tiq/YvUEsDBBQAAgAIACBg1VgmD37osAEAAG8GAAAfAAAAdW5pdmVyc2FsL2h0bWxfc2tpbl9zZXR0aW5ncy5qc42UwU/CMBTG7/wVZF4NkYEOvIHDxMSDidyMh248xkLX17QFRcP/7joUuu4NWS/0y4/v9b2t33enWz5BGnTvu9/V72r/Ut9XGljNqA1c13XeohdWDzTPFzDPC+C5gMBDthZZMq7hqO9PCOUciMo12b1aX+0YBng0c0RJiYrw1RS4JcAPCvykxK+/f3ecxg5NOaNONsag6KUoDAjTE6gKVjHB1WP1uD16MG5B/YMuWQo109twNI1byZPjcBrFD2OXS7GQTOyeMcNewtJ1pnAjFr/1B3a59GonQZUvfd1WlufaPBko/MKz/iyche2kVKA1/NYdx5NwckfCnCXA3Yai4Wg4OYPWjJsD9ehtrnPzR0dhNIiGLi1ZBo0pPczifjyoY6L0akyzUfzAGfg0bc1IznagLrFCuZEXvECpMLMTaaKRXSTKkS1ykR24eGwXydnDWtu2b6NKjV6CanH8Km7scpnGMGrXDL1rtiKuctGWL1Q2eJohL7f2qj5TucApUVAiEoXl2aCqncb4UWP3b2XfTK1BzRF5GaDdgBnD0lVRBkp5/Hc3GMiTphf35MX7vrP/AVBLAwQUAAIACAAgYNVYFQaV5GsAAABvAAAAHAAAAHVuaXZlcnNhbC9sb2NhbF9zZXR0aW5ncy54bWwNyrEKwkAMANC9XxEySB3Uugn2rpujCK0fENogB7mk9ELRv/e2N7x++GaBnbeSTANezx0C62xL0k/A9/Q43RCKky4kphxQDWGITS82k4zsXmOBVejH28S5wvlJuc4XqbOkAu1B/B6PeInNH1BLAwQUAAIACAAhYNVYwhuumWgSAAD3TQAAFwAAAHVuaXZlcnNhbC91bml2ZXJzYWwucG5n7Zx7WFNXtsBxbHV81TrO1KKVtNXqtbXGikghkLQWsegoU20FH0nEF9W0oMYkQB6n33QKVq2paMUHIXdERQskWI0B8qpSjUpNqjwigeSoKRwgnESIJJycJGcOIViwnf/m3u+7t4cPPrJ39m/ttddae+21+Q758m8rl04YO3VsWFjYhKT3E1aFhY1qDAt75rM/jsJ7WIbsI/ivEexVSxeHyQwvdeCNZ9LfXfFuWNgF8Thf2rN4e8zO99eyw8Keq+n/GaHPPLclLGzFgaSEdz/MYnRZwFIYebcNQZzV2x8tnqTuOHvlpEP7KHHqoX9+Gh7e5Rg36RP1X8ft2vanT1+SjN2xZ1bsC5EvJtxaWc/9+stzk0pOHe57I2Hkwwja6DUXvmtbf/P8bPE3sxUMcha7kWFXmZpKvqVyLpC0qC+aHBb8+t60JXVk8NVnpo3/C68eFeUqQMwPFsxMyu//7ph2l9+rBFAlGfCbAH/PGbKwo1Ue6JTPjM+GsGchbAyETTjviSsbEdQWhTUiwOsMOJwMbd81MkPEpt9l8wLgzgDp0PyBMfOd+BAzfUe+dh2ETRpTMzU4s8tq95TItYfmJXleG88Kdv0YWZa0o2CQMlbMOk+/WjEqOE1czYnT3CfoeFa++fcDyePLhA62lI/Ul1B7exrXZ2rUSNvJfOrLkkihwR1jS0nHtP9ImxB0ZzacBh+W+n4u9fjqaP66AjKA1P77kS1Nu3tXZCeRDhjCdbHoMD/kkMMbg42sdblRSc7XQmom11bM6tCEIvT+9vDGmZqCEBX3Jr4eT35IfMnW1MNFJWTBg3FkWu9qWm+PBkQ1zscjaY9GkklYn54s190K2aFuQVmS8U46DW0qcPYddGYhRzORo7Vau0pr73FFRA5Y4dGl8ay7o3XsEnO4wfCZ20YL2ORUrYY7Ssk2mbPhPFF7nvahS7Zg2OjIs0LFgy5RFt9erpwnr9r6i9qnJ4pARAIinfp3rOB5973wegYkixpcZGl8WdKqQTep3RVcx17k4RTdf20/R/PV0ARI/+y1JgdfYn/KcKyJLCnaAs3ThZM7ppmcPoNTLehcLc1B9uv69teakqGuIpYBmyxj6Dgy1VMg8HgpsAe5nZUEVoo8PMDTmiJqTWGI7EqRvaeXhrloAKJgoooUk++m1HezNUr567khv/bxGXLSVPtkad8PtUbfj0b1VKNBwlJCoAiFC8SAzyZnUCR2BxPoKuwuvQgwhy3yQJV3m/p05ieQ7BLTd40pQC6Q0AvypmTscbKuOtAp/PWEOn+zTtiv8zRJpPeOWPRYInKnA+7WaJEtmiHCF/S4NQ/oywM7akiBR7VSf5OULgo0NOnIaQOu2Mjgp6LBsI4GXNH52pvez2l9nxeQfFdIAiTgxAIpEj1Upf8NM+sCdl0AQxNxfQ+KnB6Rs5WvhfgMTgSTzjb0PT1FA9PfUKDzoUzQW1/CFD2YrPP11JHQqgKsezaw7G50GuQrYgsMrhhTeiol3dfZBQ7bfQ8LRB2tNSTESCZ5H2EzO0bWx5ik2NUpDKvAdbt2uBndhzGXcYNoNeNuNKDztWHbQ0GXrchTkFASdTcyITsJ9ElUjYP7phy3fS9uQ1Lhb++kXtEEFugCRVLqfbqfbxotV1pz7D1DVHT6X2qkYojRPtI8LVO9C3HSSWqqp8pIL/Kjf8qNCspsC2+sv1HhjqNLUD3RR/T9nvra1+YqSNgNQIR0iP0trSyxv4vsyywwKmOZeiRHxkDzujpbaEd/OaTPJnZUuCfTenVqX4AkcCv034JeOWaqJWG0TGAJhLhYC7ZIQKwT4dl9EUrQFej+SN/gYpbr5VAgPoK5HPuRmZkCBS48OWtzo6KW5Soix/p1eNqoZQb8QLSc8rym+dgRq4aTqCmFwHL0LZhl0XA3xGMNOb4cB1YmlodO4PvCbamri7ekokwASWH4vYxRp3gqd8tN7rQqgy0yR9PLpPoNL3IYFJI0Q4qpME86I9BWyxT1FkHsDCfH3sk2yJVpsFqEZet6AF8nxSTV62FFs4lt71xZVSqH3HyL1SkQ8B2+HMz4MAWATWA2VgoklssM/s1DCpQdj3t901nikXdS7BaZBgjEaYWC6/LItyUUm0Ff4uqucsRRTRadsdyEFKL69LcpxffCxxld4hpzeJ8hlcuXl4KegD/DotP7bXVVboEhW2B1+SIgWx2yLp/SxygpZWOpQ6qjqRopjqoN8hKUospw7ooAHbkUySG7wADb1kNeNmxzlQxMdS+WV2hh8guZRst2sc4IK1CZtgi1O0hSg0JJc4XftcIK7tMeWafaDHefaJ7+MSSTNYvT4kyFLKdc5WQJDX5bs3ijWujoqKTz0EliDy5a5ehGmvlxVKqEZYRaGCrAWQcv3XxZFesRDymbzt/xVnDtcUCiLDIWP7nMpXYHX2msAgSJCr2uBMbFcTzNm1OYRjg+giR1YIV6Wr1YJPhV+N3Ga7PpXNGfbf4oZYRckxPoPhH5tiWxxGXvj50SqLfOJv6bureBCqmx7ECgGzlhjFIaafLpSrGRpaTcMKB0ywpub2+LTr9LxXbswaA4Wm5PSxqPD7t9tISnLeHNyVWwS0z+n/ZEzbfkqN2diJ6Fh9ZiSzWm+slgc7XYLNuc7hgIaVZ4xMmQk6OiY1mjm6vcbr4kAtCtFzON2QI+PD4d14EkZRnQIn16mQrAUCOLx3GQlr84EMjH0vE4lqen1kWnPK3BgrL4ZKKP6CP6fqPPCVWcnZgBekC/pwCz9l6xD00X/fVp3wxadvDm4JO4hEM3nCmikdqt02WHas5fvWkVoWzHusPUzyRsocHTUAXMHVI1U/wP0rH21q+k6Be1mYbl3jZ7IcSWyQ3oR0/OhMAr+OXQ+J+8BlvlaTAEBKDeEc5OUFV0cagR3IgRYJB+smbZvqoFnDmG4ef+WZRo/99ttx/PUyjxW2prnTRwu9YkyyGbgJ7DUrVApBm6N3LkeEVQIPp5KX4Bx+/IOlGDDtECaM9xo6Ctx4waftqDFtZli0vtVmMGs66BlWJhYgqqh+S3AbsRX87QYubIeBbmALE8nsMaKzZWcjlweaRaaFcK0drZ1O7l8lHno61990qZcpmQhuIHpJzjOZEG00O7py9xPn7am9Dil5nphbEmXx3gNpKZFMkV+D2SN1keW9wMI5E3hD8X07o7kUir5Xqlywd762Ckrmqy4wDDI5eKM+Wg1dmoEsLpC1V0Nh9DafZsf0CmcnFAGU3szFPg5STH8QhN/GZoacB0VnATT8s5enP4UcN0Vnp9jgAe/yH2kBkoTXGyc0tdfYu2SCZ1tkziUamWUd9FZkgM7PQjFKcQM/uhQrxMMyN97oDSJMtVuDhWJg+tNtqaez3iTECLUnoceQqXETqwU+mp9sanLHvq4KbwGJJD7eMTU+Qg73pJ5BbJiM7x25SvdC36u0WmsjRwIqSsTCMY+x5eL2RC8Rk2E5Jj+J7Dh0VhlJGmcI2MoXJuYOcq9JBTrgMEImdzFs++qMwSCKdrLg8r/M7gXj5geMSh7dOshFyGP3KmyQzteyKkzEzLdXnpiM4d41Ukm4HlYdb5e5mwQp/BK5e85XAXTwsKxlCwWghD1S5jxwY+6FcsH1qhfbCgTKK6jUsDPCZ+hyDwaVbsjDr/9G0eCSuDd9kSO8Nks2yB9HOt4AV3hq3J5uRgZhVn2nWDZLfHBNKoxWY/qORWkxojdNbWYRGseY6l/AAevzZ9YTWniFZsarjHLaLV1MM29m1YH1Ok9wBLm6sci85KKM0Rzmco+AVi0dd4Ncm3OF6nbMZNlWEq0itHdHV7Yp3CqDKJRy2coPTo/DFy3FN8EMu65TL7LVxI0SzF1KCftl/x9Ox4IH5+d7OSUi0LMC7pjTG2Rn/lnsRq1ORcei5SZimiOdlFNDnIBIAp5ip2V0BjtKGqmwYbauSr67oe9wWUOhoc0ESAHrUJ9uop9wwKD3CwFGSfGXaRwQ5GCecPrelm1Jxw/E+2i69XuGfQekj4PacDVAsGdlh1zgr+U3714yUnSfvQ1r9va9OpruO8iP4cIoCiaszRKcMuMow8BTvdrBQ1K4FrG7nTGleCfgvmbXjExW9RtOdYUFWkWpKxuZA7bAfgV7ClWJ9UHXlQAhmOcafdClzT+VLIJKQ9We3tg5VgYF8aLPAlY000ID2LIv6KtX6Yhj3FLxsruFj3p6l8gQCPIAN4zf1lsu8uRS7Bk8H24mGJjobvRHNVMezLieWVhTdeHqaJh5+qAp5af2yZREeG3d22Cvf1aSQ+pEDTcFjks8FR8LAMcrPCnal1glrXjOlGvafGvJTqnSwX/WDLdvTnXvmLjYYXeVSPmuttzES5vIqvnoLxUmSoKbek1gmJNtH+zbbVmLaC1BL8K+mwgk3DxIs+aM5gsVmUtmKVakj0J8FDUttMxZBccLh+HgEREAEREAEREAEREAEREAEREAEREAEREAEREAEREAEREAEREAEREAEREAEREAEREAEREAEREAEREAEREAH9f4HuYyznQfqZSmXYQUwsv6xMziSrHdwXFt9qXhtXESn5+lUJfeznh17ev+HxoXN7GYuQbN7NiTFtt2PQk9mRPBqp7+Hkbdclb7ZdiWmih60xblpxt/31uQNTpsbvj0oqLq0Izdk7t3HmV7KrmwY0bbiYenhh9dj9A6r+jsC7OJA/8LExRx2dnZ3zzxfNmnpq+Srmkh0Xgv/LEbb++Ql3XjsvH5Syfnbw7S+uDTwerFy5MKHgtHZQaobk473zkoR/eWHgofaW2DvP0/O9g+pVck69Uj2z96PUgYfRfa3iiSY0L1nm9sxjCjuYWGArZzpzPV8C964prBUmvrcnqXNwLQary6L3S/ZPeZCfXq4wNTN416ta0icPVe1tvocEXz1jMLPkFNsGx8Uvc9vz61PSBpZRqPn4+MVvFpxyKVetGarx/a4l+wvLj0yS6L75bkC501NYcN6rZKkW6ak5xCOpx5N2HjdHmRXmqFLa4jH9zM59H3OrhsraV7/pU4+7roz2SZPMEhiw02tLXLeGy32BNUXMzJt46ZACGHBP0p2y3W9sTYAyz5QNWO38NXOhdA2l8YmIi7eWGUX+nZUPA7XYwYPh9MQ9gb1HK51Phq97PP/kjNBY9q1PJko3TJddBrHuBzmA50rto8o7uHTxOQtLBRW7GQl6yaC+h6ewwN23TIl/6GfnzjmxepvXgYLPpVTvwu7Mi8s4iK9taYOjymQ93F65Y+2AD7etLZN4138SdOTyfW1Hjhc5qRGySyDW51I9OlZ1a6+BtFblKXYXJeg/rN0XtP1bggtc5PGKrA2znuh4XnG8/QM09gfKFPJVW9vrM2KBLbAVlf/jpbfI1KN/CbpzU9+m8viFyf69wU9T+j7/VEzrEQddG7vhQSLK39NS2L+mDJln5hvBQLxWcc080RgQjSgJpIQ/UW61FxA9+/OFA+2+mBO2N165OOCC8WvLpgOry/3Z9RFHG1qn/iI+glqFi28bObrf3+KTF3HujsLz31jsDXfEEv3W0HJ29WyCKz+kNGpHfYfrhyx7/5dV3e7uKPtr+B2k+KR9tSBksJWMsiWKL8xzdBeDEVhx+uOVMQr3bbp/9qV5Uu0Y8clSfJpDCj5th/PmHFr4Y84vhl6ylfqHCYPQ8Y5AseXBsuiVyP13L+PIBwq+Q+GZGStbF/LmkhdYtDg03rfjRqZfOm5wVVsvLxodv4OZ93ZP3Trsw/7IMWvczBFN1v3tlatvhRyEboKtraU1TdEkf/y8OrMUdjJJYDAqUlctLPmx8ehylVL6XEqLE3PVATW2xIJJEtoprnwpHH9s8/ljIX8dSi6jx4mElVdv7y73a/xNCfqRg3GVcQZXuPxIaOAFMNVewNK0pz4x3LAdMvdyKotOFbIr74KnbEFXHv3z7TnKVbjua0IKX7i3Ce47uYO5/+Czg0q2LMPtvn5OKBpe3a/IfLPhRHvWv5nC+9HXq4Papd61jCbXrG0dni0OrSuzVGVNotYnPtmE+NKmG94wMfiWcGi3dMWTDf9lXkbriFA+sDQn7xdUbNwC9142SXbN8zQlBHPX+282tona15C+Di6mJEeLVup4yOuFdFm5O7bZXv52AXpgcNoodvye5Ox3grZ/hzyQgnNCKZg1ZXgKhvyo58HL9Px1cPgHofz2fbkLcUE7j81LKncfOBdKmvfXVGu1Vh3fM++lb5fHGs2R/4yf9m0oF4dt/EMoZ4cd+35AcFjYrIrBzxQb8x8dhm3XYZMfzG4Y2xGzE+zvSVqyMkG2eOPf/wVQSwMEFAACAAgAIWDVWOohDhNLAAAAbAAAABsAAAB1bml2ZXJzYWwvdW5pdmVyc2FsLnBuZy54bWyzsa/IzVEoSy0qzszPs1Uy1DNQsrfj5bIpKEoty0wtV6gAigEFIUBJoRLINUJwyzNTSjKAQiYmFgjBjNTM9IwSoKiBhRlcVB9oKABQSwECAAAUAAIACACpflBPNmFYAkcDAADhCQAAFAAAAAAAAAABAAAAAAAAAAAAdW5pdmVyc2FsL3BsYXllci54bWxQSwECAAAUAAIACAAgYNVYtTf0qBwFAADhEwAAHQAAAAAAAAABAAAAAAB5AwAAdW5pdmVyc2FsL2NvbW1vbl9tZXNzYWdlcy5sbmdQSwECAAAUAAIACAAgYNVYFR5gG6MAAAB/AQAALgAAAAAAAAABAAAAAADQCAAAdW5pdmVyc2FsL3BsYXliYWNrX2FuZF9uYXZpZ2F0aW9uX3NldHRpbmdzLnhtbFBLAQIAABQAAgAIACBg1Vh0STUfPAQAAAwVAAAnAAAAAAAAAAEAAAAAAL8JAAB1bml2ZXJzYWwvZmxhc2hfcHVibGlzaGluZ19zZXR0aW5ncy54bWxQSwECAAAUAAIACAAgYNVYN4uHansDAACsDAAAIQAAAAAAAAABAAAAAABADgAAdW5pdmVyc2FsL2ZsYXNoX3NraW5fc2V0dGluZ3MueG1sUEsBAgAAFAACAAgAIGDVWKavViM2BAAAlhQAACYAAAAAAAAAAQAAAAAA+hEAAHVuaXZlcnNhbC9odG1sX3B1Ymxpc2hpbmdfc2V0dGluZ3MueG1sUEsBAgAAFAACAAgAIGDVWCYPfuiwAQAAbwYAAB8AAAAAAAAAAQAAAAAAdBYAAHVuaXZlcnNhbC9odG1sX3NraW5fc2V0dGluZ3MuanNQSwECAAAUAAIACAAgYNVYFQaV5GsAAABvAAAAHAAAAAAAAAABAAAAAABhGAAAdW5pdmVyc2FsL2xvY2FsX3NldHRpbmdzLnhtbFBLAQIAABQAAgAIACFg1VjCG66ZaBIAAPdNAAAXAAAAAAAAAAAAAAAAAAYZAAB1bml2ZXJzYWwvdW5pdmVyc2FsLnBuZ1BLAQIAABQAAgAIACFg1VjqIQ4TSwAAAGwAAAAbAAAAAAAAAAEAAAAAAKMrAAB1bml2ZXJzYWwvdW5pdmVyc2FsLnBuZy54bWxQSwUGAAAAAAoACgAGAwAAJywAAAAA"/>
  <p:tag name="ISPRING_LMS_API_VERSION" val="SCORM 1.2"/>
  <p:tag name="ISPRING_ULTRA_SCORM_COURSE_ID" val="086185EF-2398-402E-B5DC-3863BB396B48"/>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007F\uFFFD\uFFFD{A396230D-9A3A-426D-B380-67D82CDE4863}&quot;,&quot;C:\\Users\\pantelis\\Documents\\MHAPPS\\DE\\German\\Training material for ETA 07_Deutsch&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RATE_QUIZZES" val="0"/>
  <p:tag name="ISPRING_SCORM_PASSING_SCORE" val="0.000000"/>
  <p:tag name="ISPRING_CURRENT_PLAYER_ID" val="universal"/>
  <p:tag name="ISPRING_PRESENTATION_TITLE" val="ETA7 4 Women's Health Apps CLOSURE SESSION_DE"/>
  <p:tag name="ISPRING_FIRST_PUBLI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286</Words>
  <Application>Microsoft Office PowerPoint</Application>
  <PresentationFormat>Ευρεία οθόνη</PresentationFormat>
  <Paragraphs>55</Paragraphs>
  <Slides>4</Slides>
  <Notes>4</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4</vt:i4>
      </vt:variant>
    </vt:vector>
  </HeadingPairs>
  <TitlesOfParts>
    <vt:vector size="15" baseType="lpstr">
      <vt:lpstr>Adobe Gothic Std B</vt:lpstr>
      <vt:lpstr>MS PGothic</vt:lpstr>
      <vt:lpstr>Abadi Extra Light</vt:lpstr>
      <vt:lpstr>Arial</vt:lpstr>
      <vt:lpstr>Calibri</vt:lpstr>
      <vt:lpstr>Calibri Light</vt:lpstr>
      <vt:lpstr>Gill Sans Nova</vt:lpstr>
      <vt:lpstr>Impact</vt:lpstr>
      <vt:lpstr>Roboto</vt:lpstr>
      <vt:lpstr>Wingdings</vt:lpstr>
      <vt:lpstr>Θέμα του Office</vt:lpstr>
      <vt:lpstr>Παρουσίαση του PowerPoint</vt:lpstr>
      <vt:lpstr>Partners</vt:lpstr>
      <vt:lpstr>Feedback geben und diskutieren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ETA7 4 Women's Health Apps CLOSURE SESSION_DE</dc:title>
  <dc:creator>pantelis bbalaouras</dc:creator>
  <cp:lastModifiedBy>pantelis</cp:lastModifiedBy>
  <cp:revision>877</cp:revision>
  <dcterms:created xsi:type="dcterms:W3CDTF">2020-06-02T13:31:56Z</dcterms:created>
  <dcterms:modified xsi:type="dcterms:W3CDTF">2024-06-21T09:01:42Z</dcterms:modified>
</cp:coreProperties>
</file>