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457" r:id="rId2"/>
    <p:sldId id="458" r:id="rId3"/>
    <p:sldId id="545" r:id="rId4"/>
    <p:sldId id="437" r:id="rId5"/>
    <p:sldId id="439" r:id="rId6"/>
    <p:sldId id="442" r:id="rId7"/>
    <p:sldId id="443" r:id="rId8"/>
    <p:sldId id="444" r:id="rId9"/>
    <p:sldId id="440" r:id="rId10"/>
    <p:sldId id="445" r:id="rId11"/>
    <p:sldId id="452" r:id="rId12"/>
    <p:sldId id="451" r:id="rId13"/>
    <p:sldId id="456" r:id="rId14"/>
    <p:sldId id="454" r:id="rId15"/>
    <p:sldId id="424" r:id="rId16"/>
    <p:sldId id="455" r:id="rId17"/>
    <p:sldId id="438" r:id="rId18"/>
    <p:sldId id="453" r:id="rId19"/>
    <p:sldId id="547" r:id="rId20"/>
    <p:sldId id="447" r:id="rId21"/>
    <p:sldId id="429" r:id="rId22"/>
    <p:sldId id="448" r:id="rId23"/>
    <p:sldId id="404" r:id="rId24"/>
  </p:sldIdLst>
  <p:sldSz cx="12192000" cy="6858000"/>
  <p:notesSz cx="6858000" cy="9144000"/>
  <p:custDataLst>
    <p:tags r:id="rId27"/>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0E5"/>
    <a:srgbClr val="F8F8F8"/>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377617-08D2-4543-9EDA-E9F17128C697}" v="99" dt="2024-04-29T14:56:00.714"/>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1505" autoAdjust="0"/>
  </p:normalViewPr>
  <p:slideViewPr>
    <p:cSldViewPr snapToGrid="0">
      <p:cViewPr varScale="1">
        <p:scale>
          <a:sx n="92" d="100"/>
          <a:sy n="92" d="100"/>
        </p:scale>
        <p:origin x="180" y="96"/>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16377617-08D2-4543-9EDA-E9F17128C697}"/>
    <pc:docChg chg="custSel modSld modMainMaster">
      <pc:chgData name="pantelis balaouras" userId="25e8755020fc1734" providerId="LiveId" clId="{16377617-08D2-4543-9EDA-E9F17128C697}" dt="2024-04-29T14:56:13.643" v="138" actId="1076"/>
      <pc:docMkLst>
        <pc:docMk/>
      </pc:docMkLst>
      <pc:sldChg chg="addSp delSp modSp">
        <pc:chgData name="pantelis balaouras" userId="25e8755020fc1734" providerId="LiveId" clId="{16377617-08D2-4543-9EDA-E9F17128C697}" dt="2024-04-29T14:01:27.701" v="1"/>
        <pc:sldMkLst>
          <pc:docMk/>
          <pc:sldMk cId="1915799683" sldId="404"/>
        </pc:sldMkLst>
        <pc:picChg chg="add mod">
          <ac:chgData name="pantelis balaouras" userId="25e8755020fc1734" providerId="LiveId" clId="{16377617-08D2-4543-9EDA-E9F17128C697}" dt="2024-04-29T14:01:27.701" v="1"/>
          <ac:picMkLst>
            <pc:docMk/>
            <pc:sldMk cId="1915799683" sldId="404"/>
            <ac:picMk id="4" creationId="{2DBBEC9E-B41B-3AA7-3A57-D5CCE12E9EEF}"/>
          </ac:picMkLst>
        </pc:picChg>
        <pc:picChg chg="del">
          <ac:chgData name="pantelis balaouras" userId="25e8755020fc1734" providerId="LiveId" clId="{16377617-08D2-4543-9EDA-E9F17128C697}" dt="2024-04-29T14:01:26.867" v="0" actId="478"/>
          <ac:picMkLst>
            <pc:docMk/>
            <pc:sldMk cId="1915799683" sldId="404"/>
            <ac:picMk id="2050" creationId="{2AB980B0-03D2-2E64-6760-C23D435A121F}"/>
          </ac:picMkLst>
        </pc:picChg>
      </pc:sldChg>
      <pc:sldChg chg="modSp mod">
        <pc:chgData name="pantelis balaouras" userId="25e8755020fc1734" providerId="LiveId" clId="{16377617-08D2-4543-9EDA-E9F17128C697}" dt="2024-04-29T14:53:25.419" v="127" actId="20577"/>
        <pc:sldMkLst>
          <pc:docMk/>
          <pc:sldMk cId="1138894477" sldId="429"/>
        </pc:sldMkLst>
        <pc:spChg chg="mod">
          <ac:chgData name="pantelis balaouras" userId="25e8755020fc1734" providerId="LiveId" clId="{16377617-08D2-4543-9EDA-E9F17128C697}" dt="2024-04-29T14:53:25.419" v="127" actId="20577"/>
          <ac:spMkLst>
            <pc:docMk/>
            <pc:sldMk cId="1138894477" sldId="429"/>
            <ac:spMk id="5" creationId="{88178301-C8A7-4724-8CF8-344EAE75664C}"/>
          </ac:spMkLst>
        </pc:spChg>
        <pc:spChg chg="mod">
          <ac:chgData name="pantelis balaouras" userId="25e8755020fc1734" providerId="LiveId" clId="{16377617-08D2-4543-9EDA-E9F17128C697}" dt="2024-04-29T14:53:20.017" v="122" actId="20577"/>
          <ac:spMkLst>
            <pc:docMk/>
            <pc:sldMk cId="1138894477" sldId="429"/>
            <ac:spMk id="10" creationId="{E448F981-31BC-4A5C-A52A-2CB296CA1B95}"/>
          </ac:spMkLst>
        </pc:spChg>
      </pc:sldChg>
      <pc:sldChg chg="addSp delSp modSp mod delAnim modAnim">
        <pc:chgData name="pantelis balaouras" userId="25e8755020fc1734" providerId="LiveId" clId="{16377617-08D2-4543-9EDA-E9F17128C697}" dt="2024-04-29T14:06:49.430" v="41" actId="1076"/>
        <pc:sldMkLst>
          <pc:docMk/>
          <pc:sldMk cId="3998387987" sldId="437"/>
        </pc:sldMkLst>
        <pc:spChg chg="add mod">
          <ac:chgData name="pantelis balaouras" userId="25e8755020fc1734" providerId="LiveId" clId="{16377617-08D2-4543-9EDA-E9F17128C697}" dt="2024-04-29T14:06:49.430" v="41" actId="1076"/>
          <ac:spMkLst>
            <pc:docMk/>
            <pc:sldMk cId="3998387987" sldId="437"/>
            <ac:spMk id="2" creationId="{F2515CDF-B689-C26B-29D3-087B307C664E}"/>
          </ac:spMkLst>
        </pc:spChg>
        <pc:spChg chg="del mod">
          <ac:chgData name="pantelis balaouras" userId="25e8755020fc1734" providerId="LiveId" clId="{16377617-08D2-4543-9EDA-E9F17128C697}" dt="2024-04-29T14:06:43.542" v="40" actId="478"/>
          <ac:spMkLst>
            <pc:docMk/>
            <pc:sldMk cId="3998387987" sldId="437"/>
            <ac:spMk id="6" creationId="{3CE80171-A83F-B9F7-666E-B2B7E0CC5BB2}"/>
          </ac:spMkLst>
        </pc:spChg>
      </pc:sldChg>
      <pc:sldChg chg="addSp delSp modSp mod delAnim modAnim">
        <pc:chgData name="pantelis balaouras" userId="25e8755020fc1734" providerId="LiveId" clId="{16377617-08D2-4543-9EDA-E9F17128C697}" dt="2024-04-29T14:51:30.303" v="101" actId="1076"/>
        <pc:sldMkLst>
          <pc:docMk/>
          <pc:sldMk cId="394574739" sldId="438"/>
        </pc:sldMkLst>
        <pc:spChg chg="add mod">
          <ac:chgData name="pantelis balaouras" userId="25e8755020fc1734" providerId="LiveId" clId="{16377617-08D2-4543-9EDA-E9F17128C697}" dt="2024-04-29T14:51:16.606" v="98" actId="1076"/>
          <ac:spMkLst>
            <pc:docMk/>
            <pc:sldMk cId="394574739" sldId="438"/>
            <ac:spMk id="3" creationId="{47EB61A0-25F5-587C-D003-3DCDAB8B84E8}"/>
          </ac:spMkLst>
        </pc:spChg>
        <pc:spChg chg="mod">
          <ac:chgData name="pantelis balaouras" userId="25e8755020fc1734" providerId="LiveId" clId="{16377617-08D2-4543-9EDA-E9F17128C697}" dt="2024-04-29T14:51:30.303" v="101" actId="1076"/>
          <ac:spMkLst>
            <pc:docMk/>
            <pc:sldMk cId="394574739" sldId="438"/>
            <ac:spMk id="5" creationId="{88178301-C8A7-4724-8CF8-344EAE75664C}"/>
          </ac:spMkLst>
        </pc:spChg>
        <pc:spChg chg="del">
          <ac:chgData name="pantelis balaouras" userId="25e8755020fc1734" providerId="LiveId" clId="{16377617-08D2-4543-9EDA-E9F17128C697}" dt="2024-04-29T14:51:27.220" v="100" actId="478"/>
          <ac:spMkLst>
            <pc:docMk/>
            <pc:sldMk cId="394574739" sldId="438"/>
            <ac:spMk id="12" creationId="{330EFFD1-979D-4EE1-BDD9-918267F048CC}"/>
          </ac:spMkLst>
        </pc:spChg>
      </pc:sldChg>
      <pc:sldChg chg="modSp mod">
        <pc:chgData name="pantelis balaouras" userId="25e8755020fc1734" providerId="LiveId" clId="{16377617-08D2-4543-9EDA-E9F17128C697}" dt="2024-04-29T14:07:37.876" v="60" actId="20577"/>
        <pc:sldMkLst>
          <pc:docMk/>
          <pc:sldMk cId="2819071015" sldId="443"/>
        </pc:sldMkLst>
        <pc:spChg chg="mod">
          <ac:chgData name="pantelis balaouras" userId="25e8755020fc1734" providerId="LiveId" clId="{16377617-08D2-4543-9EDA-E9F17128C697}" dt="2024-04-29T14:07:31.691" v="55" actId="6549"/>
          <ac:spMkLst>
            <pc:docMk/>
            <pc:sldMk cId="2819071015" sldId="443"/>
            <ac:spMk id="5" creationId="{88178301-C8A7-4724-8CF8-344EAE75664C}"/>
          </ac:spMkLst>
        </pc:spChg>
        <pc:spChg chg="mod">
          <ac:chgData name="pantelis balaouras" userId="25e8755020fc1734" providerId="LiveId" clId="{16377617-08D2-4543-9EDA-E9F17128C697}" dt="2024-04-29T14:07:37.876" v="60" actId="20577"/>
          <ac:spMkLst>
            <pc:docMk/>
            <pc:sldMk cId="2819071015" sldId="443"/>
            <ac:spMk id="10" creationId="{E448F981-31BC-4A5C-A52A-2CB296CA1B95}"/>
          </ac:spMkLst>
        </pc:spChg>
      </pc:sldChg>
      <pc:sldChg chg="modSp mod">
        <pc:chgData name="pantelis balaouras" userId="25e8755020fc1734" providerId="LiveId" clId="{16377617-08D2-4543-9EDA-E9F17128C697}" dt="2024-04-29T14:52:51.465" v="115" actId="20577"/>
        <pc:sldMkLst>
          <pc:docMk/>
          <pc:sldMk cId="99064465" sldId="447"/>
        </pc:sldMkLst>
        <pc:spChg chg="mod">
          <ac:chgData name="pantelis balaouras" userId="25e8755020fc1734" providerId="LiveId" clId="{16377617-08D2-4543-9EDA-E9F17128C697}" dt="2024-04-29T14:52:51.465" v="115" actId="20577"/>
          <ac:spMkLst>
            <pc:docMk/>
            <pc:sldMk cId="99064465" sldId="447"/>
            <ac:spMk id="5" creationId="{88178301-C8A7-4724-8CF8-344EAE75664C}"/>
          </ac:spMkLst>
        </pc:spChg>
        <pc:spChg chg="mod">
          <ac:chgData name="pantelis balaouras" userId="25e8755020fc1734" providerId="LiveId" clId="{16377617-08D2-4543-9EDA-E9F17128C697}" dt="2024-04-29T14:52:45.580" v="111" actId="20577"/>
          <ac:spMkLst>
            <pc:docMk/>
            <pc:sldMk cId="99064465" sldId="447"/>
            <ac:spMk id="10" creationId="{E448F981-31BC-4A5C-A52A-2CB296CA1B95}"/>
          </ac:spMkLst>
        </pc:spChg>
      </pc:sldChg>
      <pc:sldChg chg="modSp mod">
        <pc:chgData name="pantelis balaouras" userId="25e8755020fc1734" providerId="LiveId" clId="{16377617-08D2-4543-9EDA-E9F17128C697}" dt="2024-04-29T14:08:38.736" v="81" actId="6549"/>
        <pc:sldMkLst>
          <pc:docMk/>
          <pc:sldMk cId="1769676193" sldId="452"/>
        </pc:sldMkLst>
        <pc:spChg chg="mod">
          <ac:chgData name="pantelis balaouras" userId="25e8755020fc1734" providerId="LiveId" clId="{16377617-08D2-4543-9EDA-E9F17128C697}" dt="2024-04-29T14:08:32.988" v="72" actId="6549"/>
          <ac:spMkLst>
            <pc:docMk/>
            <pc:sldMk cId="1769676193" sldId="452"/>
            <ac:spMk id="5" creationId="{88178301-C8A7-4724-8CF8-344EAE75664C}"/>
          </ac:spMkLst>
        </pc:spChg>
        <pc:spChg chg="mod">
          <ac:chgData name="pantelis balaouras" userId="25e8755020fc1734" providerId="LiveId" clId="{16377617-08D2-4543-9EDA-E9F17128C697}" dt="2024-04-29T14:08:38.736" v="81" actId="6549"/>
          <ac:spMkLst>
            <pc:docMk/>
            <pc:sldMk cId="1769676193" sldId="452"/>
            <ac:spMk id="10" creationId="{E448F981-31BC-4A5C-A52A-2CB296CA1B95}"/>
          </ac:spMkLst>
        </pc:spChg>
      </pc:sldChg>
      <pc:sldChg chg="modSp mod">
        <pc:chgData name="pantelis balaouras" userId="25e8755020fc1734" providerId="LiveId" clId="{16377617-08D2-4543-9EDA-E9F17128C697}" dt="2024-04-29T14:50:30.857" v="93" actId="20577"/>
        <pc:sldMkLst>
          <pc:docMk/>
          <pc:sldMk cId="4113254764" sldId="454"/>
        </pc:sldMkLst>
        <pc:spChg chg="mod">
          <ac:chgData name="pantelis balaouras" userId="25e8755020fc1734" providerId="LiveId" clId="{16377617-08D2-4543-9EDA-E9F17128C697}" dt="2024-04-29T14:50:30.857" v="93" actId="20577"/>
          <ac:spMkLst>
            <pc:docMk/>
            <pc:sldMk cId="4113254764" sldId="454"/>
            <ac:spMk id="5" creationId="{88178301-C8A7-4724-8CF8-344EAE75664C}"/>
          </ac:spMkLst>
        </pc:spChg>
        <pc:spChg chg="mod">
          <ac:chgData name="pantelis balaouras" userId="25e8755020fc1734" providerId="LiveId" clId="{16377617-08D2-4543-9EDA-E9F17128C697}" dt="2024-04-29T14:50:24.338" v="88" actId="20577"/>
          <ac:spMkLst>
            <pc:docMk/>
            <pc:sldMk cId="4113254764" sldId="454"/>
            <ac:spMk id="10" creationId="{E448F981-31BC-4A5C-A52A-2CB296CA1B95}"/>
          </ac:spMkLst>
        </pc:spChg>
      </pc:sldChg>
      <pc:sldChg chg="modSp mod">
        <pc:chgData name="pantelis balaouras" userId="25e8755020fc1734" providerId="LiveId" clId="{16377617-08D2-4543-9EDA-E9F17128C697}" dt="2024-04-29T14:03:34.049" v="25" actId="255"/>
        <pc:sldMkLst>
          <pc:docMk/>
          <pc:sldMk cId="2775606300" sldId="457"/>
        </pc:sldMkLst>
        <pc:spChg chg="mod">
          <ac:chgData name="pantelis balaouras" userId="25e8755020fc1734" providerId="LiveId" clId="{16377617-08D2-4543-9EDA-E9F17128C697}" dt="2024-04-29T14:03:34.049" v="25" actId="255"/>
          <ac:spMkLst>
            <pc:docMk/>
            <pc:sldMk cId="2775606300" sldId="457"/>
            <ac:spMk id="4" creationId="{122BC770-408C-50C8-126F-18790E99F2CB}"/>
          </ac:spMkLst>
        </pc:spChg>
      </pc:sldChg>
      <pc:sldChg chg="addSp delSp modSp mod delAnim modAnim">
        <pc:chgData name="pantelis balaouras" userId="25e8755020fc1734" providerId="LiveId" clId="{16377617-08D2-4543-9EDA-E9F17128C697}" dt="2024-04-29T14:56:13.643" v="138" actId="1076"/>
        <pc:sldMkLst>
          <pc:docMk/>
          <pc:sldMk cId="292772108" sldId="547"/>
        </pc:sldMkLst>
        <pc:spChg chg="add mod">
          <ac:chgData name="pantelis balaouras" userId="25e8755020fc1734" providerId="LiveId" clId="{16377617-08D2-4543-9EDA-E9F17128C697}" dt="2024-04-29T14:55:47.409" v="133" actId="1076"/>
          <ac:spMkLst>
            <pc:docMk/>
            <pc:sldMk cId="292772108" sldId="547"/>
            <ac:spMk id="2" creationId="{2DD2642A-943F-6749-AB6E-9820A30EF51D}"/>
          </ac:spMkLst>
        </pc:spChg>
        <pc:spChg chg="add del mod">
          <ac:chgData name="pantelis balaouras" userId="25e8755020fc1734" providerId="LiveId" clId="{16377617-08D2-4543-9EDA-E9F17128C697}" dt="2024-04-29T14:55:31.303" v="130" actId="478"/>
          <ac:spMkLst>
            <pc:docMk/>
            <pc:sldMk cId="292772108" sldId="547"/>
            <ac:spMk id="3" creationId="{3F29ACAA-7C01-A5BA-FAAF-FD315CF07EC7}"/>
          </ac:spMkLst>
        </pc:spChg>
        <pc:spChg chg="add mod">
          <ac:chgData name="pantelis balaouras" userId="25e8755020fc1734" providerId="LiveId" clId="{16377617-08D2-4543-9EDA-E9F17128C697}" dt="2024-04-29T14:56:13.643" v="138" actId="1076"/>
          <ac:spMkLst>
            <pc:docMk/>
            <pc:sldMk cId="292772108" sldId="547"/>
            <ac:spMk id="6" creationId="{646F47EC-A5B7-BE1F-C93B-A9AB648267E5}"/>
          </ac:spMkLst>
        </pc:spChg>
        <pc:spChg chg="del">
          <ac:chgData name="pantelis balaouras" userId="25e8755020fc1734" providerId="LiveId" clId="{16377617-08D2-4543-9EDA-E9F17128C697}" dt="2024-04-29T14:56:02.859" v="136" actId="478"/>
          <ac:spMkLst>
            <pc:docMk/>
            <pc:sldMk cId="292772108" sldId="547"/>
            <ac:spMk id="12" creationId="{330EFFD1-979D-4EE1-BDD9-918267F048CC}"/>
          </ac:spMkLst>
        </pc:spChg>
        <pc:spChg chg="del">
          <ac:chgData name="pantelis balaouras" userId="25e8755020fc1734" providerId="LiveId" clId="{16377617-08D2-4543-9EDA-E9F17128C697}" dt="2024-04-29T14:55:42.630" v="132" actId="478"/>
          <ac:spMkLst>
            <pc:docMk/>
            <pc:sldMk cId="292772108" sldId="547"/>
            <ac:spMk id="14" creationId="{F2CF200D-C714-4BA9-AECB-681B7F038870}"/>
          </ac:spMkLst>
        </pc:spChg>
      </pc:sldChg>
      <pc:sldMasterChg chg="modSldLayout">
        <pc:chgData name="pantelis balaouras" userId="25e8755020fc1734" providerId="LiveId" clId="{16377617-08D2-4543-9EDA-E9F17128C697}" dt="2024-04-29T14:02:59.585" v="16"/>
        <pc:sldMasterMkLst>
          <pc:docMk/>
          <pc:sldMasterMk cId="1468923052" sldId="2147483648"/>
        </pc:sldMasterMkLst>
        <pc:sldLayoutChg chg="addSp delSp modSp mod">
          <pc:chgData name="pantelis balaouras" userId="25e8755020fc1734" providerId="LiveId" clId="{16377617-08D2-4543-9EDA-E9F17128C697}" dt="2024-04-29T14:02:45.356" v="12" actId="6549"/>
          <pc:sldLayoutMkLst>
            <pc:docMk/>
            <pc:sldMasterMk cId="1468923052" sldId="2147483648"/>
            <pc:sldLayoutMk cId="2577986437" sldId="2147483661"/>
          </pc:sldLayoutMkLst>
          <pc:spChg chg="add mod">
            <ac:chgData name="pantelis balaouras" userId="25e8755020fc1734" providerId="LiveId" clId="{16377617-08D2-4543-9EDA-E9F17128C697}" dt="2024-04-29T14:02:45.356" v="12" actId="6549"/>
            <ac:spMkLst>
              <pc:docMk/>
              <pc:sldMasterMk cId="1468923052" sldId="2147483648"/>
              <pc:sldLayoutMk cId="2577986437" sldId="2147483661"/>
              <ac:spMk id="5" creationId="{F8C531E1-4735-F0C8-568E-4E3A4327321F}"/>
            </ac:spMkLst>
          </pc:spChg>
          <pc:spChg chg="del">
            <ac:chgData name="pantelis balaouras" userId="25e8755020fc1734" providerId="LiveId" clId="{16377617-08D2-4543-9EDA-E9F17128C697}" dt="2024-04-29T14:02:31.057" v="2" actId="478"/>
            <ac:spMkLst>
              <pc:docMk/>
              <pc:sldMasterMk cId="1468923052" sldId="2147483648"/>
              <pc:sldLayoutMk cId="2577986437" sldId="2147483661"/>
              <ac:spMk id="11" creationId="{2B11A1E7-A92D-4ADD-A414-173299287A7B}"/>
            </ac:spMkLst>
          </pc:spChg>
        </pc:sldLayoutChg>
        <pc:sldLayoutChg chg="addSp delSp modSp">
          <pc:chgData name="pantelis balaouras" userId="25e8755020fc1734" providerId="LiveId" clId="{16377617-08D2-4543-9EDA-E9F17128C697}" dt="2024-04-29T14:02:55.299" v="14"/>
          <pc:sldLayoutMkLst>
            <pc:docMk/>
            <pc:sldMasterMk cId="1468923052" sldId="2147483648"/>
            <pc:sldLayoutMk cId="2515741970" sldId="2147483665"/>
          </pc:sldLayoutMkLst>
          <pc:spChg chg="del">
            <ac:chgData name="pantelis balaouras" userId="25e8755020fc1734" providerId="LiveId" clId="{16377617-08D2-4543-9EDA-E9F17128C697}" dt="2024-04-29T14:02:54.697" v="13" actId="478"/>
            <ac:spMkLst>
              <pc:docMk/>
              <pc:sldMasterMk cId="1468923052" sldId="2147483648"/>
              <pc:sldLayoutMk cId="2515741970" sldId="2147483665"/>
              <ac:spMk id="6" creationId="{CA3CB49D-6037-D654-139D-27D28DCF05C0}"/>
            </ac:spMkLst>
          </pc:spChg>
          <pc:spChg chg="add mod">
            <ac:chgData name="pantelis balaouras" userId="25e8755020fc1734" providerId="LiveId" clId="{16377617-08D2-4543-9EDA-E9F17128C697}" dt="2024-04-29T14:02:55.299" v="14"/>
            <ac:spMkLst>
              <pc:docMk/>
              <pc:sldMasterMk cId="1468923052" sldId="2147483648"/>
              <pc:sldLayoutMk cId="2515741970" sldId="2147483665"/>
              <ac:spMk id="7" creationId="{45DE5024-3585-EBAD-B50F-A0D8F3AAD7DA}"/>
            </ac:spMkLst>
          </pc:spChg>
        </pc:sldLayoutChg>
        <pc:sldLayoutChg chg="addSp delSp modSp">
          <pc:chgData name="pantelis balaouras" userId="25e8755020fc1734" providerId="LiveId" clId="{16377617-08D2-4543-9EDA-E9F17128C697}" dt="2024-04-29T14:02:59.585" v="16"/>
          <pc:sldLayoutMkLst>
            <pc:docMk/>
            <pc:sldMasterMk cId="1468923052" sldId="2147483648"/>
            <pc:sldLayoutMk cId="2336866591" sldId="2147483666"/>
          </pc:sldLayoutMkLst>
          <pc:spChg chg="del">
            <ac:chgData name="pantelis balaouras" userId="25e8755020fc1734" providerId="LiveId" clId="{16377617-08D2-4543-9EDA-E9F17128C697}" dt="2024-04-29T14:02:59.026" v="15" actId="478"/>
            <ac:spMkLst>
              <pc:docMk/>
              <pc:sldMasterMk cId="1468923052" sldId="2147483648"/>
              <pc:sldLayoutMk cId="2336866591" sldId="2147483666"/>
              <ac:spMk id="4" creationId="{28198CF2-91B3-6C1C-0A93-DC5CB01069DA}"/>
            </ac:spMkLst>
          </pc:spChg>
          <pc:spChg chg="add mod">
            <ac:chgData name="pantelis balaouras" userId="25e8755020fc1734" providerId="LiveId" clId="{16377617-08D2-4543-9EDA-E9F17128C697}" dt="2024-04-29T14:02:59.585" v="16"/>
            <ac:spMkLst>
              <pc:docMk/>
              <pc:sldMasterMk cId="1468923052" sldId="2147483648"/>
              <pc:sldLayoutMk cId="2336866591" sldId="2147483666"/>
              <ac:spMk id="5" creationId="{CAC3D757-2171-555E-5F47-A145AB266FED}"/>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21/6/2024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21/6/2024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42147889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10</a:t>
            </a:fld>
            <a:endParaRPr lang="el-GR"/>
          </a:p>
        </p:txBody>
      </p:sp>
    </p:spTree>
    <p:extLst>
      <p:ext uri="{BB962C8B-B14F-4D97-AF65-F5344CB8AC3E}">
        <p14:creationId xmlns:p14="http://schemas.microsoft.com/office/powerpoint/2010/main" val="590301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FALSE</a:t>
            </a: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11</a:t>
            </a:fld>
            <a:endParaRPr lang="el-GR"/>
          </a:p>
        </p:txBody>
      </p:sp>
    </p:spTree>
    <p:extLst>
      <p:ext uri="{BB962C8B-B14F-4D97-AF65-F5344CB8AC3E}">
        <p14:creationId xmlns:p14="http://schemas.microsoft.com/office/powerpoint/2010/main" val="26745302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a:t>
            </a:r>
            <a:r>
              <a:rPr lang="en-GB" baseline="0" dirty="0"/>
              <a:t> answers:</a:t>
            </a:r>
          </a:p>
          <a:p>
            <a:r>
              <a:rPr lang="en-GB" baseline="0" dirty="0"/>
              <a:t>A </a:t>
            </a:r>
            <a:r>
              <a:rPr lang="en-GB" baseline="0" dirty="0">
                <a:sym typeface="Wingdings" panose="05000000000000000000" pitchFamily="2" charset="2"/>
              </a:rPr>
              <a:t> B</a:t>
            </a:r>
          </a:p>
          <a:p>
            <a:r>
              <a:rPr lang="en-GB" dirty="0"/>
              <a:t>B </a:t>
            </a:r>
            <a:r>
              <a:rPr lang="en-GB" dirty="0">
                <a:sym typeface="Wingdings" panose="05000000000000000000" pitchFamily="2" charset="2"/>
              </a:rPr>
              <a:t></a:t>
            </a:r>
            <a:r>
              <a:rPr lang="en-GB" baseline="0" dirty="0">
                <a:sym typeface="Wingdings" panose="05000000000000000000" pitchFamily="2" charset="2"/>
              </a:rPr>
              <a:t> D</a:t>
            </a:r>
          </a:p>
          <a:p>
            <a:r>
              <a:rPr lang="en-GB" baseline="0" dirty="0">
                <a:sym typeface="Wingdings" panose="05000000000000000000" pitchFamily="2" charset="2"/>
              </a:rPr>
              <a:t>C  A</a:t>
            </a:r>
            <a:br>
              <a:rPr lang="en-GB" baseline="0" dirty="0">
                <a:sym typeface="Wingdings" panose="05000000000000000000" pitchFamily="2" charset="2"/>
              </a:rPr>
            </a:br>
            <a:r>
              <a:rPr lang="en-GB" baseline="0" dirty="0">
                <a:sym typeface="Wingdings" panose="05000000000000000000" pitchFamily="2" charset="2"/>
              </a:rPr>
              <a:t>D 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12</a:t>
            </a:fld>
            <a:endParaRPr lang="el-GR"/>
          </a:p>
        </p:txBody>
      </p:sp>
    </p:spTree>
    <p:extLst>
      <p:ext uri="{BB962C8B-B14F-4D97-AF65-F5344CB8AC3E}">
        <p14:creationId xmlns:p14="http://schemas.microsoft.com/office/powerpoint/2010/main" val="49610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 and C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13</a:t>
            </a:fld>
            <a:endParaRPr lang="el-GR"/>
          </a:p>
        </p:txBody>
      </p:sp>
    </p:spTree>
    <p:extLst>
      <p:ext uri="{BB962C8B-B14F-4D97-AF65-F5344CB8AC3E}">
        <p14:creationId xmlns:p14="http://schemas.microsoft.com/office/powerpoint/2010/main" val="39004934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14</a:t>
            </a:fld>
            <a:endParaRPr lang="el-GR"/>
          </a:p>
        </p:txBody>
      </p:sp>
    </p:spTree>
    <p:extLst>
      <p:ext uri="{BB962C8B-B14F-4D97-AF65-F5344CB8AC3E}">
        <p14:creationId xmlns:p14="http://schemas.microsoft.com/office/powerpoint/2010/main" val="34701063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Corre</a:t>
            </a:r>
            <a:r>
              <a:rPr lang="en-GB" baseline="0" dirty="0"/>
              <a:t>ct answer: C</a:t>
            </a:r>
            <a:endParaRPr lang="el-GR" dirty="0"/>
          </a:p>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15</a:t>
            </a:fld>
            <a:endParaRPr lang="el-GR"/>
          </a:p>
        </p:txBody>
      </p:sp>
    </p:spTree>
    <p:extLst>
      <p:ext uri="{BB962C8B-B14F-4D97-AF65-F5344CB8AC3E}">
        <p14:creationId xmlns:p14="http://schemas.microsoft.com/office/powerpoint/2010/main" val="782948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16</a:t>
            </a:fld>
            <a:endParaRPr lang="el-GR"/>
          </a:p>
        </p:txBody>
      </p:sp>
    </p:spTree>
    <p:extLst>
      <p:ext uri="{BB962C8B-B14F-4D97-AF65-F5344CB8AC3E}">
        <p14:creationId xmlns:p14="http://schemas.microsoft.com/office/powerpoint/2010/main" val="3656564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a:t>
            </a:r>
            <a:r>
              <a:rPr lang="en-GB" baseline="0" dirty="0"/>
              <a:t>ct answer: A</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17</a:t>
            </a:fld>
            <a:endParaRPr lang="el-GR"/>
          </a:p>
        </p:txBody>
      </p:sp>
    </p:spTree>
    <p:extLst>
      <p:ext uri="{BB962C8B-B14F-4D97-AF65-F5344CB8AC3E}">
        <p14:creationId xmlns:p14="http://schemas.microsoft.com/office/powerpoint/2010/main" val="30811938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18</a:t>
            </a:fld>
            <a:endParaRPr lang="el-GR"/>
          </a:p>
        </p:txBody>
      </p:sp>
    </p:spTree>
    <p:extLst>
      <p:ext uri="{BB962C8B-B14F-4D97-AF65-F5344CB8AC3E}">
        <p14:creationId xmlns:p14="http://schemas.microsoft.com/office/powerpoint/2010/main" val="16203649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a:t>
            </a:r>
            <a:r>
              <a:rPr lang="en-GB" baseline="0" dirty="0"/>
              <a:t> answers:</a:t>
            </a:r>
          </a:p>
          <a:p>
            <a:r>
              <a:rPr lang="en-GB" baseline="0" dirty="0"/>
              <a:t>A </a:t>
            </a:r>
            <a:r>
              <a:rPr lang="en-GB" baseline="0" dirty="0">
                <a:sym typeface="Wingdings" panose="05000000000000000000" pitchFamily="2" charset="2"/>
              </a:rPr>
              <a:t> D</a:t>
            </a:r>
          </a:p>
          <a:p>
            <a:r>
              <a:rPr lang="en-GB" dirty="0"/>
              <a:t>B </a:t>
            </a:r>
            <a:r>
              <a:rPr lang="en-GB" dirty="0">
                <a:sym typeface="Wingdings" panose="05000000000000000000" pitchFamily="2" charset="2"/>
              </a:rPr>
              <a:t> B</a:t>
            </a:r>
            <a:r>
              <a:rPr lang="en-GB" baseline="0" dirty="0">
                <a:sym typeface="Wingdings" panose="05000000000000000000" pitchFamily="2" charset="2"/>
              </a:rPr>
              <a:t> </a:t>
            </a:r>
          </a:p>
          <a:p>
            <a:r>
              <a:rPr lang="en-GB" baseline="0" dirty="0">
                <a:sym typeface="Wingdings" panose="05000000000000000000" pitchFamily="2" charset="2"/>
              </a:rPr>
              <a:t>C  </a:t>
            </a:r>
            <a:br>
              <a:rPr lang="en-GB" baseline="0" dirty="0">
                <a:sym typeface="Wingdings" panose="05000000000000000000" pitchFamily="2" charset="2"/>
              </a:rPr>
            </a:br>
            <a:r>
              <a:rPr lang="en-GB" baseline="0" dirty="0">
                <a:sym typeface="Wingdings" panose="05000000000000000000" pitchFamily="2" charset="2"/>
              </a:rPr>
              <a:t>D 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19</a:t>
            </a:fld>
            <a:endParaRPr lang="el-GR"/>
          </a:p>
        </p:txBody>
      </p:sp>
    </p:spTree>
    <p:extLst>
      <p:ext uri="{BB962C8B-B14F-4D97-AF65-F5344CB8AC3E}">
        <p14:creationId xmlns:p14="http://schemas.microsoft.com/office/powerpoint/2010/main" val="3810240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20</a:t>
            </a:fld>
            <a:endParaRPr lang="el-GR"/>
          </a:p>
        </p:txBody>
      </p:sp>
    </p:spTree>
    <p:extLst>
      <p:ext uri="{BB962C8B-B14F-4D97-AF65-F5344CB8AC3E}">
        <p14:creationId xmlns:p14="http://schemas.microsoft.com/office/powerpoint/2010/main" val="24488289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r>
              <a:rPr lang="en-GB" baseline="0" dirty="0"/>
              <a:t>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21</a:t>
            </a:fld>
            <a:endParaRPr lang="el-GR"/>
          </a:p>
        </p:txBody>
      </p:sp>
    </p:spTree>
    <p:extLst>
      <p:ext uri="{BB962C8B-B14F-4D97-AF65-F5344CB8AC3E}">
        <p14:creationId xmlns:p14="http://schemas.microsoft.com/office/powerpoint/2010/main" val="22950578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FALSE</a:t>
            </a:r>
            <a:r>
              <a:rPr lang="en-GB" baseline="0" dirty="0"/>
              <a:t>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22</a:t>
            </a:fld>
            <a:endParaRPr lang="el-GR"/>
          </a:p>
        </p:txBody>
      </p:sp>
    </p:spTree>
    <p:extLst>
      <p:ext uri="{BB962C8B-B14F-4D97-AF65-F5344CB8AC3E}">
        <p14:creationId xmlns:p14="http://schemas.microsoft.com/office/powerpoint/2010/main" val="25601816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23</a:t>
            </a:fld>
            <a:endParaRPr lang="el-GR"/>
          </a:p>
        </p:txBody>
      </p:sp>
    </p:spTree>
    <p:extLst>
      <p:ext uri="{BB962C8B-B14F-4D97-AF65-F5344CB8AC3E}">
        <p14:creationId xmlns:p14="http://schemas.microsoft.com/office/powerpoint/2010/main" val="3885236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362879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a:t>
            </a:r>
            <a:r>
              <a:rPr lang="en-GB" baseline="0" dirty="0"/>
              <a:t>ct answer: 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1740139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D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25160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6</a:t>
            </a:fld>
            <a:endParaRPr lang="el-GR"/>
          </a:p>
        </p:txBody>
      </p:sp>
    </p:spTree>
    <p:extLst>
      <p:ext uri="{BB962C8B-B14F-4D97-AF65-F5344CB8AC3E}">
        <p14:creationId xmlns:p14="http://schemas.microsoft.com/office/powerpoint/2010/main" val="1763463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7</a:t>
            </a:fld>
            <a:endParaRPr lang="el-GR"/>
          </a:p>
        </p:txBody>
      </p:sp>
    </p:spTree>
    <p:extLst>
      <p:ext uri="{BB962C8B-B14F-4D97-AF65-F5344CB8AC3E}">
        <p14:creationId xmlns:p14="http://schemas.microsoft.com/office/powerpoint/2010/main" val="1662727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8</a:t>
            </a:fld>
            <a:endParaRPr lang="el-GR"/>
          </a:p>
        </p:txBody>
      </p:sp>
    </p:spTree>
    <p:extLst>
      <p:ext uri="{BB962C8B-B14F-4D97-AF65-F5344CB8AC3E}">
        <p14:creationId xmlns:p14="http://schemas.microsoft.com/office/powerpoint/2010/main" val="2253311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9</a:t>
            </a:fld>
            <a:endParaRPr lang="el-GR"/>
          </a:p>
        </p:txBody>
      </p:sp>
    </p:spTree>
    <p:extLst>
      <p:ext uri="{BB962C8B-B14F-4D97-AF65-F5344CB8AC3E}">
        <p14:creationId xmlns:p14="http://schemas.microsoft.com/office/powerpoint/2010/main" val="32522409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8" name="Εικόνα 7"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1181" y="6391797"/>
            <a:ext cx="2063265" cy="453080"/>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12" name="Εικόνα 11"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1181" y="6391797"/>
            <a:ext cx="2063265" cy="453080"/>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8" name="Εικόνα 7"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1181" y="6391797"/>
            <a:ext cx="2063265" cy="453080"/>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5" name="TextBox 12">
            <a:extLst>
              <a:ext uri="{FF2B5EF4-FFF2-40B4-BE49-F238E27FC236}">
                <a16:creationId xmlns:a16="http://schemas.microsoft.com/office/drawing/2014/main" id="{F8C531E1-4735-F0C8-568E-4E3A4327321F}"/>
              </a:ext>
            </a:extLst>
          </p:cNvPr>
          <p:cNvSpPr txBox="1">
            <a:spLocks noChangeArrowheads="1"/>
          </p:cNvSpPr>
          <p:nvPr userDrawn="1"/>
        </p:nvSpPr>
        <p:spPr bwMode="auto">
          <a:xfrm>
            <a:off x="-52550" y="53756"/>
            <a:ext cx="6270470" cy="31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7.3 </a:t>
            </a:r>
            <a:r>
              <a:rPr lang="en-US" altLang="el-GR" sz="1800" dirty="0">
                <a:solidFill>
                  <a:schemeClr val="tx1">
                    <a:lumMod val="50000"/>
                    <a:lumOff val="50000"/>
                  </a:schemeClr>
                </a:solidFill>
                <a:latin typeface="Abadi Extra Light" panose="020B0204020104020204" pitchFamily="34" charset="0"/>
              </a:rPr>
              <a:t> </a:t>
            </a:r>
            <a:r>
              <a:rPr lang="en-US" altLang="el-GR" sz="1600" dirty="0" err="1">
                <a:solidFill>
                  <a:schemeClr val="tx1">
                    <a:lumMod val="50000"/>
                    <a:lumOff val="50000"/>
                  </a:schemeClr>
                </a:solidFill>
                <a:latin typeface="Abadi Extra Light" panose="020B0204020104020204" pitchFamily="34" charset="0"/>
              </a:rPr>
              <a:t>Frauengesundheit</a:t>
            </a:r>
            <a:r>
              <a:rPr lang="en-US" altLang="el-GR" sz="1600" dirty="0">
                <a:solidFill>
                  <a:schemeClr val="tx1">
                    <a:lumMod val="50000"/>
                    <a:lumOff val="50000"/>
                  </a:schemeClr>
                </a:solidFill>
                <a:latin typeface="Abadi Extra Light" panose="020B0204020104020204" pitchFamily="34" charset="0"/>
              </a:rPr>
              <a:t> und </a:t>
            </a:r>
            <a:r>
              <a:rPr lang="en-US" altLang="el-GR" sz="1600" dirty="0" err="1">
                <a:solidFill>
                  <a:schemeClr val="tx1">
                    <a:lumMod val="50000"/>
                    <a:lumOff val="50000"/>
                  </a:schemeClr>
                </a:solidFill>
                <a:latin typeface="Abadi Extra Light" panose="020B0204020104020204" pitchFamily="34" charset="0"/>
              </a:rPr>
              <a:t>relevante</a:t>
            </a:r>
            <a:r>
              <a:rPr lang="en-US" altLang="el-GR" sz="1600" dirty="0">
                <a:solidFill>
                  <a:schemeClr val="tx1">
                    <a:lumMod val="50000"/>
                    <a:lumOff val="50000"/>
                  </a:schemeClr>
                </a:solidFill>
                <a:latin typeface="Abadi Extra Light" panose="020B0204020104020204" pitchFamily="34" charset="0"/>
              </a:rPr>
              <a:t> </a:t>
            </a:r>
            <a:r>
              <a:rPr lang="en-US" altLang="el-GR" sz="1600" dirty="0" err="1">
                <a:solidFill>
                  <a:schemeClr val="tx1">
                    <a:lumMod val="50000"/>
                    <a:lumOff val="50000"/>
                  </a:schemeClr>
                </a:solidFill>
                <a:latin typeface="Abadi Extra Light" panose="020B0204020104020204" pitchFamily="34" charset="0"/>
              </a:rPr>
              <a:t>Gesundheits</a:t>
            </a:r>
            <a:r>
              <a:rPr lang="en-US" altLang="el-GR" sz="1600" dirty="0">
                <a:solidFill>
                  <a:schemeClr val="tx1">
                    <a:lumMod val="50000"/>
                    <a:lumOff val="50000"/>
                  </a:schemeClr>
                </a:solidFill>
                <a:latin typeface="Abadi Extra Light" panose="020B0204020104020204" pitchFamily="34" charset="0"/>
              </a:rPr>
              <a:t>-Apps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77986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7" name="TextBox 12">
            <a:extLst>
              <a:ext uri="{FF2B5EF4-FFF2-40B4-BE49-F238E27FC236}">
                <a16:creationId xmlns:a16="http://schemas.microsoft.com/office/drawing/2014/main" id="{45DE5024-3585-EBAD-B50F-A0D8F3AAD7DA}"/>
              </a:ext>
            </a:extLst>
          </p:cNvPr>
          <p:cNvSpPr txBox="1">
            <a:spLocks noChangeArrowheads="1"/>
          </p:cNvSpPr>
          <p:nvPr userDrawn="1"/>
        </p:nvSpPr>
        <p:spPr bwMode="auto">
          <a:xfrm>
            <a:off x="-52552" y="53756"/>
            <a:ext cx="6626071" cy="31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7.3 </a:t>
            </a:r>
            <a:r>
              <a:rPr lang="en-US" altLang="el-GR" sz="1800" dirty="0">
                <a:solidFill>
                  <a:schemeClr val="tx1">
                    <a:lumMod val="50000"/>
                    <a:lumOff val="50000"/>
                  </a:schemeClr>
                </a:solidFill>
                <a:latin typeface="Abadi Extra Light" panose="020B0204020104020204" pitchFamily="34" charset="0"/>
              </a:rPr>
              <a:t> </a:t>
            </a:r>
            <a:r>
              <a:rPr lang="en-US" altLang="el-GR" sz="1600" dirty="0" err="1">
                <a:solidFill>
                  <a:schemeClr val="tx1">
                    <a:lumMod val="50000"/>
                    <a:lumOff val="50000"/>
                  </a:schemeClr>
                </a:solidFill>
                <a:latin typeface="Abadi Extra Light" panose="020B0204020104020204" pitchFamily="34" charset="0"/>
              </a:rPr>
              <a:t>Frauengesundheit</a:t>
            </a:r>
            <a:r>
              <a:rPr lang="en-US" altLang="el-GR" sz="1600" dirty="0">
                <a:solidFill>
                  <a:schemeClr val="tx1">
                    <a:lumMod val="50000"/>
                    <a:lumOff val="50000"/>
                  </a:schemeClr>
                </a:solidFill>
                <a:latin typeface="Abadi Extra Light" panose="020B0204020104020204" pitchFamily="34" charset="0"/>
              </a:rPr>
              <a:t> und </a:t>
            </a:r>
            <a:r>
              <a:rPr lang="en-US" altLang="el-GR" sz="1600" dirty="0" err="1">
                <a:solidFill>
                  <a:schemeClr val="tx1">
                    <a:lumMod val="50000"/>
                    <a:lumOff val="50000"/>
                  </a:schemeClr>
                </a:solidFill>
                <a:latin typeface="Abadi Extra Light" panose="020B0204020104020204" pitchFamily="34" charset="0"/>
              </a:rPr>
              <a:t>relevante</a:t>
            </a:r>
            <a:r>
              <a:rPr lang="en-US" altLang="el-GR" sz="1600" dirty="0">
                <a:solidFill>
                  <a:schemeClr val="tx1">
                    <a:lumMod val="50000"/>
                    <a:lumOff val="50000"/>
                  </a:schemeClr>
                </a:solidFill>
                <a:latin typeface="Abadi Extra Light" panose="020B0204020104020204" pitchFamily="34" charset="0"/>
              </a:rPr>
              <a:t> </a:t>
            </a:r>
            <a:r>
              <a:rPr lang="en-US" altLang="el-GR" sz="1600" dirty="0" err="1">
                <a:solidFill>
                  <a:schemeClr val="tx1">
                    <a:lumMod val="50000"/>
                    <a:lumOff val="50000"/>
                  </a:schemeClr>
                </a:solidFill>
                <a:latin typeface="Abadi Extra Light" panose="020B0204020104020204" pitchFamily="34" charset="0"/>
              </a:rPr>
              <a:t>Gesundheits</a:t>
            </a:r>
            <a:r>
              <a:rPr lang="en-US" altLang="el-GR" sz="1600" dirty="0">
                <a:solidFill>
                  <a:schemeClr val="tx1">
                    <a:lumMod val="50000"/>
                    <a:lumOff val="50000"/>
                  </a:schemeClr>
                </a:solidFill>
                <a:latin typeface="Abadi Extra Light" panose="020B0204020104020204" pitchFamily="34" charset="0"/>
              </a:rPr>
              <a:t>-Apps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5" name="TextBox 12">
            <a:extLst>
              <a:ext uri="{FF2B5EF4-FFF2-40B4-BE49-F238E27FC236}">
                <a16:creationId xmlns:a16="http://schemas.microsoft.com/office/drawing/2014/main" id="{CAC3D757-2171-555E-5F47-A145AB266FED}"/>
              </a:ext>
            </a:extLst>
          </p:cNvPr>
          <p:cNvSpPr txBox="1">
            <a:spLocks noChangeArrowheads="1"/>
          </p:cNvSpPr>
          <p:nvPr userDrawn="1"/>
        </p:nvSpPr>
        <p:spPr bwMode="auto">
          <a:xfrm>
            <a:off x="-52551" y="53756"/>
            <a:ext cx="6412711" cy="31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7.3 </a:t>
            </a:r>
            <a:r>
              <a:rPr lang="en-US" altLang="el-GR" sz="1800" dirty="0">
                <a:solidFill>
                  <a:schemeClr val="tx1">
                    <a:lumMod val="50000"/>
                    <a:lumOff val="50000"/>
                  </a:schemeClr>
                </a:solidFill>
                <a:latin typeface="Abadi Extra Light" panose="020B0204020104020204" pitchFamily="34" charset="0"/>
              </a:rPr>
              <a:t> </a:t>
            </a:r>
            <a:r>
              <a:rPr lang="en-US" altLang="el-GR" sz="1600" dirty="0" err="1">
                <a:solidFill>
                  <a:schemeClr val="tx1">
                    <a:lumMod val="50000"/>
                    <a:lumOff val="50000"/>
                  </a:schemeClr>
                </a:solidFill>
                <a:latin typeface="Abadi Extra Light" panose="020B0204020104020204" pitchFamily="34" charset="0"/>
              </a:rPr>
              <a:t>Frauengesundheit</a:t>
            </a:r>
            <a:r>
              <a:rPr lang="en-US" altLang="el-GR" sz="1600" dirty="0">
                <a:solidFill>
                  <a:schemeClr val="tx1">
                    <a:lumMod val="50000"/>
                    <a:lumOff val="50000"/>
                  </a:schemeClr>
                </a:solidFill>
                <a:latin typeface="Abadi Extra Light" panose="020B0204020104020204" pitchFamily="34" charset="0"/>
              </a:rPr>
              <a:t> und </a:t>
            </a:r>
            <a:r>
              <a:rPr lang="en-US" altLang="el-GR" sz="1600" dirty="0" err="1">
                <a:solidFill>
                  <a:schemeClr val="tx1">
                    <a:lumMod val="50000"/>
                    <a:lumOff val="50000"/>
                  </a:schemeClr>
                </a:solidFill>
                <a:latin typeface="Abadi Extra Light" panose="020B0204020104020204" pitchFamily="34" charset="0"/>
              </a:rPr>
              <a:t>relevante</a:t>
            </a:r>
            <a:r>
              <a:rPr lang="en-US" altLang="el-GR" sz="1600" dirty="0">
                <a:solidFill>
                  <a:schemeClr val="tx1">
                    <a:lumMod val="50000"/>
                    <a:lumOff val="50000"/>
                  </a:schemeClr>
                </a:solidFill>
                <a:latin typeface="Abadi Extra Light" panose="020B0204020104020204" pitchFamily="34" charset="0"/>
              </a:rPr>
              <a:t> </a:t>
            </a:r>
            <a:r>
              <a:rPr lang="en-US" altLang="el-GR" sz="1600" dirty="0" err="1">
                <a:solidFill>
                  <a:schemeClr val="tx1">
                    <a:lumMod val="50000"/>
                    <a:lumOff val="50000"/>
                  </a:schemeClr>
                </a:solidFill>
                <a:latin typeface="Abadi Extra Light" panose="020B0204020104020204" pitchFamily="34" charset="0"/>
              </a:rPr>
              <a:t>Gesundheits</a:t>
            </a:r>
            <a:r>
              <a:rPr lang="en-US" altLang="el-GR" sz="1600" dirty="0">
                <a:solidFill>
                  <a:schemeClr val="tx1">
                    <a:lumMod val="50000"/>
                    <a:lumOff val="50000"/>
                  </a:schemeClr>
                </a:solidFill>
                <a:latin typeface="Abadi Extra Light" panose="020B0204020104020204" pitchFamily="34" charset="0"/>
              </a:rPr>
              <a:t>-Apps</a:t>
            </a:r>
            <a:endParaRPr lang="en-US" altLang="el-GR" sz="16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21/6/2024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6.jpeg"/><Relationship Id="rId18" Type="http://schemas.openxmlformats.org/officeDocument/2006/relationships/hyperlink" Target="http://www.amsed.fr/" TargetMode="External"/><Relationship Id="rId3" Type="http://schemas.openxmlformats.org/officeDocument/2006/relationships/image" Target="../media/image11.jpeg"/><Relationship Id="rId21" Type="http://schemas.openxmlformats.org/officeDocument/2006/relationships/image" Target="../media/image20.jpg"/><Relationship Id="rId7" Type="http://schemas.openxmlformats.org/officeDocument/2006/relationships/image" Target="../media/image13.jpeg"/><Relationship Id="rId12" Type="http://schemas.openxmlformats.org/officeDocument/2006/relationships/hyperlink" Target="https://www.media-k.eu/" TargetMode="External"/><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19.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5.jpeg"/><Relationship Id="rId5" Type="http://schemas.openxmlformats.org/officeDocument/2006/relationships/image" Target="../media/image12.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4.jpeg"/><Relationship Id="rId14" Type="http://schemas.openxmlformats.org/officeDocument/2006/relationships/hyperlink" Target="https://www.oxfamitalia.org/" TargetMode="External"/><Relationship Id="rId22" Type="http://schemas.openxmlformats.org/officeDocument/2006/relationships/image" Target="../media/image21.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lgn="ctr">
              <a:spcAft>
                <a:spcPts val="600"/>
              </a:spcAft>
            </a:pPr>
            <a:r>
              <a:rPr lang="en-US" sz="3400" b="1" kern="1200" dirty="0">
                <a:solidFill>
                  <a:srgbClr val="C00000"/>
                </a:solidFill>
                <a:effectLst/>
                <a:latin typeface="+mj-lt"/>
                <a:ea typeface="+mj-ea"/>
                <a:cs typeface="+mj-cs"/>
              </a:rPr>
              <a:t>Modul 7  - </a:t>
            </a:r>
            <a:r>
              <a:rPr lang="en-US" sz="3400" b="1" kern="1200" dirty="0" err="1">
                <a:solidFill>
                  <a:srgbClr val="C00000"/>
                </a:solidFill>
                <a:effectLst/>
                <a:latin typeface="+mj-lt"/>
                <a:ea typeface="+mj-ea"/>
                <a:cs typeface="+mj-cs"/>
              </a:rPr>
              <a:t>Selbstlerneinheit</a:t>
            </a:r>
            <a:r>
              <a:rPr lang="en-US" sz="3400" b="1" kern="1200" dirty="0">
                <a:solidFill>
                  <a:srgbClr val="C00000"/>
                </a:solidFill>
                <a:effectLst/>
                <a:latin typeface="+mj-lt"/>
                <a:ea typeface="+mj-ea"/>
                <a:cs typeface="+mj-cs"/>
              </a:rPr>
              <a:t> </a:t>
            </a:r>
            <a:r>
              <a:rPr lang="en-US" sz="2400" b="1" kern="1200" dirty="0">
                <a:solidFill>
                  <a:srgbClr val="C00000"/>
                </a:solidFill>
                <a:effectLst/>
                <a:latin typeface="+mj-lt"/>
                <a:ea typeface="+mj-ea"/>
                <a:cs typeface="+mj-cs"/>
              </a:rPr>
              <a:t>(7.3)</a:t>
            </a:r>
            <a:r>
              <a:rPr lang="en-US" sz="2400" b="1" kern="1200" dirty="0">
                <a:solidFill>
                  <a:schemeClr val="tx1"/>
                </a:solidFill>
                <a:latin typeface="+mj-lt"/>
                <a:ea typeface="+mj-ea"/>
                <a:cs typeface="+mj-cs"/>
              </a:rPr>
              <a:t/>
            </a:r>
            <a:br>
              <a:rPr lang="en-US" sz="2400" b="1" kern="1200" dirty="0">
                <a:solidFill>
                  <a:schemeClr val="tx1"/>
                </a:solidFill>
                <a:latin typeface="+mj-lt"/>
                <a:ea typeface="+mj-ea"/>
                <a:cs typeface="+mj-cs"/>
              </a:rPr>
            </a:br>
            <a:r>
              <a:rPr lang="en-US" sz="4000" b="1" kern="1200" dirty="0" err="1">
                <a:solidFill>
                  <a:schemeClr val="tx1"/>
                </a:solidFill>
                <a:effectLst/>
                <a:latin typeface="+mj-lt"/>
                <a:ea typeface="+mj-ea"/>
                <a:cs typeface="+mj-cs"/>
              </a:rPr>
              <a:t>Frauengesundheit</a:t>
            </a:r>
            <a:r>
              <a:rPr lang="en-US" sz="4000" b="1" kern="1200" dirty="0">
                <a:solidFill>
                  <a:schemeClr val="tx1"/>
                </a:solidFill>
                <a:effectLst/>
                <a:latin typeface="+mj-lt"/>
                <a:ea typeface="+mj-ea"/>
                <a:cs typeface="+mj-cs"/>
              </a:rPr>
              <a:t> und </a:t>
            </a:r>
            <a:r>
              <a:rPr lang="en-US" sz="4000" b="1" kern="1200" dirty="0" err="1">
                <a:solidFill>
                  <a:schemeClr val="tx1"/>
                </a:solidFill>
                <a:effectLst/>
                <a:latin typeface="+mj-lt"/>
                <a:ea typeface="+mj-ea"/>
                <a:cs typeface="+mj-cs"/>
              </a:rPr>
              <a:t>relevante</a:t>
            </a:r>
            <a:r>
              <a:rPr lang="en-US" sz="4000" b="1" kern="1200" dirty="0">
                <a:solidFill>
                  <a:schemeClr val="tx1"/>
                </a:solidFill>
                <a:effectLst/>
                <a:latin typeface="+mj-lt"/>
                <a:ea typeface="+mj-ea"/>
                <a:cs typeface="+mj-cs"/>
              </a:rPr>
              <a:t> </a:t>
            </a:r>
            <a:r>
              <a:rPr lang="en-US" sz="4000" b="1" kern="1200" dirty="0" err="1">
                <a:solidFill>
                  <a:schemeClr val="tx1"/>
                </a:solidFill>
                <a:effectLst/>
                <a:latin typeface="+mj-lt"/>
                <a:ea typeface="+mj-ea"/>
                <a:cs typeface="+mj-cs"/>
              </a:rPr>
              <a:t>Gesundheits</a:t>
            </a:r>
            <a:r>
              <a:rPr lang="en-US" sz="4000" b="1" kern="1200" dirty="0">
                <a:solidFill>
                  <a:schemeClr val="tx1"/>
                </a:solidFill>
                <a:effectLst/>
                <a:latin typeface="+mj-lt"/>
                <a:ea typeface="+mj-ea"/>
                <a:cs typeface="+mj-cs"/>
              </a:rPr>
              <a:t>-Apps</a:t>
            </a:r>
            <a:endParaRPr lang="en-US" sz="3400" b="1" dirty="0">
              <a:solidFill>
                <a:schemeClr val="tx1"/>
              </a:solidFill>
              <a:effectLst/>
              <a:latin typeface="+mj-lt"/>
            </a:endParaRP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6</a:t>
            </a:r>
            <a:endParaRPr lang="el-GR" sz="2400" dirty="0"/>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lumMod val="95000"/>
                  </a:schemeClr>
                </a:solidFill>
                <a:effectLst>
                  <a:outerShdw blurRad="38100" dist="38100" dir="2700000" algn="tl">
                    <a:srgbClr val="000000">
                      <a:alpha val="43137"/>
                    </a:srgbClr>
                  </a:outerShdw>
                </a:effectLst>
              </a:rPr>
              <a:t>7</a:t>
            </a:r>
            <a:endParaRPr lang="el-GR" sz="2400" b="1" dirty="0">
              <a:solidFill>
                <a:schemeClr val="bg1">
                  <a:lumMod val="95000"/>
                </a:schemeClr>
              </a:solidFill>
              <a:effectLst>
                <a:outerShdw blurRad="38100" dist="38100" dir="2700000" algn="tl">
                  <a:srgbClr val="000000">
                    <a:alpha val="43137"/>
                  </a:srgbClr>
                </a:outerShdw>
              </a:effectLst>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3" name="Ορθογώνιο 10">
            <a:extLst>
              <a:ext uri="{FF2B5EF4-FFF2-40B4-BE49-F238E27FC236}">
                <a16:creationId xmlns:a16="http://schemas.microsoft.com/office/drawing/2014/main" id="{44C9E6B2-993D-009F-E338-77B2F384E231}"/>
              </a:ext>
            </a:extLst>
          </p:cNvPr>
          <p:cNvSpPr/>
          <p:nvPr/>
        </p:nvSpPr>
        <p:spPr>
          <a:xfrm>
            <a:off x="1888851" y="6338016"/>
            <a:ext cx="8829381" cy="632422"/>
          </a:xfrm>
          <a:prstGeom prst="rect">
            <a:avLst/>
          </a:prstGeom>
        </p:spPr>
        <p:txBody>
          <a:bodyPr vert="horz" lIns="91440" tIns="45720" rIns="91440" bIns="45720" rtlCol="0" anchor="ctr">
            <a:normAutofit/>
          </a:bodyPr>
          <a:lstStyle/>
          <a:p>
            <a:pPr lvl="0">
              <a:lnSpc>
                <a:spcPct val="90000"/>
              </a:lnSpc>
              <a:spcAft>
                <a:spcPts val="600"/>
              </a:spcAft>
              <a:defRPr sz="1100" kern="1200">
                <a:ln>
                  <a:noFill/>
                </a:ln>
                <a:solidFill>
                  <a:prstClr val="black"/>
                </a:solidFill>
                <a:uLnTx/>
                <a:uFillTx/>
                <a:latin typeface="Calibri Light" panose="020F0302020204030204"/>
                <a:ea typeface="+mn-ea"/>
                <a:cs typeface="+mn-cs"/>
              </a:defRPr>
            </a:pPr>
            <a:r>
              <a:rPr lang="de-DE" sz="1000" dirty="0">
                <a:solidFill>
                  <a:schemeClr val="bg1"/>
                </a:solidFill>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de-DE" sz="1000" dirty="0">
              <a:solidFill>
                <a:schemeClr val="bg1"/>
              </a:solidFill>
              <a:effectLst>
                <a:outerShdw blurRad="38100" dist="38100" dir="2700000" algn="tl">
                  <a:srgbClr val="000000">
                    <a:alpha val="43137"/>
                  </a:srgbClr>
                </a:outerShdw>
              </a:effectLst>
            </a:endParaRPr>
          </a:p>
        </p:txBody>
      </p:sp>
      <p:pic>
        <p:nvPicPr>
          <p:cNvPr id="25" name="Εικόνα 24"/>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0" y="6418981"/>
            <a:ext cx="1859035" cy="408330"/>
          </a:xfrm>
          <a:prstGeom prst="rect">
            <a:avLst/>
          </a:prstGeom>
        </p:spPr>
      </p:pic>
    </p:spTree>
    <p:extLst>
      <p:ext uri="{BB962C8B-B14F-4D97-AF65-F5344CB8AC3E}">
        <p14:creationId xmlns:p14="http://schemas.microsoft.com/office/powerpoint/2010/main" val="2775606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it-IT" sz="2000" b="1" dirty="0" err="1">
                <a:solidFill>
                  <a:srgbClr val="203864"/>
                </a:solidFill>
              </a:rPr>
              <a:t>Empfängnisverhütung</a:t>
            </a:r>
            <a:r>
              <a:rPr lang="it-IT" sz="2000" b="1" dirty="0">
                <a:solidFill>
                  <a:srgbClr val="203864"/>
                </a:solidFill>
              </a:rPr>
              <a:t>...</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A. </a:t>
            </a:r>
            <a:r>
              <a:rPr lang="en-US" spc="-1" dirty="0" err="1">
                <a:ea typeface="DejaVu Sans"/>
              </a:rPr>
              <a:t>Ist</a:t>
            </a:r>
            <a:r>
              <a:rPr lang="en-US" spc="-1" dirty="0">
                <a:ea typeface="DejaVu Sans"/>
              </a:rPr>
              <a:t> </a:t>
            </a:r>
            <a:r>
              <a:rPr lang="en-US" spc="-1" dirty="0" err="1">
                <a:ea typeface="DejaVu Sans"/>
              </a:rPr>
              <a:t>gefährlich</a:t>
            </a:r>
            <a:r>
              <a:rPr lang="en-US" spc="-1" dirty="0">
                <a:ea typeface="DejaVu Sans"/>
              </a:rPr>
              <a:t>.</a:t>
            </a:r>
            <a:endParaRPr lang="de-DE" spc="-1" dirty="0">
              <a:solidFill>
                <a:srgbClr val="000000"/>
              </a:solidFill>
              <a:latin typeface="Aria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B. </a:t>
            </a:r>
            <a:r>
              <a:rPr lang="en-US" spc="-1" dirty="0" err="1">
                <a:ea typeface="DejaVu Sans"/>
              </a:rPr>
              <a:t>Schafft</a:t>
            </a:r>
            <a:r>
              <a:rPr lang="en-US" spc="-1" dirty="0">
                <a:ea typeface="DejaVu Sans"/>
              </a:rPr>
              <a:t> </a:t>
            </a:r>
            <a:r>
              <a:rPr lang="en-US" spc="-1" dirty="0" err="1">
                <a:ea typeface="DejaVu Sans"/>
              </a:rPr>
              <a:t>Möglichkeiten</a:t>
            </a:r>
            <a:r>
              <a:rPr lang="en-US" spc="-1" dirty="0">
                <a:ea typeface="DejaVu Sans"/>
              </a:rPr>
              <a:t> für </a:t>
            </a:r>
            <a:r>
              <a:rPr lang="en-US" spc="-1" dirty="0" err="1">
                <a:ea typeface="DejaVu Sans"/>
              </a:rPr>
              <a:t>eine</a:t>
            </a:r>
            <a:r>
              <a:rPr lang="en-US" spc="-1" dirty="0">
                <a:ea typeface="DejaVu Sans"/>
              </a:rPr>
              <a:t> </a:t>
            </a:r>
            <a:r>
              <a:rPr lang="en-US" spc="-1" dirty="0" err="1">
                <a:ea typeface="DejaVu Sans"/>
              </a:rPr>
              <a:t>stärkere</a:t>
            </a:r>
            <a:r>
              <a:rPr lang="en-US" spc="-1" dirty="0">
                <a:ea typeface="DejaVu Sans"/>
              </a:rPr>
              <a:t> </a:t>
            </a:r>
            <a:r>
              <a:rPr lang="en-US" spc="-1" dirty="0" err="1">
                <a:ea typeface="DejaVu Sans"/>
              </a:rPr>
              <a:t>Beteiligung</a:t>
            </a:r>
            <a:r>
              <a:rPr lang="en-US" spc="-1" dirty="0">
                <a:ea typeface="DejaVu Sans"/>
              </a:rPr>
              <a:t> von Frauen an der Gesellschaft.</a:t>
            </a:r>
            <a:endParaRPr lang="de-DE" spc="-1" dirty="0">
              <a:solidFill>
                <a:srgbClr val="000000"/>
              </a:solidFill>
              <a:latin typeface="Arial"/>
            </a:endParaRPr>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C. </a:t>
            </a:r>
            <a:r>
              <a:rPr lang="en-US" spc="-1" dirty="0" err="1">
                <a:ea typeface="DejaVu Sans"/>
              </a:rPr>
              <a:t>Bedeutet</a:t>
            </a:r>
            <a:r>
              <a:rPr lang="en-US" spc="-1" dirty="0">
                <a:ea typeface="DejaVu Sans"/>
              </a:rPr>
              <a:t>, </a:t>
            </a:r>
            <a:r>
              <a:rPr lang="en-US" spc="-1" dirty="0" err="1">
                <a:ea typeface="DejaVu Sans"/>
              </a:rPr>
              <a:t>ungeschützten</a:t>
            </a:r>
            <a:r>
              <a:rPr lang="en-US" spc="-1" dirty="0">
                <a:ea typeface="DejaVu Sans"/>
              </a:rPr>
              <a:t> Sex </a:t>
            </a:r>
            <a:r>
              <a:rPr lang="en-US" spc="-1" dirty="0" err="1">
                <a:ea typeface="DejaVu Sans"/>
              </a:rPr>
              <a:t>zu</a:t>
            </a:r>
            <a:r>
              <a:rPr lang="en-US" spc="-1" dirty="0">
                <a:ea typeface="DejaVu Sans"/>
              </a:rPr>
              <a:t> </a:t>
            </a:r>
            <a:r>
              <a:rPr lang="en-US" spc="-1" dirty="0" err="1">
                <a:ea typeface="DejaVu Sans"/>
              </a:rPr>
              <a:t>haben</a:t>
            </a:r>
            <a:r>
              <a:rPr lang="en-US" spc="-1" dirty="0">
                <a:ea typeface="DejaVu Sans"/>
              </a:rPr>
              <a:t>.</a:t>
            </a:r>
            <a:endParaRPr lang="de-DE" spc="-1" dirty="0">
              <a:solidFill>
                <a:srgbClr val="000000"/>
              </a:solidFill>
              <a:latin typeface="Arial"/>
            </a:endParaRPr>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D.</a:t>
            </a:r>
            <a:r>
              <a:rPr lang="de-DE" spc="-1" dirty="0"/>
              <a:t> Gibt es nur in einer Form.</a:t>
            </a:r>
            <a:endParaRPr lang="de-DE" spc="-1" dirty="0">
              <a:solidFill>
                <a:srgbClr val="000000"/>
              </a:solidFill>
              <a:latin typeface="Arial"/>
            </a:endParaRPr>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261004" cy="307777"/>
          </a:xfrm>
          <a:prstGeom prst="rect">
            <a:avLst/>
          </a:prstGeom>
        </p:spPr>
        <p:txBody>
          <a:bodyPr wrap="none" rtlCol="0">
            <a:spAutoFit/>
          </a:bodyPr>
          <a:lstStyle/>
          <a:p>
            <a:pPr algn="l"/>
            <a:r>
              <a:rPr lang="de-DE" sz="1400" i="1" dirty="0"/>
              <a:t>Nur eine Antwort ist korrekt!</a:t>
            </a:r>
            <a:endParaRPr lang="el-GR" sz="1400" i="1" dirty="0" err="1"/>
          </a:p>
        </p:txBody>
      </p:sp>
    </p:spTree>
    <p:extLst>
      <p:ext uri="{BB962C8B-B14F-4D97-AF65-F5344CB8AC3E}">
        <p14:creationId xmlns:p14="http://schemas.microsoft.com/office/powerpoint/2010/main" val="303286570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C01E24"/>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it-IT" sz="1800" b="1" strike="noStrike" spc="-1" dirty="0">
                <a:solidFill>
                  <a:srgbClr val="203864"/>
                </a:solidFill>
                <a:latin typeface="Calibri"/>
                <a:ea typeface="DejaVu Sans"/>
              </a:rPr>
              <a:t>Apps zur </a:t>
            </a:r>
            <a:r>
              <a:rPr lang="it-IT" sz="1800" b="1" strike="noStrike" spc="-1" dirty="0" err="1">
                <a:solidFill>
                  <a:srgbClr val="203864"/>
                </a:solidFill>
                <a:latin typeface="Calibri"/>
                <a:ea typeface="DejaVu Sans"/>
              </a:rPr>
              <a:t>Überwachung</a:t>
            </a:r>
            <a:r>
              <a:rPr lang="it-IT" sz="1800" b="1" strike="noStrike" spc="-1" dirty="0">
                <a:solidFill>
                  <a:srgbClr val="203864"/>
                </a:solidFill>
                <a:latin typeface="Calibri"/>
                <a:ea typeface="DejaVu Sans"/>
              </a:rPr>
              <a:t> </a:t>
            </a:r>
            <a:r>
              <a:rPr lang="it-IT" sz="1800" b="1" strike="noStrike" spc="-1" dirty="0" err="1">
                <a:solidFill>
                  <a:srgbClr val="203864"/>
                </a:solidFill>
                <a:latin typeface="Calibri"/>
                <a:ea typeface="DejaVu Sans"/>
              </a:rPr>
              <a:t>der</a:t>
            </a:r>
            <a:r>
              <a:rPr lang="it-IT" sz="1800" b="1" strike="noStrike" spc="-1" dirty="0">
                <a:solidFill>
                  <a:srgbClr val="203864"/>
                </a:solidFill>
                <a:latin typeface="Calibri"/>
                <a:ea typeface="DejaVu Sans"/>
              </a:rPr>
              <a:t> </a:t>
            </a:r>
            <a:r>
              <a:rPr lang="it-IT" sz="1800" b="1" strike="noStrike" spc="-1" dirty="0" err="1">
                <a:solidFill>
                  <a:srgbClr val="203864"/>
                </a:solidFill>
                <a:latin typeface="Calibri"/>
                <a:ea typeface="DejaVu Sans"/>
              </a:rPr>
              <a:t>Periode</a:t>
            </a:r>
            <a:r>
              <a:rPr lang="it-IT" sz="1800" b="1" strike="noStrike" spc="-1" dirty="0">
                <a:solidFill>
                  <a:srgbClr val="203864"/>
                </a:solidFill>
                <a:latin typeface="Calibri"/>
                <a:ea typeface="DejaVu Sans"/>
              </a:rPr>
              <a:t> </a:t>
            </a:r>
            <a:r>
              <a:rPr lang="it-IT" sz="1800" b="1" strike="noStrike" spc="-1" dirty="0" err="1">
                <a:solidFill>
                  <a:srgbClr val="203864"/>
                </a:solidFill>
                <a:latin typeface="Calibri"/>
                <a:ea typeface="DejaVu Sans"/>
              </a:rPr>
              <a:t>sind</a:t>
            </a:r>
            <a:r>
              <a:rPr lang="it-IT" sz="1800" b="1" strike="noStrike" spc="-1" dirty="0">
                <a:solidFill>
                  <a:srgbClr val="203864"/>
                </a:solidFill>
                <a:latin typeface="Calibri"/>
                <a:ea typeface="DejaVu Sans"/>
              </a:rPr>
              <a:t> </a:t>
            </a:r>
            <a:r>
              <a:rPr lang="it-IT" sz="1800" b="1" strike="noStrike" spc="-1" dirty="0" err="1">
                <a:solidFill>
                  <a:srgbClr val="203864"/>
                </a:solidFill>
                <a:latin typeface="Calibri"/>
                <a:ea typeface="DejaVu Sans"/>
              </a:rPr>
              <a:t>sichere</a:t>
            </a:r>
            <a:r>
              <a:rPr lang="it-IT" sz="1800" b="1" strike="noStrike" spc="-1" dirty="0">
                <a:solidFill>
                  <a:srgbClr val="203864"/>
                </a:solidFill>
                <a:latin typeface="Calibri"/>
                <a:ea typeface="DejaVu Sans"/>
              </a:rPr>
              <a:t> </a:t>
            </a:r>
            <a:r>
              <a:rPr lang="it-IT" sz="1800" b="1" strike="noStrike" spc="-1" dirty="0" err="1">
                <a:solidFill>
                  <a:srgbClr val="203864"/>
                </a:solidFill>
                <a:latin typeface="Calibri"/>
                <a:ea typeface="DejaVu Sans"/>
              </a:rPr>
              <a:t>Verhütungsmethoden</a:t>
            </a:r>
            <a:endParaRPr lang="de-DE" sz="18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0960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Tree>
    <p:extLst>
      <p:ext uri="{BB962C8B-B14F-4D97-AF65-F5344CB8AC3E}">
        <p14:creationId xmlns:p14="http://schemas.microsoft.com/office/powerpoint/2010/main" val="17696761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Ordnen Sie sie Spalten einander zu</a:t>
            </a:r>
            <a:r>
              <a:rPr lang="en-US" sz="2000" b="1" dirty="0">
                <a:solidFill>
                  <a:srgbClr val="203864"/>
                </a:solidFill>
              </a:rPr>
              <a: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352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A. Eine </a:t>
            </a:r>
            <a:r>
              <a:rPr lang="en-US" spc="-1" dirty="0" err="1">
                <a:ea typeface="DejaVu Sans"/>
              </a:rPr>
              <a:t>Schwangerschaft</a:t>
            </a:r>
            <a:r>
              <a:rPr lang="en-US" spc="-1" dirty="0">
                <a:ea typeface="DejaVu Sans"/>
              </a:rPr>
              <a:t> in </a:t>
            </a:r>
            <a:r>
              <a:rPr lang="en-US" spc="-1" dirty="0" err="1">
                <a:ea typeface="DejaVu Sans"/>
              </a:rPr>
              <a:t>voller</a:t>
            </a:r>
            <a:r>
              <a:rPr lang="en-US" spc="-1" dirty="0">
                <a:ea typeface="DejaVu Sans"/>
              </a:rPr>
              <a:t> </a:t>
            </a:r>
            <a:r>
              <a:rPr lang="en-US" spc="-1" dirty="0" err="1">
                <a:ea typeface="DejaVu Sans"/>
              </a:rPr>
              <a:t>Länge</a:t>
            </a:r>
            <a:endParaRPr lang="de-DE" spc="-1" dirty="0">
              <a:solidFill>
                <a:srgbClr val="000000"/>
              </a:solidFill>
              <a:latin typeface="Aria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352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A. Gesundheit von Frauen </a:t>
            </a:r>
            <a:r>
              <a:rPr lang="en-US" spc="-1" dirty="0" err="1">
                <a:ea typeface="DejaVu Sans"/>
              </a:rPr>
              <a:t>während</a:t>
            </a:r>
            <a:r>
              <a:rPr lang="en-US" spc="-1" dirty="0">
                <a:ea typeface="DejaVu Sans"/>
              </a:rPr>
              <a:t> der </a:t>
            </a:r>
            <a:r>
              <a:rPr lang="en-US" spc="-1" dirty="0" err="1">
                <a:ea typeface="DejaVu Sans"/>
              </a:rPr>
              <a:t>Schwangerschaft</a:t>
            </a:r>
            <a:r>
              <a:rPr lang="en-US" spc="-1" dirty="0">
                <a:ea typeface="DejaVu Sans"/>
              </a:rPr>
              <a:t>, der </a:t>
            </a:r>
            <a:r>
              <a:rPr lang="en-US" spc="-1" dirty="0" err="1">
                <a:ea typeface="DejaVu Sans"/>
              </a:rPr>
              <a:t>Geburt</a:t>
            </a:r>
            <a:r>
              <a:rPr lang="en-US" spc="-1" dirty="0">
                <a:ea typeface="DejaVu Sans"/>
              </a:rPr>
              <a:t> und der Zeit </a:t>
            </a:r>
            <a:r>
              <a:rPr lang="en-US" spc="-1" dirty="0" err="1">
                <a:ea typeface="DejaVu Sans"/>
              </a:rPr>
              <a:t>nach</a:t>
            </a:r>
            <a:r>
              <a:rPr lang="en-US" spc="-1" dirty="0">
                <a:ea typeface="DejaVu Sans"/>
              </a:rPr>
              <a:t> der </a:t>
            </a:r>
            <a:r>
              <a:rPr lang="en-US" spc="-1" dirty="0" err="1">
                <a:ea typeface="DejaVu Sans"/>
              </a:rPr>
              <a:t>Geburt</a:t>
            </a:r>
            <a:endParaRPr lang="de-DE" spc="-1" dirty="0">
              <a:solidFill>
                <a:srgbClr val="000000"/>
              </a:solidFill>
              <a:latin typeface="Arial"/>
            </a:endParaRPr>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600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B. Herausziehen </a:t>
            </a:r>
            <a:endParaRPr lang="de-DE" spc="-1" dirty="0">
              <a:solidFill>
                <a:srgbClr val="000000"/>
              </a:solidFill>
              <a:latin typeface="Arial"/>
            </a:endParaRPr>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600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B. </a:t>
            </a:r>
            <a:r>
              <a:rPr lang="en-US" spc="-1" dirty="0" err="1">
                <a:ea typeface="DejaVu Sans"/>
              </a:rPr>
              <a:t>dauert</a:t>
            </a:r>
            <a:r>
              <a:rPr lang="en-US" spc="-1" dirty="0">
                <a:ea typeface="DejaVu Sans"/>
              </a:rPr>
              <a:t> </a:t>
            </a:r>
            <a:r>
              <a:rPr lang="en-US" spc="-1" dirty="0" err="1">
                <a:ea typeface="DejaVu Sans"/>
              </a:rPr>
              <a:t>zwischen</a:t>
            </a:r>
            <a:r>
              <a:rPr lang="en-US" spc="-1" dirty="0">
                <a:ea typeface="DejaVu Sans"/>
              </a:rPr>
              <a:t> 39 </a:t>
            </a:r>
            <a:r>
              <a:rPr lang="en-US" spc="-1" dirty="0" err="1">
                <a:ea typeface="DejaVu Sans"/>
              </a:rPr>
              <a:t>Wochen</a:t>
            </a:r>
            <a:r>
              <a:rPr lang="en-US" spc="-1" dirty="0">
                <a:ea typeface="DejaVu Sans"/>
              </a:rPr>
              <a:t>, 0 </a:t>
            </a:r>
            <a:r>
              <a:rPr lang="en-US" spc="-1" dirty="0" err="1">
                <a:ea typeface="DejaVu Sans"/>
              </a:rPr>
              <a:t>Tagen</a:t>
            </a:r>
            <a:r>
              <a:rPr lang="en-US" spc="-1" dirty="0">
                <a:ea typeface="DejaVu Sans"/>
              </a:rPr>
              <a:t> und 40 </a:t>
            </a:r>
            <a:r>
              <a:rPr lang="en-US" spc="-1" dirty="0" err="1">
                <a:ea typeface="DejaVu Sans"/>
              </a:rPr>
              <a:t>Wochen</a:t>
            </a:r>
            <a:r>
              <a:rPr lang="en-US" spc="-1" dirty="0">
                <a:ea typeface="DejaVu Sans"/>
              </a:rPr>
              <a:t>, 6 </a:t>
            </a:r>
            <a:r>
              <a:rPr lang="en-US" spc="-1" dirty="0" err="1">
                <a:ea typeface="DejaVu Sans"/>
              </a:rPr>
              <a:t>Tagen</a:t>
            </a:r>
            <a:endParaRPr lang="de-DE" spc="-1" dirty="0">
              <a:solidFill>
                <a:srgbClr val="000000"/>
              </a:solidFill>
              <a:latin typeface="Arial"/>
            </a:endParaRPr>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742739" cy="307777"/>
          </a:xfrm>
          <a:prstGeom prst="rect">
            <a:avLst/>
          </a:prstGeom>
        </p:spPr>
        <p:txBody>
          <a:bodyPr wrap="none" rtlCol="0">
            <a:spAutoFit/>
          </a:bodyPr>
          <a:lstStyle/>
          <a:p>
            <a:pPr algn="l"/>
            <a:r>
              <a:rPr lang="de-DE" sz="1400" i="1" dirty="0"/>
              <a:t>Ordnen Sie sie Spalten einander zu!</a:t>
            </a:r>
            <a:endParaRPr lang="el-GR" sz="1400" i="1" dirty="0" err="1"/>
          </a:p>
        </p:txBody>
      </p:sp>
      <p:sp>
        <p:nvSpPr>
          <p:cNvPr id="8" name="Ορθογώνιο 7">
            <a:extLst>
              <a:ext uri="{FF2B5EF4-FFF2-40B4-BE49-F238E27FC236}">
                <a16:creationId xmlns:a16="http://schemas.microsoft.com/office/drawing/2014/main" id="{276C2C90-7C61-4DC5-BAF8-FF0E86A8BA4E}"/>
              </a:ext>
            </a:extLst>
          </p:cNvPr>
          <p:cNvSpPr/>
          <p:nvPr/>
        </p:nvSpPr>
        <p:spPr>
          <a:xfrm>
            <a:off x="2126791" y="469524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C. Gesundheit von </a:t>
            </a:r>
            <a:r>
              <a:rPr lang="en-US" spc="-1" dirty="0" err="1">
                <a:ea typeface="DejaVu Sans"/>
              </a:rPr>
              <a:t>Müttern</a:t>
            </a:r>
            <a:endParaRPr lang="de-DE" spc="-1" dirty="0">
              <a:solidFill>
                <a:srgbClr val="000000"/>
              </a:solidFill>
              <a:latin typeface="Arial"/>
            </a:endParaRPr>
          </a:p>
        </p:txBody>
      </p:sp>
      <p:sp>
        <p:nvSpPr>
          <p:cNvPr id="9" name="Ορθογώνιο 8">
            <a:extLst>
              <a:ext uri="{FF2B5EF4-FFF2-40B4-BE49-F238E27FC236}">
                <a16:creationId xmlns:a16="http://schemas.microsoft.com/office/drawing/2014/main" id="{71A3F062-269C-4402-8F65-5358C806FC03}"/>
              </a:ext>
            </a:extLst>
          </p:cNvPr>
          <p:cNvSpPr/>
          <p:nvPr/>
        </p:nvSpPr>
        <p:spPr>
          <a:xfrm>
            <a:off x="6155866" y="4695242"/>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C. </a:t>
            </a:r>
            <a:r>
              <a:rPr lang="en-US" spc="-1" dirty="0" err="1">
                <a:ea typeface="DejaVu Sans"/>
              </a:rPr>
              <a:t>Kommt</a:t>
            </a:r>
            <a:r>
              <a:rPr lang="en-US" spc="-1" dirty="0">
                <a:ea typeface="DejaVu Sans"/>
              </a:rPr>
              <a:t> </a:t>
            </a:r>
            <a:r>
              <a:rPr lang="en-US" spc="-1" dirty="0" err="1">
                <a:ea typeface="DejaVu Sans"/>
              </a:rPr>
              <a:t>bei</a:t>
            </a:r>
            <a:r>
              <a:rPr lang="en-US" spc="-1" dirty="0">
                <a:ea typeface="DejaVu Sans"/>
              </a:rPr>
              <a:t> Frauen </a:t>
            </a:r>
            <a:r>
              <a:rPr lang="en-US" spc="-1" dirty="0" err="1">
                <a:ea typeface="DejaVu Sans"/>
              </a:rPr>
              <a:t>viermal</a:t>
            </a:r>
            <a:r>
              <a:rPr lang="en-US" spc="-1" dirty="0">
                <a:ea typeface="DejaVu Sans"/>
              </a:rPr>
              <a:t> </a:t>
            </a:r>
            <a:r>
              <a:rPr lang="en-US" spc="-1" dirty="0" err="1">
                <a:ea typeface="DejaVu Sans"/>
              </a:rPr>
              <a:t>häufiger</a:t>
            </a:r>
            <a:r>
              <a:rPr lang="en-US" spc="-1" dirty="0">
                <a:ea typeface="DejaVu Sans"/>
              </a:rPr>
              <a:t> </a:t>
            </a:r>
            <a:r>
              <a:rPr lang="en-US" spc="-1" dirty="0" err="1">
                <a:ea typeface="DejaVu Sans"/>
              </a:rPr>
              <a:t>vor</a:t>
            </a:r>
            <a:r>
              <a:rPr lang="en-US" spc="-1" dirty="0">
                <a:ea typeface="DejaVu Sans"/>
              </a:rPr>
              <a:t> </a:t>
            </a:r>
            <a:r>
              <a:rPr lang="en-US" spc="-1" dirty="0" err="1">
                <a:ea typeface="DejaVu Sans"/>
              </a:rPr>
              <a:t>als</a:t>
            </a:r>
            <a:r>
              <a:rPr lang="en-US" spc="-1" dirty="0">
                <a:ea typeface="DejaVu Sans"/>
              </a:rPr>
              <a:t> </a:t>
            </a:r>
            <a:r>
              <a:rPr lang="en-US" spc="-1" dirty="0" err="1">
                <a:ea typeface="DejaVu Sans"/>
              </a:rPr>
              <a:t>bei</a:t>
            </a:r>
            <a:r>
              <a:rPr lang="en-US" spc="-1" dirty="0">
                <a:ea typeface="DejaVu Sans"/>
              </a:rPr>
              <a:t> </a:t>
            </a:r>
            <a:r>
              <a:rPr lang="en-US" spc="-1" dirty="0" err="1">
                <a:ea typeface="DejaVu Sans"/>
              </a:rPr>
              <a:t>Männern</a:t>
            </a:r>
            <a:endParaRPr lang="de-DE" spc="-1" dirty="0">
              <a:solidFill>
                <a:srgbClr val="000000"/>
              </a:solidFill>
              <a:latin typeface="Arial"/>
            </a:endParaRPr>
          </a:p>
        </p:txBody>
      </p:sp>
      <p:sp>
        <p:nvSpPr>
          <p:cNvPr id="14" name="Ορθογώνιο 13">
            <a:extLst>
              <a:ext uri="{FF2B5EF4-FFF2-40B4-BE49-F238E27FC236}">
                <a16:creationId xmlns:a16="http://schemas.microsoft.com/office/drawing/2014/main" id="{F2CF200D-C714-4BA9-AECB-681B7F038870}"/>
              </a:ext>
            </a:extLst>
          </p:cNvPr>
          <p:cNvSpPr/>
          <p:nvPr/>
        </p:nvSpPr>
        <p:spPr>
          <a:xfrm>
            <a:off x="6186967" y="5715388"/>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D. </a:t>
            </a:r>
            <a:r>
              <a:rPr lang="en-US" spc="-1" dirty="0" err="1">
                <a:ea typeface="DejaVu Sans"/>
              </a:rPr>
              <a:t>Gehört</a:t>
            </a:r>
            <a:r>
              <a:rPr lang="en-US" spc="-1" dirty="0">
                <a:ea typeface="DejaVu Sans"/>
              </a:rPr>
              <a:t> </a:t>
            </a:r>
            <a:r>
              <a:rPr lang="en-US" spc="-1" dirty="0" err="1">
                <a:ea typeface="DejaVu Sans"/>
              </a:rPr>
              <a:t>zu</a:t>
            </a:r>
            <a:r>
              <a:rPr lang="en-US" spc="-1" dirty="0">
                <a:ea typeface="DejaVu Sans"/>
              </a:rPr>
              <a:t> den am </a:t>
            </a:r>
            <a:r>
              <a:rPr lang="en-US" spc="-1" dirty="0" err="1">
                <a:ea typeface="DejaVu Sans"/>
              </a:rPr>
              <a:t>wenigsten</a:t>
            </a:r>
            <a:r>
              <a:rPr lang="en-US" spc="-1" dirty="0">
                <a:ea typeface="DejaVu Sans"/>
              </a:rPr>
              <a:t> </a:t>
            </a:r>
            <a:r>
              <a:rPr lang="en-US" spc="-1" dirty="0" err="1">
                <a:ea typeface="DejaVu Sans"/>
              </a:rPr>
              <a:t>wirksamen</a:t>
            </a:r>
            <a:r>
              <a:rPr lang="en-US" spc="-1" dirty="0">
                <a:ea typeface="DejaVu Sans"/>
              </a:rPr>
              <a:t> </a:t>
            </a:r>
            <a:r>
              <a:rPr lang="en-US" spc="-1" dirty="0" err="1">
                <a:ea typeface="DejaVu Sans"/>
              </a:rPr>
              <a:t>Verhütungsmethoden</a:t>
            </a:r>
            <a:endParaRPr lang="de-DE" spc="-1" dirty="0">
              <a:solidFill>
                <a:srgbClr val="000000"/>
              </a:solidFill>
              <a:latin typeface="Arial"/>
            </a:endParaRPr>
          </a:p>
        </p:txBody>
      </p:sp>
      <p:sp>
        <p:nvSpPr>
          <p:cNvPr id="15" name="Ορθογώνιο 14">
            <a:extLst>
              <a:ext uri="{FF2B5EF4-FFF2-40B4-BE49-F238E27FC236}">
                <a16:creationId xmlns:a16="http://schemas.microsoft.com/office/drawing/2014/main" id="{5876E361-1696-4DD7-B6DA-A327EC148472}"/>
              </a:ext>
            </a:extLst>
          </p:cNvPr>
          <p:cNvSpPr/>
          <p:nvPr/>
        </p:nvSpPr>
        <p:spPr>
          <a:xfrm>
            <a:off x="2124330" y="579003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D. </a:t>
            </a:r>
            <a:r>
              <a:rPr lang="en-US" spc="-1" dirty="0" err="1">
                <a:ea typeface="DejaVu Sans"/>
              </a:rPr>
              <a:t>Osteoporose</a:t>
            </a:r>
            <a:r>
              <a:rPr lang="en-US" spc="-1" dirty="0">
                <a:ea typeface="DejaVu Sans"/>
              </a:rPr>
              <a:t> </a:t>
            </a:r>
            <a:endParaRPr lang="de-DE" spc="-1" dirty="0">
              <a:solidFill>
                <a:srgbClr val="000000"/>
              </a:solidFill>
              <a:latin typeface="Arial"/>
            </a:endParaRPr>
          </a:p>
        </p:txBody>
      </p:sp>
    </p:spTree>
    <p:extLst>
      <p:ext uri="{BB962C8B-B14F-4D97-AF65-F5344CB8AC3E}">
        <p14:creationId xmlns:p14="http://schemas.microsoft.com/office/powerpoint/2010/main" val="158027667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00B0F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2F5496"/>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FFC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00B0F0"/>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30" restart="whenNotActive" fill="hold" evtFilter="cancelBubble" nodeType="interactiveSeq">
                <p:stCondLst>
                  <p:cond evt="onClick" delay="0">
                    <p:tgtEl>
                      <p:spTgt spid="8"/>
                    </p:tgtEl>
                  </p:cond>
                </p:stCondLst>
                <p:endSync evt="end" delay="0">
                  <p:rtn val="all"/>
                </p:endSync>
                <p:childTnLst>
                  <p:par>
                    <p:cTn id="31" fill="hold">
                      <p:stCondLst>
                        <p:cond delay="0"/>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8"/>
                                        </p:tgtEl>
                                        <p:attrNameLst>
                                          <p:attrName>fillcolor</p:attrName>
                                        </p:attrNameLst>
                                      </p:cBhvr>
                                      <p:to>
                                        <a:srgbClr val="2F5496"/>
                                      </p:to>
                                    </p:animClr>
                                    <p:set>
                                      <p:cBhvr>
                                        <p:cTn id="35" dur="2000" fill="hold"/>
                                        <p:tgtEl>
                                          <p:spTgt spid="8"/>
                                        </p:tgtEl>
                                        <p:attrNameLst>
                                          <p:attrName>fill.type</p:attrName>
                                        </p:attrNameLst>
                                      </p:cBhvr>
                                      <p:to>
                                        <p:strVal val="solid"/>
                                      </p:to>
                                    </p:set>
                                    <p:set>
                                      <p:cBhvr>
                                        <p:cTn id="36" dur="2000" fill="hold"/>
                                        <p:tgtEl>
                                          <p:spTgt spid="8"/>
                                        </p:tgtEl>
                                        <p:attrNameLst>
                                          <p:attrName>fill.on</p:attrName>
                                        </p:attrNameLst>
                                      </p:cBhvr>
                                      <p:to>
                                        <p:strVal val="true"/>
                                      </p:to>
                                    </p:set>
                                  </p:childTnLst>
                                </p:cTn>
                              </p:par>
                            </p:childTnLst>
                          </p:cTn>
                        </p:par>
                      </p:childTnLst>
                    </p:cTn>
                  </p:par>
                </p:childTnLst>
              </p:cTn>
              <p:nextCondLst>
                <p:cond evt="onClick" delay="0">
                  <p:tgtEl>
                    <p:spTgt spid="8"/>
                  </p:tgtEl>
                </p:cond>
              </p:nextCondLst>
            </p:seq>
            <p:seq concurrent="1" nextAc="seek">
              <p:cTn id="37" restart="whenNotActive" fill="hold" evtFilter="cancelBubble" nodeType="interactiveSeq">
                <p:stCondLst>
                  <p:cond evt="onClick" delay="0">
                    <p:tgtEl>
                      <p:spTgt spid="9"/>
                    </p:tgtEl>
                  </p:cond>
                </p:stCondLst>
                <p:endSync evt="end" delay="0">
                  <p:rtn val="all"/>
                </p:endSync>
                <p:childTnLst>
                  <p:par>
                    <p:cTn id="38" fill="hold">
                      <p:stCondLst>
                        <p:cond delay="0"/>
                      </p:stCondLst>
                      <p:childTnLst>
                        <p:par>
                          <p:cTn id="39" fill="hold">
                            <p:stCondLst>
                              <p:cond delay="0"/>
                            </p:stCondLst>
                            <p:childTnLst>
                              <p:par>
                                <p:cTn id="40" presetID="1" presetClass="emph" presetSubtype="2" fill="hold" nodeType="clickEffect">
                                  <p:stCondLst>
                                    <p:cond delay="0"/>
                                  </p:stCondLst>
                                  <p:childTnLst>
                                    <p:animClr clrSpc="rgb" dir="cw">
                                      <p:cBhvr>
                                        <p:cTn id="41" dur="2000" fill="hold"/>
                                        <p:tgtEl>
                                          <p:spTgt spid="9"/>
                                        </p:tgtEl>
                                        <p:attrNameLst>
                                          <p:attrName>fillcolor</p:attrName>
                                        </p:attrNameLst>
                                      </p:cBhvr>
                                      <p:to>
                                        <a:srgbClr val="7030A0"/>
                                      </p:to>
                                    </p:animClr>
                                    <p:set>
                                      <p:cBhvr>
                                        <p:cTn id="42" dur="2000" fill="hold"/>
                                        <p:tgtEl>
                                          <p:spTgt spid="9"/>
                                        </p:tgtEl>
                                        <p:attrNameLst>
                                          <p:attrName>fill.type</p:attrName>
                                        </p:attrNameLst>
                                      </p:cBhvr>
                                      <p:to>
                                        <p:strVal val="solid"/>
                                      </p:to>
                                    </p:set>
                                    <p:set>
                                      <p:cBhvr>
                                        <p:cTn id="43" dur="2000" fill="hold"/>
                                        <p:tgtEl>
                                          <p:spTgt spid="9"/>
                                        </p:tgtEl>
                                        <p:attrNameLst>
                                          <p:attrName>fill.on</p:attrName>
                                        </p:attrNameLst>
                                      </p:cBhvr>
                                      <p:to>
                                        <p:strVal val="true"/>
                                      </p:to>
                                    </p:set>
                                  </p:childTnLst>
                                </p:cTn>
                              </p:par>
                            </p:childTnLst>
                          </p:cTn>
                        </p:par>
                      </p:childTnLst>
                    </p:cTn>
                  </p:par>
                </p:childTnLst>
              </p:cTn>
              <p:nextCondLst>
                <p:cond evt="onClick" delay="0">
                  <p:tgtEl>
                    <p:spTgt spid="9"/>
                  </p:tgtEl>
                </p:cond>
              </p:nextCondLst>
            </p:seq>
            <p:seq concurrent="1" nextAc="seek">
              <p:cTn id="44" restart="whenNotActive" fill="hold" evtFilter="cancelBubble" nodeType="interactiveSeq">
                <p:stCondLst>
                  <p:cond evt="onClick" delay="0">
                    <p:tgtEl>
                      <p:spTgt spid="14"/>
                    </p:tgtEl>
                  </p:cond>
                </p:stCondLst>
                <p:endSync evt="end" delay="0">
                  <p:rtn val="all"/>
                </p:endSync>
                <p:childTnLst>
                  <p:par>
                    <p:cTn id="45" fill="hold">
                      <p:stCondLst>
                        <p:cond delay="0"/>
                      </p:stCondLst>
                      <p:childTnLst>
                        <p:par>
                          <p:cTn id="46" fill="hold">
                            <p:stCondLst>
                              <p:cond delay="0"/>
                            </p:stCondLst>
                            <p:childTnLst>
                              <p:par>
                                <p:cTn id="47" presetID="1" presetClass="emph" presetSubtype="2" fill="hold" nodeType="clickEffect">
                                  <p:stCondLst>
                                    <p:cond delay="0"/>
                                  </p:stCondLst>
                                  <p:childTnLst>
                                    <p:animClr clrSpc="rgb" dir="cw">
                                      <p:cBhvr>
                                        <p:cTn id="48" dur="2000" fill="hold"/>
                                        <p:tgtEl>
                                          <p:spTgt spid="14"/>
                                        </p:tgtEl>
                                        <p:attrNameLst>
                                          <p:attrName>fillcolor</p:attrName>
                                        </p:attrNameLst>
                                      </p:cBhvr>
                                      <p:to>
                                        <a:srgbClr val="FFC000"/>
                                      </p:to>
                                    </p:animClr>
                                    <p:set>
                                      <p:cBhvr>
                                        <p:cTn id="49" dur="2000" fill="hold"/>
                                        <p:tgtEl>
                                          <p:spTgt spid="14"/>
                                        </p:tgtEl>
                                        <p:attrNameLst>
                                          <p:attrName>fill.type</p:attrName>
                                        </p:attrNameLst>
                                      </p:cBhvr>
                                      <p:to>
                                        <p:strVal val="solid"/>
                                      </p:to>
                                    </p:set>
                                    <p:set>
                                      <p:cBhvr>
                                        <p:cTn id="50" dur="2000" fill="hold"/>
                                        <p:tgtEl>
                                          <p:spTgt spid="14"/>
                                        </p:tgtEl>
                                        <p:attrNameLst>
                                          <p:attrName>fill.on</p:attrName>
                                        </p:attrNameLst>
                                      </p:cBhvr>
                                      <p:to>
                                        <p:strVal val="true"/>
                                      </p:to>
                                    </p:set>
                                  </p:childTnLst>
                                </p:cTn>
                              </p:par>
                            </p:childTnLst>
                          </p:cTn>
                        </p:par>
                      </p:childTnLst>
                    </p:cTn>
                  </p:par>
                </p:childTnLst>
              </p:cTn>
              <p:nextCondLst>
                <p:cond evt="onClick" delay="0">
                  <p:tgtEl>
                    <p:spTgt spid="14"/>
                  </p:tgtEl>
                </p:cond>
              </p:nextCondLst>
            </p:seq>
            <p:seq concurrent="1" nextAc="seek">
              <p:cTn id="51" restart="whenNotActive" fill="hold" evtFilter="cancelBubble" nodeType="interactiveSeq">
                <p:stCondLst>
                  <p:cond evt="onClick" delay="0">
                    <p:tgtEl>
                      <p:spTgt spid="15"/>
                    </p:tgtEl>
                  </p:cond>
                </p:stCondLst>
                <p:endSync evt="end" delay="0">
                  <p:rtn val="all"/>
                </p:endSync>
                <p:childTnLst>
                  <p:par>
                    <p:cTn id="52" fill="hold">
                      <p:stCondLst>
                        <p:cond delay="0"/>
                      </p:stCondLst>
                      <p:childTnLst>
                        <p:par>
                          <p:cTn id="53" fill="hold">
                            <p:stCondLst>
                              <p:cond delay="0"/>
                            </p:stCondLst>
                            <p:childTnLst>
                              <p:par>
                                <p:cTn id="54" presetID="1" presetClass="emph" presetSubtype="2" fill="hold" nodeType="clickEffect">
                                  <p:stCondLst>
                                    <p:cond delay="0"/>
                                  </p:stCondLst>
                                  <p:childTnLst>
                                    <p:animClr clrSpc="rgb" dir="cw">
                                      <p:cBhvr>
                                        <p:cTn id="55" dur="2000" fill="hold"/>
                                        <p:tgtEl>
                                          <p:spTgt spid="15"/>
                                        </p:tgtEl>
                                        <p:attrNameLst>
                                          <p:attrName>fillcolor</p:attrName>
                                        </p:attrNameLst>
                                      </p:cBhvr>
                                      <p:to>
                                        <a:srgbClr val="7030A0"/>
                                      </p:to>
                                    </p:animClr>
                                    <p:set>
                                      <p:cBhvr>
                                        <p:cTn id="56" dur="2000" fill="hold"/>
                                        <p:tgtEl>
                                          <p:spTgt spid="15"/>
                                        </p:tgtEl>
                                        <p:attrNameLst>
                                          <p:attrName>fill.type</p:attrName>
                                        </p:attrNameLst>
                                      </p:cBhvr>
                                      <p:to>
                                        <p:strVal val="solid"/>
                                      </p:to>
                                    </p:set>
                                    <p:set>
                                      <p:cBhvr>
                                        <p:cTn id="57" dur="2000" fill="hold"/>
                                        <p:tgtEl>
                                          <p:spTgt spid="15"/>
                                        </p:tgtEl>
                                        <p:attrNameLst>
                                          <p:attrName>fill.on</p:attrName>
                                        </p:attrNameLst>
                                      </p:cBhvr>
                                      <p:to>
                                        <p:strVal val="true"/>
                                      </p:to>
                                    </p:set>
                                  </p:childTnLst>
                                </p:cTn>
                              </p:par>
                            </p:childTnLst>
                          </p:cTn>
                        </p:par>
                      </p:childTnLst>
                    </p:cTn>
                  </p:par>
                </p:childTnLst>
              </p:cTn>
              <p:nextCondLst>
                <p:cond evt="onClick" delay="0">
                  <p:tgtEl>
                    <p:spTgt spid="15"/>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it-IT" sz="2000" b="1" strike="noStrike" spc="-1" dirty="0" err="1">
                <a:solidFill>
                  <a:srgbClr val="203864"/>
                </a:solidFill>
                <a:latin typeface="Calibri"/>
                <a:ea typeface="DejaVu Sans"/>
              </a:rPr>
              <a:t>Geschlechtsspezifische</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Unterschiede</a:t>
            </a:r>
            <a:r>
              <a:rPr lang="it-IT" sz="2000" b="1" strike="noStrike" spc="-1" dirty="0">
                <a:solidFill>
                  <a:srgbClr val="203864"/>
                </a:solidFill>
                <a:latin typeface="Calibri"/>
                <a:ea typeface="DejaVu Sans"/>
              </a:rPr>
              <a:t> in </a:t>
            </a:r>
            <a:r>
              <a:rPr lang="it-IT" sz="2000" b="1" strike="noStrike" spc="-1" dirty="0" err="1">
                <a:solidFill>
                  <a:srgbClr val="203864"/>
                </a:solidFill>
                <a:latin typeface="Calibri"/>
                <a:ea typeface="DejaVu Sans"/>
              </a:rPr>
              <a:t>der</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Gesundheit</a:t>
            </a:r>
            <a:r>
              <a:rPr lang="it-IT" sz="2000" b="1" strike="noStrike" spc="-1" dirty="0">
                <a:solidFill>
                  <a:srgbClr val="203864"/>
                </a:solidFill>
                <a:latin typeface="Calibri"/>
                <a:ea typeface="DejaVu Sans"/>
              </a:rPr>
              <a:t>...</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A. </a:t>
            </a:r>
            <a:r>
              <a:rPr lang="en-US" spc="-1" dirty="0" err="1">
                <a:ea typeface="DejaVu Sans"/>
              </a:rPr>
              <a:t>Existieren</a:t>
            </a:r>
            <a:r>
              <a:rPr lang="en-US" spc="-1" dirty="0">
                <a:ea typeface="DejaVu Sans"/>
              </a:rPr>
              <a:t> </a:t>
            </a:r>
            <a:r>
              <a:rPr lang="en-US" spc="-1" dirty="0" err="1">
                <a:ea typeface="DejaVu Sans"/>
              </a:rPr>
              <a:t>nicht</a:t>
            </a:r>
            <a:r>
              <a:rPr lang="en-US" spc="-1" dirty="0">
                <a:ea typeface="DejaVu Sans"/>
              </a:rPr>
              <a:t> </a:t>
            </a:r>
            <a:endParaRPr lang="de-DE" spc="-1" dirty="0">
              <a:solidFill>
                <a:srgbClr val="000000"/>
              </a:solidFill>
              <a:latin typeface="Aria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B. </a:t>
            </a:r>
            <a:r>
              <a:rPr lang="en-US" spc="-1" dirty="0" err="1">
                <a:ea typeface="DejaVu Sans"/>
              </a:rPr>
              <a:t>Existieren</a:t>
            </a:r>
            <a:r>
              <a:rPr lang="en-US" spc="-1" dirty="0">
                <a:ea typeface="DejaVu Sans"/>
              </a:rPr>
              <a:t> von </a:t>
            </a:r>
            <a:r>
              <a:rPr lang="en-US" spc="-1" dirty="0" err="1">
                <a:ea typeface="DejaVu Sans"/>
              </a:rPr>
              <a:t>Geburt</a:t>
            </a:r>
            <a:r>
              <a:rPr lang="en-US" spc="-1" dirty="0">
                <a:ea typeface="DejaVu Sans"/>
              </a:rPr>
              <a:t> an</a:t>
            </a:r>
            <a:endParaRPr lang="de-DE" spc="-1" dirty="0">
              <a:solidFill>
                <a:srgbClr val="000000"/>
              </a:solidFill>
              <a:latin typeface="Arial"/>
            </a:endParaRPr>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D. </a:t>
            </a:r>
            <a:r>
              <a:rPr lang="en-US" spc="-1" dirty="0" err="1">
                <a:ea typeface="DejaVu Sans"/>
              </a:rPr>
              <a:t>zeigen</a:t>
            </a:r>
            <a:r>
              <a:rPr lang="en-US" spc="-1" dirty="0">
                <a:ea typeface="DejaVu Sans"/>
              </a:rPr>
              <a:t>, </a:t>
            </a:r>
            <a:r>
              <a:rPr lang="en-US" spc="-1" dirty="0" err="1">
                <a:ea typeface="DejaVu Sans"/>
              </a:rPr>
              <a:t>dass</a:t>
            </a:r>
            <a:r>
              <a:rPr lang="en-US" spc="-1" dirty="0">
                <a:ea typeface="DejaVu Sans"/>
              </a:rPr>
              <a:t> Frauen </a:t>
            </a:r>
            <a:r>
              <a:rPr lang="en-US" spc="-1" dirty="0" err="1">
                <a:ea typeface="DejaVu Sans"/>
              </a:rPr>
              <a:t>im</a:t>
            </a:r>
            <a:r>
              <a:rPr lang="en-US" spc="-1" dirty="0">
                <a:ea typeface="DejaVu Sans"/>
              </a:rPr>
              <a:t> </a:t>
            </a:r>
            <a:r>
              <a:rPr lang="en-US" spc="-1" dirty="0" err="1">
                <a:ea typeface="DejaVu Sans"/>
              </a:rPr>
              <a:t>Allgemeinen</a:t>
            </a:r>
            <a:r>
              <a:rPr lang="en-US" spc="-1" dirty="0">
                <a:ea typeface="DejaVu Sans"/>
              </a:rPr>
              <a:t> </a:t>
            </a:r>
            <a:r>
              <a:rPr lang="en-US" spc="-1" dirty="0" err="1">
                <a:ea typeface="DejaVu Sans"/>
              </a:rPr>
              <a:t>gesünder</a:t>
            </a:r>
            <a:r>
              <a:rPr lang="en-US" spc="-1" dirty="0">
                <a:ea typeface="DejaVu Sans"/>
              </a:rPr>
              <a:t> </a:t>
            </a:r>
            <a:r>
              <a:rPr lang="en-US" spc="-1" dirty="0" err="1">
                <a:ea typeface="DejaVu Sans"/>
              </a:rPr>
              <a:t>sind</a:t>
            </a:r>
            <a:r>
              <a:rPr lang="en-US" spc="-1" dirty="0">
                <a:ea typeface="DejaVu Sans"/>
              </a:rPr>
              <a:t> </a:t>
            </a:r>
            <a:r>
              <a:rPr lang="en-US" spc="-1" dirty="0" err="1">
                <a:ea typeface="DejaVu Sans"/>
              </a:rPr>
              <a:t>als</a:t>
            </a:r>
            <a:r>
              <a:rPr lang="en-US" spc="-1" dirty="0">
                <a:ea typeface="DejaVu Sans"/>
              </a:rPr>
              <a:t> </a:t>
            </a:r>
            <a:r>
              <a:rPr lang="en-US" spc="-1" dirty="0" err="1">
                <a:ea typeface="DejaVu Sans"/>
              </a:rPr>
              <a:t>Männer</a:t>
            </a:r>
            <a:r>
              <a:rPr lang="en-US" spc="-1" dirty="0">
                <a:ea typeface="DejaVu Sans"/>
              </a:rPr>
              <a:t> </a:t>
            </a:r>
            <a:endParaRPr lang="de-DE" spc="-1" dirty="0">
              <a:solidFill>
                <a:srgbClr val="000000"/>
              </a:solidFill>
              <a:latin typeface="Arial"/>
            </a:endParaRPr>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351862" cy="307777"/>
          </a:xfrm>
          <a:prstGeom prst="rect">
            <a:avLst/>
          </a:prstGeom>
        </p:spPr>
        <p:txBody>
          <a:bodyPr wrap="none" rtlCol="0">
            <a:spAutoFit/>
          </a:bodyPr>
          <a:lstStyle/>
          <a:p>
            <a:r>
              <a:rPr lang="en-US" sz="1400" b="1" i="1" dirty="0"/>
              <a:t>Zwei </a:t>
            </a:r>
            <a:r>
              <a:rPr lang="en-US" sz="1400" b="1" i="1" dirty="0" err="1"/>
              <a:t>Antworten</a:t>
            </a:r>
            <a:r>
              <a:rPr lang="en-US" sz="1400" b="1" i="1" dirty="0"/>
              <a:t> </a:t>
            </a:r>
            <a:r>
              <a:rPr lang="en-US" sz="1400" b="1" i="1" dirty="0" err="1"/>
              <a:t>sind</a:t>
            </a:r>
            <a:r>
              <a:rPr lang="en-US" sz="1400" b="1" i="1" dirty="0"/>
              <a:t> </a:t>
            </a:r>
            <a:r>
              <a:rPr lang="en-US" sz="1400" b="1" i="1" dirty="0" err="1"/>
              <a:t>korrekt</a:t>
            </a:r>
            <a:r>
              <a:rPr lang="en-US" sz="1400" b="1" i="1" dirty="0"/>
              <a:t>!</a:t>
            </a:r>
            <a:endParaRPr lang="el-GR" sz="1400" b="1" i="1" dirty="0" err="1"/>
          </a:p>
        </p:txBody>
      </p:sp>
      <p:sp>
        <p:nvSpPr>
          <p:cNvPr id="2" name="Ορθογώνιο 9">
            <a:extLst>
              <a:ext uri="{FF2B5EF4-FFF2-40B4-BE49-F238E27FC236}">
                <a16:creationId xmlns:a16="http://schemas.microsoft.com/office/drawing/2014/main" id="{53EB3A1B-0DF4-4F3A-9B5F-EBFE4E812BBD}"/>
              </a:ext>
            </a:extLst>
          </p:cNvPr>
          <p:cNvSpPr/>
          <p:nvPr/>
        </p:nvSpPr>
        <p:spPr>
          <a:xfrm>
            <a:off x="2105025"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C. </a:t>
            </a:r>
            <a:r>
              <a:rPr lang="en-US" spc="-1" dirty="0" err="1">
                <a:ea typeface="DejaVu Sans"/>
              </a:rPr>
              <a:t>stehen</a:t>
            </a:r>
            <a:r>
              <a:rPr lang="en-US" spc="-1" dirty="0">
                <a:ea typeface="DejaVu Sans"/>
              </a:rPr>
              <a:t> in </a:t>
            </a:r>
            <a:r>
              <a:rPr lang="en-US" spc="-1" dirty="0" err="1">
                <a:ea typeface="DejaVu Sans"/>
              </a:rPr>
              <a:t>Zusammenhang</a:t>
            </a:r>
            <a:r>
              <a:rPr lang="en-US" spc="-1" dirty="0">
                <a:ea typeface="DejaVu Sans"/>
              </a:rPr>
              <a:t> </a:t>
            </a:r>
            <a:r>
              <a:rPr lang="en-US" spc="-1" dirty="0" err="1">
                <a:ea typeface="DejaVu Sans"/>
              </a:rPr>
              <a:t>mit</a:t>
            </a:r>
            <a:r>
              <a:rPr lang="en-US" spc="-1" dirty="0">
                <a:ea typeface="DejaVu Sans"/>
              </a:rPr>
              <a:t> der </a:t>
            </a:r>
            <a:r>
              <a:rPr lang="en-US" spc="-1" dirty="0" err="1">
                <a:ea typeface="DejaVu Sans"/>
              </a:rPr>
              <a:t>Lebenserwartung</a:t>
            </a:r>
            <a:r>
              <a:rPr lang="en-US" spc="-1" dirty="0">
                <a:ea typeface="DejaVu Sans"/>
              </a:rPr>
              <a:t> und dem </a:t>
            </a:r>
            <a:r>
              <a:rPr lang="en-US" spc="-1" dirty="0" err="1">
                <a:ea typeface="DejaVu Sans"/>
              </a:rPr>
              <a:t>gesunden</a:t>
            </a:r>
            <a:r>
              <a:rPr lang="en-US" spc="-1" dirty="0">
                <a:ea typeface="DejaVu Sans"/>
              </a:rPr>
              <a:t> Altern von </a:t>
            </a:r>
            <a:r>
              <a:rPr lang="en-US" spc="-1" dirty="0" err="1">
                <a:ea typeface="DejaVu Sans"/>
              </a:rPr>
              <a:t>Männern</a:t>
            </a:r>
            <a:r>
              <a:rPr lang="en-US" spc="-1" dirty="0">
                <a:ea typeface="DejaVu Sans"/>
              </a:rPr>
              <a:t> und Frauen</a:t>
            </a:r>
            <a:endParaRPr lang="de-DE" spc="-1" dirty="0">
              <a:solidFill>
                <a:srgbClr val="000000"/>
              </a:solidFill>
              <a:latin typeface="Arial"/>
            </a:endParaRPr>
          </a:p>
        </p:txBody>
      </p:sp>
    </p:spTree>
    <p:extLst>
      <p:ext uri="{BB962C8B-B14F-4D97-AF65-F5344CB8AC3E}">
        <p14:creationId xmlns:p14="http://schemas.microsoft.com/office/powerpoint/2010/main" val="24174938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C01E24"/>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it-IT" sz="2000" b="1" strike="noStrike" spc="-1" dirty="0" err="1">
                <a:solidFill>
                  <a:srgbClr val="203864"/>
                </a:solidFill>
                <a:latin typeface="Calibri"/>
                <a:ea typeface="DejaVu Sans"/>
              </a:rPr>
              <a:t>Frauen</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leben</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länger</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als</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Männer</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aber</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mit</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Krankheiten</a:t>
            </a:r>
            <a:r>
              <a:rPr lang="it-IT" sz="2000" b="1" strike="noStrike" spc="-1" dirty="0">
                <a:solidFill>
                  <a:srgbClr val="203864"/>
                </a:solidFill>
                <a:latin typeface="Calibri"/>
                <a:ea typeface="DejaVu Sans"/>
              </a:rPr>
              <a:t> und </a:t>
            </a:r>
            <a:r>
              <a:rPr lang="it-IT" sz="2000" b="1" strike="noStrike" spc="-1" dirty="0" err="1">
                <a:solidFill>
                  <a:srgbClr val="203864"/>
                </a:solidFill>
                <a:latin typeface="Calibri"/>
                <a:ea typeface="DejaVu Sans"/>
              </a:rPr>
              <a:t>Behinderungen</a:t>
            </a:r>
            <a:r>
              <a:rPr lang="it-IT" sz="2000" b="1" strike="noStrike" spc="-1" dirty="0">
                <a:solidFill>
                  <a:srgbClr val="203864"/>
                </a:solidFill>
                <a:latin typeface="Calibri"/>
                <a:ea typeface="DejaVu Sans"/>
              </a:rPr>
              <a:t>.</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096000" y="2460297"/>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4805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Tree>
    <p:extLst>
      <p:ext uri="{BB962C8B-B14F-4D97-AF65-F5344CB8AC3E}">
        <p14:creationId xmlns:p14="http://schemas.microsoft.com/office/powerpoint/2010/main" val="411325476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it-IT" sz="2000" b="1" strike="noStrike" spc="-1" dirty="0">
                <a:solidFill>
                  <a:srgbClr val="203864"/>
                </a:solidFill>
                <a:latin typeface="Calibri"/>
                <a:ea typeface="DejaVu Sans"/>
              </a:rPr>
              <a:t>Herz-</a:t>
            </a:r>
            <a:r>
              <a:rPr lang="it-IT" sz="2000" b="1" strike="noStrike" spc="-1" dirty="0" err="1">
                <a:solidFill>
                  <a:srgbClr val="203864"/>
                </a:solidFill>
                <a:latin typeface="Calibri"/>
                <a:ea typeface="DejaVu Sans"/>
              </a:rPr>
              <a:t>Kreislauf</a:t>
            </a:r>
            <a:r>
              <a:rPr lang="it-IT" sz="2000" b="1" strike="noStrike" spc="-1" dirty="0">
                <a:solidFill>
                  <a:srgbClr val="203864"/>
                </a:solidFill>
                <a:latin typeface="Calibri"/>
                <a:ea typeface="DejaVu Sans"/>
              </a:rPr>
              <a:t>-</a:t>
            </a:r>
            <a:r>
              <a:rPr lang="it-IT" sz="2000" b="1" strike="noStrike" spc="-1" dirty="0" err="1">
                <a:solidFill>
                  <a:srgbClr val="203864"/>
                </a:solidFill>
                <a:latin typeface="Calibri"/>
                <a:ea typeface="DejaVu Sans"/>
              </a:rPr>
              <a:t>Erkrankungen</a:t>
            </a:r>
            <a:r>
              <a:rPr lang="it-IT" sz="2000" b="1" strike="noStrike" spc="-1" dirty="0">
                <a:solidFill>
                  <a:srgbClr val="203864"/>
                </a:solidFill>
                <a:latin typeface="Calibri"/>
                <a:ea typeface="DejaVu Sans"/>
              </a:rPr>
              <a:t>...</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11207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A. </a:t>
            </a:r>
            <a:r>
              <a:rPr lang="en-US" spc="-1" dirty="0" err="1">
                <a:ea typeface="DejaVu Sans"/>
              </a:rPr>
              <a:t>Haben</a:t>
            </a:r>
            <a:r>
              <a:rPr lang="en-US" spc="-1" dirty="0">
                <a:ea typeface="DejaVu Sans"/>
              </a:rPr>
              <a:t> </a:t>
            </a:r>
            <a:r>
              <a:rPr lang="en-US" spc="-1" dirty="0" err="1">
                <a:ea typeface="DejaVu Sans"/>
              </a:rPr>
              <a:t>bei</a:t>
            </a:r>
            <a:r>
              <a:rPr lang="en-US" spc="-1" dirty="0">
                <a:ea typeface="DejaVu Sans"/>
              </a:rPr>
              <a:t> </a:t>
            </a:r>
            <a:r>
              <a:rPr lang="en-US" spc="-1" dirty="0" err="1">
                <a:ea typeface="DejaVu Sans"/>
              </a:rPr>
              <a:t>Männern</a:t>
            </a:r>
            <a:r>
              <a:rPr lang="en-US" spc="-1" dirty="0">
                <a:ea typeface="DejaVu Sans"/>
              </a:rPr>
              <a:t> und Frauen den </a:t>
            </a:r>
            <a:r>
              <a:rPr lang="en-US" spc="-1" dirty="0" err="1">
                <a:ea typeface="DejaVu Sans"/>
              </a:rPr>
              <a:t>gleichen</a:t>
            </a:r>
            <a:r>
              <a:rPr lang="en-US" spc="-1" dirty="0">
                <a:ea typeface="DejaVu Sans"/>
              </a:rPr>
              <a:t> </a:t>
            </a:r>
            <a:r>
              <a:rPr lang="en-US" spc="-1" dirty="0" err="1">
                <a:ea typeface="DejaVu Sans"/>
              </a:rPr>
              <a:t>Mechanismus</a:t>
            </a:r>
            <a:r>
              <a:rPr lang="en-US" spc="-1" dirty="0">
                <a:ea typeface="DejaVu Sans"/>
              </a:rPr>
              <a:t>, Manifestation, Prognose und </a:t>
            </a:r>
            <a:r>
              <a:rPr lang="en-US" spc="-1" dirty="0" err="1">
                <a:ea typeface="DejaVu Sans"/>
              </a:rPr>
              <a:t>Behandlung</a:t>
            </a:r>
            <a:r>
              <a:rPr lang="en-US" spc="-1" dirty="0">
                <a:ea typeface="DejaVu Sans"/>
              </a:rPr>
              <a:t>.</a:t>
            </a:r>
            <a:endParaRPr lang="de-DE" spc="-1" dirty="0">
              <a:solidFill>
                <a:srgbClr val="000000"/>
              </a:solidFill>
              <a:latin typeface="Aria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11207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B. Betreffen keine Frauen.</a:t>
            </a:r>
            <a:endParaRPr lang="de-DE" spc="-1" dirty="0">
              <a:solidFill>
                <a:srgbClr val="000000"/>
              </a:solidFill>
              <a:latin typeface="Arial"/>
            </a:endParaRPr>
          </a:p>
        </p:txBody>
      </p:sp>
      <p:sp>
        <p:nvSpPr>
          <p:cNvPr id="11" name="Ορθογώνιο 10">
            <a:extLst>
              <a:ext uri="{FF2B5EF4-FFF2-40B4-BE49-F238E27FC236}">
                <a16:creationId xmlns:a16="http://schemas.microsoft.com/office/drawing/2014/main" id="{B08E9EB4-6838-4FCD-B853-E6E51FCAD438}"/>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D. Sind </a:t>
            </a:r>
            <a:r>
              <a:rPr lang="en-US" spc="-1" dirty="0" err="1">
                <a:ea typeface="DejaVu Sans"/>
              </a:rPr>
              <a:t>häufiger</a:t>
            </a:r>
            <a:r>
              <a:rPr lang="en-US" spc="-1" dirty="0">
                <a:ea typeface="DejaVu Sans"/>
              </a:rPr>
              <a:t> </a:t>
            </a:r>
            <a:r>
              <a:rPr lang="en-US" spc="-1" dirty="0" err="1">
                <a:ea typeface="DejaVu Sans"/>
              </a:rPr>
              <a:t>bei</a:t>
            </a:r>
            <a:r>
              <a:rPr lang="en-US" spc="-1" dirty="0">
                <a:ea typeface="DejaVu Sans"/>
              </a:rPr>
              <a:t> </a:t>
            </a:r>
            <a:r>
              <a:rPr lang="en-US" spc="-1" dirty="0" err="1">
                <a:ea typeface="DejaVu Sans"/>
              </a:rPr>
              <a:t>Männern</a:t>
            </a:r>
            <a:r>
              <a:rPr lang="en-US" spc="-1" dirty="0">
                <a:ea typeface="DejaVu Sans"/>
              </a:rPr>
              <a:t> </a:t>
            </a:r>
            <a:r>
              <a:rPr lang="en-US" spc="-1" dirty="0" err="1">
                <a:ea typeface="DejaVu Sans"/>
              </a:rPr>
              <a:t>anzutreffen</a:t>
            </a:r>
            <a:r>
              <a:rPr lang="en-US" spc="-1" dirty="0">
                <a:ea typeface="DejaVu Sans"/>
              </a:rPr>
              <a:t>.</a:t>
            </a:r>
            <a:endParaRPr lang="de-DE" spc="-1" dirty="0">
              <a:solidFill>
                <a:srgbClr val="000000"/>
              </a:solidFill>
              <a:latin typeface="Arial"/>
            </a:endParaRPr>
          </a:p>
        </p:txBody>
      </p:sp>
      <p:sp>
        <p:nvSpPr>
          <p:cNvPr id="7" name="TextBox 6">
            <a:extLst>
              <a:ext uri="{FF2B5EF4-FFF2-40B4-BE49-F238E27FC236}">
                <a16:creationId xmlns:a16="http://schemas.microsoft.com/office/drawing/2014/main" id="{3CA84F15-E3A8-4204-B4E9-D5D4C30C2F30}"/>
              </a:ext>
            </a:extLst>
          </p:cNvPr>
          <p:cNvSpPr txBox="1"/>
          <p:nvPr/>
        </p:nvSpPr>
        <p:spPr>
          <a:xfrm>
            <a:off x="2112607" y="1987414"/>
            <a:ext cx="2261004" cy="307777"/>
          </a:xfrm>
          <a:prstGeom prst="rect">
            <a:avLst/>
          </a:prstGeom>
        </p:spPr>
        <p:txBody>
          <a:bodyPr wrap="none" rtlCol="0">
            <a:spAutoFit/>
          </a:bodyPr>
          <a:lstStyle/>
          <a:p>
            <a:pPr algn="l"/>
            <a:r>
              <a:rPr lang="de-DE" sz="1400" i="1" dirty="0"/>
              <a:t>Nur eine Antwort ist korrekt!</a:t>
            </a:r>
            <a:endParaRPr lang="el-GR" sz="1400" i="1" dirty="0" err="1"/>
          </a:p>
        </p:txBody>
      </p:sp>
      <p:sp>
        <p:nvSpPr>
          <p:cNvPr id="2" name="Ορθογώνιο 11">
            <a:extLst>
              <a:ext uri="{FF2B5EF4-FFF2-40B4-BE49-F238E27FC236}">
                <a16:creationId xmlns:a16="http://schemas.microsoft.com/office/drawing/2014/main" id="{76DC98E3-03AE-05FE-D306-50B5372D125D}"/>
              </a:ext>
            </a:extLst>
          </p:cNvPr>
          <p:cNvSpPr/>
          <p:nvPr/>
        </p:nvSpPr>
        <p:spPr>
          <a:xfrm>
            <a:off x="2112607"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C. Sind die häufigste Todesursache bei Frauen nach der Menopause. </a:t>
            </a:r>
            <a:endParaRPr lang="el-GR" dirty="0"/>
          </a:p>
        </p:txBody>
      </p:sp>
    </p:spTree>
    <p:extLst>
      <p:ext uri="{BB962C8B-B14F-4D97-AF65-F5344CB8AC3E}">
        <p14:creationId xmlns:p14="http://schemas.microsoft.com/office/powerpoint/2010/main" val="400842026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it-IT" sz="2000" b="1" strike="noStrike" spc="-1" dirty="0">
                <a:solidFill>
                  <a:srgbClr val="203864"/>
                </a:solidFill>
                <a:latin typeface="Calibri"/>
                <a:ea typeface="DejaVu Sans"/>
              </a:rPr>
              <a:t>Von </a:t>
            </a:r>
            <a:r>
              <a:rPr lang="it-IT" sz="2000" b="1" strike="noStrike" spc="-1" dirty="0" err="1">
                <a:solidFill>
                  <a:srgbClr val="203864"/>
                </a:solidFill>
                <a:latin typeface="Calibri"/>
                <a:ea typeface="DejaVu Sans"/>
              </a:rPr>
              <a:t>allen</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gynäkologischen</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Krebsarten</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gibt</a:t>
            </a:r>
            <a:r>
              <a:rPr lang="it-IT" sz="2000" b="1" strike="noStrike" spc="-1" dirty="0">
                <a:solidFill>
                  <a:srgbClr val="203864"/>
                </a:solidFill>
                <a:latin typeface="Calibri"/>
                <a:ea typeface="DejaVu Sans"/>
              </a:rPr>
              <a:t> es </a:t>
            </a:r>
            <a:r>
              <a:rPr lang="it-IT" sz="2000" b="1" strike="noStrike" spc="-1" dirty="0" err="1">
                <a:solidFill>
                  <a:srgbClr val="203864"/>
                </a:solidFill>
                <a:latin typeface="Calibri"/>
                <a:ea typeface="DejaVu Sans"/>
              </a:rPr>
              <a:t>nur</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für</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Gebärmutterhalskrebs</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wirksame</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Früherkennungstests</a:t>
            </a:r>
            <a:r>
              <a:rPr lang="it-IT" sz="2000" b="1" strike="noStrike" spc="-1" dirty="0">
                <a:solidFill>
                  <a:srgbClr val="203864"/>
                </a:solidFill>
                <a:latin typeface="Calibri"/>
                <a:ea typeface="DejaVu Sans"/>
              </a:rPr>
              <a:t>.</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Tree>
    <p:extLst>
      <p:ext uri="{BB962C8B-B14F-4D97-AF65-F5344CB8AC3E}">
        <p14:creationId xmlns:p14="http://schemas.microsoft.com/office/powerpoint/2010/main" val="12274683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688370"/>
            <a:ext cx="7534275" cy="1245206"/>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en-US" sz="2000" b="1" strike="noStrike" spc="-1" dirty="0">
                <a:solidFill>
                  <a:srgbClr val="203864"/>
                </a:solidFill>
                <a:latin typeface="Calibri"/>
                <a:ea typeface="DejaVu Sans"/>
              </a:rPr>
              <a:t>Die Menopause </a:t>
            </a:r>
            <a:r>
              <a:rPr lang="en-US" sz="2000" b="1" strike="noStrike" spc="-1" dirty="0" err="1">
                <a:solidFill>
                  <a:srgbClr val="203864"/>
                </a:solidFill>
                <a:latin typeface="Calibri"/>
                <a:ea typeface="DejaVu Sans"/>
              </a:rPr>
              <a:t>verläuft</a:t>
            </a:r>
            <a:r>
              <a:rPr lang="en-US" sz="2000" b="1" strike="noStrike" spc="-1" dirty="0">
                <a:solidFill>
                  <a:srgbClr val="203864"/>
                </a:solidFill>
                <a:latin typeface="Calibri"/>
                <a:ea typeface="DejaVu Sans"/>
              </a:rPr>
              <a:t> in </a:t>
            </a:r>
            <a:r>
              <a:rPr lang="en-US" sz="2000" b="1" strike="noStrike" spc="-1" dirty="0" err="1">
                <a:solidFill>
                  <a:srgbClr val="203864"/>
                </a:solidFill>
                <a:latin typeface="Calibri"/>
                <a:ea typeface="DejaVu Sans"/>
              </a:rPr>
              <a:t>mehreren</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Phasen</a:t>
            </a:r>
            <a:r>
              <a:rPr lang="en-US" sz="2000" b="1" strike="noStrike" spc="-1" dirty="0">
                <a:solidFill>
                  <a:srgbClr val="203864"/>
                </a:solidFill>
                <a:latin typeface="Calibri"/>
                <a:ea typeface="DejaVu Sans"/>
              </a:rPr>
              <a:t>. Welches </a:t>
            </a:r>
            <a:r>
              <a:rPr lang="en-US" sz="2000" b="1" strike="noStrike" spc="-1" dirty="0" err="1">
                <a:solidFill>
                  <a:srgbClr val="203864"/>
                </a:solidFill>
                <a:latin typeface="Calibri"/>
                <a:ea typeface="DejaVu Sans"/>
              </a:rPr>
              <a:t>ist</a:t>
            </a:r>
            <a:r>
              <a:rPr lang="en-US" sz="2000" b="1" strike="noStrike" spc="-1" dirty="0">
                <a:solidFill>
                  <a:srgbClr val="203864"/>
                </a:solidFill>
                <a:latin typeface="Calibri"/>
                <a:ea typeface="DejaVu Sans"/>
              </a:rPr>
              <a:t> das Stadium, das </a:t>
            </a:r>
            <a:r>
              <a:rPr lang="en-US" sz="2000" b="1" strike="noStrike" spc="-1" dirty="0" err="1">
                <a:solidFill>
                  <a:srgbClr val="203864"/>
                </a:solidFill>
                <a:latin typeface="Calibri"/>
                <a:ea typeface="DejaVu Sans"/>
              </a:rPr>
              <a:t>zwischen</a:t>
            </a:r>
            <a:r>
              <a:rPr lang="en-US" sz="2000" b="1" strike="noStrike" spc="-1" dirty="0">
                <a:solidFill>
                  <a:srgbClr val="203864"/>
                </a:solidFill>
                <a:latin typeface="Calibri"/>
                <a:ea typeface="DejaVu Sans"/>
              </a:rPr>
              <a:t> 4 und 8 Jahren </a:t>
            </a:r>
            <a:r>
              <a:rPr lang="en-US" sz="2000" b="1" strike="noStrike" spc="-1" dirty="0" err="1">
                <a:solidFill>
                  <a:srgbClr val="203864"/>
                </a:solidFill>
                <a:latin typeface="Calibri"/>
                <a:ea typeface="DejaVu Sans"/>
              </a:rPr>
              <a:t>dauern</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kann</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durch</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Veränderungen</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im</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Zyklusmuster</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gekennzeichnet</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ist</a:t>
            </a:r>
            <a:r>
              <a:rPr lang="en-US" sz="2000" b="1" strike="noStrike" spc="-1" dirty="0">
                <a:solidFill>
                  <a:srgbClr val="203864"/>
                </a:solidFill>
                <a:latin typeface="Calibri"/>
                <a:ea typeface="DejaVu Sans"/>
              </a:rPr>
              <a:t> und </a:t>
            </a:r>
            <a:r>
              <a:rPr lang="en-US" sz="2000" b="1" strike="noStrike" spc="-1" dirty="0" err="1">
                <a:solidFill>
                  <a:srgbClr val="203864"/>
                </a:solidFill>
                <a:latin typeface="Calibri"/>
                <a:ea typeface="DejaVu Sans"/>
              </a:rPr>
              <a:t>zur</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letzten</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Regelblutung</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führt</a:t>
            </a:r>
            <a:r>
              <a:rPr lang="en-US" sz="2000" b="1" strike="noStrike" spc="-1" dirty="0">
                <a:solidFill>
                  <a:srgbClr val="203864"/>
                </a:solidFill>
                <a:latin typeface="Calibri"/>
                <a:ea typeface="DejaVu Sans"/>
              </a:rPr>
              <a:t>?</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D. </a:t>
            </a:r>
            <a:r>
              <a:rPr lang="en-US" spc="-1" dirty="0" err="1">
                <a:ea typeface="DejaVu Sans"/>
              </a:rPr>
              <a:t>Vorzeitige</a:t>
            </a:r>
            <a:r>
              <a:rPr lang="en-US" spc="-1" dirty="0">
                <a:ea typeface="DejaVu Sans"/>
              </a:rPr>
              <a:t> Menopause</a:t>
            </a:r>
            <a:endParaRPr lang="de-DE" spc="-1" dirty="0">
              <a:solidFill>
                <a:srgbClr val="000000"/>
              </a:solidFill>
              <a:latin typeface="Aria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Menarche</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t>
            </a:r>
            <a:r>
              <a:rPr lang="en-US" dirty="0" err="1"/>
              <a:t>Postmenopause</a:t>
            </a:r>
            <a:endParaRPr lang="el-GR" baseline="30000" dirty="0"/>
          </a:p>
        </p:txBody>
      </p:sp>
      <p:sp>
        <p:nvSpPr>
          <p:cNvPr id="2" name="TextBox 1">
            <a:extLst>
              <a:ext uri="{FF2B5EF4-FFF2-40B4-BE49-F238E27FC236}">
                <a16:creationId xmlns:a16="http://schemas.microsoft.com/office/drawing/2014/main" id="{D5E63C17-BD03-4222-BC8D-E1F551A4DD54}"/>
              </a:ext>
            </a:extLst>
          </p:cNvPr>
          <p:cNvSpPr txBox="1"/>
          <p:nvPr/>
        </p:nvSpPr>
        <p:spPr>
          <a:xfrm>
            <a:off x="2112607" y="1987414"/>
            <a:ext cx="2261004" cy="307777"/>
          </a:xfrm>
          <a:prstGeom prst="rect">
            <a:avLst/>
          </a:prstGeom>
        </p:spPr>
        <p:txBody>
          <a:bodyPr wrap="none" rtlCol="0">
            <a:spAutoFit/>
          </a:bodyPr>
          <a:lstStyle/>
          <a:p>
            <a:pPr algn="l"/>
            <a:r>
              <a:rPr lang="de-DE" sz="1400" i="1" dirty="0"/>
              <a:t>Nur eine Antwort ist korrekt!</a:t>
            </a:r>
            <a:endParaRPr lang="el-GR" sz="1400" i="1" dirty="0" err="1"/>
          </a:p>
        </p:txBody>
      </p:sp>
      <p:sp>
        <p:nvSpPr>
          <p:cNvPr id="3" name="Ορθογώνιο 2">
            <a:extLst>
              <a:ext uri="{FF2B5EF4-FFF2-40B4-BE49-F238E27FC236}">
                <a16:creationId xmlns:a16="http://schemas.microsoft.com/office/drawing/2014/main" id="{47EB61A0-25F5-587C-D003-3DCDAB8B84E8}"/>
              </a:ext>
            </a:extLst>
          </p:cNvPr>
          <p:cNvSpPr/>
          <p:nvPr/>
        </p:nvSpPr>
        <p:spPr>
          <a:xfrm>
            <a:off x="2105025" y="2483507"/>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spc="-1" dirty="0">
                <a:ea typeface="DejaVu Sans"/>
              </a:rPr>
              <a:t>Perimenopause</a:t>
            </a:r>
            <a:endParaRPr lang="el-GR" dirty="0"/>
          </a:p>
        </p:txBody>
      </p:sp>
    </p:spTree>
    <p:extLst>
      <p:ext uri="{BB962C8B-B14F-4D97-AF65-F5344CB8AC3E}">
        <p14:creationId xmlns:p14="http://schemas.microsoft.com/office/powerpoint/2010/main" val="39457473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538135"/>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en-US" sz="2000" b="1" strike="noStrike" spc="-1" dirty="0">
                <a:solidFill>
                  <a:srgbClr val="203864"/>
                </a:solidFill>
                <a:latin typeface="Calibri"/>
                <a:ea typeface="DejaVu Sans"/>
              </a:rPr>
              <a:t>Es </a:t>
            </a:r>
            <a:r>
              <a:rPr lang="en-US" sz="2000" b="1" strike="noStrike" spc="-1" dirty="0" err="1">
                <a:solidFill>
                  <a:srgbClr val="203864"/>
                </a:solidFill>
                <a:latin typeface="Calibri"/>
                <a:ea typeface="DejaVu Sans"/>
              </a:rPr>
              <a:t>ist</a:t>
            </a:r>
            <a:r>
              <a:rPr lang="en-US" sz="2000" b="1" strike="noStrike" spc="-1" dirty="0">
                <a:solidFill>
                  <a:srgbClr val="203864"/>
                </a:solidFill>
                <a:latin typeface="Calibri"/>
                <a:ea typeface="DejaVu Sans"/>
              </a:rPr>
              <a:t> von </a:t>
            </a:r>
            <a:r>
              <a:rPr lang="en-US" sz="2000" b="1" strike="noStrike" spc="-1" dirty="0" err="1">
                <a:solidFill>
                  <a:srgbClr val="203864"/>
                </a:solidFill>
                <a:latin typeface="Calibri"/>
                <a:ea typeface="DejaVu Sans"/>
              </a:rPr>
              <a:t>entscheidender</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Bedeutung</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dass</a:t>
            </a:r>
            <a:r>
              <a:rPr lang="en-US" sz="2000" b="1" strike="noStrike" spc="-1" dirty="0">
                <a:solidFill>
                  <a:srgbClr val="203864"/>
                </a:solidFill>
                <a:latin typeface="Calibri"/>
                <a:ea typeface="DejaVu Sans"/>
              </a:rPr>
              <a:t> Frauen </a:t>
            </a:r>
            <a:r>
              <a:rPr lang="en-US" sz="2000" b="1" strike="noStrike" spc="-1" dirty="0" err="1">
                <a:solidFill>
                  <a:srgbClr val="203864"/>
                </a:solidFill>
                <a:latin typeface="Calibri"/>
                <a:ea typeface="DejaVu Sans"/>
              </a:rPr>
              <a:t>ihre</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Brüste</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regelmäßig</a:t>
            </a:r>
            <a:r>
              <a:rPr lang="en-US" sz="2000" b="1" strike="noStrike" spc="-1" dirty="0">
                <a:solidFill>
                  <a:srgbClr val="203864"/>
                </a:solidFill>
                <a:latin typeface="Calibri"/>
                <a:ea typeface="DejaVu Sans"/>
              </a:rPr>
              <a:t> auf </a:t>
            </a:r>
            <a:r>
              <a:rPr lang="en-US" sz="2000" b="1" strike="noStrike" spc="-1" dirty="0" err="1">
                <a:solidFill>
                  <a:srgbClr val="203864"/>
                </a:solidFill>
                <a:latin typeface="Calibri"/>
                <a:ea typeface="DejaVu Sans"/>
              </a:rPr>
              <a:t>Veränderungen</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untersuchen</a:t>
            </a:r>
            <a:r>
              <a:rPr lang="en-US" sz="2000" b="1" strike="noStrike" spc="-1" dirty="0">
                <a:solidFill>
                  <a:srgbClr val="203864"/>
                </a:solidFill>
                <a:latin typeface="Calibri"/>
                <a:ea typeface="DejaVu Sans"/>
              </a:rPr>
              <a:t> und </a:t>
            </a:r>
            <a:r>
              <a:rPr lang="en-US" sz="2000" b="1" strike="noStrike" spc="-1" dirty="0" err="1">
                <a:solidFill>
                  <a:srgbClr val="203864"/>
                </a:solidFill>
                <a:latin typeface="Calibri"/>
                <a:ea typeface="DejaVu Sans"/>
              </a:rPr>
              <a:t>diese</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immer</a:t>
            </a:r>
            <a:r>
              <a:rPr lang="en-US" sz="2000" b="1" strike="noStrike" spc="-1" dirty="0">
                <a:solidFill>
                  <a:srgbClr val="203864"/>
                </a:solidFill>
                <a:latin typeface="Calibri"/>
                <a:ea typeface="DejaVu Sans"/>
              </a:rPr>
              <a:t> von </a:t>
            </a:r>
            <a:r>
              <a:rPr lang="en-US" sz="2000" b="1" strike="noStrike" spc="-1" dirty="0" err="1">
                <a:solidFill>
                  <a:srgbClr val="203864"/>
                </a:solidFill>
                <a:latin typeface="Calibri"/>
                <a:ea typeface="DejaVu Sans"/>
              </a:rPr>
              <a:t>ihrem</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Hausarzt</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untersuchen</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lassen</a:t>
            </a:r>
            <a:r>
              <a:rPr lang="en-US" sz="2000" b="1" strike="noStrike" spc="-1" dirty="0">
                <a:solidFill>
                  <a:srgbClr val="203864"/>
                </a:solidFill>
                <a:latin typeface="Calibri"/>
                <a:ea typeface="DejaVu Sans"/>
              </a:rPr>
              <a:t>.</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Tree>
    <p:extLst>
      <p:ext uri="{BB962C8B-B14F-4D97-AF65-F5344CB8AC3E}">
        <p14:creationId xmlns:p14="http://schemas.microsoft.com/office/powerpoint/2010/main" val="137375320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Ordnen Sie sie Spalten einander zu</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352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Know Your Lemons</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352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A. App </a:t>
            </a:r>
            <a:r>
              <a:rPr lang="en-US" spc="-1" dirty="0" err="1">
                <a:ea typeface="DejaVu Sans"/>
              </a:rPr>
              <a:t>zur</a:t>
            </a:r>
            <a:r>
              <a:rPr lang="en-US" spc="-1" dirty="0">
                <a:ea typeface="DejaVu Sans"/>
              </a:rPr>
              <a:t> </a:t>
            </a:r>
            <a:r>
              <a:rPr lang="en-US" spc="-1" dirty="0" err="1">
                <a:ea typeface="DejaVu Sans"/>
              </a:rPr>
              <a:t>Unterstützung</a:t>
            </a:r>
            <a:r>
              <a:rPr lang="en-US" spc="-1" dirty="0">
                <a:ea typeface="DejaVu Sans"/>
              </a:rPr>
              <a:t> der Menopause </a:t>
            </a:r>
            <a:endParaRPr lang="de-DE" spc="-1" dirty="0">
              <a:solidFill>
                <a:srgbClr val="000000"/>
              </a:solidFill>
              <a:latin typeface="Arial"/>
            </a:endParaRPr>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600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US" dirty="0" err="1"/>
              <a:t>WomanLog</a:t>
            </a:r>
            <a:r>
              <a:rPr lang="en-US" dirty="0"/>
              <a:t> </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742739" cy="307777"/>
          </a:xfrm>
          <a:prstGeom prst="rect">
            <a:avLst/>
          </a:prstGeom>
        </p:spPr>
        <p:txBody>
          <a:bodyPr wrap="none" rtlCol="0">
            <a:spAutoFit/>
          </a:bodyPr>
          <a:lstStyle/>
          <a:p>
            <a:pPr algn="l"/>
            <a:r>
              <a:rPr lang="de-DE" sz="1400" i="1" dirty="0"/>
              <a:t>Ordnen Sie sie Spalten einander zu!</a:t>
            </a:r>
            <a:endParaRPr lang="el-GR" sz="1400" i="1" dirty="0" err="1"/>
          </a:p>
        </p:txBody>
      </p:sp>
      <p:sp>
        <p:nvSpPr>
          <p:cNvPr id="8" name="Ορθογώνιο 7">
            <a:extLst>
              <a:ext uri="{FF2B5EF4-FFF2-40B4-BE49-F238E27FC236}">
                <a16:creationId xmlns:a16="http://schemas.microsoft.com/office/drawing/2014/main" id="{276C2C90-7C61-4DC5-BAF8-FF0E86A8BA4E}"/>
              </a:ext>
            </a:extLst>
          </p:cNvPr>
          <p:cNvSpPr/>
          <p:nvPr/>
        </p:nvSpPr>
        <p:spPr>
          <a:xfrm>
            <a:off x="2126791" y="469524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Health &amp; Her </a:t>
            </a:r>
            <a:endParaRPr lang="el-GR" dirty="0"/>
          </a:p>
        </p:txBody>
      </p:sp>
      <p:sp>
        <p:nvSpPr>
          <p:cNvPr id="9" name="Ορθογώνιο 8">
            <a:extLst>
              <a:ext uri="{FF2B5EF4-FFF2-40B4-BE49-F238E27FC236}">
                <a16:creationId xmlns:a16="http://schemas.microsoft.com/office/drawing/2014/main" id="{71A3F062-269C-4402-8F65-5358C806FC03}"/>
              </a:ext>
            </a:extLst>
          </p:cNvPr>
          <p:cNvSpPr/>
          <p:nvPr/>
        </p:nvSpPr>
        <p:spPr>
          <a:xfrm>
            <a:off x="6155866" y="4695242"/>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C. App </a:t>
            </a:r>
            <a:r>
              <a:rPr lang="en-US" spc="-1" dirty="0" err="1">
                <a:ea typeface="DejaVu Sans"/>
              </a:rPr>
              <a:t>zur</a:t>
            </a:r>
            <a:r>
              <a:rPr lang="en-US" spc="-1" dirty="0">
                <a:ea typeface="DejaVu Sans"/>
              </a:rPr>
              <a:t> </a:t>
            </a:r>
            <a:r>
              <a:rPr lang="en-US" spc="-1" dirty="0" err="1">
                <a:ea typeface="DejaVu Sans"/>
              </a:rPr>
              <a:t>Schwangerschaftsüberwachung</a:t>
            </a:r>
            <a:endParaRPr lang="de-DE" spc="-1" dirty="0">
              <a:solidFill>
                <a:srgbClr val="000000"/>
              </a:solidFill>
              <a:latin typeface="Arial"/>
            </a:endParaRPr>
          </a:p>
        </p:txBody>
      </p:sp>
      <p:sp>
        <p:nvSpPr>
          <p:cNvPr id="15" name="Ορθογώνιο 14">
            <a:extLst>
              <a:ext uri="{FF2B5EF4-FFF2-40B4-BE49-F238E27FC236}">
                <a16:creationId xmlns:a16="http://schemas.microsoft.com/office/drawing/2014/main" id="{5876E361-1696-4DD7-B6DA-A327EC148472}"/>
              </a:ext>
            </a:extLst>
          </p:cNvPr>
          <p:cNvSpPr/>
          <p:nvPr/>
        </p:nvSpPr>
        <p:spPr>
          <a:xfrm>
            <a:off x="2124330" y="579003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What to Expect</a:t>
            </a:r>
            <a:endParaRPr lang="el-GR" dirty="0"/>
          </a:p>
        </p:txBody>
      </p:sp>
      <p:sp>
        <p:nvSpPr>
          <p:cNvPr id="2" name="Ορθογώνιο 1">
            <a:extLst>
              <a:ext uri="{FF2B5EF4-FFF2-40B4-BE49-F238E27FC236}">
                <a16:creationId xmlns:a16="http://schemas.microsoft.com/office/drawing/2014/main" id="{2DD2642A-943F-6749-AB6E-9820A30EF51D}"/>
              </a:ext>
            </a:extLst>
          </p:cNvPr>
          <p:cNvSpPr/>
          <p:nvPr/>
        </p:nvSpPr>
        <p:spPr>
          <a:xfrm>
            <a:off x="6155866" y="579003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D. App </a:t>
            </a:r>
            <a:r>
              <a:rPr lang="en-US" spc="-1" dirty="0" err="1">
                <a:ea typeface="DejaVu Sans"/>
              </a:rPr>
              <a:t>mit</a:t>
            </a:r>
            <a:r>
              <a:rPr lang="en-US" spc="-1" dirty="0">
                <a:ea typeface="DejaVu Sans"/>
              </a:rPr>
              <a:t> </a:t>
            </a:r>
            <a:r>
              <a:rPr lang="en-US" spc="-1" dirty="0" err="1">
                <a:ea typeface="DejaVu Sans"/>
              </a:rPr>
              <a:t>Schwerpunkt</a:t>
            </a:r>
            <a:r>
              <a:rPr lang="en-US" spc="-1" dirty="0">
                <a:ea typeface="DejaVu Sans"/>
              </a:rPr>
              <a:t> auf Screening und </a:t>
            </a:r>
            <a:r>
              <a:rPr lang="en-US" spc="-1" dirty="0" err="1">
                <a:ea typeface="DejaVu Sans"/>
              </a:rPr>
              <a:t>Prävention</a:t>
            </a:r>
            <a:endParaRPr lang="de-DE" spc="-1" dirty="0">
              <a:solidFill>
                <a:srgbClr val="000000"/>
              </a:solidFill>
              <a:latin typeface="Arial"/>
            </a:endParaRPr>
          </a:p>
        </p:txBody>
      </p:sp>
      <p:sp>
        <p:nvSpPr>
          <p:cNvPr id="6" name="Ορθογώνιο 5">
            <a:extLst>
              <a:ext uri="{FF2B5EF4-FFF2-40B4-BE49-F238E27FC236}">
                <a16:creationId xmlns:a16="http://schemas.microsoft.com/office/drawing/2014/main" id="{646F47EC-A5B7-BE1F-C93B-A9AB648267E5}"/>
              </a:ext>
            </a:extLst>
          </p:cNvPr>
          <p:cNvSpPr/>
          <p:nvPr/>
        </p:nvSpPr>
        <p:spPr>
          <a:xfrm>
            <a:off x="6134100" y="358534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B. App </a:t>
            </a:r>
            <a:r>
              <a:rPr lang="en-US" spc="-1" dirty="0" err="1">
                <a:ea typeface="DejaVu Sans"/>
              </a:rPr>
              <a:t>zur</a:t>
            </a:r>
            <a:r>
              <a:rPr lang="en-US" spc="-1" dirty="0">
                <a:ea typeface="DejaVu Sans"/>
              </a:rPr>
              <a:t> </a:t>
            </a:r>
            <a:r>
              <a:rPr lang="en-US" spc="-1" dirty="0" err="1">
                <a:ea typeface="DejaVu Sans"/>
              </a:rPr>
              <a:t>Überwachung</a:t>
            </a:r>
            <a:r>
              <a:rPr lang="en-US" spc="-1" dirty="0">
                <a:ea typeface="DejaVu Sans"/>
              </a:rPr>
              <a:t> der </a:t>
            </a:r>
            <a:r>
              <a:rPr lang="en-US" spc="-1" dirty="0" err="1">
                <a:ea typeface="DejaVu Sans"/>
              </a:rPr>
              <a:t>Periode</a:t>
            </a:r>
            <a:endParaRPr lang="de-DE" spc="-1" dirty="0">
              <a:solidFill>
                <a:srgbClr val="000000"/>
              </a:solidFill>
              <a:latin typeface="Arial"/>
            </a:endParaRPr>
          </a:p>
        </p:txBody>
      </p:sp>
    </p:spTree>
    <p:extLst>
      <p:ext uri="{BB962C8B-B14F-4D97-AF65-F5344CB8AC3E}">
        <p14:creationId xmlns:p14="http://schemas.microsoft.com/office/powerpoint/2010/main" val="29277210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00B0F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2F5496"/>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FFC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8"/>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8"/>
                                        </p:tgtEl>
                                        <p:attrNameLst>
                                          <p:attrName>fillcolor</p:attrName>
                                        </p:attrNameLst>
                                      </p:cBhvr>
                                      <p:to>
                                        <a:srgbClr val="2F5496"/>
                                      </p:to>
                                    </p:animClr>
                                    <p:set>
                                      <p:cBhvr>
                                        <p:cTn id="28" dur="2000" fill="hold"/>
                                        <p:tgtEl>
                                          <p:spTgt spid="8"/>
                                        </p:tgtEl>
                                        <p:attrNameLst>
                                          <p:attrName>fill.type</p:attrName>
                                        </p:attrNameLst>
                                      </p:cBhvr>
                                      <p:to>
                                        <p:strVal val="solid"/>
                                      </p:to>
                                    </p:set>
                                    <p:set>
                                      <p:cBhvr>
                                        <p:cTn id="29" dur="2000" fill="hold"/>
                                        <p:tgtEl>
                                          <p:spTgt spid="8"/>
                                        </p:tgtEl>
                                        <p:attrNameLst>
                                          <p:attrName>fill.on</p:attrName>
                                        </p:attrNameLst>
                                      </p:cBhvr>
                                      <p:to>
                                        <p:strVal val="true"/>
                                      </p:to>
                                    </p:set>
                                  </p:childTnLst>
                                </p:cTn>
                              </p:par>
                            </p:childTnLst>
                          </p:cTn>
                        </p:par>
                      </p:childTnLst>
                    </p:cTn>
                  </p:par>
                </p:childTnLst>
              </p:cTn>
              <p:nextCondLst>
                <p:cond evt="onClick" delay="0">
                  <p:tgtEl>
                    <p:spTgt spid="8"/>
                  </p:tgtEl>
                </p:cond>
              </p:nextCondLst>
            </p:seq>
            <p:seq concurrent="1" nextAc="seek">
              <p:cTn id="30" restart="whenNotActive" fill="hold" evtFilter="cancelBubble" nodeType="interactiveSeq">
                <p:stCondLst>
                  <p:cond evt="onClick" delay="0">
                    <p:tgtEl>
                      <p:spTgt spid="9"/>
                    </p:tgtEl>
                  </p:cond>
                </p:stCondLst>
                <p:endSync evt="end" delay="0">
                  <p:rtn val="all"/>
                </p:endSync>
                <p:childTnLst>
                  <p:par>
                    <p:cTn id="31" fill="hold">
                      <p:stCondLst>
                        <p:cond delay="0"/>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9"/>
                                        </p:tgtEl>
                                        <p:attrNameLst>
                                          <p:attrName>fillcolor</p:attrName>
                                        </p:attrNameLst>
                                      </p:cBhvr>
                                      <p:to>
                                        <a:srgbClr val="7030A0"/>
                                      </p:to>
                                    </p:animClr>
                                    <p:set>
                                      <p:cBhvr>
                                        <p:cTn id="35" dur="2000" fill="hold"/>
                                        <p:tgtEl>
                                          <p:spTgt spid="9"/>
                                        </p:tgtEl>
                                        <p:attrNameLst>
                                          <p:attrName>fill.type</p:attrName>
                                        </p:attrNameLst>
                                      </p:cBhvr>
                                      <p:to>
                                        <p:strVal val="solid"/>
                                      </p:to>
                                    </p:set>
                                    <p:set>
                                      <p:cBhvr>
                                        <p:cTn id="36" dur="2000" fill="hold"/>
                                        <p:tgtEl>
                                          <p:spTgt spid="9"/>
                                        </p:tgtEl>
                                        <p:attrNameLst>
                                          <p:attrName>fill.on</p:attrName>
                                        </p:attrNameLst>
                                      </p:cBhvr>
                                      <p:to>
                                        <p:strVal val="true"/>
                                      </p:to>
                                    </p:set>
                                  </p:childTnLst>
                                </p:cTn>
                              </p:par>
                            </p:childTnLst>
                          </p:cTn>
                        </p:par>
                      </p:childTnLst>
                    </p:cTn>
                  </p:par>
                </p:childTnLst>
              </p:cTn>
              <p:nextCondLst>
                <p:cond evt="onClick" delay="0">
                  <p:tgtEl>
                    <p:spTgt spid="9"/>
                  </p:tgtEl>
                </p:cond>
              </p:nextCondLst>
            </p:seq>
            <p:seq concurrent="1" nextAc="seek">
              <p:cTn id="37" restart="whenNotActive" fill="hold" evtFilter="cancelBubble" nodeType="interactiveSeq">
                <p:stCondLst>
                  <p:cond evt="onClick" delay="0">
                    <p:tgtEl>
                      <p:spTgt spid="15"/>
                    </p:tgtEl>
                  </p:cond>
                </p:stCondLst>
                <p:endSync evt="end" delay="0">
                  <p:rtn val="all"/>
                </p:endSync>
                <p:childTnLst>
                  <p:par>
                    <p:cTn id="38" fill="hold">
                      <p:stCondLst>
                        <p:cond delay="0"/>
                      </p:stCondLst>
                      <p:childTnLst>
                        <p:par>
                          <p:cTn id="39" fill="hold">
                            <p:stCondLst>
                              <p:cond delay="0"/>
                            </p:stCondLst>
                            <p:childTnLst>
                              <p:par>
                                <p:cTn id="40" presetID="1" presetClass="emph" presetSubtype="2" fill="hold" nodeType="clickEffect">
                                  <p:stCondLst>
                                    <p:cond delay="0"/>
                                  </p:stCondLst>
                                  <p:childTnLst>
                                    <p:animClr clrSpc="rgb" dir="cw">
                                      <p:cBhvr>
                                        <p:cTn id="41" dur="2000" fill="hold"/>
                                        <p:tgtEl>
                                          <p:spTgt spid="15"/>
                                        </p:tgtEl>
                                        <p:attrNameLst>
                                          <p:attrName>fillcolor</p:attrName>
                                        </p:attrNameLst>
                                      </p:cBhvr>
                                      <p:to>
                                        <a:srgbClr val="7030A0"/>
                                      </p:to>
                                    </p:animClr>
                                    <p:set>
                                      <p:cBhvr>
                                        <p:cTn id="42" dur="2000" fill="hold"/>
                                        <p:tgtEl>
                                          <p:spTgt spid="15"/>
                                        </p:tgtEl>
                                        <p:attrNameLst>
                                          <p:attrName>fill.type</p:attrName>
                                        </p:attrNameLst>
                                      </p:cBhvr>
                                      <p:to>
                                        <p:strVal val="solid"/>
                                      </p:to>
                                    </p:set>
                                    <p:set>
                                      <p:cBhvr>
                                        <p:cTn id="43" dur="2000" fill="hold"/>
                                        <p:tgtEl>
                                          <p:spTgt spid="15"/>
                                        </p:tgtEl>
                                        <p:attrNameLst>
                                          <p:attrName>fill.on</p:attrName>
                                        </p:attrNameLst>
                                      </p:cBhvr>
                                      <p:to>
                                        <p:strVal val="true"/>
                                      </p:to>
                                    </p:set>
                                  </p:childTnLst>
                                </p:cTn>
                              </p:par>
                            </p:childTnLst>
                          </p:cTn>
                        </p:par>
                      </p:childTnLst>
                    </p:cTn>
                  </p:par>
                </p:childTnLst>
              </p:cTn>
              <p:nextCondLst>
                <p:cond evt="onClick" delay="0">
                  <p:tgtEl>
                    <p:spTgt spid="15"/>
                  </p:tgtEl>
                </p:cond>
              </p:nextCondLst>
            </p:seq>
            <p:seq concurrent="1" nextAc="seek">
              <p:cTn id="44" restart="whenNotActive" fill="hold" evtFilter="cancelBubble" nodeType="interactiveSeq">
                <p:stCondLst>
                  <p:cond evt="onClick" delay="0">
                    <p:tgtEl>
                      <p:spTgt spid="2"/>
                    </p:tgtEl>
                  </p:cond>
                </p:stCondLst>
                <p:endSync evt="end" delay="0">
                  <p:rtn val="all"/>
                </p:endSync>
                <p:childTnLst>
                  <p:par>
                    <p:cTn id="45" fill="hold">
                      <p:stCondLst>
                        <p:cond delay="0"/>
                      </p:stCondLst>
                      <p:childTnLst>
                        <p:par>
                          <p:cTn id="46" fill="hold">
                            <p:stCondLst>
                              <p:cond delay="0"/>
                            </p:stCondLst>
                            <p:childTnLst>
                              <p:par>
                                <p:cTn id="47" presetID="1" presetClass="emph" presetSubtype="2" fill="hold" nodeType="clickEffect">
                                  <p:stCondLst>
                                    <p:cond delay="0"/>
                                  </p:stCondLst>
                                  <p:childTnLst>
                                    <p:animClr clrSpc="rgb" dir="cw">
                                      <p:cBhvr>
                                        <p:cTn id="48" dur="2000" fill="hold"/>
                                        <p:tgtEl>
                                          <p:spTgt spid="2"/>
                                        </p:tgtEl>
                                        <p:attrNameLst>
                                          <p:attrName>fillcolor</p:attrName>
                                        </p:attrNameLst>
                                      </p:cBhvr>
                                      <p:to>
                                        <a:srgbClr val="00B0F0"/>
                                      </p:to>
                                    </p:animClr>
                                    <p:set>
                                      <p:cBhvr>
                                        <p:cTn id="49" dur="2000" fill="hold"/>
                                        <p:tgtEl>
                                          <p:spTgt spid="2"/>
                                        </p:tgtEl>
                                        <p:attrNameLst>
                                          <p:attrName>fill.type</p:attrName>
                                        </p:attrNameLst>
                                      </p:cBhvr>
                                      <p:to>
                                        <p:strVal val="solid"/>
                                      </p:to>
                                    </p:set>
                                    <p:set>
                                      <p:cBhvr>
                                        <p:cTn id="50"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51" restart="whenNotActive" fill="hold" evtFilter="cancelBubble" nodeType="interactiveSeq">
                <p:stCondLst>
                  <p:cond evt="onClick" delay="0">
                    <p:tgtEl>
                      <p:spTgt spid="6"/>
                    </p:tgtEl>
                  </p:cond>
                </p:stCondLst>
                <p:endSync evt="end" delay="0">
                  <p:rtn val="all"/>
                </p:endSync>
                <p:childTnLst>
                  <p:par>
                    <p:cTn id="52" fill="hold">
                      <p:stCondLst>
                        <p:cond delay="0"/>
                      </p:stCondLst>
                      <p:childTnLst>
                        <p:par>
                          <p:cTn id="53" fill="hold">
                            <p:stCondLst>
                              <p:cond delay="0"/>
                            </p:stCondLst>
                            <p:childTnLst>
                              <p:par>
                                <p:cTn id="54" presetID="1" presetClass="emph" presetSubtype="2" fill="hold" nodeType="clickEffect">
                                  <p:stCondLst>
                                    <p:cond delay="0"/>
                                  </p:stCondLst>
                                  <p:childTnLst>
                                    <p:animClr clrSpc="rgb" dir="cw">
                                      <p:cBhvr>
                                        <p:cTn id="55" dur="2000" fill="hold"/>
                                        <p:tgtEl>
                                          <p:spTgt spid="6"/>
                                        </p:tgtEl>
                                        <p:attrNameLst>
                                          <p:attrName>fillcolor</p:attrName>
                                        </p:attrNameLst>
                                      </p:cBhvr>
                                      <p:to>
                                        <a:srgbClr val="FFC000"/>
                                      </p:to>
                                    </p:animClr>
                                    <p:set>
                                      <p:cBhvr>
                                        <p:cTn id="56" dur="2000" fill="hold"/>
                                        <p:tgtEl>
                                          <p:spTgt spid="6"/>
                                        </p:tgtEl>
                                        <p:attrNameLst>
                                          <p:attrName>fill.type</p:attrName>
                                        </p:attrNameLst>
                                      </p:cBhvr>
                                      <p:to>
                                        <p:strVal val="solid"/>
                                      </p:to>
                                    </p:set>
                                    <p:set>
                                      <p:cBhvr>
                                        <p:cTn id="57" dur="2000" fill="hold"/>
                                        <p:tgtEl>
                                          <p:spTgt spid="6"/>
                                        </p:tgtEl>
                                        <p:attrNameLst>
                                          <p:attrName>fill.on</p:attrName>
                                        </p:attrNameLst>
                                      </p:cBhvr>
                                      <p:to>
                                        <p:strVal val="true"/>
                                      </p:to>
                                    </p:set>
                                  </p:childTnLst>
                                </p:cTn>
                              </p:par>
                            </p:childTnLst>
                          </p:cTn>
                        </p:par>
                      </p:childTnLst>
                    </p:cTn>
                  </p:par>
                </p:childTnLst>
              </p:cTn>
              <p:nextCondLst>
                <p:cond evt="onClick" delay="0">
                  <p:tgtEl>
                    <p:spTgt spid="6"/>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1252276"/>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it-IT" sz="2000" b="1" strike="noStrike" spc="-1" dirty="0">
                <a:solidFill>
                  <a:srgbClr val="203864"/>
                </a:solidFill>
                <a:latin typeface="Calibri"/>
                <a:ea typeface="DejaVu Sans"/>
              </a:rPr>
              <a:t>Die </a:t>
            </a:r>
            <a:r>
              <a:rPr lang="it-IT" sz="2000" b="1" strike="noStrike" spc="-1" dirty="0" err="1">
                <a:solidFill>
                  <a:srgbClr val="203864"/>
                </a:solidFill>
                <a:latin typeface="Calibri"/>
                <a:ea typeface="DejaVu Sans"/>
              </a:rPr>
              <a:t>Symptome</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der</a:t>
            </a:r>
            <a:r>
              <a:rPr lang="it-IT" sz="2000" b="1" strike="noStrike" spc="-1" dirty="0">
                <a:solidFill>
                  <a:srgbClr val="203864"/>
                </a:solidFill>
                <a:latin typeface="Calibri"/>
                <a:ea typeface="DejaVu Sans"/>
              </a:rPr>
              <a:t> Menopause </a:t>
            </a:r>
            <a:r>
              <a:rPr lang="it-IT" sz="2000" b="1" strike="noStrike" spc="-1" dirty="0" err="1">
                <a:solidFill>
                  <a:srgbClr val="203864"/>
                </a:solidFill>
                <a:latin typeface="Calibri"/>
                <a:ea typeface="DejaVu Sans"/>
              </a:rPr>
              <a:t>sind</a:t>
            </a:r>
            <a:r>
              <a:rPr lang="it-IT" sz="2000" b="1" strike="noStrike" spc="-1" dirty="0">
                <a:solidFill>
                  <a:srgbClr val="203864"/>
                </a:solidFill>
                <a:latin typeface="Calibri"/>
                <a:ea typeface="DejaVu Sans"/>
              </a:rPr>
              <a:t> bei </a:t>
            </a:r>
            <a:r>
              <a:rPr lang="it-IT" sz="2000" b="1" strike="noStrike" spc="-1" dirty="0" err="1">
                <a:solidFill>
                  <a:srgbClr val="203864"/>
                </a:solidFill>
                <a:latin typeface="Calibri"/>
                <a:ea typeface="DejaVu Sans"/>
              </a:rPr>
              <a:t>jeder</a:t>
            </a:r>
            <a:r>
              <a:rPr lang="it-IT" sz="2000" b="1" strike="noStrike" spc="-1" dirty="0">
                <a:solidFill>
                  <a:srgbClr val="203864"/>
                </a:solidFill>
                <a:latin typeface="Calibri"/>
                <a:ea typeface="DejaVu Sans"/>
              </a:rPr>
              <a:t> Frau </a:t>
            </a:r>
            <a:r>
              <a:rPr lang="it-IT" sz="2000" b="1" strike="noStrike" spc="-1" dirty="0" err="1">
                <a:solidFill>
                  <a:srgbClr val="203864"/>
                </a:solidFill>
                <a:latin typeface="Calibri"/>
                <a:ea typeface="DejaVu Sans"/>
              </a:rPr>
              <a:t>gleich</a:t>
            </a:r>
            <a:r>
              <a:rPr lang="it-IT" sz="2000" b="1" strike="noStrike" spc="-1" dirty="0">
                <a:solidFill>
                  <a:srgbClr val="203864"/>
                </a:solidFill>
                <a:latin typeface="Calibri"/>
                <a:ea typeface="DejaVu Sans"/>
              </a:rPr>
              <a:t>.</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217683" y="27672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096000" y="27672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Tree>
    <p:extLst>
      <p:ext uri="{BB962C8B-B14F-4D97-AF65-F5344CB8AC3E}">
        <p14:creationId xmlns:p14="http://schemas.microsoft.com/office/powerpoint/2010/main" val="9906446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en-US" sz="2000" b="1" strike="noStrike" spc="-1" dirty="0">
                <a:solidFill>
                  <a:srgbClr val="203864"/>
                </a:solidFill>
                <a:latin typeface="Calibri"/>
                <a:ea typeface="DejaVu Sans"/>
              </a:rPr>
              <a:t>Eine der </a:t>
            </a:r>
            <a:r>
              <a:rPr lang="en-US" sz="2000" b="1" strike="noStrike" spc="-1" dirty="0" err="1">
                <a:solidFill>
                  <a:srgbClr val="203864"/>
                </a:solidFill>
                <a:latin typeface="Calibri"/>
                <a:ea typeface="DejaVu Sans"/>
              </a:rPr>
              <a:t>besten</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Funktionen</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einiger</a:t>
            </a:r>
            <a:r>
              <a:rPr lang="en-US" sz="2000" b="1" strike="noStrike" spc="-1" dirty="0">
                <a:solidFill>
                  <a:srgbClr val="203864"/>
                </a:solidFill>
                <a:latin typeface="Calibri"/>
                <a:ea typeface="DejaVu Sans"/>
              </a:rPr>
              <a:t> Menopause-Apps </a:t>
            </a:r>
            <a:r>
              <a:rPr lang="en-US" sz="2000" b="1" strike="noStrike" spc="-1" dirty="0" err="1">
                <a:solidFill>
                  <a:srgbClr val="203864"/>
                </a:solidFill>
                <a:latin typeface="Calibri"/>
                <a:ea typeface="DejaVu Sans"/>
              </a:rPr>
              <a:t>ist</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ein</a:t>
            </a:r>
            <a:r>
              <a:rPr lang="en-US" sz="2000" b="1" strike="noStrike" spc="-1" dirty="0">
                <a:solidFill>
                  <a:srgbClr val="203864"/>
                </a:solidFill>
                <a:latin typeface="Calibri"/>
                <a:ea typeface="DejaVu Sans"/>
              </a:rPr>
              <a:t> Tracker, </a:t>
            </a:r>
            <a:r>
              <a:rPr lang="en-US" sz="2000" b="1" strike="noStrike" spc="-1" dirty="0" err="1">
                <a:solidFill>
                  <a:srgbClr val="203864"/>
                </a:solidFill>
                <a:latin typeface="Calibri"/>
                <a:ea typeface="DejaVu Sans"/>
              </a:rPr>
              <a:t>mit</a:t>
            </a:r>
            <a:r>
              <a:rPr lang="en-US" sz="2000" b="1" strike="noStrike" spc="-1" dirty="0">
                <a:solidFill>
                  <a:srgbClr val="203864"/>
                </a:solidFill>
                <a:latin typeface="Calibri"/>
                <a:ea typeface="DejaVu Sans"/>
              </a:rPr>
              <a:t> dem die </a:t>
            </a:r>
            <a:r>
              <a:rPr lang="en-US" sz="2000" b="1" strike="noStrike" spc="-1" dirty="0" err="1">
                <a:solidFill>
                  <a:srgbClr val="203864"/>
                </a:solidFill>
                <a:latin typeface="Calibri"/>
                <a:ea typeface="DejaVu Sans"/>
              </a:rPr>
              <a:t>Nutzer</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ihre</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Symptome</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deren</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Häufigkeit</a:t>
            </a:r>
            <a:r>
              <a:rPr lang="en-US" sz="2000" b="1" strike="noStrike" spc="-1" dirty="0">
                <a:solidFill>
                  <a:srgbClr val="203864"/>
                </a:solidFill>
                <a:latin typeface="Calibri"/>
                <a:ea typeface="DejaVu Sans"/>
              </a:rPr>
              <a:t> und </a:t>
            </a:r>
            <a:r>
              <a:rPr lang="en-US" sz="2000" b="1" strike="noStrike" spc="-1" dirty="0" err="1">
                <a:solidFill>
                  <a:srgbClr val="203864"/>
                </a:solidFill>
                <a:latin typeface="Calibri"/>
                <a:ea typeface="DejaVu Sans"/>
              </a:rPr>
              <a:t>Schweregrad</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notieren</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können</a:t>
            </a:r>
            <a:r>
              <a:rPr lang="en-US" sz="2000" b="1" strike="noStrike" spc="-1" dirty="0">
                <a:solidFill>
                  <a:srgbClr val="203864"/>
                </a:solidFill>
                <a:latin typeface="Calibri"/>
                <a:ea typeface="DejaVu Sans"/>
              </a:rPr>
              <a:t>.</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298653" y="2491828"/>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Tree>
    <p:extLst>
      <p:ext uri="{BB962C8B-B14F-4D97-AF65-F5344CB8AC3E}">
        <p14:creationId xmlns:p14="http://schemas.microsoft.com/office/powerpoint/2010/main" val="113889447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it-IT" sz="2000" b="1" strike="noStrike" spc="-1" dirty="0">
                <a:solidFill>
                  <a:srgbClr val="203864"/>
                </a:solidFill>
                <a:latin typeface="Calibri"/>
                <a:ea typeface="DejaVu Sans"/>
              </a:rPr>
              <a:t>Apps </a:t>
            </a:r>
            <a:r>
              <a:rPr lang="it-IT" sz="2000" b="1" strike="noStrike" spc="-1" dirty="0" err="1">
                <a:solidFill>
                  <a:srgbClr val="203864"/>
                </a:solidFill>
                <a:latin typeface="Calibri"/>
                <a:ea typeface="DejaVu Sans"/>
              </a:rPr>
              <a:t>für</a:t>
            </a:r>
            <a:r>
              <a:rPr lang="it-IT" sz="2000" b="1" strike="noStrike" spc="-1" dirty="0">
                <a:solidFill>
                  <a:srgbClr val="203864"/>
                </a:solidFill>
                <a:latin typeface="Calibri"/>
                <a:ea typeface="DejaVu Sans"/>
              </a:rPr>
              <a:t> die </a:t>
            </a:r>
            <a:r>
              <a:rPr lang="it-IT" sz="2000" b="1" strike="noStrike" spc="-1" dirty="0" err="1">
                <a:solidFill>
                  <a:srgbClr val="203864"/>
                </a:solidFill>
                <a:latin typeface="Calibri"/>
                <a:ea typeface="DejaVu Sans"/>
              </a:rPr>
              <a:t>Gesundheit</a:t>
            </a:r>
            <a:r>
              <a:rPr lang="it-IT" sz="2000" b="1" strike="noStrike" spc="-1" dirty="0">
                <a:solidFill>
                  <a:srgbClr val="203864"/>
                </a:solidFill>
                <a:latin typeface="Calibri"/>
                <a:ea typeface="DejaVu Sans"/>
              </a:rPr>
              <a:t> von </a:t>
            </a:r>
            <a:r>
              <a:rPr lang="it-IT" sz="2000" b="1" strike="noStrike" spc="-1" dirty="0" err="1">
                <a:solidFill>
                  <a:srgbClr val="203864"/>
                </a:solidFill>
                <a:latin typeface="Calibri"/>
                <a:ea typeface="DejaVu Sans"/>
              </a:rPr>
              <a:t>Frauen</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können</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einen</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Arzt</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ersetzen</a:t>
            </a:r>
            <a:r>
              <a:rPr lang="it-IT" sz="2000" b="1" strike="noStrike" spc="-1" dirty="0">
                <a:solidFill>
                  <a:srgbClr val="203864"/>
                </a:solidFill>
                <a:latin typeface="Calibri"/>
                <a:ea typeface="DejaVu Sans"/>
              </a:rPr>
              <a:t>.</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Tree>
    <p:extLst>
      <p:ext uri="{BB962C8B-B14F-4D97-AF65-F5344CB8AC3E}">
        <p14:creationId xmlns:p14="http://schemas.microsoft.com/office/powerpoint/2010/main" val="167111382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228302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de-DE" sz="2800" dirty="0">
                <a:solidFill>
                  <a:srgbClr val="C01E24"/>
                </a:solidFill>
                <a:latin typeface="+mj-lt"/>
              </a:rPr>
              <a:t>Glückwunsch!</a:t>
            </a:r>
          </a:p>
          <a:p>
            <a:pPr algn="l">
              <a:spcAft>
                <a:spcPts val="600"/>
              </a:spcAft>
            </a:pPr>
            <a:endParaRPr lang="de-DE" sz="2800" dirty="0">
              <a:solidFill>
                <a:srgbClr val="C01E24"/>
              </a:solidFill>
              <a:latin typeface="+mj-lt"/>
            </a:endParaRPr>
          </a:p>
          <a:p>
            <a:pPr algn="l">
              <a:spcAft>
                <a:spcPts val="600"/>
              </a:spcAft>
            </a:pPr>
            <a:r>
              <a:rPr lang="de-DE" sz="2800">
                <a:solidFill>
                  <a:srgbClr val="C01E24"/>
                </a:solidFill>
                <a:latin typeface="+mj-lt"/>
              </a:rPr>
              <a:t>Sie haben die Selbstlerneinheit dieses Moduls abgeschlossen!</a:t>
            </a:r>
            <a:endParaRPr lang="de-DE" sz="2800" dirty="0">
              <a:solidFill>
                <a:srgbClr val="C01E24"/>
              </a:solidFill>
              <a:latin typeface="+mj-lt"/>
            </a:endParaRP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pic>
        <p:nvPicPr>
          <p:cNvPr id="10" name="Εικόνα 9"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1181" y="6391797"/>
            <a:ext cx="2063265" cy="453080"/>
          </a:xfrm>
          <a:prstGeom prst="rect">
            <a:avLst/>
          </a:prstGeom>
        </p:spPr>
      </p:pic>
      <p:sp>
        <p:nvSpPr>
          <p:cNvPr id="11" name="Ορθογώνιο 10">
            <a:extLst>
              <a:ext uri="{FF2B5EF4-FFF2-40B4-BE49-F238E27FC236}">
                <a16:creationId xmlns:a16="http://schemas.microsoft.com/office/drawing/2014/main" id="{2AEE8F04-0D28-7342-5C1E-E908E35E4C21}"/>
              </a:ext>
            </a:extLst>
          </p:cNvPr>
          <p:cNvSpPr/>
          <p:nvPr/>
        </p:nvSpPr>
        <p:spPr>
          <a:xfrm>
            <a:off x="3898918" y="6319352"/>
            <a:ext cx="8293082" cy="632422"/>
          </a:xfrm>
          <a:prstGeom prst="rect">
            <a:avLst/>
          </a:prstGeom>
        </p:spPr>
        <p:txBody>
          <a:bodyPr vert="horz" lIns="91440" tIns="45720" rIns="91440" bIns="45720" rtlCol="0" anchor="ctr">
            <a:normAutofit/>
          </a:bodyPr>
          <a:lstStyle/>
          <a:p>
            <a:pPr algn="r">
              <a:lnSpc>
                <a:spcPct val="90000"/>
              </a:lnSpc>
              <a:spcAft>
                <a:spcPts val="600"/>
              </a:spcAft>
            </a:pPr>
            <a:r>
              <a:rPr lang="de-DE" sz="1000" dirty="0">
                <a:solidFill>
                  <a:schemeClr val="accent5">
                    <a:lumMod val="20000"/>
                    <a:lumOff val="80000"/>
                  </a:schemeClr>
                </a:solidFill>
                <a:latin typeface="+mj-lt"/>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r>
              <a:rPr lang="de-DE" sz="1000" dirty="0" smtClean="0">
                <a:solidFill>
                  <a:schemeClr val="accent5">
                    <a:lumMod val="20000"/>
                    <a:lumOff val="80000"/>
                  </a:schemeClr>
                </a:solidFill>
                <a:latin typeface="+mj-lt"/>
              </a:rPr>
              <a:t>.</a:t>
            </a:r>
            <a:endParaRPr lang="de-DE" sz="1000" dirty="0">
              <a:solidFill>
                <a:schemeClr val="accent5">
                  <a:lumMod val="20000"/>
                  <a:lumOff val="80000"/>
                </a:schemeClr>
              </a:solidFill>
              <a:latin typeface="+mj-lt"/>
            </a:endParaRPr>
          </a:p>
        </p:txBody>
      </p:sp>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p:txBody>
          <a:bodyPr anchor="b">
            <a:normAutofit/>
          </a:bodyPr>
          <a:lstStyle/>
          <a:p>
            <a:r>
              <a:rPr lang="en-US" sz="5400" dirty="0" err="1"/>
              <a:t>Selbstlerneinheit</a:t>
            </a:r>
            <a:r>
              <a:rPr lang="en-US" sz="5400" dirty="0"/>
              <a:t>:  </a:t>
            </a:r>
            <a:r>
              <a:rPr lang="en-US" sz="5400" dirty="0" err="1"/>
              <a:t>Inhalt</a:t>
            </a:r>
            <a:endParaRPr lang="el-GR" sz="5400" dirty="0"/>
          </a:p>
        </p:txBody>
      </p:sp>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3"/>
          <a:srcRect b="59835"/>
          <a:stretch/>
        </p:blipFill>
        <p:spPr>
          <a:xfrm rot="10800000">
            <a:off x="-8250" y="-4107"/>
            <a:ext cx="12191695" cy="349261"/>
          </a:xfrm>
          <a:prstGeom prst="rect">
            <a:avLst/>
          </a:prstGeom>
        </p:spPr>
      </p:pic>
      <p:sp>
        <p:nvSpPr>
          <p:cNvPr id="4" name="TextBox 3">
            <a:extLst>
              <a:ext uri="{FF2B5EF4-FFF2-40B4-BE49-F238E27FC236}">
                <a16:creationId xmlns:a16="http://schemas.microsoft.com/office/drawing/2014/main" id="{5E00FF1A-B048-1782-B343-A99D04F3B146}"/>
              </a:ext>
            </a:extLst>
          </p:cNvPr>
          <p:cNvSpPr txBox="1"/>
          <p:nvPr/>
        </p:nvSpPr>
        <p:spPr>
          <a:xfrm>
            <a:off x="1512006" y="2196661"/>
            <a:ext cx="4431594" cy="461665"/>
          </a:xfrm>
          <a:prstGeom prst="rect">
            <a:avLst/>
          </a:prstGeom>
          <a:solidFill>
            <a:srgbClr val="DDE0E5"/>
          </a:solidFill>
        </p:spPr>
        <p:txBody>
          <a:bodyPr wrap="square">
            <a:spAutoFit/>
          </a:bodyPr>
          <a:lstStyle/>
          <a:p>
            <a:pPr defTabSz="914400">
              <a:lnSpc>
                <a:spcPct val="100000"/>
              </a:lnSpc>
            </a:pPr>
            <a:r>
              <a:rPr lang="en-US" sz="2400" b="0" strike="noStrike" spc="-1" dirty="0">
                <a:solidFill>
                  <a:schemeClr val="dk1"/>
                </a:solidFill>
                <a:latin typeface="Calibri"/>
                <a:ea typeface="DejaVu Sans"/>
              </a:rPr>
              <a:t>1. Quiz und </a:t>
            </a:r>
            <a:r>
              <a:rPr lang="en-US" sz="2400" b="0" strike="noStrike" spc="-1" dirty="0" err="1">
                <a:solidFill>
                  <a:schemeClr val="dk1"/>
                </a:solidFill>
                <a:latin typeface="Calibri"/>
                <a:ea typeface="DejaVu Sans"/>
              </a:rPr>
              <a:t>Selbsteinschätzung</a:t>
            </a:r>
            <a:endParaRPr lang="de-DE" sz="2400" b="0" strike="noStrike" spc="-1" dirty="0">
              <a:solidFill>
                <a:srgbClr val="000000"/>
              </a:solidFill>
              <a:latin typeface="Arial"/>
            </a:endParaRPr>
          </a:p>
        </p:txBody>
      </p:sp>
    </p:spTree>
    <p:extLst>
      <p:ext uri="{BB962C8B-B14F-4D97-AF65-F5344CB8AC3E}">
        <p14:creationId xmlns:p14="http://schemas.microsoft.com/office/powerpoint/2010/main" val="81108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Frauen haben in der medizinischen Wissenschaft schon immer eine wichtige Rolle gespielt.</a:t>
            </a:r>
          </a:p>
        </p:txBody>
      </p:sp>
      <p:sp>
        <p:nvSpPr>
          <p:cNvPr id="3" name="Ορθογώνιο 11">
            <a:extLst>
              <a:ext uri="{FF2B5EF4-FFF2-40B4-BE49-F238E27FC236}">
                <a16:creationId xmlns:a16="http://schemas.microsoft.com/office/drawing/2014/main" id="{9EB6C1A6-A707-37F2-53A5-9DF59DADD172}"/>
              </a:ext>
            </a:extLst>
          </p:cNvPr>
          <p:cNvSpPr/>
          <p:nvPr/>
        </p:nvSpPr>
        <p:spPr>
          <a:xfrm>
            <a:off x="6134100" y="248886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2" name="Ορθογώνιο 1">
            <a:extLst>
              <a:ext uri="{FF2B5EF4-FFF2-40B4-BE49-F238E27FC236}">
                <a16:creationId xmlns:a16="http://schemas.microsoft.com/office/drawing/2014/main" id="{F2515CDF-B689-C26B-29D3-087B307C664E}"/>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Tree>
    <p:extLst>
      <p:ext uri="{BB962C8B-B14F-4D97-AF65-F5344CB8AC3E}">
        <p14:creationId xmlns:p14="http://schemas.microsoft.com/office/powerpoint/2010/main" val="399838798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3"/>
                                        </p:tgtEl>
                                        <p:attrNameLst>
                                          <p:attrName>fillcolor</p:attrName>
                                        </p:attrNameLst>
                                      </p:cBhvr>
                                      <p:to>
                                        <a:srgbClr val="538135"/>
                                      </p:to>
                                    </p:animClr>
                                    <p:set>
                                      <p:cBhvr>
                                        <p:cTn id="7" dur="2000" fill="hold"/>
                                        <p:tgtEl>
                                          <p:spTgt spid="3"/>
                                        </p:tgtEl>
                                        <p:attrNameLst>
                                          <p:attrName>fill.type</p:attrName>
                                        </p:attrNameLst>
                                      </p:cBhvr>
                                      <p:to>
                                        <p:strVal val="solid"/>
                                      </p:to>
                                    </p:set>
                                    <p:set>
                                      <p:cBhvr>
                                        <p:cTn id="8"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seq concurrent="1" nextAc="seek">
              <p:cTn id="9" restart="whenNotActive" fill="hold" evtFilter="cancelBubble" nodeType="interactiveSeq">
                <p:stCondLst>
                  <p:cond evt="onClick" delay="0">
                    <p:tgtEl>
                      <p:spTgt spid="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2"/>
                                        </p:tgtEl>
                                        <p:attrNameLst>
                                          <p:attrName>fillcolor</p:attrName>
                                        </p:attrNameLst>
                                      </p:cBhvr>
                                      <p:to>
                                        <a:srgbClr val="C00000"/>
                                      </p:to>
                                    </p:animClr>
                                    <p:set>
                                      <p:cBhvr>
                                        <p:cTn id="14" dur="2000" fill="hold"/>
                                        <p:tgtEl>
                                          <p:spTgt spid="2"/>
                                        </p:tgtEl>
                                        <p:attrNameLst>
                                          <p:attrName>fill.type</p:attrName>
                                        </p:attrNameLst>
                                      </p:cBhvr>
                                      <p:to>
                                        <p:strVal val="solid"/>
                                      </p:to>
                                    </p:set>
                                    <p:set>
                                      <p:cBhvr>
                                        <p:cTn id="15"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Welche der folgenden Faktoren behindern den Zugang von Frauen zur Gesundheitsversorgung? </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A. </a:t>
            </a:r>
            <a:r>
              <a:rPr lang="en-US" spc="-1" dirty="0" err="1">
                <a:ea typeface="DejaVu Sans"/>
              </a:rPr>
              <a:t>Soziale</a:t>
            </a:r>
            <a:r>
              <a:rPr lang="en-US" spc="-1" dirty="0">
                <a:ea typeface="DejaVu Sans"/>
              </a:rPr>
              <a:t> </a:t>
            </a:r>
            <a:r>
              <a:rPr lang="en-US" spc="-1" dirty="0" err="1">
                <a:ea typeface="DejaVu Sans"/>
              </a:rPr>
              <a:t>Stigmatisierung</a:t>
            </a:r>
            <a:r>
              <a:rPr lang="en-US" spc="-1" dirty="0">
                <a:ea typeface="DejaVu Sans"/>
              </a:rPr>
              <a:t>   </a:t>
            </a:r>
            <a:endParaRPr lang="de-DE" spc="-1" dirty="0">
              <a:solidFill>
                <a:srgbClr val="000000"/>
              </a:solidFil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B. </a:t>
            </a:r>
            <a:r>
              <a:rPr lang="en-US" spc="-1" dirty="0" err="1">
                <a:ea typeface="DejaVu Sans"/>
              </a:rPr>
              <a:t>Häusliche</a:t>
            </a:r>
            <a:r>
              <a:rPr lang="en-US" spc="-1" dirty="0">
                <a:ea typeface="DejaVu Sans"/>
              </a:rPr>
              <a:t> Arbeit </a:t>
            </a:r>
            <a:endParaRPr lang="de-DE" spc="-1" dirty="0">
              <a:solidFill>
                <a:srgbClr val="000000"/>
              </a:solidFill>
              <a:latin typeface="Arial"/>
            </a:endParaRPr>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C. Transport </a:t>
            </a:r>
            <a:endParaRPr lang="de-DE" spc="-1" dirty="0">
              <a:solidFill>
                <a:srgbClr val="000000"/>
              </a:solidFill>
              <a:latin typeface="Arial"/>
            </a:endParaRPr>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D. </a:t>
            </a:r>
            <a:r>
              <a:rPr lang="en-US" spc="-1" dirty="0" err="1">
                <a:ea typeface="DejaVu Sans"/>
              </a:rPr>
              <a:t>Begrenzte</a:t>
            </a:r>
            <a:r>
              <a:rPr lang="en-US" spc="-1" dirty="0">
                <a:ea typeface="DejaVu Sans"/>
              </a:rPr>
              <a:t> </a:t>
            </a:r>
            <a:r>
              <a:rPr lang="en-US" spc="-1" dirty="0" err="1">
                <a:ea typeface="DejaVu Sans"/>
              </a:rPr>
              <a:t>Kenntnisse</a:t>
            </a:r>
            <a:r>
              <a:rPr lang="en-US" spc="-1" dirty="0">
                <a:ea typeface="DejaVu Sans"/>
              </a:rPr>
              <a:t> </a:t>
            </a:r>
            <a:r>
              <a:rPr lang="en-US" spc="-1" dirty="0" err="1">
                <a:ea typeface="DejaVu Sans"/>
              </a:rPr>
              <a:t>über</a:t>
            </a:r>
            <a:r>
              <a:rPr lang="en-US" spc="-1" dirty="0">
                <a:ea typeface="DejaVu Sans"/>
              </a:rPr>
              <a:t> die Gesundheit von Frauen</a:t>
            </a:r>
            <a:endParaRPr lang="de-DE" spc="-1" dirty="0">
              <a:solidFill>
                <a:srgbClr val="000000"/>
              </a:solidFill>
            </a:endParaRPr>
          </a:p>
        </p:txBody>
      </p:sp>
      <p:sp>
        <p:nvSpPr>
          <p:cNvPr id="7" name="TextBox 6">
            <a:extLst>
              <a:ext uri="{FF2B5EF4-FFF2-40B4-BE49-F238E27FC236}">
                <a16:creationId xmlns:a16="http://schemas.microsoft.com/office/drawing/2014/main" id="{73416B32-FCBB-490D-A908-2CE22A09220A}"/>
              </a:ext>
            </a:extLst>
          </p:cNvPr>
          <p:cNvSpPr txBox="1"/>
          <p:nvPr/>
        </p:nvSpPr>
        <p:spPr>
          <a:xfrm>
            <a:off x="2112607" y="1987414"/>
            <a:ext cx="2351862" cy="307777"/>
          </a:xfrm>
          <a:prstGeom prst="rect">
            <a:avLst/>
          </a:prstGeom>
        </p:spPr>
        <p:txBody>
          <a:bodyPr wrap="none" rtlCol="0">
            <a:spAutoFit/>
          </a:bodyPr>
          <a:lstStyle/>
          <a:p>
            <a:pPr algn="l"/>
            <a:r>
              <a:rPr lang="en-US" sz="1400" b="1" i="1" dirty="0"/>
              <a:t>Zwei </a:t>
            </a:r>
            <a:r>
              <a:rPr lang="en-US" sz="1400" b="1" i="1" dirty="0" err="1"/>
              <a:t>Antworten</a:t>
            </a:r>
            <a:r>
              <a:rPr lang="en-US" sz="1400" b="1" i="1" dirty="0"/>
              <a:t> </a:t>
            </a:r>
            <a:r>
              <a:rPr lang="en-US" sz="1400" b="1" i="1" dirty="0" err="1"/>
              <a:t>sind</a:t>
            </a:r>
            <a:r>
              <a:rPr lang="en-US" sz="1400" b="1" i="1" dirty="0"/>
              <a:t> </a:t>
            </a:r>
            <a:r>
              <a:rPr lang="en-US" sz="1400" b="1" i="1" dirty="0" err="1"/>
              <a:t>korrekt</a:t>
            </a:r>
            <a:r>
              <a:rPr lang="en-US" sz="1400" b="1" i="1" dirty="0"/>
              <a:t>!</a:t>
            </a:r>
            <a:endParaRPr lang="el-GR" sz="1400" b="1" i="1" dirty="0" err="1"/>
          </a:p>
        </p:txBody>
      </p:sp>
    </p:spTree>
    <p:extLst>
      <p:ext uri="{BB962C8B-B14F-4D97-AF65-F5344CB8AC3E}">
        <p14:creationId xmlns:p14="http://schemas.microsoft.com/office/powerpoint/2010/main" val="383397679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538135"/>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it-IT" sz="2000" b="1" strike="noStrike" spc="-1" dirty="0" err="1">
                <a:solidFill>
                  <a:srgbClr val="203864"/>
                </a:solidFill>
                <a:latin typeface="Calibri"/>
                <a:ea typeface="DejaVu Sans"/>
              </a:rPr>
              <a:t>Migrantinnen</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sind</a:t>
            </a:r>
            <a:r>
              <a:rPr lang="it-IT" sz="2000" b="1" strike="noStrike" spc="-1" dirty="0">
                <a:solidFill>
                  <a:srgbClr val="203864"/>
                </a:solidFill>
                <a:latin typeface="Calibri"/>
                <a:ea typeface="DejaVu Sans"/>
              </a:rPr>
              <a:t> in </a:t>
            </a:r>
            <a:r>
              <a:rPr lang="it-IT" sz="2000" b="1" strike="noStrike" spc="-1" dirty="0" err="1">
                <a:solidFill>
                  <a:srgbClr val="203864"/>
                </a:solidFill>
                <a:latin typeface="Calibri"/>
                <a:ea typeface="DejaVu Sans"/>
              </a:rPr>
              <a:t>der</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Gesundheitsversorgung</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stärker</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benachteiligt</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als</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Einheimische</a:t>
            </a:r>
            <a:r>
              <a:rPr lang="it-IT" sz="2000" b="1" strike="noStrike" spc="-1" dirty="0">
                <a:solidFill>
                  <a:srgbClr val="203864"/>
                </a:solidFill>
                <a:latin typeface="Calibri"/>
                <a:ea typeface="DejaVu Sans"/>
              </a:rPr>
              <a:t>.</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Tree>
    <p:extLst>
      <p:ext uri="{BB962C8B-B14F-4D97-AF65-F5344CB8AC3E}">
        <p14:creationId xmlns:p14="http://schemas.microsoft.com/office/powerpoint/2010/main" val="206350773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en-US" sz="2000" b="1" strike="noStrike" spc="-1" dirty="0">
                <a:solidFill>
                  <a:srgbClr val="203864"/>
                </a:solidFill>
                <a:latin typeface="Calibri"/>
                <a:ea typeface="DejaVu Sans"/>
              </a:rPr>
              <a:t>Bei der </a:t>
            </a:r>
            <a:r>
              <a:rPr lang="en-US" sz="2000" b="1" strike="noStrike" spc="-1" dirty="0" err="1">
                <a:solidFill>
                  <a:srgbClr val="203864"/>
                </a:solidFill>
                <a:latin typeface="Calibri"/>
                <a:ea typeface="DejaVu Sans"/>
              </a:rPr>
              <a:t>Selbstfürsorge</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geht</a:t>
            </a:r>
            <a:r>
              <a:rPr lang="en-US" sz="2000" b="1" strike="noStrike" spc="-1" dirty="0">
                <a:solidFill>
                  <a:srgbClr val="203864"/>
                </a:solidFill>
                <a:latin typeface="Calibri"/>
                <a:ea typeface="DejaVu Sans"/>
              </a:rPr>
              <a:t> es </a:t>
            </a:r>
            <a:r>
              <a:rPr lang="en-US" sz="2000" b="1" strike="noStrike" spc="-1" dirty="0" err="1">
                <a:solidFill>
                  <a:srgbClr val="203864"/>
                </a:solidFill>
                <a:latin typeface="Calibri"/>
                <a:ea typeface="DejaVu Sans"/>
              </a:rPr>
              <a:t>darum</a:t>
            </a:r>
            <a:r>
              <a:rPr lang="en-US" sz="2000" b="1" strike="noStrike" spc="-1" dirty="0">
                <a:solidFill>
                  <a:srgbClr val="203864"/>
                </a:solidFill>
                <a:latin typeface="Calibri"/>
                <a:ea typeface="DejaVu Sans"/>
              </a:rPr>
              <a:t>, die Menschen </a:t>
            </a:r>
            <a:r>
              <a:rPr lang="en-US" sz="2000" b="1" strike="noStrike" spc="-1" dirty="0" err="1">
                <a:solidFill>
                  <a:srgbClr val="203864"/>
                </a:solidFill>
                <a:latin typeface="Calibri"/>
                <a:ea typeface="DejaVu Sans"/>
              </a:rPr>
              <a:t>zu</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befähigen</a:t>
            </a:r>
            <a:r>
              <a:rPr lang="en-US" sz="2000" b="1" strike="noStrike" spc="-1" dirty="0">
                <a:solidFill>
                  <a:srgbClr val="203864"/>
                </a:solidFill>
                <a:latin typeface="Calibri"/>
                <a:ea typeface="DejaVu Sans"/>
              </a:rPr>
              <a:t> und </a:t>
            </a:r>
            <a:r>
              <a:rPr lang="en-US" sz="2000" b="1" strike="noStrike" spc="-1" dirty="0" err="1">
                <a:solidFill>
                  <a:srgbClr val="203864"/>
                </a:solidFill>
                <a:latin typeface="Calibri"/>
                <a:ea typeface="DejaVu Sans"/>
              </a:rPr>
              <a:t>ihnen</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zuzutrauen</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eine</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zentrale</a:t>
            </a:r>
            <a:r>
              <a:rPr lang="en-US" sz="2000" b="1" strike="noStrike" spc="-1" dirty="0">
                <a:solidFill>
                  <a:srgbClr val="203864"/>
                </a:solidFill>
                <a:latin typeface="Calibri"/>
                <a:ea typeface="DejaVu Sans"/>
              </a:rPr>
              <a:t> Rolle für </a:t>
            </a:r>
            <a:r>
              <a:rPr lang="en-US" sz="2000" b="1" strike="noStrike" spc="-1" dirty="0" err="1">
                <a:solidFill>
                  <a:srgbClr val="203864"/>
                </a:solidFill>
                <a:latin typeface="Calibri"/>
                <a:ea typeface="DejaVu Sans"/>
              </a:rPr>
              <a:t>ihre</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eigene</a:t>
            </a:r>
            <a:r>
              <a:rPr lang="en-US" sz="2000" b="1" strike="noStrike" spc="-1" dirty="0">
                <a:solidFill>
                  <a:srgbClr val="203864"/>
                </a:solidFill>
                <a:latin typeface="Calibri"/>
                <a:ea typeface="DejaVu Sans"/>
              </a:rPr>
              <a:t> Gesundheit </a:t>
            </a:r>
            <a:r>
              <a:rPr lang="en-US" sz="2000" b="1" strike="noStrike" spc="-1" dirty="0" err="1">
                <a:solidFill>
                  <a:srgbClr val="203864"/>
                </a:solidFill>
                <a:latin typeface="Calibri"/>
                <a:ea typeface="DejaVu Sans"/>
              </a:rPr>
              <a:t>zu</a:t>
            </a:r>
            <a:r>
              <a:rPr lang="en-US" sz="2000" b="1" strike="noStrike" spc="-1" dirty="0">
                <a:solidFill>
                  <a:srgbClr val="203864"/>
                </a:solidFill>
                <a:latin typeface="Calibri"/>
                <a:ea typeface="DejaVu Sans"/>
              </a:rPr>
              <a:t> </a:t>
            </a:r>
            <a:r>
              <a:rPr lang="en-US" sz="2000" b="1" strike="noStrike" spc="-1" dirty="0" err="1">
                <a:solidFill>
                  <a:srgbClr val="203864"/>
                </a:solidFill>
                <a:latin typeface="Calibri"/>
                <a:ea typeface="DejaVu Sans"/>
              </a:rPr>
              <a:t>übernehmen</a:t>
            </a:r>
            <a:r>
              <a:rPr lang="en-US" sz="2000" b="1" strike="noStrike" spc="-1" dirty="0">
                <a:solidFill>
                  <a:srgbClr val="203864"/>
                </a:solidFill>
                <a:latin typeface="Calibri"/>
                <a:ea typeface="DejaVu Sans"/>
              </a:rPr>
              <a:t>.</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0960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Tree>
    <p:extLst>
      <p:ext uri="{BB962C8B-B14F-4D97-AF65-F5344CB8AC3E}">
        <p14:creationId xmlns:p14="http://schemas.microsoft.com/office/powerpoint/2010/main" val="281907101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it-IT" sz="2000" b="1" strike="noStrike" spc="-1" dirty="0" err="1">
                <a:solidFill>
                  <a:srgbClr val="203864"/>
                </a:solidFill>
                <a:latin typeface="Calibri"/>
                <a:ea typeface="DejaVu Sans"/>
              </a:rPr>
              <a:t>Das</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Konzept</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der</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Selbstfürsorge</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umfasst</a:t>
            </a:r>
            <a:r>
              <a:rPr lang="it-IT" sz="2000" b="1" strike="noStrike" spc="-1" dirty="0">
                <a:solidFill>
                  <a:srgbClr val="203864"/>
                </a:solidFill>
                <a:latin typeface="Calibri"/>
                <a:ea typeface="DejaVu Sans"/>
              </a:rPr>
              <a:t>:</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A. </a:t>
            </a:r>
            <a:r>
              <a:rPr lang="en-US" spc="-1" dirty="0" err="1">
                <a:ea typeface="DejaVu Sans"/>
              </a:rPr>
              <a:t>Selbsttests</a:t>
            </a:r>
            <a:endParaRPr lang="de-DE" spc="-1" dirty="0">
              <a:solidFill>
                <a:srgbClr val="000000"/>
              </a:solidFill>
              <a:latin typeface="Aria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B. Sport </a:t>
            </a:r>
            <a:r>
              <a:rPr lang="en-US" spc="-1" dirty="0" err="1">
                <a:ea typeface="DejaVu Sans"/>
              </a:rPr>
              <a:t>treiben</a:t>
            </a:r>
            <a:r>
              <a:rPr lang="en-US" spc="-1" dirty="0">
                <a:ea typeface="DejaVu Sans"/>
              </a:rPr>
              <a:t> </a:t>
            </a:r>
            <a:endParaRPr lang="de-DE" spc="-1" dirty="0">
              <a:solidFill>
                <a:srgbClr val="000000"/>
              </a:solidFill>
              <a:latin typeface="Arial"/>
            </a:endParaRPr>
          </a:p>
        </p:txBody>
      </p:sp>
      <p:sp>
        <p:nvSpPr>
          <p:cNvPr id="12" name="Ορθογώνιο 11">
            <a:extLst>
              <a:ext uri="{FF2B5EF4-FFF2-40B4-BE49-F238E27FC236}">
                <a16:creationId xmlns:a16="http://schemas.microsoft.com/office/drawing/2014/main" id="{330EFFD1-979D-4EE1-BDD9-918267F048CC}"/>
              </a:ext>
            </a:extLst>
          </p:cNvPr>
          <p:cNvSpPr/>
          <p:nvPr/>
        </p:nvSpPr>
        <p:spPr>
          <a:xfrm>
            <a:off x="2112607" y="38036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C. </a:t>
            </a:r>
            <a:r>
              <a:rPr lang="en-US" spc="-1" dirty="0" err="1">
                <a:ea typeface="DejaVu Sans"/>
              </a:rPr>
              <a:t>Selbstverwaltung</a:t>
            </a:r>
            <a:r>
              <a:rPr lang="en-US" spc="-1" dirty="0">
                <a:ea typeface="DejaVu Sans"/>
              </a:rPr>
              <a:t> von </a:t>
            </a:r>
            <a:r>
              <a:rPr lang="en-US" spc="-1" dirty="0" err="1">
                <a:ea typeface="DejaVu Sans"/>
              </a:rPr>
              <a:t>Medikamenten</a:t>
            </a:r>
            <a:endParaRPr lang="de-DE" spc="-1" dirty="0">
              <a:solidFill>
                <a:srgbClr val="000000"/>
              </a:solidFill>
              <a:latin typeface="Arial"/>
            </a:endParaRPr>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351862" cy="307777"/>
          </a:xfrm>
          <a:prstGeom prst="rect">
            <a:avLst/>
          </a:prstGeom>
        </p:spPr>
        <p:txBody>
          <a:bodyPr wrap="none" rtlCol="0">
            <a:spAutoFit/>
          </a:bodyPr>
          <a:lstStyle/>
          <a:p>
            <a:pPr algn="l"/>
            <a:r>
              <a:rPr lang="en-US" sz="1400" b="1" i="1" dirty="0"/>
              <a:t>Zwei </a:t>
            </a:r>
            <a:r>
              <a:rPr lang="en-US" sz="1400" b="1" i="1" dirty="0" err="1"/>
              <a:t>Antworten</a:t>
            </a:r>
            <a:r>
              <a:rPr lang="en-US" sz="1400" b="1" i="1" dirty="0"/>
              <a:t> </a:t>
            </a:r>
            <a:r>
              <a:rPr lang="en-US" sz="1400" b="1" i="1" dirty="0" err="1"/>
              <a:t>sind</a:t>
            </a:r>
            <a:r>
              <a:rPr lang="en-US" sz="1400" b="1" i="1" dirty="0"/>
              <a:t> </a:t>
            </a:r>
            <a:r>
              <a:rPr lang="en-US" sz="1400" b="1" i="1" dirty="0" err="1"/>
              <a:t>korrekt</a:t>
            </a:r>
            <a:r>
              <a:rPr lang="en-US" sz="1400" b="1" i="1" dirty="0"/>
              <a:t>!</a:t>
            </a:r>
            <a:endParaRPr lang="el-GR" sz="1400" b="1" i="1" dirty="0" err="1"/>
          </a:p>
        </p:txBody>
      </p:sp>
      <p:sp>
        <p:nvSpPr>
          <p:cNvPr id="3" name="Ορθογώνιο 10">
            <a:extLst>
              <a:ext uri="{FF2B5EF4-FFF2-40B4-BE49-F238E27FC236}">
                <a16:creationId xmlns:a16="http://schemas.microsoft.com/office/drawing/2014/main" id="{5E85DC22-F1CC-E28F-0278-E49791741548}"/>
              </a:ext>
            </a:extLst>
          </p:cNvPr>
          <p:cNvSpPr/>
          <p:nvPr/>
        </p:nvSpPr>
        <p:spPr>
          <a:xfrm>
            <a:off x="6134100" y="38036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D. </a:t>
            </a:r>
            <a:r>
              <a:rPr lang="en-US" spc="-1" dirty="0" err="1">
                <a:ea typeface="DejaVu Sans"/>
              </a:rPr>
              <a:t>Jede</a:t>
            </a:r>
            <a:r>
              <a:rPr lang="en-US" spc="-1" dirty="0">
                <a:ea typeface="DejaVu Sans"/>
              </a:rPr>
              <a:t> </a:t>
            </a:r>
            <a:r>
              <a:rPr lang="en-US" spc="-1" dirty="0" err="1">
                <a:ea typeface="DejaVu Sans"/>
              </a:rPr>
              <a:t>Mahlzeit</a:t>
            </a:r>
            <a:r>
              <a:rPr lang="en-US" spc="-1" dirty="0">
                <a:ea typeface="DejaVu Sans"/>
              </a:rPr>
              <a:t> </a:t>
            </a:r>
            <a:r>
              <a:rPr lang="en-US" spc="-1" dirty="0" err="1">
                <a:ea typeface="DejaVu Sans"/>
              </a:rPr>
              <a:t>kochen</a:t>
            </a:r>
            <a:endParaRPr lang="de-DE" spc="-1" dirty="0">
              <a:solidFill>
                <a:srgbClr val="000000"/>
              </a:solidFill>
              <a:latin typeface="Arial"/>
            </a:endParaRPr>
          </a:p>
        </p:txBody>
      </p:sp>
    </p:spTree>
    <p:extLst>
      <p:ext uri="{BB962C8B-B14F-4D97-AF65-F5344CB8AC3E}">
        <p14:creationId xmlns:p14="http://schemas.microsoft.com/office/powerpoint/2010/main" val="30539283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538135"/>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C00000"/>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it-IT" sz="2000" b="1" strike="noStrike" spc="-1" dirty="0" err="1">
                <a:solidFill>
                  <a:srgbClr val="203864"/>
                </a:solidFill>
                <a:latin typeface="Calibri"/>
                <a:ea typeface="DejaVu Sans"/>
              </a:rPr>
              <a:t>Wozu</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kann</a:t>
            </a:r>
            <a:r>
              <a:rPr lang="it-IT" sz="2000" b="1" strike="noStrike" spc="-1" dirty="0">
                <a:solidFill>
                  <a:srgbClr val="203864"/>
                </a:solidFill>
                <a:latin typeface="Calibri"/>
                <a:ea typeface="DejaVu Sans"/>
              </a:rPr>
              <a:t> man Apps zur </a:t>
            </a:r>
            <a:r>
              <a:rPr lang="it-IT" sz="2000" b="1" strike="noStrike" spc="-1" dirty="0" err="1">
                <a:solidFill>
                  <a:srgbClr val="203864"/>
                </a:solidFill>
                <a:latin typeface="Calibri"/>
                <a:ea typeface="DejaVu Sans"/>
              </a:rPr>
              <a:t>Überwachung</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der</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Periode</a:t>
            </a:r>
            <a:r>
              <a:rPr lang="it-IT" sz="2000" b="1" strike="noStrike" spc="-1" dirty="0">
                <a:solidFill>
                  <a:srgbClr val="203864"/>
                </a:solidFill>
                <a:latin typeface="Calibri"/>
                <a:ea typeface="DejaVu Sans"/>
              </a:rPr>
              <a:t> </a:t>
            </a:r>
            <a:r>
              <a:rPr lang="it-IT" sz="2000" b="1" strike="noStrike" spc="-1" dirty="0" err="1">
                <a:solidFill>
                  <a:srgbClr val="203864"/>
                </a:solidFill>
                <a:latin typeface="Calibri"/>
                <a:ea typeface="DejaVu Sans"/>
              </a:rPr>
              <a:t>verwenden</a:t>
            </a:r>
            <a:r>
              <a:rPr lang="it-IT" sz="2000" b="1" strike="noStrike" spc="-1" dirty="0">
                <a:solidFill>
                  <a:srgbClr val="203864"/>
                </a:solidFill>
                <a:latin typeface="Calibri"/>
                <a:ea typeface="DejaVu Sans"/>
              </a:rPr>
              <a:t>?</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A. Um </a:t>
            </a:r>
            <a:r>
              <a:rPr lang="en-US" spc="-1" dirty="0" err="1">
                <a:ea typeface="DejaVu Sans"/>
              </a:rPr>
              <a:t>nicht</a:t>
            </a:r>
            <a:r>
              <a:rPr lang="en-US" spc="-1" dirty="0">
                <a:ea typeface="DejaVu Sans"/>
              </a:rPr>
              <a:t> </a:t>
            </a:r>
            <a:r>
              <a:rPr lang="en-US" spc="-1" dirty="0" err="1">
                <a:ea typeface="DejaVu Sans"/>
              </a:rPr>
              <a:t>mehr</a:t>
            </a:r>
            <a:r>
              <a:rPr lang="en-US" spc="-1" dirty="0">
                <a:ea typeface="DejaVu Sans"/>
              </a:rPr>
              <a:t> </a:t>
            </a:r>
            <a:r>
              <a:rPr lang="en-US" spc="-1" dirty="0" err="1">
                <a:ea typeface="DejaVu Sans"/>
              </a:rPr>
              <a:t>zum</a:t>
            </a:r>
            <a:r>
              <a:rPr lang="en-US" spc="-1" dirty="0">
                <a:ea typeface="DejaVu Sans"/>
              </a:rPr>
              <a:t> </a:t>
            </a:r>
            <a:r>
              <a:rPr lang="en-US" spc="-1" dirty="0" err="1">
                <a:ea typeface="DejaVu Sans"/>
              </a:rPr>
              <a:t>Gynäkologen</a:t>
            </a:r>
            <a:r>
              <a:rPr lang="en-US" spc="-1" dirty="0">
                <a:ea typeface="DejaVu Sans"/>
              </a:rPr>
              <a:t> </a:t>
            </a:r>
            <a:r>
              <a:rPr lang="en-US" spc="-1" dirty="0" err="1">
                <a:ea typeface="DejaVu Sans"/>
              </a:rPr>
              <a:t>zu</a:t>
            </a:r>
            <a:r>
              <a:rPr lang="en-US" spc="-1" dirty="0">
                <a:ea typeface="DejaVu Sans"/>
              </a:rPr>
              <a:t> </a:t>
            </a:r>
            <a:r>
              <a:rPr lang="en-US" spc="-1" dirty="0" err="1">
                <a:ea typeface="DejaVu Sans"/>
              </a:rPr>
              <a:t>gehen</a:t>
            </a:r>
            <a:r>
              <a:rPr lang="en-US" spc="-1" dirty="0">
                <a:ea typeface="DejaVu Sans"/>
              </a:rPr>
              <a:t> </a:t>
            </a:r>
            <a:endParaRPr lang="de-DE" spc="-1" dirty="0">
              <a:solidFill>
                <a:srgbClr val="000000"/>
              </a:solidFill>
              <a:latin typeface="Aria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2112607"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C. Um die Größe Ihres Babys im Auge zu behalten</a:t>
            </a:r>
            <a:endParaRPr lang="de-DE" spc="-1" dirty="0">
              <a:solidFill>
                <a:srgbClr val="000000"/>
              </a:solidFill>
              <a:latin typeface="Arial"/>
            </a:endParaRPr>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D. Keiner der oben genannten Punkte</a:t>
            </a:r>
            <a:endParaRPr lang="de-DE" spc="-1" dirty="0">
              <a:solidFill>
                <a:srgbClr val="000000"/>
              </a:solidFill>
              <a:latin typeface="Arial"/>
            </a:endParaRPr>
          </a:p>
        </p:txBody>
      </p:sp>
      <p:sp>
        <p:nvSpPr>
          <p:cNvPr id="7" name="TextBox 6">
            <a:extLst>
              <a:ext uri="{FF2B5EF4-FFF2-40B4-BE49-F238E27FC236}">
                <a16:creationId xmlns:a16="http://schemas.microsoft.com/office/drawing/2014/main" id="{2D144F21-E427-4B8F-B9EF-32DFED7D2EDD}"/>
              </a:ext>
            </a:extLst>
          </p:cNvPr>
          <p:cNvSpPr txBox="1"/>
          <p:nvPr/>
        </p:nvSpPr>
        <p:spPr>
          <a:xfrm>
            <a:off x="2112607" y="1987414"/>
            <a:ext cx="2261004" cy="307777"/>
          </a:xfrm>
          <a:prstGeom prst="rect">
            <a:avLst/>
          </a:prstGeom>
        </p:spPr>
        <p:txBody>
          <a:bodyPr wrap="none" rtlCol="0">
            <a:spAutoFit/>
          </a:bodyPr>
          <a:lstStyle/>
          <a:p>
            <a:pPr algn="l"/>
            <a:r>
              <a:rPr lang="de-DE" sz="1400" i="1" dirty="0"/>
              <a:t>Nur eine Antwort ist korrekt!</a:t>
            </a:r>
            <a:endParaRPr lang="el-GR" sz="1400" i="1" dirty="0" err="1"/>
          </a:p>
        </p:txBody>
      </p:sp>
      <p:sp>
        <p:nvSpPr>
          <p:cNvPr id="2" name="Ορθογώνιο 10">
            <a:extLst>
              <a:ext uri="{FF2B5EF4-FFF2-40B4-BE49-F238E27FC236}">
                <a16:creationId xmlns:a16="http://schemas.microsoft.com/office/drawing/2014/main" id="{8350A70B-8EA5-D66A-CE84-35016F7ECF64}"/>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B. Versuchen, ein Kind zu bekommen oder zu vermeiden</a:t>
            </a:r>
            <a:endParaRPr lang="de-DE" spc="-1" dirty="0">
              <a:solidFill>
                <a:srgbClr val="000000"/>
              </a:solidFill>
              <a:latin typeface="Arial"/>
            </a:endParaRPr>
          </a:p>
        </p:txBody>
      </p:sp>
    </p:spTree>
    <p:extLst>
      <p:ext uri="{BB962C8B-B14F-4D97-AF65-F5344CB8AC3E}">
        <p14:creationId xmlns:p14="http://schemas.microsoft.com/office/powerpoint/2010/main" val="107275967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C00000"/>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7 3 Women's Health Apps SELF-LEARNING_DE"/>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BFX9V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EVf1V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RV/V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EVf1V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EVf1V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EVf1V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BFX9VYFQaV5GsAAABvAAAAHAAAAHVuaXZlcnNhbC9sb2NhbF9zZXR0aW5ncy54bWwNyrEKwkAMANC9XxEySB3Uugn2rpujCK0fENogB7mk9ELRv/e2N7x++GaBnbeSTANezx0C62xL0k/A9/Q43RCKky4kphxQDWGITS82k4zsXmOBVejH28S5wvlJuc4XqbOkAu1B/B6PeInNH1BLAwQUAAIACABFX9VY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RV/VWOohDhNLAAAAbAAAABsAAAB1bml2ZXJzYWwvdW5pdmVyc2FsLnBuZy54bWyzsa/IzVEoSy0qzszPs1Uy1DNQsrfj5bIpKEoty0wtV6gAigEFIUBJoRLINUJwyzNTSjKAQiYmFgjBjNTM9IwSoKiBhRlcVB9oKABQSwECAAAUAAIACACpflBPNmFYAkcDAADhCQAAFAAAAAAAAAABAAAAAAAAAAAAdW5pdmVyc2FsL3BsYXllci54bWxQSwECAAAUAAIACABFX9VYtTf0qBwFAADhEwAAHQAAAAAAAAABAAAAAAB5AwAAdW5pdmVyc2FsL2NvbW1vbl9tZXNzYWdlcy5sbmdQSwECAAAUAAIACABFX9VYFR5gG6MAAAB/AQAALgAAAAAAAAABAAAAAADQCAAAdW5pdmVyc2FsL3BsYXliYWNrX2FuZF9uYXZpZ2F0aW9uX3NldHRpbmdzLnhtbFBLAQIAABQAAgAIAEVf1Vh0STUfPAQAAAwVAAAnAAAAAAAAAAEAAAAAAL8JAAB1bml2ZXJzYWwvZmxhc2hfcHVibGlzaGluZ19zZXR0aW5ncy54bWxQSwECAAAUAAIACABFX9VYN4uHansDAACsDAAAIQAAAAAAAAABAAAAAABADgAAdW5pdmVyc2FsL2ZsYXNoX3NraW5fc2V0dGluZ3MueG1sUEsBAgAAFAACAAgARV/VWKavViM2BAAAlhQAACYAAAAAAAAAAQAAAAAA+hEAAHVuaXZlcnNhbC9odG1sX3B1Ymxpc2hpbmdfc2V0dGluZ3MueG1sUEsBAgAAFAACAAgARV/VWCYPfuiwAQAAbwYAAB8AAAAAAAAAAQAAAAAAdBYAAHVuaXZlcnNhbC9odG1sX3NraW5fc2V0dGluZ3MuanNQSwECAAAUAAIACABFX9VYFQaV5GsAAABvAAAAHAAAAAAAAAABAAAAAABhGAAAdW5pdmVyc2FsL2xvY2FsX3NldHRpbmdzLnhtbFBLAQIAABQAAgAIAEVf1VjCG66ZaBIAAPdNAAAXAAAAAAAAAAAAAAAAAAYZAAB1bml2ZXJzYWwvdW5pdmVyc2FsLnBuZ1BLAQIAABQAAgAIAEVf1VjqIQ4TSwAAAGwAAAAbAAAAAAAAAAEAAAAAAKMrAAB1bml2ZXJzYWwvdW5pdmVyc2FsLnBuZy54bWxQSwUGAAAAAAoACgAGAwAAJywAAAAA"/>
  <p:tag name="ISPRING_LMS_API_VERSION" val="SCORM 1.2"/>
  <p:tag name="ISPRING_ULTRA_SCORM_COURSE_ID" val="154AFE7A-37B9-4478-A91A-8D699AC88821"/>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DE\\German\\Training material for ETA 07_Deutsch&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7 3 Women's Health Apps SELF-LEARNING_DE"/>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979</Words>
  <Application>Microsoft Office PowerPoint</Application>
  <PresentationFormat>Ευρεία οθόνη</PresentationFormat>
  <Paragraphs>187</Paragraphs>
  <Slides>23</Slides>
  <Notes>23</Notes>
  <HiddenSlides>0</HiddenSlides>
  <MMClips>0</MMClips>
  <ScaleCrop>false</ScaleCrop>
  <HeadingPairs>
    <vt:vector size="6" baseType="variant">
      <vt:variant>
        <vt:lpstr>Γραμματοσειρές που χρησιμοποιούνται</vt:lpstr>
      </vt:variant>
      <vt:variant>
        <vt:i4>11</vt:i4>
      </vt:variant>
      <vt:variant>
        <vt:lpstr>Θέμα</vt:lpstr>
      </vt:variant>
      <vt:variant>
        <vt:i4>1</vt:i4>
      </vt:variant>
      <vt:variant>
        <vt:lpstr>Τίτλοι διαφανειών</vt:lpstr>
      </vt:variant>
      <vt:variant>
        <vt:i4>23</vt:i4>
      </vt:variant>
    </vt:vector>
  </HeadingPairs>
  <TitlesOfParts>
    <vt:vector size="35" baseType="lpstr">
      <vt:lpstr>Adobe Gothic Std B</vt:lpstr>
      <vt:lpstr>MS PGothic</vt:lpstr>
      <vt:lpstr>Abadi Extra Light</vt:lpstr>
      <vt:lpstr>Arial</vt:lpstr>
      <vt:lpstr>Calibri</vt:lpstr>
      <vt:lpstr>Calibri Light</vt:lpstr>
      <vt:lpstr>DejaVu Sans</vt:lpstr>
      <vt:lpstr>Gill Sans Nova</vt:lpstr>
      <vt:lpstr>Impact</vt:lpstr>
      <vt:lpstr>Roboto</vt:lpstr>
      <vt:lpstr>Wingdings</vt:lpstr>
      <vt:lpstr>Θέμα του Office</vt:lpstr>
      <vt:lpstr>Παρουσίαση του PowerPoint</vt:lpstr>
      <vt:lpstr>Partners</vt:lpstr>
      <vt:lpstr>Selbstlerneinheit:  Inhalt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ETA7 3 Women's Health Apps SELF-LEARNING_DE</dc:title>
  <dc:creator>pantelis bbalaouras</dc:creator>
  <cp:lastModifiedBy>pantelis</cp:lastModifiedBy>
  <cp:revision>948</cp:revision>
  <dcterms:created xsi:type="dcterms:W3CDTF">2020-06-02T13:31:56Z</dcterms:created>
  <dcterms:modified xsi:type="dcterms:W3CDTF">2024-06-21T08:59:05Z</dcterms:modified>
</cp:coreProperties>
</file>