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602" r:id="rId2"/>
    <p:sldId id="603" r:id="rId3"/>
    <p:sldId id="417" r:id="rId4"/>
    <p:sldId id="545" r:id="rId5"/>
    <p:sldId id="420" r:id="rId6"/>
    <p:sldId id="535" r:id="rId7"/>
    <p:sldId id="261" r:id="rId8"/>
    <p:sldId id="572" r:id="rId9"/>
    <p:sldId id="569" r:id="rId10"/>
    <p:sldId id="587" r:id="rId11"/>
    <p:sldId id="570" r:id="rId12"/>
    <p:sldId id="571" r:id="rId13"/>
    <p:sldId id="454" r:id="rId14"/>
    <p:sldId id="574" r:id="rId15"/>
    <p:sldId id="588" r:id="rId16"/>
    <p:sldId id="446" r:id="rId17"/>
    <p:sldId id="573" r:id="rId18"/>
    <p:sldId id="464" r:id="rId19"/>
    <p:sldId id="575" r:id="rId20"/>
    <p:sldId id="589" r:id="rId21"/>
    <p:sldId id="576" r:id="rId22"/>
    <p:sldId id="551" r:id="rId23"/>
    <p:sldId id="577" r:id="rId24"/>
    <p:sldId id="580" r:id="rId25"/>
    <p:sldId id="590" r:id="rId26"/>
    <p:sldId id="578" r:id="rId27"/>
    <p:sldId id="455" r:id="rId28"/>
    <p:sldId id="591" r:id="rId29"/>
    <p:sldId id="552" r:id="rId30"/>
    <p:sldId id="544" r:id="rId31"/>
    <p:sldId id="581" r:id="rId32"/>
    <p:sldId id="582" r:id="rId33"/>
    <p:sldId id="592" r:id="rId34"/>
    <p:sldId id="437" r:id="rId35"/>
    <p:sldId id="467" r:id="rId36"/>
    <p:sldId id="553" r:id="rId37"/>
    <p:sldId id="568" r:id="rId38"/>
    <p:sldId id="593" r:id="rId39"/>
    <p:sldId id="554" r:id="rId40"/>
    <p:sldId id="555" r:id="rId41"/>
    <p:sldId id="583" r:id="rId42"/>
    <p:sldId id="594" r:id="rId43"/>
    <p:sldId id="438" r:id="rId44"/>
    <p:sldId id="487" r:id="rId45"/>
    <p:sldId id="579" r:id="rId46"/>
    <p:sldId id="564" r:id="rId47"/>
    <p:sldId id="595" r:id="rId48"/>
    <p:sldId id="565" r:id="rId49"/>
    <p:sldId id="584" r:id="rId50"/>
    <p:sldId id="585" r:id="rId51"/>
    <p:sldId id="596" r:id="rId52"/>
    <p:sldId id="586" r:id="rId53"/>
    <p:sldId id="532" r:id="rId54"/>
    <p:sldId id="533" r:id="rId55"/>
    <p:sldId id="534" r:id="rId56"/>
    <p:sldId id="597" r:id="rId57"/>
    <p:sldId id="598" r:id="rId58"/>
    <p:sldId id="599" r:id="rId59"/>
    <p:sldId id="600" r:id="rId60"/>
    <p:sldId id="601" r:id="rId61"/>
    <p:sldId id="404" r:id="rId62"/>
  </p:sldIdLst>
  <p:sldSz cx="12192000" cy="6858000"/>
  <p:notesSz cx="6858000" cy="9144000"/>
  <p:custDataLst>
    <p:tags r:id="rId6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a:srgbClr val="FF3399"/>
    <a:srgbClr val="9933FF"/>
    <a:srgbClr val="ED7D31"/>
    <a:srgbClr val="F8F8F8"/>
    <a:srgbClr val="203864"/>
    <a:srgbClr val="ABC7F1"/>
    <a:srgbClr val="CFD5EA"/>
    <a:srgbClr val="404040"/>
    <a:srgbClr val="C01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71" autoAdjust="0"/>
  </p:normalViewPr>
  <p:slideViewPr>
    <p:cSldViewPr snapToGrid="0">
      <p:cViewPr varScale="1">
        <p:scale>
          <a:sx n="90" d="100"/>
          <a:sy n="90" d="100"/>
        </p:scale>
        <p:origin x="204" y="72"/>
      </p:cViewPr>
      <p:guideLst>
        <p:guide orient="horz" pos="2160"/>
        <p:guide pos="3840"/>
      </p:guideLst>
    </p:cSldViewPr>
  </p:slideViewPr>
  <p:notesTextViewPr>
    <p:cViewPr>
      <p:scale>
        <a:sx n="1" d="1"/>
        <a:sy n="1" d="1"/>
      </p:scale>
      <p:origin x="0" y="0"/>
    </p:cViewPr>
  </p:notesTextViewPr>
  <p:notesViewPr>
    <p:cSldViewPr snapToGrid="0">
      <p:cViewPr varScale="1">
        <p:scale>
          <a:sx n="79" d="100"/>
          <a:sy n="79" d="100"/>
        </p:scale>
        <p:origin x="2676"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FCCE4238-AF18-4F0D-B654-363F4EFE7932}"/>
    <pc:docChg chg="custSel modSld">
      <pc:chgData name="pantelis balaouras" userId="25e8755020fc1734" providerId="LiveId" clId="{FCCE4238-AF18-4F0D-B654-363F4EFE7932}" dt="2024-05-02T08:16:32.348" v="50" actId="1076"/>
      <pc:docMkLst>
        <pc:docMk/>
      </pc:docMkLst>
      <pc:sldChg chg="addSp delSp modSp mod">
        <pc:chgData name="pantelis balaouras" userId="25e8755020fc1734" providerId="LiveId" clId="{FCCE4238-AF18-4F0D-B654-363F4EFE7932}" dt="2024-05-02T08:12:14.032" v="9"/>
        <pc:sldMkLst>
          <pc:docMk/>
          <pc:sldMk cId="616025265" sldId="261"/>
        </pc:sldMkLst>
        <pc:spChg chg="del">
          <ac:chgData name="pantelis balaouras" userId="25e8755020fc1734" providerId="LiveId" clId="{FCCE4238-AF18-4F0D-B654-363F4EFE7932}" dt="2024-05-02T08:12:04.626" v="8" actId="478"/>
          <ac:spMkLst>
            <pc:docMk/>
            <pc:sldMk cId="616025265" sldId="261"/>
            <ac:spMk id="3" creationId="{EA9363C4-D47D-BD9C-4A8E-EF038C4C1F39}"/>
          </ac:spMkLst>
        </pc:spChg>
        <pc:spChg chg="add mod">
          <ac:chgData name="pantelis balaouras" userId="25e8755020fc1734" providerId="LiveId" clId="{FCCE4238-AF18-4F0D-B654-363F4EFE7932}" dt="2024-05-02T08:12:14.032" v="9"/>
          <ac:spMkLst>
            <pc:docMk/>
            <pc:sldMk cId="616025265" sldId="261"/>
            <ac:spMk id="8" creationId="{CAD544A0-DA65-4E7B-3C06-CB39B99EC643}"/>
          </ac:spMkLst>
        </pc:spChg>
        <pc:picChg chg="del">
          <ac:chgData name="pantelis balaouras" userId="25e8755020fc1734" providerId="LiveId" clId="{FCCE4238-AF18-4F0D-B654-363F4EFE7932}" dt="2024-05-02T08:12:03.064" v="7" actId="478"/>
          <ac:picMkLst>
            <pc:docMk/>
            <pc:sldMk cId="616025265" sldId="261"/>
            <ac:picMk id="2" creationId="{455843D4-F9E9-C853-57A2-27AC7B2C3889}"/>
          </ac:picMkLst>
        </pc:picChg>
        <pc:picChg chg="add mod">
          <ac:chgData name="pantelis balaouras" userId="25e8755020fc1734" providerId="LiveId" clId="{FCCE4238-AF18-4F0D-B654-363F4EFE7932}" dt="2024-05-02T08:12:14.032" v="9"/>
          <ac:picMkLst>
            <pc:docMk/>
            <pc:sldMk cId="616025265" sldId="261"/>
            <ac:picMk id="7" creationId="{11924F11-58A5-9325-08C0-442F0FE4D995}"/>
          </ac:picMkLst>
        </pc:picChg>
      </pc:sldChg>
      <pc:sldChg chg="addSp delSp modSp mod">
        <pc:chgData name="pantelis balaouras" userId="25e8755020fc1734" providerId="LiveId" clId="{FCCE4238-AF18-4F0D-B654-363F4EFE7932}" dt="2024-05-02T08:11:42.877" v="3" actId="14100"/>
        <pc:sldMkLst>
          <pc:docMk/>
          <pc:sldMk cId="2033093179" sldId="420"/>
        </pc:sldMkLst>
        <pc:spChg chg="add mod">
          <ac:chgData name="pantelis balaouras" userId="25e8755020fc1734" providerId="LiveId" clId="{FCCE4238-AF18-4F0D-B654-363F4EFE7932}" dt="2024-05-02T08:11:30.981" v="1"/>
          <ac:spMkLst>
            <pc:docMk/>
            <pc:sldMk cId="2033093179" sldId="420"/>
            <ac:spMk id="3" creationId="{2DCDC390-4C71-6E87-4476-E0FEE43616B7}"/>
          </ac:spMkLst>
        </pc:spChg>
        <pc:spChg chg="mod">
          <ac:chgData name="pantelis balaouras" userId="25e8755020fc1734" providerId="LiveId" clId="{FCCE4238-AF18-4F0D-B654-363F4EFE7932}" dt="2024-05-02T08:11:42.877" v="3" actId="14100"/>
          <ac:spMkLst>
            <pc:docMk/>
            <pc:sldMk cId="2033093179" sldId="420"/>
            <ac:spMk id="5" creationId="{F56DC747-739E-5A0C-94B8-E8F8E974AC85}"/>
          </ac:spMkLst>
        </pc:spChg>
        <pc:spChg chg="mod">
          <ac:chgData name="pantelis balaouras" userId="25e8755020fc1734" providerId="LiveId" clId="{FCCE4238-AF18-4F0D-B654-363F4EFE7932}" dt="2024-05-02T08:11:37.979" v="2" actId="14100"/>
          <ac:spMkLst>
            <pc:docMk/>
            <pc:sldMk cId="2033093179" sldId="420"/>
            <ac:spMk id="13" creationId="{ACBE9AD0-B2F0-4ADA-8F10-B83476743F9C}"/>
          </ac:spMkLst>
        </pc:spChg>
        <pc:picChg chg="del">
          <ac:chgData name="pantelis balaouras" userId="25e8755020fc1734" providerId="LiveId" clId="{FCCE4238-AF18-4F0D-B654-363F4EFE7932}" dt="2024-05-02T08:11:29.832" v="0" actId="478"/>
          <ac:picMkLst>
            <pc:docMk/>
            <pc:sldMk cId="2033093179" sldId="420"/>
            <ac:picMk id="2" creationId="{22E70B03-7126-1B0C-05F9-2C1895BCD0C5}"/>
          </ac:picMkLst>
        </pc:picChg>
        <pc:picChg chg="add mod">
          <ac:chgData name="pantelis balaouras" userId="25e8755020fc1734" providerId="LiveId" clId="{FCCE4238-AF18-4F0D-B654-363F4EFE7932}" dt="2024-05-02T08:11:30.981" v="1"/>
          <ac:picMkLst>
            <pc:docMk/>
            <pc:sldMk cId="2033093179" sldId="420"/>
            <ac:picMk id="4" creationId="{60898066-E9FC-5452-152A-ED202B094029}"/>
          </ac:picMkLst>
        </pc:picChg>
      </pc:sldChg>
      <pc:sldChg chg="addSp delSp modSp mod">
        <pc:chgData name="pantelis balaouras" userId="25e8755020fc1734" providerId="LiveId" clId="{FCCE4238-AF18-4F0D-B654-363F4EFE7932}" dt="2024-05-02T08:14:48.376" v="28" actId="167"/>
        <pc:sldMkLst>
          <pc:docMk/>
          <pc:sldMk cId="2140994750" sldId="437"/>
        </pc:sldMkLst>
        <pc:spChg chg="del">
          <ac:chgData name="pantelis balaouras" userId="25e8755020fc1734" providerId="LiveId" clId="{FCCE4238-AF18-4F0D-B654-363F4EFE7932}" dt="2024-05-02T08:14:39.220" v="26" actId="478"/>
          <ac:spMkLst>
            <pc:docMk/>
            <pc:sldMk cId="2140994750" sldId="437"/>
            <ac:spMk id="2" creationId="{F578CDC3-AA9B-A5CA-B298-64484F1EFBDF}"/>
          </ac:spMkLst>
        </pc:spChg>
        <pc:spChg chg="add mod">
          <ac:chgData name="pantelis balaouras" userId="25e8755020fc1734" providerId="LiveId" clId="{FCCE4238-AF18-4F0D-B654-363F4EFE7932}" dt="2024-05-02T08:14:40.893" v="27"/>
          <ac:spMkLst>
            <pc:docMk/>
            <pc:sldMk cId="2140994750" sldId="437"/>
            <ac:spMk id="8" creationId="{7C8BB3A4-8D4B-7EE3-02CC-A055D884B5E8}"/>
          </ac:spMkLst>
        </pc:spChg>
        <pc:picChg chg="del">
          <ac:chgData name="pantelis balaouras" userId="25e8755020fc1734" providerId="LiveId" clId="{FCCE4238-AF18-4F0D-B654-363F4EFE7932}" dt="2024-05-02T08:14:37.439" v="25" actId="478"/>
          <ac:picMkLst>
            <pc:docMk/>
            <pc:sldMk cId="2140994750" sldId="437"/>
            <ac:picMk id="3" creationId="{F597901C-1CFD-02D5-178E-78976D0E0125}"/>
          </ac:picMkLst>
        </pc:picChg>
        <pc:picChg chg="add mod">
          <ac:chgData name="pantelis balaouras" userId="25e8755020fc1734" providerId="LiveId" clId="{FCCE4238-AF18-4F0D-B654-363F4EFE7932}" dt="2024-05-02T08:14:48.376" v="28" actId="167"/>
          <ac:picMkLst>
            <pc:docMk/>
            <pc:sldMk cId="2140994750" sldId="437"/>
            <ac:picMk id="7" creationId="{AE156E78-D2A8-5165-6EED-A52086C044B3}"/>
          </ac:picMkLst>
        </pc:picChg>
      </pc:sldChg>
      <pc:sldChg chg="addSp delSp modSp mod">
        <pc:chgData name="pantelis balaouras" userId="25e8755020fc1734" providerId="LiveId" clId="{FCCE4238-AF18-4F0D-B654-363F4EFE7932}" dt="2024-05-02T08:16:08.172" v="46" actId="1076"/>
        <pc:sldMkLst>
          <pc:docMk/>
          <pc:sldMk cId="750286666" sldId="438"/>
        </pc:sldMkLst>
        <pc:spChg chg="del">
          <ac:chgData name="pantelis balaouras" userId="25e8755020fc1734" providerId="LiveId" clId="{FCCE4238-AF18-4F0D-B654-363F4EFE7932}" dt="2024-05-02T08:16:01.265" v="44" actId="478"/>
          <ac:spMkLst>
            <pc:docMk/>
            <pc:sldMk cId="750286666" sldId="438"/>
            <ac:spMk id="3" creationId="{17E4B6F4-910A-465B-8D37-FDAFB8260467}"/>
          </ac:spMkLst>
        </pc:spChg>
        <pc:spChg chg="add mod">
          <ac:chgData name="pantelis balaouras" userId="25e8755020fc1734" providerId="LiveId" clId="{FCCE4238-AF18-4F0D-B654-363F4EFE7932}" dt="2024-05-02T08:16:02.501" v="45"/>
          <ac:spMkLst>
            <pc:docMk/>
            <pc:sldMk cId="750286666" sldId="438"/>
            <ac:spMk id="7" creationId="{14F52CA4-0564-0C88-3B23-7EF2BC082CD8}"/>
          </ac:spMkLst>
        </pc:spChg>
        <pc:picChg chg="del">
          <ac:chgData name="pantelis balaouras" userId="25e8755020fc1734" providerId="LiveId" clId="{FCCE4238-AF18-4F0D-B654-363F4EFE7932}" dt="2024-05-02T08:15:59.705" v="43" actId="478"/>
          <ac:picMkLst>
            <pc:docMk/>
            <pc:sldMk cId="750286666" sldId="438"/>
            <ac:picMk id="2" creationId="{932E6542-705E-5980-67AD-E720FB5761A6}"/>
          </ac:picMkLst>
        </pc:picChg>
        <pc:picChg chg="add mod">
          <ac:chgData name="pantelis balaouras" userId="25e8755020fc1734" providerId="LiveId" clId="{FCCE4238-AF18-4F0D-B654-363F4EFE7932}" dt="2024-05-02T08:16:08.172" v="46" actId="1076"/>
          <ac:picMkLst>
            <pc:docMk/>
            <pc:sldMk cId="750286666" sldId="438"/>
            <ac:picMk id="6" creationId="{B45802B2-CE04-C048-B497-5012E209D697}"/>
          </ac:picMkLst>
        </pc:picChg>
      </pc:sldChg>
      <pc:sldChg chg="addSp delSp modSp mod">
        <pc:chgData name="pantelis balaouras" userId="25e8755020fc1734" providerId="LiveId" clId="{FCCE4238-AF18-4F0D-B654-363F4EFE7932}" dt="2024-05-02T08:11:57.532" v="6"/>
        <pc:sldMkLst>
          <pc:docMk/>
          <pc:sldMk cId="2585051265" sldId="535"/>
        </pc:sldMkLst>
        <pc:spChg chg="del">
          <ac:chgData name="pantelis balaouras" userId="25e8755020fc1734" providerId="LiveId" clId="{FCCE4238-AF18-4F0D-B654-363F4EFE7932}" dt="2024-05-02T08:11:49.627" v="5" actId="478"/>
          <ac:spMkLst>
            <pc:docMk/>
            <pc:sldMk cId="2585051265" sldId="535"/>
            <ac:spMk id="3" creationId="{4A1A03FD-DBE8-88F4-1AA3-88B814677301}"/>
          </ac:spMkLst>
        </pc:spChg>
        <pc:spChg chg="add mod">
          <ac:chgData name="pantelis balaouras" userId="25e8755020fc1734" providerId="LiveId" clId="{FCCE4238-AF18-4F0D-B654-363F4EFE7932}" dt="2024-05-02T08:11:57.532" v="6"/>
          <ac:spMkLst>
            <pc:docMk/>
            <pc:sldMk cId="2585051265" sldId="535"/>
            <ac:spMk id="4" creationId="{3DDBF1C3-FB80-CC7D-A678-362A5C0BA23E}"/>
          </ac:spMkLst>
        </pc:spChg>
        <pc:picChg chg="del">
          <ac:chgData name="pantelis balaouras" userId="25e8755020fc1734" providerId="LiveId" clId="{FCCE4238-AF18-4F0D-B654-363F4EFE7932}" dt="2024-05-02T08:11:47.595" v="4" actId="478"/>
          <ac:picMkLst>
            <pc:docMk/>
            <pc:sldMk cId="2585051265" sldId="535"/>
            <ac:picMk id="2" creationId="{7F194105-A616-1811-CCD2-0261AE6759AF}"/>
          </ac:picMkLst>
        </pc:picChg>
        <pc:picChg chg="add mod">
          <ac:chgData name="pantelis balaouras" userId="25e8755020fc1734" providerId="LiveId" clId="{FCCE4238-AF18-4F0D-B654-363F4EFE7932}" dt="2024-05-02T08:11:57.532" v="6"/>
          <ac:picMkLst>
            <pc:docMk/>
            <pc:sldMk cId="2585051265" sldId="535"/>
            <ac:picMk id="6" creationId="{777CF64F-023C-835B-5596-E4070E984016}"/>
          </ac:picMkLst>
        </pc:picChg>
      </pc:sldChg>
      <pc:sldChg chg="modSp mod">
        <pc:chgData name="pantelis balaouras" userId="25e8755020fc1734" providerId="LiveId" clId="{FCCE4238-AF18-4F0D-B654-363F4EFE7932}" dt="2024-05-02T08:12:21.156" v="10" actId="1076"/>
        <pc:sldMkLst>
          <pc:docMk/>
          <pc:sldMk cId="1303941817" sldId="546"/>
        </pc:sldMkLst>
        <pc:picChg chg="mod">
          <ac:chgData name="pantelis balaouras" userId="25e8755020fc1734" providerId="LiveId" clId="{FCCE4238-AF18-4F0D-B654-363F4EFE7932}" dt="2024-05-02T08:12:21.156" v="10" actId="1076"/>
          <ac:picMkLst>
            <pc:docMk/>
            <pc:sldMk cId="1303941817" sldId="546"/>
            <ac:picMk id="9" creationId="{EF09337D-BFFC-4312-A5CB-E3EF58FA9B75}"/>
          </ac:picMkLst>
        </pc:picChg>
      </pc:sldChg>
      <pc:sldChg chg="modSp mod">
        <pc:chgData name="pantelis balaouras" userId="25e8755020fc1734" providerId="LiveId" clId="{FCCE4238-AF18-4F0D-B654-363F4EFE7932}" dt="2024-05-02T08:15:04.642" v="29" actId="12"/>
        <pc:sldMkLst>
          <pc:docMk/>
          <pc:sldMk cId="2545829085" sldId="554"/>
        </pc:sldMkLst>
        <pc:spChg chg="mod">
          <ac:chgData name="pantelis balaouras" userId="25e8755020fc1734" providerId="LiveId" clId="{FCCE4238-AF18-4F0D-B654-363F4EFE7932}" dt="2024-05-02T08:15:04.642" v="29" actId="12"/>
          <ac:spMkLst>
            <pc:docMk/>
            <pc:sldMk cId="2545829085" sldId="554"/>
            <ac:spMk id="6" creationId="{13725DC3-E1D4-4E92-AF5A-F0DED3AA5B9A}"/>
          </ac:spMkLst>
        </pc:spChg>
      </pc:sldChg>
      <pc:sldChg chg="modSp mod">
        <pc:chgData name="pantelis balaouras" userId="25e8755020fc1734" providerId="LiveId" clId="{FCCE4238-AF18-4F0D-B654-363F4EFE7932}" dt="2024-05-02T08:15:46.887" v="42" actId="27636"/>
        <pc:sldMkLst>
          <pc:docMk/>
          <pc:sldMk cId="1960782220" sldId="555"/>
        </pc:sldMkLst>
        <pc:spChg chg="mod">
          <ac:chgData name="pantelis balaouras" userId="25e8755020fc1734" providerId="LiveId" clId="{FCCE4238-AF18-4F0D-B654-363F4EFE7932}" dt="2024-05-02T08:15:46.887" v="42" actId="27636"/>
          <ac:spMkLst>
            <pc:docMk/>
            <pc:sldMk cId="1960782220" sldId="555"/>
            <ac:spMk id="6" creationId="{13725DC3-E1D4-4E92-AF5A-F0DED3AA5B9A}"/>
          </ac:spMkLst>
        </pc:spChg>
      </pc:sldChg>
      <pc:sldChg chg="modSp mod">
        <pc:chgData name="pantelis balaouras" userId="25e8755020fc1734" providerId="LiveId" clId="{FCCE4238-AF18-4F0D-B654-363F4EFE7932}" dt="2024-05-02T08:15:13.048" v="31" actId="27636"/>
        <pc:sldMkLst>
          <pc:docMk/>
          <pc:sldMk cId="3081207943" sldId="568"/>
        </pc:sldMkLst>
        <pc:spChg chg="mod">
          <ac:chgData name="pantelis balaouras" userId="25e8755020fc1734" providerId="LiveId" clId="{FCCE4238-AF18-4F0D-B654-363F4EFE7932}" dt="2024-05-02T08:15:13.048" v="31" actId="27636"/>
          <ac:spMkLst>
            <pc:docMk/>
            <pc:sldMk cId="3081207943" sldId="568"/>
            <ac:spMk id="6" creationId="{13725DC3-E1D4-4E92-AF5A-F0DED3AA5B9A}"/>
          </ac:spMkLst>
        </pc:spChg>
      </pc:sldChg>
      <pc:sldChg chg="modSp mod">
        <pc:chgData name="pantelis balaouras" userId="25e8755020fc1734" providerId="LiveId" clId="{FCCE4238-AF18-4F0D-B654-363F4EFE7932}" dt="2024-05-02T08:13:33.549" v="17" actId="255"/>
        <pc:sldMkLst>
          <pc:docMk/>
          <pc:sldMk cId="3492711803" sldId="571"/>
        </pc:sldMkLst>
        <pc:spChg chg="mod">
          <ac:chgData name="pantelis balaouras" userId="25e8755020fc1734" providerId="LiveId" clId="{FCCE4238-AF18-4F0D-B654-363F4EFE7932}" dt="2024-05-02T08:13:33.549" v="17" actId="255"/>
          <ac:spMkLst>
            <pc:docMk/>
            <pc:sldMk cId="3492711803" sldId="571"/>
            <ac:spMk id="9" creationId="{A9E2F235-F39B-BA36-8AFC-C7E8F9729CD5}"/>
          </ac:spMkLst>
        </pc:spChg>
        <pc:picChg chg="mod">
          <ac:chgData name="pantelis balaouras" userId="25e8755020fc1734" providerId="LiveId" clId="{FCCE4238-AF18-4F0D-B654-363F4EFE7932}" dt="2024-05-02T08:13:10.169" v="15" actId="14100"/>
          <ac:picMkLst>
            <pc:docMk/>
            <pc:sldMk cId="3492711803" sldId="571"/>
            <ac:picMk id="6" creationId="{C385D11B-A0CE-4FF4-80AA-DC6691DC047C}"/>
          </ac:picMkLst>
        </pc:picChg>
      </pc:sldChg>
      <pc:sldChg chg="addSp delSp modSp mod">
        <pc:chgData name="pantelis balaouras" userId="25e8755020fc1734" providerId="LiveId" clId="{FCCE4238-AF18-4F0D-B654-363F4EFE7932}" dt="2024-05-02T08:12:37.923" v="14" actId="167"/>
        <pc:sldMkLst>
          <pc:docMk/>
          <pc:sldMk cId="1491921806" sldId="572"/>
        </pc:sldMkLst>
        <pc:spChg chg="del">
          <ac:chgData name="pantelis balaouras" userId="25e8755020fc1734" providerId="LiveId" clId="{FCCE4238-AF18-4F0D-B654-363F4EFE7932}" dt="2024-05-02T08:12:27.189" v="12" actId="478"/>
          <ac:spMkLst>
            <pc:docMk/>
            <pc:sldMk cId="1491921806" sldId="572"/>
            <ac:spMk id="3" creationId="{EA9363C4-D47D-BD9C-4A8E-EF038C4C1F39}"/>
          </ac:spMkLst>
        </pc:spChg>
        <pc:spChg chg="add mod">
          <ac:chgData name="pantelis balaouras" userId="25e8755020fc1734" providerId="LiveId" clId="{FCCE4238-AF18-4F0D-B654-363F4EFE7932}" dt="2024-05-02T08:12:28.579" v="13"/>
          <ac:spMkLst>
            <pc:docMk/>
            <pc:sldMk cId="1491921806" sldId="572"/>
            <ac:spMk id="8" creationId="{70B9107A-9972-88A2-FD19-02EEF6ADE11A}"/>
          </ac:spMkLst>
        </pc:spChg>
        <pc:picChg chg="del">
          <ac:chgData name="pantelis balaouras" userId="25e8755020fc1734" providerId="LiveId" clId="{FCCE4238-AF18-4F0D-B654-363F4EFE7932}" dt="2024-05-02T08:12:24.427" v="11" actId="478"/>
          <ac:picMkLst>
            <pc:docMk/>
            <pc:sldMk cId="1491921806" sldId="572"/>
            <ac:picMk id="2" creationId="{455843D4-F9E9-C853-57A2-27AC7B2C3889}"/>
          </ac:picMkLst>
        </pc:picChg>
        <pc:picChg chg="add mod">
          <ac:chgData name="pantelis balaouras" userId="25e8755020fc1734" providerId="LiveId" clId="{FCCE4238-AF18-4F0D-B654-363F4EFE7932}" dt="2024-05-02T08:12:37.923" v="14" actId="167"/>
          <ac:picMkLst>
            <pc:docMk/>
            <pc:sldMk cId="1491921806" sldId="572"/>
            <ac:picMk id="7" creationId="{44522F97-B3FD-DB3C-4892-6AB0E9E2686F}"/>
          </ac:picMkLst>
        </pc:picChg>
      </pc:sldChg>
      <pc:sldChg chg="addSp delSp modSp mod">
        <pc:chgData name="pantelis balaouras" userId="25e8755020fc1734" providerId="LiveId" clId="{FCCE4238-AF18-4F0D-B654-363F4EFE7932}" dt="2024-05-02T08:14:03.736" v="21" actId="167"/>
        <pc:sldMkLst>
          <pc:docMk/>
          <pc:sldMk cId="1979328568" sldId="573"/>
        </pc:sldMkLst>
        <pc:spChg chg="del">
          <ac:chgData name="pantelis balaouras" userId="25e8755020fc1734" providerId="LiveId" clId="{FCCE4238-AF18-4F0D-B654-363F4EFE7932}" dt="2024-05-02T08:13:57.830" v="19" actId="478"/>
          <ac:spMkLst>
            <pc:docMk/>
            <pc:sldMk cId="1979328568" sldId="573"/>
            <ac:spMk id="3" creationId="{EA9363C4-D47D-BD9C-4A8E-EF038C4C1F39}"/>
          </ac:spMkLst>
        </pc:spChg>
        <pc:spChg chg="add mod">
          <ac:chgData name="pantelis balaouras" userId="25e8755020fc1734" providerId="LiveId" clId="{FCCE4238-AF18-4F0D-B654-363F4EFE7932}" dt="2024-05-02T08:14:03.736" v="21" actId="167"/>
          <ac:spMkLst>
            <pc:docMk/>
            <pc:sldMk cId="1979328568" sldId="573"/>
            <ac:spMk id="8" creationId="{DC3BA353-B45A-3D76-32E0-0491649809B6}"/>
          </ac:spMkLst>
        </pc:spChg>
        <pc:picChg chg="del">
          <ac:chgData name="pantelis balaouras" userId="25e8755020fc1734" providerId="LiveId" clId="{FCCE4238-AF18-4F0D-B654-363F4EFE7932}" dt="2024-05-02T08:13:54.658" v="18" actId="478"/>
          <ac:picMkLst>
            <pc:docMk/>
            <pc:sldMk cId="1979328568" sldId="573"/>
            <ac:picMk id="2" creationId="{455843D4-F9E9-C853-57A2-27AC7B2C3889}"/>
          </ac:picMkLst>
        </pc:picChg>
        <pc:picChg chg="add mod">
          <ac:chgData name="pantelis balaouras" userId="25e8755020fc1734" providerId="LiveId" clId="{FCCE4238-AF18-4F0D-B654-363F4EFE7932}" dt="2024-05-02T08:14:03.736" v="21" actId="167"/>
          <ac:picMkLst>
            <pc:docMk/>
            <pc:sldMk cId="1979328568" sldId="573"/>
            <ac:picMk id="7" creationId="{4861665D-3545-4371-D4FD-B01C50631995}"/>
          </ac:picMkLst>
        </pc:picChg>
      </pc:sldChg>
      <pc:sldChg chg="addSp delSp modSp mod">
        <pc:chgData name="pantelis balaouras" userId="25e8755020fc1734" providerId="LiveId" clId="{FCCE4238-AF18-4F0D-B654-363F4EFE7932}" dt="2024-05-02T08:14:25.564" v="24"/>
        <pc:sldMkLst>
          <pc:docMk/>
          <pc:sldMk cId="1259612263" sldId="578"/>
        </pc:sldMkLst>
        <pc:spChg chg="del">
          <ac:chgData name="pantelis balaouras" userId="25e8755020fc1734" providerId="LiveId" clId="{FCCE4238-AF18-4F0D-B654-363F4EFE7932}" dt="2024-05-02T08:14:24.064" v="23" actId="478"/>
          <ac:spMkLst>
            <pc:docMk/>
            <pc:sldMk cId="1259612263" sldId="578"/>
            <ac:spMk id="3" creationId="{EA9363C4-D47D-BD9C-4A8E-EF038C4C1F39}"/>
          </ac:spMkLst>
        </pc:spChg>
        <pc:spChg chg="add mod">
          <ac:chgData name="pantelis balaouras" userId="25e8755020fc1734" providerId="LiveId" clId="{FCCE4238-AF18-4F0D-B654-363F4EFE7932}" dt="2024-05-02T08:14:25.564" v="24"/>
          <ac:spMkLst>
            <pc:docMk/>
            <pc:sldMk cId="1259612263" sldId="578"/>
            <ac:spMk id="8" creationId="{8B1B309D-E0B5-874B-ED82-0E3EEAF904E8}"/>
          </ac:spMkLst>
        </pc:spChg>
        <pc:picChg chg="del">
          <ac:chgData name="pantelis balaouras" userId="25e8755020fc1734" providerId="LiveId" clId="{FCCE4238-AF18-4F0D-B654-363F4EFE7932}" dt="2024-05-02T08:14:18.783" v="22" actId="478"/>
          <ac:picMkLst>
            <pc:docMk/>
            <pc:sldMk cId="1259612263" sldId="578"/>
            <ac:picMk id="2" creationId="{455843D4-F9E9-C853-57A2-27AC7B2C3889}"/>
          </ac:picMkLst>
        </pc:picChg>
        <pc:picChg chg="add mod">
          <ac:chgData name="pantelis balaouras" userId="25e8755020fc1734" providerId="LiveId" clId="{FCCE4238-AF18-4F0D-B654-363F4EFE7932}" dt="2024-05-02T08:14:25.564" v="24"/>
          <ac:picMkLst>
            <pc:docMk/>
            <pc:sldMk cId="1259612263" sldId="578"/>
            <ac:picMk id="7" creationId="{714BA654-173F-CE2D-08F8-119F45B97F6D}"/>
          </ac:picMkLst>
        </pc:picChg>
      </pc:sldChg>
      <pc:sldChg chg="addSp delSp modSp mod">
        <pc:chgData name="pantelis balaouras" userId="25e8755020fc1734" providerId="LiveId" clId="{FCCE4238-AF18-4F0D-B654-363F4EFE7932}" dt="2024-05-02T08:16:32.348" v="50" actId="1076"/>
        <pc:sldMkLst>
          <pc:docMk/>
          <pc:sldMk cId="2821014587" sldId="586"/>
        </pc:sldMkLst>
        <pc:spChg chg="del">
          <ac:chgData name="pantelis balaouras" userId="25e8755020fc1734" providerId="LiveId" clId="{FCCE4238-AF18-4F0D-B654-363F4EFE7932}" dt="2024-05-02T08:16:25.142" v="48" actId="478"/>
          <ac:spMkLst>
            <pc:docMk/>
            <pc:sldMk cId="2821014587" sldId="586"/>
            <ac:spMk id="3" creationId="{0385DD08-B10C-79C6-AD5F-357B74C688E9}"/>
          </ac:spMkLst>
        </pc:spChg>
        <pc:spChg chg="add mod">
          <ac:chgData name="pantelis balaouras" userId="25e8755020fc1734" providerId="LiveId" clId="{FCCE4238-AF18-4F0D-B654-363F4EFE7932}" dt="2024-05-02T08:16:26.532" v="49"/>
          <ac:spMkLst>
            <pc:docMk/>
            <pc:sldMk cId="2821014587" sldId="586"/>
            <ac:spMk id="8" creationId="{0C54F960-78D6-3BBB-BC97-1B27322C8040}"/>
          </ac:spMkLst>
        </pc:spChg>
        <pc:picChg chg="del">
          <ac:chgData name="pantelis balaouras" userId="25e8755020fc1734" providerId="LiveId" clId="{FCCE4238-AF18-4F0D-B654-363F4EFE7932}" dt="2024-05-02T08:16:22.631" v="47" actId="478"/>
          <ac:picMkLst>
            <pc:docMk/>
            <pc:sldMk cId="2821014587" sldId="586"/>
            <ac:picMk id="2" creationId="{E8F64DEA-0695-C086-67FC-3809973270DF}"/>
          </ac:picMkLst>
        </pc:picChg>
        <pc:picChg chg="add mod">
          <ac:chgData name="pantelis balaouras" userId="25e8755020fc1734" providerId="LiveId" clId="{FCCE4238-AF18-4F0D-B654-363F4EFE7932}" dt="2024-05-02T08:16:32.348" v="50" actId="1076"/>
          <ac:picMkLst>
            <pc:docMk/>
            <pc:sldMk cId="2821014587" sldId="586"/>
            <ac:picMk id="7" creationId="{C5EAE1A7-C315-5C6D-9B5A-EC7E32E3FC0F}"/>
          </ac:picMkLst>
        </pc:picChg>
      </pc:sldChg>
    </pc:docChg>
  </pc:docChgLst>
  <pc:docChgLst>
    <pc:chgData name="pantelis balaouras" userId="25e8755020fc1734" providerId="LiveId" clId="{112A2209-97B5-425A-8BFB-DCFB18CE8A23}"/>
    <pc:docChg chg="custSel delSld modSld">
      <pc:chgData name="pantelis balaouras" userId="25e8755020fc1734" providerId="LiveId" clId="{112A2209-97B5-425A-8BFB-DCFB18CE8A23}" dt="2024-05-08T11:26:33.974" v="2" actId="47"/>
      <pc:docMkLst>
        <pc:docMk/>
      </pc:docMkLst>
      <pc:sldChg chg="modSp mod">
        <pc:chgData name="pantelis balaouras" userId="25e8755020fc1734" providerId="LiveId" clId="{112A2209-97B5-425A-8BFB-DCFB18CE8A23}" dt="2024-05-08T11:26:16.402" v="1" actId="27636"/>
        <pc:sldMkLst>
          <pc:docMk/>
          <pc:sldMk cId="616025265" sldId="261"/>
        </pc:sldMkLst>
        <pc:spChg chg="mod">
          <ac:chgData name="pantelis balaouras" userId="25e8755020fc1734" providerId="LiveId" clId="{112A2209-97B5-425A-8BFB-DCFB18CE8A23}" dt="2024-05-08T11:26:16.402" v="1" actId="27636"/>
          <ac:spMkLst>
            <pc:docMk/>
            <pc:sldMk cId="616025265" sldId="261"/>
            <ac:spMk id="6" creationId="{AA5AE911-E515-48E3-AB8B-121C68B77A58}"/>
          </ac:spMkLst>
        </pc:spChg>
      </pc:sldChg>
      <pc:sldChg chg="del">
        <pc:chgData name="pantelis balaouras" userId="25e8755020fc1734" providerId="LiveId" clId="{112A2209-97B5-425A-8BFB-DCFB18CE8A23}" dt="2024-05-08T11:26:33.974" v="2" actId="47"/>
        <pc:sldMkLst>
          <pc:docMk/>
          <pc:sldMk cId="1303941817" sldId="546"/>
        </pc:sldMkLst>
      </pc:sldChg>
    </pc:docChg>
  </pc:docChgLst>
  <pc:docChgLst>
    <pc:chgData name="pantelis balaouras" userId="25e8755020fc1734" providerId="LiveId" clId="{0DA0F76F-17E5-4063-931E-FF42C8E3EA46}"/>
    <pc:docChg chg="modSld">
      <pc:chgData name="pantelis balaouras" userId="25e8755020fc1734" providerId="LiveId" clId="{0DA0F76F-17E5-4063-931E-FF42C8E3EA46}" dt="2024-04-29T13:59:49.742" v="0" actId="20577"/>
      <pc:docMkLst>
        <pc:docMk/>
      </pc:docMkLst>
      <pc:sldChg chg="modSp mod">
        <pc:chgData name="pantelis balaouras" userId="25e8755020fc1734" providerId="LiveId" clId="{0DA0F76F-17E5-4063-931E-FF42C8E3EA46}" dt="2024-04-29T13:59:49.742" v="0" actId="20577"/>
        <pc:sldMkLst>
          <pc:docMk/>
          <pc:sldMk cId="1303941817" sldId="546"/>
        </pc:sldMkLst>
        <pc:spChg chg="mod">
          <ac:chgData name="pantelis balaouras" userId="25e8755020fc1734" providerId="LiveId" clId="{0DA0F76F-17E5-4063-931E-FF42C8E3EA46}" dt="2024-04-29T13:59:49.742" v="0" actId="20577"/>
          <ac:spMkLst>
            <pc:docMk/>
            <pc:sldMk cId="1303941817" sldId="546"/>
            <ac:spMk id="6" creationId="{13725DC3-E1D4-4E92-AF5A-F0DED3AA5B9A}"/>
          </ac:spMkLst>
        </pc:spChg>
      </pc:sldChg>
    </pc:docChg>
  </pc:docChgLst>
  <pc:docChgLst>
    <pc:chgData name="pantelis balaouras" userId="25e8755020fc1734" providerId="LiveId" clId="{8631A5D7-3487-4649-BB13-F22837EB3D3B}"/>
    <pc:docChg chg="undo custSel addSld modSld sldOrd modMainMaster">
      <pc:chgData name="pantelis balaouras" userId="25e8755020fc1734" providerId="LiveId" clId="{8631A5D7-3487-4649-BB13-F22837EB3D3B}" dt="2024-04-29T13:47:50.802" v="562" actId="20577"/>
      <pc:docMkLst>
        <pc:docMk/>
      </pc:docMkLst>
      <pc:sldChg chg="addSp delSp modSp">
        <pc:chgData name="pantelis balaouras" userId="25e8755020fc1734" providerId="LiveId" clId="{8631A5D7-3487-4649-BB13-F22837EB3D3B}" dt="2024-04-29T13:00:09.679" v="28"/>
        <pc:sldMkLst>
          <pc:docMk/>
          <pc:sldMk cId="1915799683" sldId="404"/>
        </pc:sldMkLst>
        <pc:spChg chg="add mod">
          <ac:chgData name="pantelis balaouras" userId="25e8755020fc1734" providerId="LiveId" clId="{8631A5D7-3487-4649-BB13-F22837EB3D3B}" dt="2024-04-29T12:59:32.904" v="27"/>
          <ac:spMkLst>
            <pc:docMk/>
            <pc:sldMk cId="1915799683" sldId="404"/>
            <ac:spMk id="3" creationId="{06D1C598-2CB0-5652-1061-814DF6F97165}"/>
          </ac:spMkLst>
        </pc:spChg>
        <pc:picChg chg="add mod">
          <ac:chgData name="pantelis balaouras" userId="25e8755020fc1734" providerId="LiveId" clId="{8631A5D7-3487-4649-BB13-F22837EB3D3B}" dt="2024-04-29T12:59:32.904" v="27"/>
          <ac:picMkLst>
            <pc:docMk/>
            <pc:sldMk cId="1915799683" sldId="404"/>
            <ac:picMk id="4" creationId="{D9F271A1-4C9B-7453-A625-38E280C4D3A6}"/>
          </ac:picMkLst>
        </pc:picChg>
        <pc:picChg chg="add mod">
          <ac:chgData name="pantelis balaouras" userId="25e8755020fc1734" providerId="LiveId" clId="{8631A5D7-3487-4649-BB13-F22837EB3D3B}" dt="2024-04-29T13:00:09.679" v="28"/>
          <ac:picMkLst>
            <pc:docMk/>
            <pc:sldMk cId="1915799683" sldId="404"/>
            <ac:picMk id="5" creationId="{017A74B0-B734-CBC3-0DAD-6A4D60F19549}"/>
          </ac:picMkLst>
        </pc:picChg>
        <pc:picChg chg="del">
          <ac:chgData name="pantelis balaouras" userId="25e8755020fc1734" providerId="LiveId" clId="{8631A5D7-3487-4649-BB13-F22837EB3D3B}" dt="2024-04-29T12:59:31.108" v="26" actId="478"/>
          <ac:picMkLst>
            <pc:docMk/>
            <pc:sldMk cId="1915799683" sldId="404"/>
            <ac:picMk id="2050" creationId="{2AB980B0-03D2-2E64-6760-C23D435A121F}"/>
          </ac:picMkLst>
        </pc:picChg>
      </pc:sldChg>
      <pc:sldChg chg="modSp mod">
        <pc:chgData name="pantelis balaouras" userId="25e8755020fc1734" providerId="LiveId" clId="{8631A5D7-3487-4649-BB13-F22837EB3D3B}" dt="2024-04-29T13:00:37.265" v="31" actId="255"/>
        <pc:sldMkLst>
          <pc:docMk/>
          <pc:sldMk cId="2033093179" sldId="420"/>
        </pc:sldMkLst>
        <pc:spChg chg="mod">
          <ac:chgData name="pantelis balaouras" userId="25e8755020fc1734" providerId="LiveId" clId="{8631A5D7-3487-4649-BB13-F22837EB3D3B}" dt="2024-04-29T13:00:37.265" v="31" actId="255"/>
          <ac:spMkLst>
            <pc:docMk/>
            <pc:sldMk cId="2033093179" sldId="420"/>
            <ac:spMk id="5" creationId="{F56DC747-739E-5A0C-94B8-E8F8E974AC85}"/>
          </ac:spMkLst>
        </pc:spChg>
      </pc:sldChg>
      <pc:sldChg chg="modSp mod">
        <pc:chgData name="pantelis balaouras" userId="25e8755020fc1734" providerId="LiveId" clId="{8631A5D7-3487-4649-BB13-F22837EB3D3B}" dt="2024-04-29T13:46:53.508" v="515" actId="14100"/>
        <pc:sldMkLst>
          <pc:docMk/>
          <pc:sldMk cId="2140994750" sldId="437"/>
        </pc:sldMkLst>
        <pc:spChg chg="mod">
          <ac:chgData name="pantelis balaouras" userId="25e8755020fc1734" providerId="LiveId" clId="{8631A5D7-3487-4649-BB13-F22837EB3D3B}" dt="2024-04-29T13:45:56.017" v="471" actId="20577"/>
          <ac:spMkLst>
            <pc:docMk/>
            <pc:sldMk cId="2140994750" sldId="437"/>
            <ac:spMk id="5" creationId="{FAA18648-8A7B-40D3-A066-80FDB05B7DF4}"/>
          </ac:spMkLst>
        </pc:spChg>
        <pc:spChg chg="mod">
          <ac:chgData name="pantelis balaouras" userId="25e8755020fc1734" providerId="LiveId" clId="{8631A5D7-3487-4649-BB13-F22837EB3D3B}" dt="2024-04-29T13:46:53.508" v="515" actId="14100"/>
          <ac:spMkLst>
            <pc:docMk/>
            <pc:sldMk cId="2140994750" sldId="437"/>
            <ac:spMk id="6" creationId="{AA5AE911-E515-48E3-AB8B-121C68B77A58}"/>
          </ac:spMkLst>
        </pc:spChg>
      </pc:sldChg>
      <pc:sldChg chg="modSp mod">
        <pc:chgData name="pantelis balaouras" userId="25e8755020fc1734" providerId="LiveId" clId="{8631A5D7-3487-4649-BB13-F22837EB3D3B}" dt="2024-04-29T13:47:50.802" v="562" actId="20577"/>
        <pc:sldMkLst>
          <pc:docMk/>
          <pc:sldMk cId="750286666" sldId="438"/>
        </pc:sldMkLst>
        <pc:spChg chg="mod">
          <ac:chgData name="pantelis balaouras" userId="25e8755020fc1734" providerId="LiveId" clId="{8631A5D7-3487-4649-BB13-F22837EB3D3B}" dt="2024-04-29T13:47:50.802" v="562" actId="20577"/>
          <ac:spMkLst>
            <pc:docMk/>
            <pc:sldMk cId="750286666" sldId="438"/>
            <ac:spMk id="5" creationId="{FAA18648-8A7B-40D3-A066-80FDB05B7DF4}"/>
          </ac:spMkLst>
        </pc:spChg>
        <pc:spChg chg="mod">
          <ac:chgData name="pantelis balaouras" userId="25e8755020fc1734" providerId="LiveId" clId="{8631A5D7-3487-4649-BB13-F22837EB3D3B}" dt="2024-04-29T13:47:44.041" v="552" actId="12"/>
          <ac:spMkLst>
            <pc:docMk/>
            <pc:sldMk cId="750286666" sldId="438"/>
            <ac:spMk id="8" creationId="{6F787F69-632E-4573-A4A6-5BB509724618}"/>
          </ac:spMkLst>
        </pc:spChg>
      </pc:sldChg>
      <pc:sldChg chg="addSp delSp modSp mod">
        <pc:chgData name="pantelis balaouras" userId="25e8755020fc1734" providerId="LiveId" clId="{8631A5D7-3487-4649-BB13-F22837EB3D3B}" dt="2024-04-29T13:18:24.866" v="146" actId="14100"/>
        <pc:sldMkLst>
          <pc:docMk/>
          <pc:sldMk cId="1250625190" sldId="446"/>
        </pc:sldMkLst>
        <pc:spChg chg="add mod">
          <ac:chgData name="pantelis balaouras" userId="25e8755020fc1734" providerId="LiveId" clId="{8631A5D7-3487-4649-BB13-F22837EB3D3B}" dt="2024-04-29T13:05:52.194" v="92"/>
          <ac:spMkLst>
            <pc:docMk/>
            <pc:sldMk cId="1250625190" sldId="446"/>
            <ac:spMk id="2" creationId="{43A4FD89-5FC6-0447-E561-D57762DE41EF}"/>
          </ac:spMkLst>
        </pc:spChg>
        <pc:spChg chg="mod">
          <ac:chgData name="pantelis balaouras" userId="25e8755020fc1734" providerId="LiveId" clId="{8631A5D7-3487-4649-BB13-F22837EB3D3B}" dt="2024-04-29T13:17:39.910" v="137" actId="14100"/>
          <ac:spMkLst>
            <pc:docMk/>
            <pc:sldMk cId="1250625190" sldId="446"/>
            <ac:spMk id="6" creationId="{1542E8B4-0E5D-4125-9D1A-7F2F4EA8BFA6}"/>
          </ac:spMkLst>
        </pc:spChg>
        <pc:spChg chg="del">
          <ac:chgData name="pantelis balaouras" userId="25e8755020fc1734" providerId="LiveId" clId="{8631A5D7-3487-4649-BB13-F22837EB3D3B}" dt="2024-04-29T13:05:51.577" v="91" actId="478"/>
          <ac:spMkLst>
            <pc:docMk/>
            <pc:sldMk cId="1250625190" sldId="446"/>
            <ac:spMk id="7" creationId="{C0DFA73F-FDC8-497A-8912-CA8C28C95043}"/>
          </ac:spMkLst>
        </pc:spChg>
        <pc:spChg chg="mod">
          <ac:chgData name="pantelis balaouras" userId="25e8755020fc1734" providerId="LiveId" clId="{8631A5D7-3487-4649-BB13-F22837EB3D3B}" dt="2024-04-29T13:18:24.866" v="146" actId="14100"/>
          <ac:spMkLst>
            <pc:docMk/>
            <pc:sldMk cId="1250625190" sldId="446"/>
            <ac:spMk id="8" creationId="{F2323DDD-2984-429F-8B08-EC4DED705717}"/>
          </ac:spMkLst>
        </pc:spChg>
        <pc:picChg chg="add del mod ord">
          <ac:chgData name="pantelis balaouras" userId="25e8755020fc1734" providerId="LiveId" clId="{8631A5D7-3487-4649-BB13-F22837EB3D3B}" dt="2024-04-29T13:18:16.322" v="145" actId="1076"/>
          <ac:picMkLst>
            <pc:docMk/>
            <pc:sldMk cId="1250625190" sldId="446"/>
            <ac:picMk id="3" creationId="{26998945-7C26-4CE9-9C4A-563315C274F4}"/>
          </ac:picMkLst>
        </pc:picChg>
      </pc:sldChg>
      <pc:sldChg chg="addSp delSp modSp mod">
        <pc:chgData name="pantelis balaouras" userId="25e8755020fc1734" providerId="LiveId" clId="{8631A5D7-3487-4649-BB13-F22837EB3D3B}" dt="2024-04-29T13:08:37.298" v="127" actId="14100"/>
        <pc:sldMkLst>
          <pc:docMk/>
          <pc:sldMk cId="1497933260" sldId="454"/>
        </pc:sldMkLst>
        <pc:spChg chg="add mod">
          <ac:chgData name="pantelis balaouras" userId="25e8755020fc1734" providerId="LiveId" clId="{8631A5D7-3487-4649-BB13-F22837EB3D3B}" dt="2024-04-29T13:05:37.168" v="86"/>
          <ac:spMkLst>
            <pc:docMk/>
            <pc:sldMk cId="1497933260" sldId="454"/>
            <ac:spMk id="2" creationId="{A1283906-73B4-E116-5323-FC90391168EB}"/>
          </ac:spMkLst>
        </pc:spChg>
        <pc:spChg chg="del">
          <ac:chgData name="pantelis balaouras" userId="25e8755020fc1734" providerId="LiveId" clId="{8631A5D7-3487-4649-BB13-F22837EB3D3B}" dt="2024-04-29T13:05:36.337" v="85" actId="478"/>
          <ac:spMkLst>
            <pc:docMk/>
            <pc:sldMk cId="1497933260" sldId="454"/>
            <ac:spMk id="7" creationId="{C0DFA73F-FDC8-497A-8912-CA8C28C95043}"/>
          </ac:spMkLst>
        </pc:spChg>
        <pc:spChg chg="mod">
          <ac:chgData name="pantelis balaouras" userId="25e8755020fc1734" providerId="LiveId" clId="{8631A5D7-3487-4649-BB13-F22837EB3D3B}" dt="2024-04-29T13:07:46.341" v="123" actId="255"/>
          <ac:spMkLst>
            <pc:docMk/>
            <pc:sldMk cId="1497933260" sldId="454"/>
            <ac:spMk id="13" creationId="{BCB5ECB9-24C3-878D-3B53-8BBC5E2C55EF}"/>
          </ac:spMkLst>
        </pc:spChg>
        <pc:picChg chg="mod">
          <ac:chgData name="pantelis balaouras" userId="25e8755020fc1734" providerId="LiveId" clId="{8631A5D7-3487-4649-BB13-F22837EB3D3B}" dt="2024-04-29T13:08:37.298" v="127" actId="14100"/>
          <ac:picMkLst>
            <pc:docMk/>
            <pc:sldMk cId="1497933260" sldId="454"/>
            <ac:picMk id="5" creationId="{DE9D1407-07F8-46AB-A6A6-D4058C2988AE}"/>
          </ac:picMkLst>
        </pc:picChg>
      </pc:sldChg>
      <pc:sldChg chg="modSp mod">
        <pc:chgData name="pantelis balaouras" userId="25e8755020fc1734" providerId="LiveId" clId="{8631A5D7-3487-4649-BB13-F22837EB3D3B}" dt="2024-04-29T13:36:47.977" v="347"/>
        <pc:sldMkLst>
          <pc:docMk/>
          <pc:sldMk cId="3958154482" sldId="455"/>
        </pc:sldMkLst>
        <pc:spChg chg="mod">
          <ac:chgData name="pantelis balaouras" userId="25e8755020fc1734" providerId="LiveId" clId="{8631A5D7-3487-4649-BB13-F22837EB3D3B}" dt="2024-04-29T13:26:05.360" v="209" actId="120"/>
          <ac:spMkLst>
            <pc:docMk/>
            <pc:sldMk cId="3958154482" sldId="455"/>
            <ac:spMk id="2" creationId="{00000000-0000-0000-0000-000000000000}"/>
          </ac:spMkLst>
        </pc:spChg>
        <pc:spChg chg="mod">
          <ac:chgData name="pantelis balaouras" userId="25e8755020fc1734" providerId="LiveId" clId="{8631A5D7-3487-4649-BB13-F22837EB3D3B}" dt="2024-04-29T13:36:47.977" v="347"/>
          <ac:spMkLst>
            <pc:docMk/>
            <pc:sldMk cId="3958154482" sldId="455"/>
            <ac:spMk id="5" creationId="{C0DFA73F-FDC8-497A-8912-CA8C28C95043}"/>
          </ac:spMkLst>
        </pc:spChg>
        <pc:spChg chg="mod">
          <ac:chgData name="pantelis balaouras" userId="25e8755020fc1734" providerId="LiveId" clId="{8631A5D7-3487-4649-BB13-F22837EB3D3B}" dt="2024-04-29T13:26:13.564" v="210" actId="14100"/>
          <ac:spMkLst>
            <pc:docMk/>
            <pc:sldMk cId="3958154482" sldId="455"/>
            <ac:spMk id="12" creationId="{1EA39EF9-501E-40CD-A5D6-14F3E4DABC7D}"/>
          </ac:spMkLst>
        </pc:spChg>
        <pc:picChg chg="mod">
          <ac:chgData name="pantelis balaouras" userId="25e8755020fc1734" providerId="LiveId" clId="{8631A5D7-3487-4649-BB13-F22837EB3D3B}" dt="2024-04-29T13:26:19.070" v="211" actId="1076"/>
          <ac:picMkLst>
            <pc:docMk/>
            <pc:sldMk cId="3958154482" sldId="455"/>
            <ac:picMk id="11" creationId="{3FABA778-5E10-49CC-9F6F-0E48DCD30C95}"/>
          </ac:picMkLst>
        </pc:picChg>
      </pc:sldChg>
      <pc:sldChg chg="modSp mod">
        <pc:chgData name="pantelis balaouras" userId="25e8755020fc1734" providerId="LiveId" clId="{8631A5D7-3487-4649-BB13-F22837EB3D3B}" dt="2024-04-29T13:19:42.473" v="160" actId="14100"/>
        <pc:sldMkLst>
          <pc:docMk/>
          <pc:sldMk cId="568782003" sldId="464"/>
        </pc:sldMkLst>
        <pc:spChg chg="mod">
          <ac:chgData name="pantelis balaouras" userId="25e8755020fc1734" providerId="LiveId" clId="{8631A5D7-3487-4649-BB13-F22837EB3D3B}" dt="2024-04-29T13:19:42.473" v="160" actId="14100"/>
          <ac:spMkLst>
            <pc:docMk/>
            <pc:sldMk cId="568782003" sldId="464"/>
            <ac:spMk id="10" creationId="{C0DFA73F-FDC8-497A-8912-CA8C28C95043}"/>
          </ac:spMkLst>
        </pc:spChg>
        <pc:spChg chg="mod">
          <ac:chgData name="pantelis balaouras" userId="25e8755020fc1734" providerId="LiveId" clId="{8631A5D7-3487-4649-BB13-F22837EB3D3B}" dt="2024-04-29T13:19:29.574" v="156" actId="115"/>
          <ac:spMkLst>
            <pc:docMk/>
            <pc:sldMk cId="568782003" sldId="464"/>
            <ac:spMk id="11" creationId="{6F147614-6E75-4DA2-B4E4-F4B0481D666C}"/>
          </ac:spMkLst>
        </pc:spChg>
        <pc:picChg chg="mod">
          <ac:chgData name="pantelis balaouras" userId="25e8755020fc1734" providerId="LiveId" clId="{8631A5D7-3487-4649-BB13-F22837EB3D3B}" dt="2024-04-29T13:19:24.877" v="155" actId="14100"/>
          <ac:picMkLst>
            <pc:docMk/>
            <pc:sldMk cId="568782003" sldId="464"/>
            <ac:picMk id="3" creationId="{11FE0CAE-FA8B-481E-8C0C-6B0D0CA2A966}"/>
          </ac:picMkLst>
        </pc:picChg>
      </pc:sldChg>
      <pc:sldChg chg="modSp mod">
        <pc:chgData name="pantelis balaouras" userId="25e8755020fc1734" providerId="LiveId" clId="{8631A5D7-3487-4649-BB13-F22837EB3D3B}" dt="2024-04-29T13:35:41.975" v="338" actId="1076"/>
        <pc:sldMkLst>
          <pc:docMk/>
          <pc:sldMk cId="4036588873" sldId="467"/>
        </pc:sldMkLst>
        <pc:spChg chg="mod">
          <ac:chgData name="pantelis balaouras" userId="25e8755020fc1734" providerId="LiveId" clId="{8631A5D7-3487-4649-BB13-F22837EB3D3B}" dt="2024-04-29T13:29:14.859" v="250" actId="115"/>
          <ac:spMkLst>
            <pc:docMk/>
            <pc:sldMk cId="4036588873" sldId="467"/>
            <ac:spMk id="6" creationId="{13725DC3-E1D4-4E92-AF5A-F0DED3AA5B9A}"/>
          </ac:spMkLst>
        </pc:spChg>
        <pc:spChg chg="mod">
          <ac:chgData name="pantelis balaouras" userId="25e8755020fc1734" providerId="LiveId" clId="{8631A5D7-3487-4649-BB13-F22837EB3D3B}" dt="2024-04-29T13:35:38.500" v="337"/>
          <ac:spMkLst>
            <pc:docMk/>
            <pc:sldMk cId="4036588873" sldId="467"/>
            <ac:spMk id="10" creationId="{C0DFA73F-FDC8-497A-8912-CA8C28C95043}"/>
          </ac:spMkLst>
        </pc:spChg>
        <pc:picChg chg="mod">
          <ac:chgData name="pantelis balaouras" userId="25e8755020fc1734" providerId="LiveId" clId="{8631A5D7-3487-4649-BB13-F22837EB3D3B}" dt="2024-04-29T13:35:41.975" v="338" actId="1076"/>
          <ac:picMkLst>
            <pc:docMk/>
            <pc:sldMk cId="4036588873" sldId="467"/>
            <ac:picMk id="3" creationId="{FFF9811E-26C7-4CB2-9A45-16B053FA03FF}"/>
          </ac:picMkLst>
        </pc:picChg>
      </pc:sldChg>
      <pc:sldChg chg="addSp delSp modSp mod">
        <pc:chgData name="pantelis balaouras" userId="25e8755020fc1734" providerId="LiveId" clId="{8631A5D7-3487-4649-BB13-F22837EB3D3B}" dt="2024-04-29T13:34:36.364" v="330"/>
        <pc:sldMkLst>
          <pc:docMk/>
          <pc:sldMk cId="319678960" sldId="487"/>
        </pc:sldMkLst>
        <pc:spChg chg="add mod">
          <ac:chgData name="pantelis balaouras" userId="25e8755020fc1734" providerId="LiveId" clId="{8631A5D7-3487-4649-BB13-F22837EB3D3B}" dt="2024-04-29T13:34:36.364" v="330"/>
          <ac:spMkLst>
            <pc:docMk/>
            <pc:sldMk cId="319678960" sldId="487"/>
            <ac:spMk id="2" creationId="{0FDE4990-D2DF-559D-8C50-F89365FDDF44}"/>
          </ac:spMkLst>
        </pc:spChg>
        <pc:spChg chg="mod">
          <ac:chgData name="pantelis balaouras" userId="25e8755020fc1734" providerId="LiveId" clId="{8631A5D7-3487-4649-BB13-F22837EB3D3B}" dt="2024-04-29T13:31:45.928" v="282" actId="6549"/>
          <ac:spMkLst>
            <pc:docMk/>
            <pc:sldMk cId="319678960" sldId="487"/>
            <ac:spMk id="5" creationId="{779F93A1-3BC4-4CAA-B56F-3375A7D00191}"/>
          </ac:spMkLst>
        </pc:spChg>
        <pc:spChg chg="del">
          <ac:chgData name="pantelis balaouras" userId="25e8755020fc1734" providerId="LiveId" clId="{8631A5D7-3487-4649-BB13-F22837EB3D3B}" dt="2024-04-29T13:34:35.796" v="329" actId="478"/>
          <ac:spMkLst>
            <pc:docMk/>
            <pc:sldMk cId="319678960" sldId="487"/>
            <ac:spMk id="10" creationId="{C0DFA73F-FDC8-497A-8912-CA8C28C95043}"/>
          </ac:spMkLst>
        </pc:spChg>
      </pc:sldChg>
      <pc:sldChg chg="modSp mod">
        <pc:chgData name="pantelis balaouras" userId="25e8755020fc1734" providerId="LiveId" clId="{8631A5D7-3487-4649-BB13-F22837EB3D3B}" dt="2024-04-29T13:33:30.876" v="312"/>
        <pc:sldMkLst>
          <pc:docMk/>
          <pc:sldMk cId="422675489" sldId="532"/>
        </pc:sldMkLst>
        <pc:spChg chg="mod">
          <ac:chgData name="pantelis balaouras" userId="25e8755020fc1734" providerId="LiveId" clId="{8631A5D7-3487-4649-BB13-F22837EB3D3B}" dt="2024-04-29T13:33:30.876" v="312"/>
          <ac:spMkLst>
            <pc:docMk/>
            <pc:sldMk cId="422675489" sldId="532"/>
            <ac:spMk id="9" creationId="{C0DFA73F-FDC8-497A-8912-CA8C28C95043}"/>
          </ac:spMkLst>
        </pc:spChg>
      </pc:sldChg>
      <pc:sldChg chg="modSp mod">
        <pc:chgData name="pantelis balaouras" userId="25e8755020fc1734" providerId="LiveId" clId="{8631A5D7-3487-4649-BB13-F22837EB3D3B}" dt="2024-04-29T13:36:28.300" v="344"/>
        <pc:sldMkLst>
          <pc:docMk/>
          <pc:sldMk cId="1983341750" sldId="544"/>
        </pc:sldMkLst>
        <pc:spChg chg="mod">
          <ac:chgData name="pantelis balaouras" userId="25e8755020fc1734" providerId="LiveId" clId="{8631A5D7-3487-4649-BB13-F22837EB3D3B}" dt="2024-04-29T13:36:28.300" v="344"/>
          <ac:spMkLst>
            <pc:docMk/>
            <pc:sldMk cId="1983341750" sldId="544"/>
            <ac:spMk id="5" creationId="{C0DFA73F-FDC8-497A-8912-CA8C28C95043}"/>
          </ac:spMkLst>
        </pc:spChg>
        <pc:spChg chg="mod">
          <ac:chgData name="pantelis balaouras" userId="25e8755020fc1734" providerId="LiveId" clId="{8631A5D7-3487-4649-BB13-F22837EB3D3B}" dt="2024-04-29T13:28:20.079" v="240" actId="27636"/>
          <ac:spMkLst>
            <pc:docMk/>
            <pc:sldMk cId="1983341750" sldId="544"/>
            <ac:spMk id="13" creationId="{2C8FBC11-1035-3956-8212-5EE54C43C041}"/>
          </ac:spMkLst>
        </pc:spChg>
      </pc:sldChg>
      <pc:sldChg chg="modSp">
        <pc:chgData name="pantelis balaouras" userId="25e8755020fc1734" providerId="LiveId" clId="{8631A5D7-3487-4649-BB13-F22837EB3D3B}" dt="2024-04-29T13:04:50.619" v="77"/>
        <pc:sldMkLst>
          <pc:docMk/>
          <pc:sldMk cId="1303941817" sldId="546"/>
        </pc:sldMkLst>
        <pc:spChg chg="mod">
          <ac:chgData name="pantelis balaouras" userId="25e8755020fc1734" providerId="LiveId" clId="{8631A5D7-3487-4649-BB13-F22837EB3D3B}" dt="2024-04-29T13:04:50.619" v="77"/>
          <ac:spMkLst>
            <pc:docMk/>
            <pc:sldMk cId="1303941817" sldId="546"/>
            <ac:spMk id="10" creationId="{C0DFA73F-FDC8-497A-8912-CA8C28C95043}"/>
          </ac:spMkLst>
        </pc:spChg>
      </pc:sldChg>
      <pc:sldChg chg="addSp delSp modSp mod">
        <pc:chgData name="pantelis balaouras" userId="25e8755020fc1734" providerId="LiveId" clId="{8631A5D7-3487-4649-BB13-F22837EB3D3B}" dt="2024-04-29T13:40:19.352" v="414" actId="1076"/>
        <pc:sldMkLst>
          <pc:docMk/>
          <pc:sldMk cId="596490058" sldId="551"/>
        </pc:sldMkLst>
        <pc:spChg chg="add mod">
          <ac:chgData name="pantelis balaouras" userId="25e8755020fc1734" providerId="LiveId" clId="{8631A5D7-3487-4649-BB13-F22837EB3D3B}" dt="2024-04-29T13:20:06.960" v="168"/>
          <ac:spMkLst>
            <pc:docMk/>
            <pc:sldMk cId="596490058" sldId="551"/>
            <ac:spMk id="2" creationId="{97970884-528E-7A5C-4164-F0A7D1591766}"/>
          </ac:spMkLst>
        </pc:spChg>
        <pc:spChg chg="del">
          <ac:chgData name="pantelis balaouras" userId="25e8755020fc1734" providerId="LiveId" clId="{8631A5D7-3487-4649-BB13-F22837EB3D3B}" dt="2024-04-29T13:20:06.215" v="167" actId="478"/>
          <ac:spMkLst>
            <pc:docMk/>
            <pc:sldMk cId="596490058" sldId="551"/>
            <ac:spMk id="7" creationId="{C0DFA73F-FDC8-497A-8912-CA8C28C95043}"/>
          </ac:spMkLst>
        </pc:spChg>
        <pc:spChg chg="mod">
          <ac:chgData name="pantelis balaouras" userId="25e8755020fc1734" providerId="LiveId" clId="{8631A5D7-3487-4649-BB13-F22837EB3D3B}" dt="2024-04-29T13:40:19.352" v="414" actId="1076"/>
          <ac:spMkLst>
            <pc:docMk/>
            <pc:sldMk cId="596490058" sldId="551"/>
            <ac:spMk id="12" creationId="{41D20A64-AEFC-6555-E5E1-08D0419828D3}"/>
          </ac:spMkLst>
        </pc:spChg>
        <pc:spChg chg="mod">
          <ac:chgData name="pantelis balaouras" userId="25e8755020fc1734" providerId="LiveId" clId="{8631A5D7-3487-4649-BB13-F22837EB3D3B}" dt="2024-04-29T13:24:16.408" v="187" actId="27636"/>
          <ac:spMkLst>
            <pc:docMk/>
            <pc:sldMk cId="596490058" sldId="551"/>
            <ac:spMk id="13" creationId="{BCB5ECB9-24C3-878D-3B53-8BBC5E2C55EF}"/>
          </ac:spMkLst>
        </pc:spChg>
      </pc:sldChg>
      <pc:sldChg chg="modSp mod">
        <pc:chgData name="pantelis balaouras" userId="25e8755020fc1734" providerId="LiveId" clId="{8631A5D7-3487-4649-BB13-F22837EB3D3B}" dt="2024-04-29T13:36:35.326" v="345"/>
        <pc:sldMkLst>
          <pc:docMk/>
          <pc:sldMk cId="2105934876" sldId="552"/>
        </pc:sldMkLst>
        <pc:spChg chg="mod">
          <ac:chgData name="pantelis balaouras" userId="25e8755020fc1734" providerId="LiveId" clId="{8631A5D7-3487-4649-BB13-F22837EB3D3B}" dt="2024-04-29T13:36:35.326" v="345"/>
          <ac:spMkLst>
            <pc:docMk/>
            <pc:sldMk cId="2105934876" sldId="552"/>
            <ac:spMk id="7" creationId="{C0DFA73F-FDC8-497A-8912-CA8C28C95043}"/>
          </ac:spMkLst>
        </pc:spChg>
        <pc:spChg chg="mod">
          <ac:chgData name="pantelis balaouras" userId="25e8755020fc1734" providerId="LiveId" clId="{8631A5D7-3487-4649-BB13-F22837EB3D3B}" dt="2024-04-29T13:27:59.018" v="233" actId="948"/>
          <ac:spMkLst>
            <pc:docMk/>
            <pc:sldMk cId="2105934876" sldId="552"/>
            <ac:spMk id="10" creationId="{09954617-F184-CCE0-30DD-2F08C1A6DC4D}"/>
          </ac:spMkLst>
        </pc:spChg>
      </pc:sldChg>
      <pc:sldChg chg="modSp mod">
        <pc:chgData name="pantelis balaouras" userId="25e8755020fc1734" providerId="LiveId" clId="{8631A5D7-3487-4649-BB13-F22837EB3D3B}" dt="2024-04-29T13:35:32.234" v="336"/>
        <pc:sldMkLst>
          <pc:docMk/>
          <pc:sldMk cId="1476619147" sldId="553"/>
        </pc:sldMkLst>
        <pc:spChg chg="mod">
          <ac:chgData name="pantelis balaouras" userId="25e8755020fc1734" providerId="LiveId" clId="{8631A5D7-3487-4649-BB13-F22837EB3D3B}" dt="2024-04-29T13:29:22.070" v="251" actId="120"/>
          <ac:spMkLst>
            <pc:docMk/>
            <pc:sldMk cId="1476619147" sldId="553"/>
            <ac:spMk id="6" creationId="{13725DC3-E1D4-4E92-AF5A-F0DED3AA5B9A}"/>
          </ac:spMkLst>
        </pc:spChg>
        <pc:spChg chg="mod">
          <ac:chgData name="pantelis balaouras" userId="25e8755020fc1734" providerId="LiveId" clId="{8631A5D7-3487-4649-BB13-F22837EB3D3B}" dt="2024-04-29T13:35:32.234" v="336"/>
          <ac:spMkLst>
            <pc:docMk/>
            <pc:sldMk cId="1476619147" sldId="553"/>
            <ac:spMk id="10" creationId="{C0DFA73F-FDC8-497A-8912-CA8C28C95043}"/>
          </ac:spMkLst>
        </pc:spChg>
      </pc:sldChg>
      <pc:sldChg chg="modSp mod">
        <pc:chgData name="pantelis balaouras" userId="25e8755020fc1734" providerId="LiveId" clId="{8631A5D7-3487-4649-BB13-F22837EB3D3B}" dt="2024-04-29T13:35:13.689" v="333"/>
        <pc:sldMkLst>
          <pc:docMk/>
          <pc:sldMk cId="2545829085" sldId="554"/>
        </pc:sldMkLst>
        <pc:spChg chg="mod">
          <ac:chgData name="pantelis balaouras" userId="25e8755020fc1734" providerId="LiveId" clId="{8631A5D7-3487-4649-BB13-F22837EB3D3B}" dt="2024-04-29T13:30:42.265" v="272" actId="27636"/>
          <ac:spMkLst>
            <pc:docMk/>
            <pc:sldMk cId="2545829085" sldId="554"/>
            <ac:spMk id="6" creationId="{13725DC3-E1D4-4E92-AF5A-F0DED3AA5B9A}"/>
          </ac:spMkLst>
        </pc:spChg>
        <pc:spChg chg="mod">
          <ac:chgData name="pantelis balaouras" userId="25e8755020fc1734" providerId="LiveId" clId="{8631A5D7-3487-4649-BB13-F22837EB3D3B}" dt="2024-04-29T13:35:13.689" v="333"/>
          <ac:spMkLst>
            <pc:docMk/>
            <pc:sldMk cId="2545829085" sldId="554"/>
            <ac:spMk id="10" creationId="{C0DFA73F-FDC8-497A-8912-CA8C28C95043}"/>
          </ac:spMkLst>
        </pc:spChg>
      </pc:sldChg>
      <pc:sldChg chg="modSp mod">
        <pc:chgData name="pantelis balaouras" userId="25e8755020fc1734" providerId="LiveId" clId="{8631A5D7-3487-4649-BB13-F22837EB3D3B}" dt="2024-04-29T13:31:19.933" v="277" actId="1076"/>
        <pc:sldMkLst>
          <pc:docMk/>
          <pc:sldMk cId="1960782220" sldId="555"/>
        </pc:sldMkLst>
        <pc:spChg chg="mod">
          <ac:chgData name="pantelis balaouras" userId="25e8755020fc1734" providerId="LiveId" clId="{8631A5D7-3487-4649-BB13-F22837EB3D3B}" dt="2024-04-29T13:31:19.933" v="277" actId="1076"/>
          <ac:spMkLst>
            <pc:docMk/>
            <pc:sldMk cId="1960782220" sldId="555"/>
            <ac:spMk id="3" creationId="{E689610D-7825-41C0-D4F1-91A24090838C}"/>
          </ac:spMkLst>
        </pc:spChg>
        <pc:picChg chg="mod">
          <ac:chgData name="pantelis balaouras" userId="25e8755020fc1734" providerId="LiveId" clId="{8631A5D7-3487-4649-BB13-F22837EB3D3B}" dt="2024-04-29T13:31:10.006" v="275" actId="14100"/>
          <ac:picMkLst>
            <pc:docMk/>
            <pc:sldMk cId="1960782220" sldId="555"/>
            <ac:picMk id="1026" creationId="{1DAFF241-CB54-4244-870F-AD3D5D03CBAE}"/>
          </ac:picMkLst>
        </pc:picChg>
      </pc:sldChg>
      <pc:sldChg chg="addSp delSp modSp mod">
        <pc:chgData name="pantelis balaouras" userId="25e8755020fc1734" providerId="LiveId" clId="{8631A5D7-3487-4649-BB13-F22837EB3D3B}" dt="2024-04-29T13:34:26.865" v="326"/>
        <pc:sldMkLst>
          <pc:docMk/>
          <pc:sldMk cId="3134639288" sldId="564"/>
        </pc:sldMkLst>
        <pc:spChg chg="add mod">
          <ac:chgData name="pantelis balaouras" userId="25e8755020fc1734" providerId="LiveId" clId="{8631A5D7-3487-4649-BB13-F22837EB3D3B}" dt="2024-04-29T13:34:26.865" v="326"/>
          <ac:spMkLst>
            <pc:docMk/>
            <pc:sldMk cId="3134639288" sldId="564"/>
            <ac:spMk id="2" creationId="{1E0BDB97-B870-AC07-CFD2-15C5D79682E4}"/>
          </ac:spMkLst>
        </pc:spChg>
        <pc:spChg chg="mod">
          <ac:chgData name="pantelis balaouras" userId="25e8755020fc1734" providerId="LiveId" clId="{8631A5D7-3487-4649-BB13-F22837EB3D3B}" dt="2024-04-29T13:32:07.195" v="287" actId="27636"/>
          <ac:spMkLst>
            <pc:docMk/>
            <pc:sldMk cId="3134639288" sldId="564"/>
            <ac:spMk id="6" creationId="{13725DC3-E1D4-4E92-AF5A-F0DED3AA5B9A}"/>
          </ac:spMkLst>
        </pc:spChg>
        <pc:spChg chg="del">
          <ac:chgData name="pantelis balaouras" userId="25e8755020fc1734" providerId="LiveId" clId="{8631A5D7-3487-4649-BB13-F22837EB3D3B}" dt="2024-04-29T13:34:26.258" v="325" actId="478"/>
          <ac:spMkLst>
            <pc:docMk/>
            <pc:sldMk cId="3134639288" sldId="564"/>
            <ac:spMk id="10" creationId="{C0DFA73F-FDC8-497A-8912-CA8C28C95043}"/>
          </ac:spMkLst>
        </pc:spChg>
      </pc:sldChg>
      <pc:sldChg chg="addSp delSp modSp mod">
        <pc:chgData name="pantelis balaouras" userId="25e8755020fc1734" providerId="LiveId" clId="{8631A5D7-3487-4649-BB13-F22837EB3D3B}" dt="2024-04-29T13:34:14.766" v="322" actId="403"/>
        <pc:sldMkLst>
          <pc:docMk/>
          <pc:sldMk cId="2271343866" sldId="565"/>
        </pc:sldMkLst>
        <pc:spChg chg="add mod">
          <ac:chgData name="pantelis balaouras" userId="25e8755020fc1734" providerId="LiveId" clId="{8631A5D7-3487-4649-BB13-F22837EB3D3B}" dt="2024-04-29T13:34:04.566" v="320"/>
          <ac:spMkLst>
            <pc:docMk/>
            <pc:sldMk cId="2271343866" sldId="565"/>
            <ac:spMk id="2" creationId="{471E15BC-B759-3DDB-FD23-A876833A556A}"/>
          </ac:spMkLst>
        </pc:spChg>
        <pc:spChg chg="mod">
          <ac:chgData name="pantelis balaouras" userId="25e8755020fc1734" providerId="LiveId" clId="{8631A5D7-3487-4649-BB13-F22837EB3D3B}" dt="2024-04-29T13:34:14.766" v="322" actId="403"/>
          <ac:spMkLst>
            <pc:docMk/>
            <pc:sldMk cId="2271343866" sldId="565"/>
            <ac:spMk id="6" creationId="{13725DC3-E1D4-4E92-AF5A-F0DED3AA5B9A}"/>
          </ac:spMkLst>
        </pc:spChg>
        <pc:spChg chg="del">
          <ac:chgData name="pantelis balaouras" userId="25e8755020fc1734" providerId="LiveId" clId="{8631A5D7-3487-4649-BB13-F22837EB3D3B}" dt="2024-04-29T13:34:03.965" v="319" actId="478"/>
          <ac:spMkLst>
            <pc:docMk/>
            <pc:sldMk cId="2271343866" sldId="565"/>
            <ac:spMk id="10" creationId="{C0DFA73F-FDC8-497A-8912-CA8C28C95043}"/>
          </ac:spMkLst>
        </pc:spChg>
      </pc:sldChg>
      <pc:sldChg chg="modSp mod">
        <pc:chgData name="pantelis balaouras" userId="25e8755020fc1734" providerId="LiveId" clId="{8631A5D7-3487-4649-BB13-F22837EB3D3B}" dt="2024-04-29T13:35:26.384" v="335"/>
        <pc:sldMkLst>
          <pc:docMk/>
          <pc:sldMk cId="3081207943" sldId="568"/>
        </pc:sldMkLst>
        <pc:spChg chg="mod">
          <ac:chgData name="pantelis balaouras" userId="25e8755020fc1734" providerId="LiveId" clId="{8631A5D7-3487-4649-BB13-F22837EB3D3B}" dt="2024-04-29T13:29:40.912" v="256" actId="27636"/>
          <ac:spMkLst>
            <pc:docMk/>
            <pc:sldMk cId="3081207943" sldId="568"/>
            <ac:spMk id="6" creationId="{13725DC3-E1D4-4E92-AF5A-F0DED3AA5B9A}"/>
          </ac:spMkLst>
        </pc:spChg>
        <pc:spChg chg="mod">
          <ac:chgData name="pantelis balaouras" userId="25e8755020fc1734" providerId="LiveId" clId="{8631A5D7-3487-4649-BB13-F22837EB3D3B}" dt="2024-04-29T13:35:26.384" v="335"/>
          <ac:spMkLst>
            <pc:docMk/>
            <pc:sldMk cId="3081207943" sldId="568"/>
            <ac:spMk id="10" creationId="{C0DFA73F-FDC8-497A-8912-CA8C28C95043}"/>
          </ac:spMkLst>
        </pc:spChg>
        <pc:picChg chg="mod">
          <ac:chgData name="pantelis balaouras" userId="25e8755020fc1734" providerId="LiveId" clId="{8631A5D7-3487-4649-BB13-F22837EB3D3B}" dt="2024-04-29T13:30:10.774" v="263" actId="1076"/>
          <ac:picMkLst>
            <pc:docMk/>
            <pc:sldMk cId="3081207943" sldId="568"/>
            <ac:picMk id="4" creationId="{F0E0ECF3-9E05-46AD-A614-BADB10D692AB}"/>
          </ac:picMkLst>
        </pc:picChg>
        <pc:picChg chg="mod">
          <ac:chgData name="pantelis balaouras" userId="25e8755020fc1734" providerId="LiveId" clId="{8631A5D7-3487-4649-BB13-F22837EB3D3B}" dt="2024-04-29T13:30:00.024" v="261" actId="1076"/>
          <ac:picMkLst>
            <pc:docMk/>
            <pc:sldMk cId="3081207943" sldId="568"/>
            <ac:picMk id="2050" creationId="{FA621D6E-7703-44E6-89BF-1943C0B0CAB9}"/>
          </ac:picMkLst>
        </pc:picChg>
        <pc:picChg chg="mod">
          <ac:chgData name="pantelis balaouras" userId="25e8755020fc1734" providerId="LiveId" clId="{8631A5D7-3487-4649-BB13-F22837EB3D3B}" dt="2024-04-29T13:29:56.033" v="260" actId="1076"/>
          <ac:picMkLst>
            <pc:docMk/>
            <pc:sldMk cId="3081207943" sldId="568"/>
            <ac:picMk id="2052" creationId="{D0391B6F-2AF2-4488-84A5-CF96BCAF09CE}"/>
          </ac:picMkLst>
        </pc:picChg>
        <pc:picChg chg="mod">
          <ac:chgData name="pantelis balaouras" userId="25e8755020fc1734" providerId="LiveId" clId="{8631A5D7-3487-4649-BB13-F22837EB3D3B}" dt="2024-04-29T13:29:51.458" v="259" actId="1076"/>
          <ac:picMkLst>
            <pc:docMk/>
            <pc:sldMk cId="3081207943" sldId="568"/>
            <ac:picMk id="2054" creationId="{B7A63094-0B0B-4DC5-84F0-B677F28F962E}"/>
          </ac:picMkLst>
        </pc:picChg>
        <pc:picChg chg="mod">
          <ac:chgData name="pantelis balaouras" userId="25e8755020fc1734" providerId="LiveId" clId="{8631A5D7-3487-4649-BB13-F22837EB3D3B}" dt="2024-04-29T13:29:47.311" v="257" actId="1076"/>
          <ac:picMkLst>
            <pc:docMk/>
            <pc:sldMk cId="3081207943" sldId="568"/>
            <ac:picMk id="2058" creationId="{B54EE8DC-6E77-48F4-A6C2-FC3578AD18D8}"/>
          </ac:picMkLst>
        </pc:picChg>
      </pc:sldChg>
      <pc:sldChg chg="modSp mod">
        <pc:chgData name="pantelis balaouras" userId="25e8755020fc1734" providerId="LiveId" clId="{8631A5D7-3487-4649-BB13-F22837EB3D3B}" dt="2024-04-29T13:38:17.629" v="368" actId="15"/>
        <pc:sldMkLst>
          <pc:docMk/>
          <pc:sldMk cId="1756055122" sldId="569"/>
        </pc:sldMkLst>
        <pc:spChg chg="mod">
          <ac:chgData name="pantelis balaouras" userId="25e8755020fc1734" providerId="LiveId" clId="{8631A5D7-3487-4649-BB13-F22837EB3D3B}" dt="2024-04-29T13:05:03.371" v="78"/>
          <ac:spMkLst>
            <pc:docMk/>
            <pc:sldMk cId="1756055122" sldId="569"/>
            <ac:spMk id="7" creationId="{C0DFA73F-FDC8-497A-8912-CA8C28C95043}"/>
          </ac:spMkLst>
        </pc:spChg>
        <pc:spChg chg="mod">
          <ac:chgData name="pantelis balaouras" userId="25e8755020fc1734" providerId="LiveId" clId="{8631A5D7-3487-4649-BB13-F22837EB3D3B}" dt="2024-04-29T13:38:17.629" v="368" actId="15"/>
          <ac:spMkLst>
            <pc:docMk/>
            <pc:sldMk cId="1756055122" sldId="569"/>
            <ac:spMk id="10" creationId="{0C1D5052-E652-48A7-D550-94919F0621DA}"/>
          </ac:spMkLst>
        </pc:spChg>
        <pc:picChg chg="mod">
          <ac:chgData name="pantelis balaouras" userId="25e8755020fc1734" providerId="LiveId" clId="{8631A5D7-3487-4649-BB13-F22837EB3D3B}" dt="2024-04-29T13:03:53.898" v="57" actId="1076"/>
          <ac:picMkLst>
            <pc:docMk/>
            <pc:sldMk cId="1756055122" sldId="569"/>
            <ac:picMk id="3" creationId="{649A5A53-B90C-4526-91DD-4E9136592D3C}"/>
          </ac:picMkLst>
        </pc:picChg>
      </pc:sldChg>
      <pc:sldChg chg="addSp delSp modSp mod">
        <pc:chgData name="pantelis balaouras" userId="25e8755020fc1734" providerId="LiveId" clId="{8631A5D7-3487-4649-BB13-F22837EB3D3B}" dt="2024-04-29T13:38:34.019" v="370" actId="14100"/>
        <pc:sldMkLst>
          <pc:docMk/>
          <pc:sldMk cId="112039780" sldId="570"/>
        </pc:sldMkLst>
        <pc:spChg chg="add mod">
          <ac:chgData name="pantelis balaouras" userId="25e8755020fc1734" providerId="LiveId" clId="{8631A5D7-3487-4649-BB13-F22837EB3D3B}" dt="2024-04-29T13:05:26.162" v="82"/>
          <ac:spMkLst>
            <pc:docMk/>
            <pc:sldMk cId="112039780" sldId="570"/>
            <ac:spMk id="2" creationId="{EE0C7A72-27E3-1D27-1F76-67D257AB512B}"/>
          </ac:spMkLst>
        </pc:spChg>
        <pc:spChg chg="mod">
          <ac:chgData name="pantelis balaouras" userId="25e8755020fc1734" providerId="LiveId" clId="{8631A5D7-3487-4649-BB13-F22837EB3D3B}" dt="2024-04-29T13:38:28.720" v="369" actId="120"/>
          <ac:spMkLst>
            <pc:docMk/>
            <pc:sldMk cId="112039780" sldId="570"/>
            <ac:spMk id="9" creationId="{A9E2F235-F39B-BA36-8AFC-C7E8F9729CD5}"/>
          </ac:spMkLst>
        </pc:spChg>
        <pc:spChg chg="del">
          <ac:chgData name="pantelis balaouras" userId="25e8755020fc1734" providerId="LiveId" clId="{8631A5D7-3487-4649-BB13-F22837EB3D3B}" dt="2024-04-29T13:05:25.416" v="81" actId="478"/>
          <ac:spMkLst>
            <pc:docMk/>
            <pc:sldMk cId="112039780" sldId="570"/>
            <ac:spMk id="10" creationId="{C0DFA73F-FDC8-497A-8912-CA8C28C95043}"/>
          </ac:spMkLst>
        </pc:spChg>
        <pc:spChg chg="mod">
          <ac:chgData name="pantelis balaouras" userId="25e8755020fc1734" providerId="LiveId" clId="{8631A5D7-3487-4649-BB13-F22837EB3D3B}" dt="2024-04-29T13:06:17.647" v="109" actId="6549"/>
          <ac:spMkLst>
            <pc:docMk/>
            <pc:sldMk cId="112039780" sldId="570"/>
            <ac:spMk id="14" creationId="{CB62200A-CA8A-8ED6-3918-BF1B39D24411}"/>
          </ac:spMkLst>
        </pc:spChg>
        <pc:picChg chg="mod">
          <ac:chgData name="pantelis balaouras" userId="25e8755020fc1734" providerId="LiveId" clId="{8631A5D7-3487-4649-BB13-F22837EB3D3B}" dt="2024-04-29T13:38:34.019" v="370" actId="14100"/>
          <ac:picMkLst>
            <pc:docMk/>
            <pc:sldMk cId="112039780" sldId="570"/>
            <ac:picMk id="4" creationId="{A541C627-FBDD-48B3-9238-AC877DBCC3AE}"/>
          </ac:picMkLst>
        </pc:picChg>
      </pc:sldChg>
      <pc:sldChg chg="addSp delSp modSp mod">
        <pc:chgData name="pantelis balaouras" userId="25e8755020fc1734" providerId="LiveId" clId="{8631A5D7-3487-4649-BB13-F22837EB3D3B}" dt="2024-04-29T13:07:15.912" v="119" actId="255"/>
        <pc:sldMkLst>
          <pc:docMk/>
          <pc:sldMk cId="3492711803" sldId="571"/>
        </pc:sldMkLst>
        <pc:spChg chg="add mod">
          <ac:chgData name="pantelis balaouras" userId="25e8755020fc1734" providerId="LiveId" clId="{8631A5D7-3487-4649-BB13-F22837EB3D3B}" dt="2024-04-29T13:05:32.245" v="84"/>
          <ac:spMkLst>
            <pc:docMk/>
            <pc:sldMk cId="3492711803" sldId="571"/>
            <ac:spMk id="2" creationId="{2D2F58A2-82E8-290F-9B57-C1892BC70CA7}"/>
          </ac:spMkLst>
        </pc:spChg>
        <pc:spChg chg="mod">
          <ac:chgData name="pantelis balaouras" userId="25e8755020fc1734" providerId="LiveId" clId="{8631A5D7-3487-4649-BB13-F22837EB3D3B}" dt="2024-04-29T13:07:15.912" v="119" actId="255"/>
          <ac:spMkLst>
            <pc:docMk/>
            <pc:sldMk cId="3492711803" sldId="571"/>
            <ac:spMk id="9" creationId="{A9E2F235-F39B-BA36-8AFC-C7E8F9729CD5}"/>
          </ac:spMkLst>
        </pc:spChg>
        <pc:spChg chg="del">
          <ac:chgData name="pantelis balaouras" userId="25e8755020fc1734" providerId="LiveId" clId="{8631A5D7-3487-4649-BB13-F22837EB3D3B}" dt="2024-04-29T13:05:31.297" v="83" actId="478"/>
          <ac:spMkLst>
            <pc:docMk/>
            <pc:sldMk cId="3492711803" sldId="571"/>
            <ac:spMk id="10" creationId="{C0DFA73F-FDC8-497A-8912-CA8C28C95043}"/>
          </ac:spMkLst>
        </pc:spChg>
      </pc:sldChg>
      <pc:sldChg chg="modSp mod">
        <pc:chgData name="pantelis balaouras" userId="25e8755020fc1734" providerId="LiveId" clId="{8631A5D7-3487-4649-BB13-F22837EB3D3B}" dt="2024-04-29T13:38:04.329" v="366" actId="12"/>
        <pc:sldMkLst>
          <pc:docMk/>
          <pc:sldMk cId="1491921806" sldId="572"/>
        </pc:sldMkLst>
        <pc:spChg chg="mod">
          <ac:chgData name="pantelis balaouras" userId="25e8755020fc1734" providerId="LiveId" clId="{8631A5D7-3487-4649-BB13-F22837EB3D3B}" dt="2024-04-29T13:38:04.329" v="366" actId="12"/>
          <ac:spMkLst>
            <pc:docMk/>
            <pc:sldMk cId="1491921806" sldId="572"/>
            <ac:spMk id="6" creationId="{AA5AE911-E515-48E3-AB8B-121C68B77A58}"/>
          </ac:spMkLst>
        </pc:spChg>
      </pc:sldChg>
      <pc:sldChg chg="modSp mod">
        <pc:chgData name="pantelis balaouras" userId="25e8755020fc1734" providerId="LiveId" clId="{8631A5D7-3487-4649-BB13-F22837EB3D3B}" dt="2024-04-29T13:39:36.989" v="411" actId="12"/>
        <pc:sldMkLst>
          <pc:docMk/>
          <pc:sldMk cId="1979328568" sldId="573"/>
        </pc:sldMkLst>
        <pc:spChg chg="mod">
          <ac:chgData name="pantelis balaouras" userId="25e8755020fc1734" providerId="LiveId" clId="{8631A5D7-3487-4649-BB13-F22837EB3D3B}" dt="2024-04-29T13:39:19.951" v="386" actId="20577"/>
          <ac:spMkLst>
            <pc:docMk/>
            <pc:sldMk cId="1979328568" sldId="573"/>
            <ac:spMk id="5" creationId="{FAA18648-8A7B-40D3-A066-80FDB05B7DF4}"/>
          </ac:spMkLst>
        </pc:spChg>
        <pc:spChg chg="mod">
          <ac:chgData name="pantelis balaouras" userId="25e8755020fc1734" providerId="LiveId" clId="{8631A5D7-3487-4649-BB13-F22837EB3D3B}" dt="2024-04-29T13:39:36.989" v="411" actId="12"/>
          <ac:spMkLst>
            <pc:docMk/>
            <pc:sldMk cId="1979328568" sldId="573"/>
            <ac:spMk id="6" creationId="{AA5AE911-E515-48E3-AB8B-121C68B77A58}"/>
          </ac:spMkLst>
        </pc:spChg>
      </pc:sldChg>
      <pc:sldChg chg="addSp delSp modSp mod">
        <pc:chgData name="pantelis balaouras" userId="25e8755020fc1734" providerId="LiveId" clId="{8631A5D7-3487-4649-BB13-F22837EB3D3B}" dt="2024-04-29T13:17:27.837" v="135" actId="1076"/>
        <pc:sldMkLst>
          <pc:docMk/>
          <pc:sldMk cId="3543944993" sldId="574"/>
        </pc:sldMkLst>
        <pc:spChg chg="add mod">
          <ac:chgData name="pantelis balaouras" userId="25e8755020fc1734" providerId="LiveId" clId="{8631A5D7-3487-4649-BB13-F22837EB3D3B}" dt="2024-04-29T13:05:41.905" v="88"/>
          <ac:spMkLst>
            <pc:docMk/>
            <pc:sldMk cId="3543944993" sldId="574"/>
            <ac:spMk id="2" creationId="{C6C7003E-C4DE-E5BA-A49F-D76BABBEE072}"/>
          </ac:spMkLst>
        </pc:spChg>
        <pc:spChg chg="del">
          <ac:chgData name="pantelis balaouras" userId="25e8755020fc1734" providerId="LiveId" clId="{8631A5D7-3487-4649-BB13-F22837EB3D3B}" dt="2024-04-29T13:05:41.377" v="87" actId="478"/>
          <ac:spMkLst>
            <pc:docMk/>
            <pc:sldMk cId="3543944993" sldId="574"/>
            <ac:spMk id="7" creationId="{C0DFA73F-FDC8-497A-8912-CA8C28C95043}"/>
          </ac:spMkLst>
        </pc:spChg>
        <pc:spChg chg="mod">
          <ac:chgData name="pantelis balaouras" userId="25e8755020fc1734" providerId="LiveId" clId="{8631A5D7-3487-4649-BB13-F22837EB3D3B}" dt="2024-04-29T13:17:18.256" v="133" actId="120"/>
          <ac:spMkLst>
            <pc:docMk/>
            <pc:sldMk cId="3543944993" sldId="574"/>
            <ac:spMk id="13" creationId="{BCB5ECB9-24C3-878D-3B53-8BBC5E2C55EF}"/>
          </ac:spMkLst>
        </pc:spChg>
        <pc:picChg chg="mod">
          <ac:chgData name="pantelis balaouras" userId="25e8755020fc1734" providerId="LiveId" clId="{8631A5D7-3487-4649-BB13-F22837EB3D3B}" dt="2024-04-29T13:17:27.837" v="135" actId="1076"/>
          <ac:picMkLst>
            <pc:docMk/>
            <pc:sldMk cId="3543944993" sldId="574"/>
            <ac:picMk id="3" creationId="{BBE73AB2-3E33-4D36-8927-4EFC1EFE7DAC}"/>
          </ac:picMkLst>
        </pc:picChg>
      </pc:sldChg>
      <pc:sldChg chg="addSp delSp modSp mod">
        <pc:chgData name="pantelis balaouras" userId="25e8755020fc1734" providerId="LiveId" clId="{8631A5D7-3487-4649-BB13-F22837EB3D3B}" dt="2024-04-29T13:39:57.836" v="413"/>
        <pc:sldMkLst>
          <pc:docMk/>
          <pc:sldMk cId="3603481026" sldId="575"/>
        </pc:sldMkLst>
        <pc:spChg chg="mod">
          <ac:chgData name="pantelis balaouras" userId="25e8755020fc1734" providerId="LiveId" clId="{8631A5D7-3487-4649-BB13-F22837EB3D3B}" dt="2024-04-29T13:39:50.740" v="412"/>
          <ac:spMkLst>
            <pc:docMk/>
            <pc:sldMk cId="3603481026" sldId="575"/>
            <ac:spMk id="2" creationId="{194BF229-0CB9-4898-B587-71CB2BBDFF8B}"/>
          </ac:spMkLst>
        </pc:spChg>
        <pc:spChg chg="add mod">
          <ac:chgData name="pantelis balaouras" userId="25e8755020fc1734" providerId="LiveId" clId="{8631A5D7-3487-4649-BB13-F22837EB3D3B}" dt="2024-04-29T13:19:47.746" v="162"/>
          <ac:spMkLst>
            <pc:docMk/>
            <pc:sldMk cId="3603481026" sldId="575"/>
            <ac:spMk id="3" creationId="{E8FC4C87-D2E3-36BE-B915-95E650BA0E53}"/>
          </ac:spMkLst>
        </pc:spChg>
        <pc:spChg chg="mod">
          <ac:chgData name="pantelis balaouras" userId="25e8755020fc1734" providerId="LiveId" clId="{8631A5D7-3487-4649-BB13-F22837EB3D3B}" dt="2024-04-29T13:39:57.836" v="413"/>
          <ac:spMkLst>
            <pc:docMk/>
            <pc:sldMk cId="3603481026" sldId="575"/>
            <ac:spMk id="4" creationId="{51C815F9-D106-FD55-36C1-AF8F5302263A}"/>
          </ac:spMkLst>
        </pc:spChg>
        <pc:spChg chg="del">
          <ac:chgData name="pantelis balaouras" userId="25e8755020fc1734" providerId="LiveId" clId="{8631A5D7-3487-4649-BB13-F22837EB3D3B}" dt="2024-04-29T13:19:47.179" v="161" actId="478"/>
          <ac:spMkLst>
            <pc:docMk/>
            <pc:sldMk cId="3603481026" sldId="575"/>
            <ac:spMk id="10" creationId="{C0DFA73F-FDC8-497A-8912-CA8C28C95043}"/>
          </ac:spMkLst>
        </pc:spChg>
      </pc:sldChg>
      <pc:sldChg chg="addSp delSp modSp mod">
        <pc:chgData name="pantelis balaouras" userId="25e8755020fc1734" providerId="LiveId" clId="{8631A5D7-3487-4649-BB13-F22837EB3D3B}" dt="2024-04-29T13:20:02.175" v="166"/>
        <pc:sldMkLst>
          <pc:docMk/>
          <pc:sldMk cId="2960349145" sldId="576"/>
        </pc:sldMkLst>
        <pc:spChg chg="add mod">
          <ac:chgData name="pantelis balaouras" userId="25e8755020fc1734" providerId="LiveId" clId="{8631A5D7-3487-4649-BB13-F22837EB3D3B}" dt="2024-04-29T13:20:02.175" v="166"/>
          <ac:spMkLst>
            <pc:docMk/>
            <pc:sldMk cId="2960349145" sldId="576"/>
            <ac:spMk id="2" creationId="{0E6900D6-C250-E0DE-9E6C-E9BF54EA7166}"/>
          </ac:spMkLst>
        </pc:spChg>
        <pc:spChg chg="del">
          <ac:chgData name="pantelis balaouras" userId="25e8755020fc1734" providerId="LiveId" clId="{8631A5D7-3487-4649-BB13-F22837EB3D3B}" dt="2024-04-29T13:20:01.536" v="165" actId="478"/>
          <ac:spMkLst>
            <pc:docMk/>
            <pc:sldMk cId="2960349145" sldId="576"/>
            <ac:spMk id="10" creationId="{C0DFA73F-FDC8-497A-8912-CA8C28C95043}"/>
          </ac:spMkLst>
        </pc:spChg>
      </pc:sldChg>
      <pc:sldChg chg="addSp delSp modSp mod">
        <pc:chgData name="pantelis balaouras" userId="25e8755020fc1734" providerId="LiveId" clId="{8631A5D7-3487-4649-BB13-F22837EB3D3B}" dt="2024-04-29T13:24:35.332" v="191" actId="1076"/>
        <pc:sldMkLst>
          <pc:docMk/>
          <pc:sldMk cId="261406009" sldId="577"/>
        </pc:sldMkLst>
        <pc:spChg chg="add mod">
          <ac:chgData name="pantelis balaouras" userId="25e8755020fc1734" providerId="LiveId" clId="{8631A5D7-3487-4649-BB13-F22837EB3D3B}" dt="2024-04-29T13:20:14.815" v="170"/>
          <ac:spMkLst>
            <pc:docMk/>
            <pc:sldMk cId="261406009" sldId="577"/>
            <ac:spMk id="2" creationId="{27B3647A-D3A9-C129-D96F-681EFB83BA74}"/>
          </ac:spMkLst>
        </pc:spChg>
        <pc:spChg chg="del">
          <ac:chgData name="pantelis balaouras" userId="25e8755020fc1734" providerId="LiveId" clId="{8631A5D7-3487-4649-BB13-F22837EB3D3B}" dt="2024-04-29T13:20:14.184" v="169" actId="478"/>
          <ac:spMkLst>
            <pc:docMk/>
            <pc:sldMk cId="261406009" sldId="577"/>
            <ac:spMk id="7" creationId="{C0DFA73F-FDC8-497A-8912-CA8C28C95043}"/>
          </ac:spMkLst>
        </pc:spChg>
        <pc:picChg chg="mod">
          <ac:chgData name="pantelis balaouras" userId="25e8755020fc1734" providerId="LiveId" clId="{8631A5D7-3487-4649-BB13-F22837EB3D3B}" dt="2024-04-29T13:24:35.332" v="191" actId="1076"/>
          <ac:picMkLst>
            <pc:docMk/>
            <pc:sldMk cId="261406009" sldId="577"/>
            <ac:picMk id="6" creationId="{74D3FC11-A1FD-4546-AA3A-2C3B51115C60}"/>
          </ac:picMkLst>
        </pc:picChg>
      </pc:sldChg>
      <pc:sldChg chg="modSp mod">
        <pc:chgData name="pantelis balaouras" userId="25e8755020fc1734" providerId="LiveId" clId="{8631A5D7-3487-4649-BB13-F22837EB3D3B}" dt="2024-04-29T13:41:12.609" v="457" actId="12"/>
        <pc:sldMkLst>
          <pc:docMk/>
          <pc:sldMk cId="1259612263" sldId="578"/>
        </pc:sldMkLst>
        <pc:spChg chg="mod">
          <ac:chgData name="pantelis balaouras" userId="25e8755020fc1734" providerId="LiveId" clId="{8631A5D7-3487-4649-BB13-F22837EB3D3B}" dt="2024-04-29T13:40:37.498" v="424" actId="20577"/>
          <ac:spMkLst>
            <pc:docMk/>
            <pc:sldMk cId="1259612263" sldId="578"/>
            <ac:spMk id="5" creationId="{FAA18648-8A7B-40D3-A066-80FDB05B7DF4}"/>
          </ac:spMkLst>
        </pc:spChg>
        <pc:spChg chg="mod">
          <ac:chgData name="pantelis balaouras" userId="25e8755020fc1734" providerId="LiveId" clId="{8631A5D7-3487-4649-BB13-F22837EB3D3B}" dt="2024-04-29T13:41:12.609" v="457" actId="12"/>
          <ac:spMkLst>
            <pc:docMk/>
            <pc:sldMk cId="1259612263" sldId="578"/>
            <ac:spMk id="6" creationId="{AA5AE911-E515-48E3-AB8B-121C68B77A58}"/>
          </ac:spMkLst>
        </pc:spChg>
      </pc:sldChg>
      <pc:sldChg chg="addSp delSp modSp mod">
        <pc:chgData name="pantelis balaouras" userId="25e8755020fc1734" providerId="LiveId" clId="{8631A5D7-3487-4649-BB13-F22837EB3D3B}" dt="2024-04-29T13:34:31.471" v="328"/>
        <pc:sldMkLst>
          <pc:docMk/>
          <pc:sldMk cId="3365000273" sldId="579"/>
        </pc:sldMkLst>
        <pc:spChg chg="add mod">
          <ac:chgData name="pantelis balaouras" userId="25e8755020fc1734" providerId="LiveId" clId="{8631A5D7-3487-4649-BB13-F22837EB3D3B}" dt="2024-04-29T13:34:31.471" v="328"/>
          <ac:spMkLst>
            <pc:docMk/>
            <pc:sldMk cId="3365000273" sldId="579"/>
            <ac:spMk id="2" creationId="{775FF24D-6765-AEDC-BA98-4E028A09947D}"/>
          </ac:spMkLst>
        </pc:spChg>
        <pc:spChg chg="mod">
          <ac:chgData name="pantelis balaouras" userId="25e8755020fc1734" providerId="LiveId" clId="{8631A5D7-3487-4649-BB13-F22837EB3D3B}" dt="2024-04-29T13:31:58.566" v="284" actId="120"/>
          <ac:spMkLst>
            <pc:docMk/>
            <pc:sldMk cId="3365000273" sldId="579"/>
            <ac:spMk id="4" creationId="{1364D520-EDBF-4914-8BBC-9346834669F7}"/>
          </ac:spMkLst>
        </pc:spChg>
        <pc:spChg chg="mod">
          <ac:chgData name="pantelis balaouras" userId="25e8755020fc1734" providerId="LiveId" clId="{8631A5D7-3487-4649-BB13-F22837EB3D3B}" dt="2024-04-29T13:31:54.776" v="283" actId="120"/>
          <ac:spMkLst>
            <pc:docMk/>
            <pc:sldMk cId="3365000273" sldId="579"/>
            <ac:spMk id="6" creationId="{BC3297A4-1869-44BC-BC94-5C0716A71EDA}"/>
          </ac:spMkLst>
        </pc:spChg>
        <pc:spChg chg="del">
          <ac:chgData name="pantelis balaouras" userId="25e8755020fc1734" providerId="LiveId" clId="{8631A5D7-3487-4649-BB13-F22837EB3D3B}" dt="2024-04-29T13:34:30.863" v="327" actId="478"/>
          <ac:spMkLst>
            <pc:docMk/>
            <pc:sldMk cId="3365000273" sldId="579"/>
            <ac:spMk id="10" creationId="{C0DFA73F-FDC8-497A-8912-CA8C28C95043}"/>
          </ac:spMkLst>
        </pc:spChg>
      </pc:sldChg>
      <pc:sldChg chg="addSp delSp modSp mod">
        <pc:chgData name="pantelis balaouras" userId="25e8755020fc1734" providerId="LiveId" clId="{8631A5D7-3487-4649-BB13-F22837EB3D3B}" dt="2024-04-29T13:20:19.375" v="172"/>
        <pc:sldMkLst>
          <pc:docMk/>
          <pc:sldMk cId="70756494" sldId="580"/>
        </pc:sldMkLst>
        <pc:spChg chg="add mod">
          <ac:chgData name="pantelis balaouras" userId="25e8755020fc1734" providerId="LiveId" clId="{8631A5D7-3487-4649-BB13-F22837EB3D3B}" dt="2024-04-29T13:20:19.375" v="172"/>
          <ac:spMkLst>
            <pc:docMk/>
            <pc:sldMk cId="70756494" sldId="580"/>
            <ac:spMk id="2" creationId="{086A3B05-C033-6634-FEB7-400B37036653}"/>
          </ac:spMkLst>
        </pc:spChg>
        <pc:spChg chg="del">
          <ac:chgData name="pantelis balaouras" userId="25e8755020fc1734" providerId="LiveId" clId="{8631A5D7-3487-4649-BB13-F22837EB3D3B}" dt="2024-04-29T13:20:18.703" v="171" actId="478"/>
          <ac:spMkLst>
            <pc:docMk/>
            <pc:sldMk cId="70756494" sldId="580"/>
            <ac:spMk id="7" creationId="{C0DFA73F-FDC8-497A-8912-CA8C28C95043}"/>
          </ac:spMkLst>
        </pc:spChg>
      </pc:sldChg>
      <pc:sldChg chg="modSp mod">
        <pc:chgData name="pantelis balaouras" userId="25e8755020fc1734" providerId="LiveId" clId="{8631A5D7-3487-4649-BB13-F22837EB3D3B}" dt="2024-04-29T13:36:12.699" v="341"/>
        <pc:sldMkLst>
          <pc:docMk/>
          <pc:sldMk cId="3355334281" sldId="581"/>
        </pc:sldMkLst>
        <pc:spChg chg="mod">
          <ac:chgData name="pantelis balaouras" userId="25e8755020fc1734" providerId="LiveId" clId="{8631A5D7-3487-4649-BB13-F22837EB3D3B}" dt="2024-04-29T13:36:12.699" v="341"/>
          <ac:spMkLst>
            <pc:docMk/>
            <pc:sldMk cId="3355334281" sldId="581"/>
            <ac:spMk id="7" creationId="{C0DFA73F-FDC8-497A-8912-CA8C28C95043}"/>
          </ac:spMkLst>
        </pc:spChg>
        <pc:graphicFrameChg chg="modGraphic">
          <ac:chgData name="pantelis balaouras" userId="25e8755020fc1734" providerId="LiveId" clId="{8631A5D7-3487-4649-BB13-F22837EB3D3B}" dt="2024-04-29T13:28:27.647" v="241" actId="120"/>
          <ac:graphicFrameMkLst>
            <pc:docMk/>
            <pc:sldMk cId="3355334281" sldId="581"/>
            <ac:graphicFrameMk id="4" creationId="{BE221ADB-B938-40CE-88DE-2E858293366D}"/>
          </ac:graphicFrameMkLst>
        </pc:graphicFrameChg>
      </pc:sldChg>
      <pc:sldChg chg="modSp mod">
        <pc:chgData name="pantelis balaouras" userId="25e8755020fc1734" providerId="LiveId" clId="{8631A5D7-3487-4649-BB13-F22837EB3D3B}" dt="2024-04-29T13:36:06.272" v="340"/>
        <pc:sldMkLst>
          <pc:docMk/>
          <pc:sldMk cId="2574583809" sldId="582"/>
        </pc:sldMkLst>
        <pc:spChg chg="mod">
          <ac:chgData name="pantelis balaouras" userId="25e8755020fc1734" providerId="LiveId" clId="{8631A5D7-3487-4649-BB13-F22837EB3D3B}" dt="2024-04-29T13:36:06.272" v="340"/>
          <ac:spMkLst>
            <pc:docMk/>
            <pc:sldMk cId="2574583809" sldId="582"/>
            <ac:spMk id="7" creationId="{C0DFA73F-FDC8-497A-8912-CA8C28C95043}"/>
          </ac:spMkLst>
        </pc:spChg>
        <pc:graphicFrameChg chg="modGraphic">
          <ac:chgData name="pantelis balaouras" userId="25e8755020fc1734" providerId="LiveId" clId="{8631A5D7-3487-4649-BB13-F22837EB3D3B}" dt="2024-04-29T13:28:41.857" v="242" actId="120"/>
          <ac:graphicFrameMkLst>
            <pc:docMk/>
            <pc:sldMk cId="2574583809" sldId="582"/>
            <ac:graphicFrameMk id="2" creationId="{01D51DB8-CA8F-4058-857C-3D0CBF82731B}"/>
          </ac:graphicFrameMkLst>
        </pc:graphicFrameChg>
        <pc:graphicFrameChg chg="modGraphic">
          <ac:chgData name="pantelis balaouras" userId="25e8755020fc1734" providerId="LiveId" clId="{8631A5D7-3487-4649-BB13-F22837EB3D3B}" dt="2024-04-29T13:28:45.332" v="243" actId="120"/>
          <ac:graphicFrameMkLst>
            <pc:docMk/>
            <pc:sldMk cId="2574583809" sldId="582"/>
            <ac:graphicFrameMk id="4" creationId="{BE221ADB-B938-40CE-88DE-2E858293366D}"/>
          </ac:graphicFrameMkLst>
        </pc:graphicFrameChg>
      </pc:sldChg>
      <pc:sldChg chg="modSp">
        <pc:chgData name="pantelis balaouras" userId="25e8755020fc1734" providerId="LiveId" clId="{8631A5D7-3487-4649-BB13-F22837EB3D3B}" dt="2024-04-29T13:35:07.449" v="332"/>
        <pc:sldMkLst>
          <pc:docMk/>
          <pc:sldMk cId="845699635" sldId="583"/>
        </pc:sldMkLst>
        <pc:spChg chg="mod">
          <ac:chgData name="pantelis balaouras" userId="25e8755020fc1734" providerId="LiveId" clId="{8631A5D7-3487-4649-BB13-F22837EB3D3B}" dt="2024-04-29T13:35:07.449" v="332"/>
          <ac:spMkLst>
            <pc:docMk/>
            <pc:sldMk cId="845699635" sldId="583"/>
            <ac:spMk id="7" creationId="{C0DFA73F-FDC8-497A-8912-CA8C28C95043}"/>
          </ac:spMkLst>
        </pc:spChg>
      </pc:sldChg>
      <pc:sldChg chg="addSp delSp modSp mod">
        <pc:chgData name="pantelis balaouras" userId="25e8755020fc1734" providerId="LiveId" clId="{8631A5D7-3487-4649-BB13-F22837EB3D3B}" dt="2024-04-29T13:33:55.904" v="318"/>
        <pc:sldMkLst>
          <pc:docMk/>
          <pc:sldMk cId="2531987228" sldId="584"/>
        </pc:sldMkLst>
        <pc:spChg chg="add mod">
          <ac:chgData name="pantelis balaouras" userId="25e8755020fc1734" providerId="LiveId" clId="{8631A5D7-3487-4649-BB13-F22837EB3D3B}" dt="2024-04-29T13:33:55.904" v="318"/>
          <ac:spMkLst>
            <pc:docMk/>
            <pc:sldMk cId="2531987228" sldId="584"/>
            <ac:spMk id="2" creationId="{8D199245-C98F-94F9-D68A-F6D4E84AC137}"/>
          </ac:spMkLst>
        </pc:spChg>
        <pc:spChg chg="del">
          <ac:chgData name="pantelis balaouras" userId="25e8755020fc1734" providerId="LiveId" clId="{8631A5D7-3487-4649-BB13-F22837EB3D3B}" dt="2024-04-29T13:33:55.415" v="317" actId="478"/>
          <ac:spMkLst>
            <pc:docMk/>
            <pc:sldMk cId="2531987228" sldId="584"/>
            <ac:spMk id="7" creationId="{C0DFA73F-FDC8-497A-8912-CA8C28C95043}"/>
          </ac:spMkLst>
        </pc:spChg>
      </pc:sldChg>
      <pc:sldChg chg="addSp delSp modSp mod">
        <pc:chgData name="pantelis balaouras" userId="25e8755020fc1734" providerId="LiveId" clId="{8631A5D7-3487-4649-BB13-F22837EB3D3B}" dt="2024-04-29T13:33:51.389" v="316"/>
        <pc:sldMkLst>
          <pc:docMk/>
          <pc:sldMk cId="4171249440" sldId="585"/>
        </pc:sldMkLst>
        <pc:spChg chg="add mod">
          <ac:chgData name="pantelis balaouras" userId="25e8755020fc1734" providerId="LiveId" clId="{8631A5D7-3487-4649-BB13-F22837EB3D3B}" dt="2024-04-29T13:33:51.389" v="316"/>
          <ac:spMkLst>
            <pc:docMk/>
            <pc:sldMk cId="4171249440" sldId="585"/>
            <ac:spMk id="2" creationId="{2C8464AD-37AB-0FF2-DE76-8E116156B612}"/>
          </ac:spMkLst>
        </pc:spChg>
        <pc:spChg chg="del">
          <ac:chgData name="pantelis balaouras" userId="25e8755020fc1734" providerId="LiveId" clId="{8631A5D7-3487-4649-BB13-F22837EB3D3B}" dt="2024-04-29T13:33:50.155" v="315" actId="478"/>
          <ac:spMkLst>
            <pc:docMk/>
            <pc:sldMk cId="4171249440" sldId="585"/>
            <ac:spMk id="7" creationId="{C0DFA73F-FDC8-497A-8912-CA8C28C95043}"/>
          </ac:spMkLst>
        </pc:spChg>
      </pc:sldChg>
      <pc:sldChg chg="addSp delSp modSp mod">
        <pc:chgData name="pantelis balaouras" userId="25e8755020fc1734" providerId="LiveId" clId="{8631A5D7-3487-4649-BB13-F22837EB3D3B}" dt="2024-04-29T13:05:16.884" v="80"/>
        <pc:sldMkLst>
          <pc:docMk/>
          <pc:sldMk cId="3861377250" sldId="587"/>
        </pc:sldMkLst>
        <pc:spChg chg="add mod">
          <ac:chgData name="pantelis balaouras" userId="25e8755020fc1734" providerId="LiveId" clId="{8631A5D7-3487-4649-BB13-F22837EB3D3B}" dt="2024-04-29T13:05:16.884" v="80"/>
          <ac:spMkLst>
            <pc:docMk/>
            <pc:sldMk cId="3861377250" sldId="587"/>
            <ac:spMk id="2" creationId="{33625A4B-9DE1-E8A4-156D-97DB3BEC4FB3}"/>
          </ac:spMkLst>
        </pc:spChg>
        <pc:picChg chg="del mod">
          <ac:chgData name="pantelis balaouras" userId="25e8755020fc1734" providerId="LiveId" clId="{8631A5D7-3487-4649-BB13-F22837EB3D3B}" dt="2024-04-29T13:05:10.573" v="79" actId="478"/>
          <ac:picMkLst>
            <pc:docMk/>
            <pc:sldMk cId="3861377250" sldId="587"/>
            <ac:picMk id="8" creationId="{CF1D0C4E-A19E-4BF3-8D92-1E7B7821B30C}"/>
          </ac:picMkLst>
        </pc:picChg>
      </pc:sldChg>
      <pc:sldChg chg="addSp delSp modSp mod">
        <pc:chgData name="pantelis balaouras" userId="25e8755020fc1734" providerId="LiveId" clId="{8631A5D7-3487-4649-BB13-F22837EB3D3B}" dt="2024-04-29T13:05:47.508" v="90"/>
        <pc:sldMkLst>
          <pc:docMk/>
          <pc:sldMk cId="1231464647" sldId="588"/>
        </pc:sldMkLst>
        <pc:spChg chg="add mod">
          <ac:chgData name="pantelis balaouras" userId="25e8755020fc1734" providerId="LiveId" clId="{8631A5D7-3487-4649-BB13-F22837EB3D3B}" dt="2024-04-29T13:05:47.508" v="90"/>
          <ac:spMkLst>
            <pc:docMk/>
            <pc:sldMk cId="1231464647" sldId="588"/>
            <ac:spMk id="2" creationId="{C6118341-EA38-D470-ACD7-EAA81BEF5516}"/>
          </ac:spMkLst>
        </pc:spChg>
        <pc:spChg chg="del">
          <ac:chgData name="pantelis balaouras" userId="25e8755020fc1734" providerId="LiveId" clId="{8631A5D7-3487-4649-BB13-F22837EB3D3B}" dt="2024-04-29T13:05:46.902" v="89" actId="478"/>
          <ac:spMkLst>
            <pc:docMk/>
            <pc:sldMk cId="1231464647" sldId="588"/>
            <ac:spMk id="7" creationId="{C0DFA73F-FDC8-497A-8912-CA8C28C95043}"/>
          </ac:spMkLst>
        </pc:spChg>
      </pc:sldChg>
      <pc:sldChg chg="addSp delSp modSp mod">
        <pc:chgData name="pantelis balaouras" userId="25e8755020fc1734" providerId="LiveId" clId="{8631A5D7-3487-4649-BB13-F22837EB3D3B}" dt="2024-04-29T13:19:56.975" v="164"/>
        <pc:sldMkLst>
          <pc:docMk/>
          <pc:sldMk cId="3819429895" sldId="589"/>
        </pc:sldMkLst>
        <pc:spChg chg="add mod">
          <ac:chgData name="pantelis balaouras" userId="25e8755020fc1734" providerId="LiveId" clId="{8631A5D7-3487-4649-BB13-F22837EB3D3B}" dt="2024-04-29T13:19:56.975" v="164"/>
          <ac:spMkLst>
            <pc:docMk/>
            <pc:sldMk cId="3819429895" sldId="589"/>
            <ac:spMk id="2" creationId="{60C69E45-57D4-9C3B-69EF-B709C937E49B}"/>
          </ac:spMkLst>
        </pc:spChg>
        <pc:spChg chg="del">
          <ac:chgData name="pantelis balaouras" userId="25e8755020fc1734" providerId="LiveId" clId="{8631A5D7-3487-4649-BB13-F22837EB3D3B}" dt="2024-04-29T13:19:56.136" v="163" actId="478"/>
          <ac:spMkLst>
            <pc:docMk/>
            <pc:sldMk cId="3819429895" sldId="589"/>
            <ac:spMk id="10" creationId="{C0DFA73F-FDC8-497A-8912-CA8C28C95043}"/>
          </ac:spMkLst>
        </pc:spChg>
      </pc:sldChg>
      <pc:sldChg chg="addSp delSp modSp mod">
        <pc:chgData name="pantelis balaouras" userId="25e8755020fc1734" providerId="LiveId" clId="{8631A5D7-3487-4649-BB13-F22837EB3D3B}" dt="2024-04-29T13:20:24.305" v="174"/>
        <pc:sldMkLst>
          <pc:docMk/>
          <pc:sldMk cId="2903945235" sldId="590"/>
        </pc:sldMkLst>
        <pc:spChg chg="add mod">
          <ac:chgData name="pantelis balaouras" userId="25e8755020fc1734" providerId="LiveId" clId="{8631A5D7-3487-4649-BB13-F22837EB3D3B}" dt="2024-04-29T13:20:24.305" v="174"/>
          <ac:spMkLst>
            <pc:docMk/>
            <pc:sldMk cId="2903945235" sldId="590"/>
            <ac:spMk id="3" creationId="{FA184BA7-848F-81FD-C3AA-6C191B15D561}"/>
          </ac:spMkLst>
        </pc:spChg>
        <pc:spChg chg="del">
          <ac:chgData name="pantelis balaouras" userId="25e8755020fc1734" providerId="LiveId" clId="{8631A5D7-3487-4649-BB13-F22837EB3D3B}" dt="2024-04-29T13:20:23.772" v="173" actId="478"/>
          <ac:spMkLst>
            <pc:docMk/>
            <pc:sldMk cId="2903945235" sldId="590"/>
            <ac:spMk id="7" creationId="{C0DFA73F-FDC8-497A-8912-CA8C28C95043}"/>
          </ac:spMkLst>
        </pc:spChg>
      </pc:sldChg>
      <pc:sldChg chg="addSp delSp modSp mod">
        <pc:chgData name="pantelis balaouras" userId="25e8755020fc1734" providerId="LiveId" clId="{8631A5D7-3487-4649-BB13-F22837EB3D3B}" dt="2024-04-29T13:36:41.500" v="346"/>
        <pc:sldMkLst>
          <pc:docMk/>
          <pc:sldMk cId="3574390229" sldId="591"/>
        </pc:sldMkLst>
        <pc:spChg chg="mod">
          <ac:chgData name="pantelis balaouras" userId="25e8755020fc1734" providerId="LiveId" clId="{8631A5D7-3487-4649-BB13-F22837EB3D3B}" dt="2024-04-29T13:27:02.982" v="220" actId="120"/>
          <ac:spMkLst>
            <pc:docMk/>
            <pc:sldMk cId="3574390229" sldId="591"/>
            <ac:spMk id="2" creationId="{00000000-0000-0000-0000-000000000000}"/>
          </ac:spMkLst>
        </pc:spChg>
        <pc:spChg chg="del">
          <ac:chgData name="pantelis balaouras" userId="25e8755020fc1734" providerId="LiveId" clId="{8631A5D7-3487-4649-BB13-F22837EB3D3B}" dt="2024-04-29T13:27:28.469" v="225" actId="478"/>
          <ac:spMkLst>
            <pc:docMk/>
            <pc:sldMk cId="3574390229" sldId="591"/>
            <ac:spMk id="3" creationId="{69A97FC2-3BAA-6B90-2BEA-3C59310C675D}"/>
          </ac:spMkLst>
        </pc:spChg>
        <pc:spChg chg="mod">
          <ac:chgData name="pantelis balaouras" userId="25e8755020fc1734" providerId="LiveId" clId="{8631A5D7-3487-4649-BB13-F22837EB3D3B}" dt="2024-04-29T13:26:53.981" v="218" actId="120"/>
          <ac:spMkLst>
            <pc:docMk/>
            <pc:sldMk cId="3574390229" sldId="591"/>
            <ac:spMk id="4" creationId="{67E5A2BD-1F73-47A0-9823-8D25DD15B8B2}"/>
          </ac:spMkLst>
        </pc:spChg>
        <pc:spChg chg="mod">
          <ac:chgData name="pantelis balaouras" userId="25e8755020fc1734" providerId="LiveId" clId="{8631A5D7-3487-4649-BB13-F22837EB3D3B}" dt="2024-04-29T13:36:41.500" v="346"/>
          <ac:spMkLst>
            <pc:docMk/>
            <pc:sldMk cId="3574390229" sldId="591"/>
            <ac:spMk id="5" creationId="{C0DFA73F-FDC8-497A-8912-CA8C28C95043}"/>
          </ac:spMkLst>
        </pc:spChg>
        <pc:spChg chg="add del mod">
          <ac:chgData name="pantelis balaouras" userId="25e8755020fc1734" providerId="LiveId" clId="{8631A5D7-3487-4649-BB13-F22837EB3D3B}" dt="2024-04-29T13:27:23.617" v="224" actId="478"/>
          <ac:spMkLst>
            <pc:docMk/>
            <pc:sldMk cId="3574390229" sldId="591"/>
            <ac:spMk id="7" creationId="{C59734D9-C036-2F6A-5BF1-B322962EBB9D}"/>
          </ac:spMkLst>
        </pc:spChg>
        <pc:picChg chg="del mod">
          <ac:chgData name="pantelis balaouras" userId="25e8755020fc1734" providerId="LiveId" clId="{8631A5D7-3487-4649-BB13-F22837EB3D3B}" dt="2024-04-29T13:27:14.620" v="223" actId="478"/>
          <ac:picMkLst>
            <pc:docMk/>
            <pc:sldMk cId="3574390229" sldId="591"/>
            <ac:picMk id="11" creationId="{3FABA778-5E10-49CC-9F6F-0E48DCD30C95}"/>
          </ac:picMkLst>
        </pc:picChg>
      </pc:sldChg>
      <pc:sldChg chg="modSp mod">
        <pc:chgData name="pantelis balaouras" userId="25e8755020fc1734" providerId="LiveId" clId="{8631A5D7-3487-4649-BB13-F22837EB3D3B}" dt="2024-04-29T13:36:00.343" v="339"/>
        <pc:sldMkLst>
          <pc:docMk/>
          <pc:sldMk cId="2318834321" sldId="592"/>
        </pc:sldMkLst>
        <pc:spChg chg="mod">
          <ac:chgData name="pantelis balaouras" userId="25e8755020fc1734" providerId="LiveId" clId="{8631A5D7-3487-4649-BB13-F22837EB3D3B}" dt="2024-04-29T13:28:57.339" v="248" actId="6549"/>
          <ac:spMkLst>
            <pc:docMk/>
            <pc:sldMk cId="2318834321" sldId="592"/>
            <ac:spMk id="3" creationId="{017140A8-413C-41E2-9611-1904E6788DA3}"/>
          </ac:spMkLst>
        </pc:spChg>
        <pc:spChg chg="mod">
          <ac:chgData name="pantelis balaouras" userId="25e8755020fc1734" providerId="LiveId" clId="{8631A5D7-3487-4649-BB13-F22837EB3D3B}" dt="2024-04-29T13:36:00.343" v="339"/>
          <ac:spMkLst>
            <pc:docMk/>
            <pc:sldMk cId="2318834321" sldId="592"/>
            <ac:spMk id="7" creationId="{C0DFA73F-FDC8-497A-8912-CA8C28C95043}"/>
          </ac:spMkLst>
        </pc:spChg>
      </pc:sldChg>
      <pc:sldChg chg="modSp mod">
        <pc:chgData name="pantelis balaouras" userId="25e8755020fc1734" providerId="LiveId" clId="{8631A5D7-3487-4649-BB13-F22837EB3D3B}" dt="2024-04-29T13:35:19.883" v="334"/>
        <pc:sldMkLst>
          <pc:docMk/>
          <pc:sldMk cId="1394600364" sldId="593"/>
        </pc:sldMkLst>
        <pc:spChg chg="mod">
          <ac:chgData name="pantelis balaouras" userId="25e8755020fc1734" providerId="LiveId" clId="{8631A5D7-3487-4649-BB13-F22837EB3D3B}" dt="2024-04-29T13:35:19.883" v="334"/>
          <ac:spMkLst>
            <pc:docMk/>
            <pc:sldMk cId="1394600364" sldId="593"/>
            <ac:spMk id="10" creationId="{C0DFA73F-FDC8-497A-8912-CA8C28C95043}"/>
          </ac:spMkLst>
        </pc:spChg>
        <pc:picChg chg="mod">
          <ac:chgData name="pantelis balaouras" userId="25e8755020fc1734" providerId="LiveId" clId="{8631A5D7-3487-4649-BB13-F22837EB3D3B}" dt="2024-04-29T13:30:24.408" v="266" actId="1076"/>
          <ac:picMkLst>
            <pc:docMk/>
            <pc:sldMk cId="1394600364" sldId="593"/>
            <ac:picMk id="4" creationId="{F0E0ECF3-9E05-46AD-A614-BADB10D692AB}"/>
          </ac:picMkLst>
        </pc:picChg>
      </pc:sldChg>
      <pc:sldChg chg="modSp mod">
        <pc:chgData name="pantelis balaouras" userId="25e8755020fc1734" providerId="LiveId" clId="{8631A5D7-3487-4649-BB13-F22837EB3D3B}" dt="2024-04-29T13:47:11.122" v="516" actId="120"/>
        <pc:sldMkLst>
          <pc:docMk/>
          <pc:sldMk cId="4016794159" sldId="594"/>
        </pc:sldMkLst>
        <pc:spChg chg="mod">
          <ac:chgData name="pantelis balaouras" userId="25e8755020fc1734" providerId="LiveId" clId="{8631A5D7-3487-4649-BB13-F22837EB3D3B}" dt="2024-04-29T13:47:11.122" v="516" actId="120"/>
          <ac:spMkLst>
            <pc:docMk/>
            <pc:sldMk cId="4016794159" sldId="594"/>
            <ac:spMk id="2" creationId="{BB6D8714-C4A8-433C-9C5A-E0581DB71E22}"/>
          </ac:spMkLst>
        </pc:spChg>
        <pc:spChg chg="mod">
          <ac:chgData name="pantelis balaouras" userId="25e8755020fc1734" providerId="LiveId" clId="{8631A5D7-3487-4649-BB13-F22837EB3D3B}" dt="2024-04-29T13:35:01.778" v="331"/>
          <ac:spMkLst>
            <pc:docMk/>
            <pc:sldMk cId="4016794159" sldId="594"/>
            <ac:spMk id="7" creationId="{C0DFA73F-FDC8-497A-8912-CA8C28C95043}"/>
          </ac:spMkLst>
        </pc:spChg>
      </pc:sldChg>
      <pc:sldChg chg="addSp delSp modSp mod">
        <pc:chgData name="pantelis balaouras" userId="25e8755020fc1734" providerId="LiveId" clId="{8631A5D7-3487-4649-BB13-F22837EB3D3B}" dt="2024-04-29T13:34:21.805" v="324"/>
        <pc:sldMkLst>
          <pc:docMk/>
          <pc:sldMk cId="2005067260" sldId="595"/>
        </pc:sldMkLst>
        <pc:spChg chg="add mod">
          <ac:chgData name="pantelis balaouras" userId="25e8755020fc1734" providerId="LiveId" clId="{8631A5D7-3487-4649-BB13-F22837EB3D3B}" dt="2024-04-29T13:34:21.805" v="324"/>
          <ac:spMkLst>
            <pc:docMk/>
            <pc:sldMk cId="2005067260" sldId="595"/>
            <ac:spMk id="2" creationId="{D8E8AD6E-3153-6E25-5120-692F48261B7F}"/>
          </ac:spMkLst>
        </pc:spChg>
        <pc:spChg chg="del">
          <ac:chgData name="pantelis balaouras" userId="25e8755020fc1734" providerId="LiveId" clId="{8631A5D7-3487-4649-BB13-F22837EB3D3B}" dt="2024-04-29T13:34:21.099" v="323" actId="478"/>
          <ac:spMkLst>
            <pc:docMk/>
            <pc:sldMk cId="2005067260" sldId="595"/>
            <ac:spMk id="10" creationId="{C0DFA73F-FDC8-497A-8912-CA8C28C95043}"/>
          </ac:spMkLst>
        </pc:spChg>
      </pc:sldChg>
      <pc:sldChg chg="modSp mod">
        <pc:chgData name="pantelis balaouras" userId="25e8755020fc1734" providerId="LiveId" clId="{8631A5D7-3487-4649-BB13-F22837EB3D3B}" dt="2024-04-29T13:33:40.724" v="314"/>
        <pc:sldMkLst>
          <pc:docMk/>
          <pc:sldMk cId="3811105718" sldId="596"/>
        </pc:sldMkLst>
        <pc:spChg chg="mod">
          <ac:chgData name="pantelis balaouras" userId="25e8755020fc1734" providerId="LiveId" clId="{8631A5D7-3487-4649-BB13-F22837EB3D3B}" dt="2024-04-29T13:33:40.724" v="314"/>
          <ac:spMkLst>
            <pc:docMk/>
            <pc:sldMk cId="3811105718" sldId="596"/>
            <ac:spMk id="7" creationId="{C0DFA73F-FDC8-497A-8912-CA8C28C95043}"/>
          </ac:spMkLst>
        </pc:spChg>
      </pc:sldChg>
      <pc:sldChg chg="modSp mod">
        <pc:chgData name="pantelis balaouras" userId="25e8755020fc1734" providerId="LiveId" clId="{8631A5D7-3487-4649-BB13-F22837EB3D3B}" dt="2024-04-29T13:32:46.376" v="293" actId="20577"/>
        <pc:sldMkLst>
          <pc:docMk/>
          <pc:sldMk cId="2753461356" sldId="597"/>
        </pc:sldMkLst>
        <pc:spChg chg="mod">
          <ac:chgData name="pantelis balaouras" userId="25e8755020fc1734" providerId="LiveId" clId="{8631A5D7-3487-4649-BB13-F22837EB3D3B}" dt="2024-04-29T13:32:46.376" v="293" actId="20577"/>
          <ac:spMkLst>
            <pc:docMk/>
            <pc:sldMk cId="2753461356" sldId="597"/>
            <ac:spMk id="2" creationId="{00000000-0000-0000-0000-000000000000}"/>
          </ac:spMkLst>
        </pc:spChg>
      </pc:sldChg>
      <pc:sldChg chg="modSp mod">
        <pc:chgData name="pantelis balaouras" userId="25e8755020fc1734" providerId="LiveId" clId="{8631A5D7-3487-4649-BB13-F22837EB3D3B}" dt="2024-04-29T13:32:55.672" v="299" actId="20577"/>
        <pc:sldMkLst>
          <pc:docMk/>
          <pc:sldMk cId="116896786" sldId="598"/>
        </pc:sldMkLst>
        <pc:spChg chg="mod">
          <ac:chgData name="pantelis balaouras" userId="25e8755020fc1734" providerId="LiveId" clId="{8631A5D7-3487-4649-BB13-F22837EB3D3B}" dt="2024-04-29T13:32:55.672" v="299" actId="20577"/>
          <ac:spMkLst>
            <pc:docMk/>
            <pc:sldMk cId="116896786" sldId="598"/>
            <ac:spMk id="2" creationId="{00000000-0000-0000-0000-000000000000}"/>
          </ac:spMkLst>
        </pc:spChg>
      </pc:sldChg>
      <pc:sldChg chg="modSp mod">
        <pc:chgData name="pantelis balaouras" userId="25e8755020fc1734" providerId="LiveId" clId="{8631A5D7-3487-4649-BB13-F22837EB3D3B}" dt="2024-04-29T13:33:01.655" v="303" actId="20577"/>
        <pc:sldMkLst>
          <pc:docMk/>
          <pc:sldMk cId="1637918284" sldId="599"/>
        </pc:sldMkLst>
        <pc:spChg chg="mod">
          <ac:chgData name="pantelis balaouras" userId="25e8755020fc1734" providerId="LiveId" clId="{8631A5D7-3487-4649-BB13-F22837EB3D3B}" dt="2024-04-29T13:33:01.655" v="303" actId="20577"/>
          <ac:spMkLst>
            <pc:docMk/>
            <pc:sldMk cId="1637918284" sldId="599"/>
            <ac:spMk id="2" creationId="{00000000-0000-0000-0000-000000000000}"/>
          </ac:spMkLst>
        </pc:spChg>
      </pc:sldChg>
      <pc:sldChg chg="modSp mod">
        <pc:chgData name="pantelis balaouras" userId="25e8755020fc1734" providerId="LiveId" clId="{8631A5D7-3487-4649-BB13-F22837EB3D3B}" dt="2024-04-29T13:33:06.010" v="307" actId="20577"/>
        <pc:sldMkLst>
          <pc:docMk/>
          <pc:sldMk cId="931823962" sldId="600"/>
        </pc:sldMkLst>
        <pc:spChg chg="mod">
          <ac:chgData name="pantelis balaouras" userId="25e8755020fc1734" providerId="LiveId" clId="{8631A5D7-3487-4649-BB13-F22837EB3D3B}" dt="2024-04-29T13:33:06.010" v="307" actId="20577"/>
          <ac:spMkLst>
            <pc:docMk/>
            <pc:sldMk cId="931823962" sldId="600"/>
            <ac:spMk id="2" creationId="{00000000-0000-0000-0000-000000000000}"/>
          </ac:spMkLst>
        </pc:spChg>
      </pc:sldChg>
      <pc:sldChg chg="modSp mod">
        <pc:chgData name="pantelis balaouras" userId="25e8755020fc1734" providerId="LiveId" clId="{8631A5D7-3487-4649-BB13-F22837EB3D3B}" dt="2024-04-29T13:33:16.298" v="311" actId="20577"/>
        <pc:sldMkLst>
          <pc:docMk/>
          <pc:sldMk cId="3209321725" sldId="601"/>
        </pc:sldMkLst>
        <pc:spChg chg="mod">
          <ac:chgData name="pantelis balaouras" userId="25e8755020fc1734" providerId="LiveId" clId="{8631A5D7-3487-4649-BB13-F22837EB3D3B}" dt="2024-04-29T13:33:16.298" v="311" actId="20577"/>
          <ac:spMkLst>
            <pc:docMk/>
            <pc:sldMk cId="3209321725" sldId="601"/>
            <ac:spMk id="2" creationId="{00000000-0000-0000-0000-000000000000}"/>
          </ac:spMkLst>
        </pc:spChg>
      </pc:sldChg>
      <pc:sldChg chg="addSp delSp modSp new mod ord modClrScheme chgLayout">
        <pc:chgData name="pantelis balaouras" userId="25e8755020fc1734" providerId="LiveId" clId="{8631A5D7-3487-4649-BB13-F22837EB3D3B}" dt="2024-04-29T12:59:14.020" v="25" actId="6549"/>
        <pc:sldMkLst>
          <pc:docMk/>
          <pc:sldMk cId="4122971826" sldId="602"/>
        </pc:sldMkLst>
        <pc:spChg chg="del">
          <ac:chgData name="pantelis balaouras" userId="25e8755020fc1734" providerId="LiveId" clId="{8631A5D7-3487-4649-BB13-F22837EB3D3B}" dt="2024-04-29T12:57:59.524" v="1" actId="700"/>
          <ac:spMkLst>
            <pc:docMk/>
            <pc:sldMk cId="4122971826" sldId="602"/>
            <ac:spMk id="2" creationId="{DE1E60D6-96C1-A677-1C2C-E0D1E4797665}"/>
          </ac:spMkLst>
        </pc:spChg>
        <pc:spChg chg="add mod">
          <ac:chgData name="pantelis balaouras" userId="25e8755020fc1734" providerId="LiveId" clId="{8631A5D7-3487-4649-BB13-F22837EB3D3B}" dt="2024-04-29T12:59:14.020" v="25" actId="6549"/>
          <ac:spMkLst>
            <pc:docMk/>
            <pc:sldMk cId="4122971826" sldId="602"/>
            <ac:spMk id="3" creationId="{918CC45A-3094-F3BF-6649-DE5A2195F29F}"/>
          </ac:spMkLst>
        </pc:spChg>
        <pc:spChg chg="add mod">
          <ac:chgData name="pantelis balaouras" userId="25e8755020fc1734" providerId="LiveId" clId="{8631A5D7-3487-4649-BB13-F22837EB3D3B}" dt="2024-04-29T12:58:18.517" v="4"/>
          <ac:spMkLst>
            <pc:docMk/>
            <pc:sldMk cId="4122971826" sldId="602"/>
            <ac:spMk id="4" creationId="{DBA793D5-87F0-AF23-86A8-FFACAA1F8330}"/>
          </ac:spMkLst>
        </pc:spChg>
        <pc:spChg chg="add mod">
          <ac:chgData name="pantelis balaouras" userId="25e8755020fc1734" providerId="LiveId" clId="{8631A5D7-3487-4649-BB13-F22837EB3D3B}" dt="2024-04-29T12:58:18.517" v="4"/>
          <ac:spMkLst>
            <pc:docMk/>
            <pc:sldMk cId="4122971826" sldId="602"/>
            <ac:spMk id="5" creationId="{F36330E5-F1F7-D877-20B2-B775C7DCF42E}"/>
          </ac:spMkLst>
        </pc:spChg>
        <pc:spChg chg="add mod">
          <ac:chgData name="pantelis balaouras" userId="25e8755020fc1734" providerId="LiveId" clId="{8631A5D7-3487-4649-BB13-F22837EB3D3B}" dt="2024-04-29T12:58:18.517" v="4"/>
          <ac:spMkLst>
            <pc:docMk/>
            <pc:sldMk cId="4122971826" sldId="602"/>
            <ac:spMk id="6" creationId="{43F267F3-91DE-A264-2B78-2F7B69E483EB}"/>
          </ac:spMkLst>
        </pc:spChg>
        <pc:spChg chg="add mod">
          <ac:chgData name="pantelis balaouras" userId="25e8755020fc1734" providerId="LiveId" clId="{8631A5D7-3487-4649-BB13-F22837EB3D3B}" dt="2024-04-29T12:58:18.517" v="4"/>
          <ac:spMkLst>
            <pc:docMk/>
            <pc:sldMk cId="4122971826" sldId="602"/>
            <ac:spMk id="7" creationId="{1D83F509-2CF1-B3EB-F5B1-E0C01B50C0EE}"/>
          </ac:spMkLst>
        </pc:spChg>
        <pc:spChg chg="add mod">
          <ac:chgData name="pantelis balaouras" userId="25e8755020fc1734" providerId="LiveId" clId="{8631A5D7-3487-4649-BB13-F22837EB3D3B}" dt="2024-04-29T12:58:18.517" v="4"/>
          <ac:spMkLst>
            <pc:docMk/>
            <pc:sldMk cId="4122971826" sldId="602"/>
            <ac:spMk id="8" creationId="{228D8150-070B-C7F2-287F-E7E151B31FAD}"/>
          </ac:spMkLst>
        </pc:spChg>
        <pc:spChg chg="add mod">
          <ac:chgData name="pantelis balaouras" userId="25e8755020fc1734" providerId="LiveId" clId="{8631A5D7-3487-4649-BB13-F22837EB3D3B}" dt="2024-04-29T12:58:18.517" v="4"/>
          <ac:spMkLst>
            <pc:docMk/>
            <pc:sldMk cId="4122971826" sldId="602"/>
            <ac:spMk id="10" creationId="{2B58D0C7-D8E3-4590-9116-5EA7E5245968}"/>
          </ac:spMkLst>
        </pc:spChg>
        <pc:spChg chg="add mod">
          <ac:chgData name="pantelis balaouras" userId="25e8755020fc1734" providerId="LiveId" clId="{8631A5D7-3487-4649-BB13-F22837EB3D3B}" dt="2024-04-29T12:58:27.563" v="5" actId="108"/>
          <ac:spMkLst>
            <pc:docMk/>
            <pc:sldMk cId="4122971826" sldId="602"/>
            <ac:spMk id="13" creationId="{6FAC4A78-CFD5-0186-090D-33580A493B4A}"/>
          </ac:spMkLst>
        </pc:spChg>
        <pc:spChg chg="add mod">
          <ac:chgData name="pantelis balaouras" userId="25e8755020fc1734" providerId="LiveId" clId="{8631A5D7-3487-4649-BB13-F22837EB3D3B}" dt="2024-04-29T12:58:36.936" v="6" actId="108"/>
          <ac:spMkLst>
            <pc:docMk/>
            <pc:sldMk cId="4122971826" sldId="602"/>
            <ac:spMk id="14" creationId="{436777D0-7991-A1D7-017B-758A82A0EA2C}"/>
          </ac:spMkLst>
        </pc:spChg>
        <pc:spChg chg="add mod">
          <ac:chgData name="pantelis balaouras" userId="25e8755020fc1734" providerId="LiveId" clId="{8631A5D7-3487-4649-BB13-F22837EB3D3B}" dt="2024-04-29T12:58:18.517" v="4"/>
          <ac:spMkLst>
            <pc:docMk/>
            <pc:sldMk cId="4122971826" sldId="602"/>
            <ac:spMk id="15" creationId="{7585B2D2-8ED7-2127-C75D-41E7C5979A58}"/>
          </ac:spMkLst>
        </pc:spChg>
        <pc:spChg chg="add mod">
          <ac:chgData name="pantelis balaouras" userId="25e8755020fc1734" providerId="LiveId" clId="{8631A5D7-3487-4649-BB13-F22837EB3D3B}" dt="2024-04-29T12:58:18.517" v="4"/>
          <ac:spMkLst>
            <pc:docMk/>
            <pc:sldMk cId="4122971826" sldId="602"/>
            <ac:spMk id="16" creationId="{809646C9-C9BF-1C98-1679-514997DD83A4}"/>
          </ac:spMkLst>
        </pc:spChg>
        <pc:spChg chg="add mod">
          <ac:chgData name="pantelis balaouras" userId="25e8755020fc1734" providerId="LiveId" clId="{8631A5D7-3487-4649-BB13-F22837EB3D3B}" dt="2024-04-29T12:58:18.517" v="4"/>
          <ac:spMkLst>
            <pc:docMk/>
            <pc:sldMk cId="4122971826" sldId="602"/>
            <ac:spMk id="17" creationId="{32EBD3C7-B2E9-F3CA-7DD8-A0E1D183A582}"/>
          </ac:spMkLst>
        </pc:spChg>
        <pc:spChg chg="add mod">
          <ac:chgData name="pantelis balaouras" userId="25e8755020fc1734" providerId="LiveId" clId="{8631A5D7-3487-4649-BB13-F22837EB3D3B}" dt="2024-04-29T12:58:18.517" v="4"/>
          <ac:spMkLst>
            <pc:docMk/>
            <pc:sldMk cId="4122971826" sldId="602"/>
            <ac:spMk id="18" creationId="{3021E140-5EDF-322D-97D3-A46A99F27F72}"/>
          </ac:spMkLst>
        </pc:spChg>
        <pc:spChg chg="add mod">
          <ac:chgData name="pantelis balaouras" userId="25e8755020fc1734" providerId="LiveId" clId="{8631A5D7-3487-4649-BB13-F22837EB3D3B}" dt="2024-04-29T12:58:18.517" v="4"/>
          <ac:spMkLst>
            <pc:docMk/>
            <pc:sldMk cId="4122971826" sldId="602"/>
            <ac:spMk id="21" creationId="{44C9E6B2-993D-009F-E338-77B2F384E231}"/>
          </ac:spMkLst>
        </pc:spChg>
        <pc:picChg chg="add mod">
          <ac:chgData name="pantelis balaouras" userId="25e8755020fc1734" providerId="LiveId" clId="{8631A5D7-3487-4649-BB13-F22837EB3D3B}" dt="2024-04-29T12:58:18.517" v="4"/>
          <ac:picMkLst>
            <pc:docMk/>
            <pc:sldMk cId="4122971826" sldId="602"/>
            <ac:picMk id="9" creationId="{EBF17640-FB03-96EB-DB58-79A1323B51B0}"/>
          </ac:picMkLst>
        </pc:picChg>
        <pc:picChg chg="add mod">
          <ac:chgData name="pantelis balaouras" userId="25e8755020fc1734" providerId="LiveId" clId="{8631A5D7-3487-4649-BB13-F22837EB3D3B}" dt="2024-04-29T12:58:18.517" v="4"/>
          <ac:picMkLst>
            <pc:docMk/>
            <pc:sldMk cId="4122971826" sldId="602"/>
            <ac:picMk id="11" creationId="{1BBE5F65-7C79-00BE-4160-B2ADEC8F0931}"/>
          </ac:picMkLst>
        </pc:picChg>
        <pc:picChg chg="add mod">
          <ac:chgData name="pantelis balaouras" userId="25e8755020fc1734" providerId="LiveId" clId="{8631A5D7-3487-4649-BB13-F22837EB3D3B}" dt="2024-04-29T12:58:18.517" v="4"/>
          <ac:picMkLst>
            <pc:docMk/>
            <pc:sldMk cId="4122971826" sldId="602"/>
            <ac:picMk id="12" creationId="{6A15AFF6-D2EE-AC16-C931-0E6820EA4135}"/>
          </ac:picMkLst>
        </pc:picChg>
        <pc:picChg chg="add mod">
          <ac:chgData name="pantelis balaouras" userId="25e8755020fc1734" providerId="LiveId" clId="{8631A5D7-3487-4649-BB13-F22837EB3D3B}" dt="2024-04-29T12:58:18.517" v="4"/>
          <ac:picMkLst>
            <pc:docMk/>
            <pc:sldMk cId="4122971826" sldId="602"/>
            <ac:picMk id="19" creationId="{1B7104B5-EC0D-B719-B116-C213D00FEE7A}"/>
          </ac:picMkLst>
        </pc:picChg>
        <pc:picChg chg="add mod">
          <ac:chgData name="pantelis balaouras" userId="25e8755020fc1734" providerId="LiveId" clId="{8631A5D7-3487-4649-BB13-F22837EB3D3B}" dt="2024-04-29T12:58:18.517" v="4"/>
          <ac:picMkLst>
            <pc:docMk/>
            <pc:sldMk cId="4122971826" sldId="602"/>
            <ac:picMk id="20" creationId="{89855CB7-3E3D-4707-45AD-E8862CABC29B}"/>
          </ac:picMkLst>
        </pc:picChg>
        <pc:picChg chg="add mod">
          <ac:chgData name="pantelis balaouras" userId="25e8755020fc1734" providerId="LiveId" clId="{8631A5D7-3487-4649-BB13-F22837EB3D3B}" dt="2024-04-29T12:58:18.517" v="4"/>
          <ac:picMkLst>
            <pc:docMk/>
            <pc:sldMk cId="4122971826" sldId="602"/>
            <ac:picMk id="22" creationId="{2276EC44-6B14-37D4-683E-ABF63CCF1FF8}"/>
          </ac:picMkLst>
        </pc:picChg>
      </pc:sldChg>
      <pc:sldMasterChg chg="modSldLayout">
        <pc:chgData name="pantelis balaouras" userId="25e8755020fc1734" providerId="LiveId" clId="{8631A5D7-3487-4649-BB13-F22837EB3D3B}" dt="2024-04-29T13:01:52.595" v="43"/>
        <pc:sldMasterMkLst>
          <pc:docMk/>
          <pc:sldMasterMk cId="1468923052" sldId="2147483648"/>
        </pc:sldMasterMkLst>
        <pc:sldLayoutChg chg="modSp mod">
          <pc:chgData name="pantelis balaouras" userId="25e8755020fc1734" providerId="LiveId" clId="{8631A5D7-3487-4649-BB13-F22837EB3D3B}" dt="2024-04-29T13:01:36.939" v="39" actId="14100"/>
          <pc:sldLayoutMkLst>
            <pc:docMk/>
            <pc:sldMasterMk cId="1468923052" sldId="2147483648"/>
            <pc:sldLayoutMk cId="2577986437" sldId="2147483661"/>
          </pc:sldLayoutMkLst>
          <pc:spChg chg="mod">
            <ac:chgData name="pantelis balaouras" userId="25e8755020fc1734" providerId="LiveId" clId="{8631A5D7-3487-4649-BB13-F22837EB3D3B}" dt="2024-04-29T13:01:36.939" v="39" actId="14100"/>
            <ac:spMkLst>
              <pc:docMk/>
              <pc:sldMasterMk cId="1468923052" sldId="2147483648"/>
              <pc:sldLayoutMk cId="2577986437" sldId="2147483661"/>
              <ac:spMk id="11" creationId="{2B11A1E7-A92D-4ADD-A414-173299287A7B}"/>
            </ac:spMkLst>
          </pc:spChg>
        </pc:sldLayoutChg>
        <pc:sldLayoutChg chg="addSp delSp modSp">
          <pc:chgData name="pantelis balaouras" userId="25e8755020fc1734" providerId="LiveId" clId="{8631A5D7-3487-4649-BB13-F22837EB3D3B}" dt="2024-04-29T13:01:46.072" v="41"/>
          <pc:sldLayoutMkLst>
            <pc:docMk/>
            <pc:sldMasterMk cId="1468923052" sldId="2147483648"/>
            <pc:sldLayoutMk cId="2515741970" sldId="2147483665"/>
          </pc:sldLayoutMkLst>
          <pc:spChg chg="del">
            <ac:chgData name="pantelis balaouras" userId="25e8755020fc1734" providerId="LiveId" clId="{8631A5D7-3487-4649-BB13-F22837EB3D3B}" dt="2024-04-29T13:01:45.379" v="40" actId="478"/>
            <ac:spMkLst>
              <pc:docMk/>
              <pc:sldMasterMk cId="1468923052" sldId="2147483648"/>
              <pc:sldLayoutMk cId="2515741970" sldId="2147483665"/>
              <ac:spMk id="6" creationId="{CA3CB49D-6037-D654-139D-27D28DCF05C0}"/>
            </ac:spMkLst>
          </pc:spChg>
          <pc:spChg chg="add mod">
            <ac:chgData name="pantelis balaouras" userId="25e8755020fc1734" providerId="LiveId" clId="{8631A5D7-3487-4649-BB13-F22837EB3D3B}" dt="2024-04-29T13:01:46.072" v="41"/>
            <ac:spMkLst>
              <pc:docMk/>
              <pc:sldMasterMk cId="1468923052" sldId="2147483648"/>
              <pc:sldLayoutMk cId="2515741970" sldId="2147483665"/>
              <ac:spMk id="7" creationId="{85DE77F2-C519-C779-0E16-8823FAE72695}"/>
            </ac:spMkLst>
          </pc:spChg>
        </pc:sldLayoutChg>
        <pc:sldLayoutChg chg="addSp delSp modSp">
          <pc:chgData name="pantelis balaouras" userId="25e8755020fc1734" providerId="LiveId" clId="{8631A5D7-3487-4649-BB13-F22837EB3D3B}" dt="2024-04-29T13:01:52.595" v="43"/>
          <pc:sldLayoutMkLst>
            <pc:docMk/>
            <pc:sldMasterMk cId="1468923052" sldId="2147483648"/>
            <pc:sldLayoutMk cId="2336866591" sldId="2147483666"/>
          </pc:sldLayoutMkLst>
          <pc:spChg chg="del">
            <ac:chgData name="pantelis balaouras" userId="25e8755020fc1734" providerId="LiveId" clId="{8631A5D7-3487-4649-BB13-F22837EB3D3B}" dt="2024-04-29T13:01:52.068" v="42" actId="478"/>
            <ac:spMkLst>
              <pc:docMk/>
              <pc:sldMasterMk cId="1468923052" sldId="2147483648"/>
              <pc:sldLayoutMk cId="2336866591" sldId="2147483666"/>
              <ac:spMk id="4" creationId="{28198CF2-91B3-6C1C-0A93-DC5CB01069DA}"/>
            </ac:spMkLst>
          </pc:spChg>
          <pc:spChg chg="add mod">
            <ac:chgData name="pantelis balaouras" userId="25e8755020fc1734" providerId="LiveId" clId="{8631A5D7-3487-4649-BB13-F22837EB3D3B}" dt="2024-04-29T13:01:52.595" v="43"/>
            <ac:spMkLst>
              <pc:docMk/>
              <pc:sldMasterMk cId="1468923052" sldId="2147483648"/>
              <pc:sldLayoutMk cId="2336866591" sldId="2147483666"/>
              <ac:spMk id="5" creationId="{6694A15E-4F5A-CFD3-AFD3-19E367F2D4AF}"/>
            </ac:spMkLst>
          </pc:spChg>
        </pc:sldLayoutChg>
      </pc:sldMasterChg>
    </pc:docChg>
  </pc:docChgLst>
  <pc:docChgLst>
    <pc:chgData name="pantelis balaouras" userId="25e8755020fc1734" providerId="LiveId" clId="{18834F43-E567-41B1-A2FB-EB9D85F606D5}"/>
    <pc:docChg chg="modSld">
      <pc:chgData name="pantelis balaouras" userId="25e8755020fc1734" providerId="LiveId" clId="{18834F43-E567-41B1-A2FB-EB9D85F606D5}" dt="2024-05-02T09:31:05.027" v="2" actId="14100"/>
      <pc:docMkLst>
        <pc:docMk/>
      </pc:docMkLst>
      <pc:sldChg chg="modSp mod">
        <pc:chgData name="pantelis balaouras" userId="25e8755020fc1734" providerId="LiveId" clId="{18834F43-E567-41B1-A2FB-EB9D85F606D5}" dt="2024-05-02T09:30:57.689" v="0" actId="20577"/>
        <pc:sldMkLst>
          <pc:docMk/>
          <pc:sldMk cId="2033093179" sldId="420"/>
        </pc:sldMkLst>
        <pc:spChg chg="mod">
          <ac:chgData name="pantelis balaouras" userId="25e8755020fc1734" providerId="LiveId" clId="{18834F43-E567-41B1-A2FB-EB9D85F606D5}" dt="2024-05-02T09:30:57.689" v="0" actId="20577"/>
          <ac:spMkLst>
            <pc:docMk/>
            <pc:sldMk cId="2033093179" sldId="420"/>
            <ac:spMk id="13" creationId="{ACBE9AD0-B2F0-4ADA-8F10-B83476743F9C}"/>
          </ac:spMkLst>
        </pc:spChg>
      </pc:sldChg>
      <pc:sldChg chg="modSp mod">
        <pc:chgData name="pantelis balaouras" userId="25e8755020fc1734" providerId="LiveId" clId="{18834F43-E567-41B1-A2FB-EB9D85F606D5}" dt="2024-05-02T09:31:05.027" v="2" actId="14100"/>
        <pc:sldMkLst>
          <pc:docMk/>
          <pc:sldMk cId="2585051265" sldId="535"/>
        </pc:sldMkLst>
        <pc:spChg chg="mod">
          <ac:chgData name="pantelis balaouras" userId="25e8755020fc1734" providerId="LiveId" clId="{18834F43-E567-41B1-A2FB-EB9D85F606D5}" dt="2024-05-02T09:31:05.027" v="2" actId="14100"/>
          <ac:spMkLst>
            <pc:docMk/>
            <pc:sldMk cId="2585051265" sldId="535"/>
            <ac:spMk id="13" creationId="{ACBE9AD0-B2F0-4ADA-8F10-B83476743F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21/6/2024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21/6/2024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archofdimes.org/pregnancy-week-week"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who.int/news-room/spotlight/why-we-need-to-talk-about-losing-a-baby"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hs.uk/pregnancy/finding-out/finding-out-you-are-pregnan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865385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79445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13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43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268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878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514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447948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729155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462583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56147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782050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86811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705398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3865268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4077077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1429048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154067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63216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err="1"/>
              <a:t>Further</a:t>
            </a:r>
            <a:r>
              <a:rPr lang="it-IT" b="1" dirty="0"/>
              <a:t> </a:t>
            </a:r>
            <a:r>
              <a:rPr lang="it-IT" b="1" dirty="0" err="1"/>
              <a:t>readings</a:t>
            </a:r>
            <a:r>
              <a:rPr lang="it-IT" b="1" dirty="0"/>
              <a:t>: </a:t>
            </a:r>
            <a:r>
              <a:rPr lang="en-GB" sz="1200" u="sng" kern="1200" dirty="0">
                <a:solidFill>
                  <a:schemeClr val="tx1"/>
                </a:solidFill>
                <a:effectLst/>
                <a:latin typeface="+mn-lt"/>
                <a:ea typeface="+mn-ea"/>
                <a:cs typeface="+mn-cs"/>
                <a:hlinkClick r:id="rId3"/>
              </a:rPr>
              <a:t>https://www.marchofdimes.org/pregnancy-week-week</a:t>
            </a:r>
            <a:r>
              <a:rPr lang="en-GB" sz="1200" u="sng" kern="1200" dirty="0">
                <a:solidFill>
                  <a:schemeClr val="tx1"/>
                </a:solidFill>
                <a:effectLst/>
                <a:latin typeface="+mn-lt"/>
                <a:ea typeface="+mn-ea"/>
                <a:cs typeface="+mn-cs"/>
              </a:rPr>
              <a:t> </a:t>
            </a:r>
            <a:r>
              <a:rPr lang="en-GB" sz="1200" u="none" kern="1200" dirty="0">
                <a:solidFill>
                  <a:schemeClr val="tx1"/>
                </a:solidFill>
                <a:effectLst/>
                <a:latin typeface="+mn-lt"/>
                <a:ea typeface="+mn-ea"/>
                <a:cs typeface="+mn-cs"/>
              </a:rPr>
              <a:t>– Pregnancy week by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4"/>
              </a:rPr>
              <a:t>https://www.who.int/news-room/spotlight/why-we-need-to-talk-about-losing-a-baby</a:t>
            </a:r>
            <a:r>
              <a:rPr lang="en-GB" sz="1200" u="none" kern="1200" dirty="0">
                <a:solidFill>
                  <a:schemeClr val="tx1"/>
                </a:solidFill>
                <a:effectLst/>
                <a:latin typeface="+mn-lt"/>
                <a:ea typeface="+mn-ea"/>
                <a:cs typeface="+mn-cs"/>
              </a:rPr>
              <a:t> - </a:t>
            </a:r>
            <a:r>
              <a:rPr lang="en-US" sz="1200" u="none" kern="1200" dirty="0">
                <a:solidFill>
                  <a:schemeClr val="tx1"/>
                </a:solidFill>
                <a:effectLst/>
                <a:latin typeface="+mn-lt"/>
                <a:ea typeface="+mn-ea"/>
                <a:cs typeface="+mn-cs"/>
              </a:rPr>
              <a:t>Why we need to talk about losing a baby</a:t>
            </a:r>
            <a:endParaRPr lang="en-GB" sz="1200" u="none"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304226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262066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Videos: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https://www.nhs.uk/pregnancy/finding-out/finding-out-you-are-pregnant/</a:t>
            </a:r>
            <a:r>
              <a:rPr lang="en-GB" sz="1200" u="none" kern="1200" dirty="0">
                <a:solidFill>
                  <a:schemeClr val="tx1"/>
                </a:solidFill>
                <a:effectLst/>
                <a:latin typeface="+mn-lt"/>
                <a:ea typeface="+mn-ea"/>
                <a:cs typeface="+mn-cs"/>
              </a:rPr>
              <a:t> - Sex &amp; pregnancy</a:t>
            </a:r>
            <a:endParaRPr lang="en-GB" b="1" baseline="0" dirty="0"/>
          </a:p>
          <a:p>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174375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980988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2551063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2030158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908750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2637680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2310944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3147293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4093426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2332231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2543862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3335643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2361845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4293058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
            </a:r>
            <a:br>
              <a:rPr lang="en-GB" b="0" dirty="0"/>
            </a:br>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960729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2873213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
            </a:r>
            <a:br>
              <a:rPr lang="en-GB" b="1" dirty="0"/>
            </a:br>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29267613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16429751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49</a:t>
            </a:fld>
            <a:endParaRPr lang="el-GR"/>
          </a:p>
        </p:txBody>
      </p:sp>
    </p:spTree>
    <p:extLst>
      <p:ext uri="{BB962C8B-B14F-4D97-AF65-F5344CB8AC3E}">
        <p14:creationId xmlns:p14="http://schemas.microsoft.com/office/powerpoint/2010/main" val="347593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50</a:t>
            </a:fld>
            <a:endParaRPr lang="el-GR"/>
          </a:p>
        </p:txBody>
      </p:sp>
    </p:spTree>
    <p:extLst>
      <p:ext uri="{BB962C8B-B14F-4D97-AF65-F5344CB8AC3E}">
        <p14:creationId xmlns:p14="http://schemas.microsoft.com/office/powerpoint/2010/main" val="25165183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51</a:t>
            </a:fld>
            <a:endParaRPr lang="el-GR"/>
          </a:p>
        </p:txBody>
      </p:sp>
    </p:spTree>
    <p:extLst>
      <p:ext uri="{BB962C8B-B14F-4D97-AF65-F5344CB8AC3E}">
        <p14:creationId xmlns:p14="http://schemas.microsoft.com/office/powerpoint/2010/main" val="3171570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52</a:t>
            </a:fld>
            <a:endParaRPr lang="el-GR"/>
          </a:p>
        </p:txBody>
      </p:sp>
    </p:spTree>
    <p:extLst>
      <p:ext uri="{BB962C8B-B14F-4D97-AF65-F5344CB8AC3E}">
        <p14:creationId xmlns:p14="http://schemas.microsoft.com/office/powerpoint/2010/main" val="3150046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53</a:t>
            </a:fld>
            <a:endParaRPr lang="el-GR"/>
          </a:p>
        </p:txBody>
      </p:sp>
    </p:spTree>
    <p:extLst>
      <p:ext uri="{BB962C8B-B14F-4D97-AF65-F5344CB8AC3E}">
        <p14:creationId xmlns:p14="http://schemas.microsoft.com/office/powerpoint/2010/main" val="2558520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54</a:t>
            </a:fld>
            <a:endParaRPr lang="el-GR"/>
          </a:p>
        </p:txBody>
      </p:sp>
    </p:spTree>
    <p:extLst>
      <p:ext uri="{BB962C8B-B14F-4D97-AF65-F5344CB8AC3E}">
        <p14:creationId xmlns:p14="http://schemas.microsoft.com/office/powerpoint/2010/main" val="1210571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55</a:t>
            </a:fld>
            <a:endParaRPr lang="el-GR"/>
          </a:p>
        </p:txBody>
      </p:sp>
    </p:spTree>
    <p:extLst>
      <p:ext uri="{BB962C8B-B14F-4D97-AF65-F5344CB8AC3E}">
        <p14:creationId xmlns:p14="http://schemas.microsoft.com/office/powerpoint/2010/main" val="1814851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56</a:t>
            </a:fld>
            <a:endParaRPr lang="el-GR"/>
          </a:p>
        </p:txBody>
      </p:sp>
    </p:spTree>
    <p:extLst>
      <p:ext uri="{BB962C8B-B14F-4D97-AF65-F5344CB8AC3E}">
        <p14:creationId xmlns:p14="http://schemas.microsoft.com/office/powerpoint/2010/main" val="24079519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57</a:t>
            </a:fld>
            <a:endParaRPr lang="el-GR"/>
          </a:p>
        </p:txBody>
      </p:sp>
    </p:spTree>
    <p:extLst>
      <p:ext uri="{BB962C8B-B14F-4D97-AF65-F5344CB8AC3E}">
        <p14:creationId xmlns:p14="http://schemas.microsoft.com/office/powerpoint/2010/main" val="16607961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58</a:t>
            </a:fld>
            <a:endParaRPr lang="el-GR"/>
          </a:p>
        </p:txBody>
      </p:sp>
    </p:spTree>
    <p:extLst>
      <p:ext uri="{BB962C8B-B14F-4D97-AF65-F5344CB8AC3E}">
        <p14:creationId xmlns:p14="http://schemas.microsoft.com/office/powerpoint/2010/main" val="39088308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59</a:t>
            </a:fld>
            <a:endParaRPr lang="el-GR"/>
          </a:p>
        </p:txBody>
      </p:sp>
    </p:spTree>
    <p:extLst>
      <p:ext uri="{BB962C8B-B14F-4D97-AF65-F5344CB8AC3E}">
        <p14:creationId xmlns:p14="http://schemas.microsoft.com/office/powerpoint/2010/main" val="305688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60</a:t>
            </a:fld>
            <a:endParaRPr lang="el-GR"/>
          </a:p>
        </p:txBody>
      </p:sp>
    </p:spTree>
    <p:extLst>
      <p:ext uri="{BB962C8B-B14F-4D97-AF65-F5344CB8AC3E}">
        <p14:creationId xmlns:p14="http://schemas.microsoft.com/office/powerpoint/2010/main" val="35518647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61</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24411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948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 name="Εικόνα 2"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80" y="6425035"/>
            <a:ext cx="1911900" cy="419842"/>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0" y="6425035"/>
            <a:ext cx="1911900" cy="419842"/>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0" y="6425035"/>
            <a:ext cx="1911900" cy="419842"/>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9" name="Εικόνα 8"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180" y="6425035"/>
            <a:ext cx="1911900" cy="419842"/>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1" y="81370"/>
            <a:ext cx="7530956"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7.1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Frauengesundheit</a:t>
            </a:r>
            <a:r>
              <a:rPr lang="en-US" altLang="el-GR" sz="1800" dirty="0">
                <a:solidFill>
                  <a:schemeClr val="tx1">
                    <a:lumMod val="50000"/>
                    <a:lumOff val="50000"/>
                  </a:schemeClr>
                </a:solidFill>
                <a:latin typeface="Abadi Extra Light" panose="020B0204020104020204" pitchFamily="34" charset="0"/>
              </a:rPr>
              <a:t> und </a:t>
            </a:r>
            <a:r>
              <a:rPr lang="en-US" altLang="el-GR" sz="1800" dirty="0" err="1">
                <a:solidFill>
                  <a:schemeClr val="tx1">
                    <a:lumMod val="50000"/>
                    <a:lumOff val="50000"/>
                  </a:schemeClr>
                </a:solidFill>
                <a:latin typeface="Abadi Extra Light" panose="020B0204020104020204" pitchFamily="34" charset="0"/>
              </a:rPr>
              <a:t>relevante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85DE77F2-C519-C779-0E16-8823FAE72695}"/>
              </a:ext>
            </a:extLst>
          </p:cNvPr>
          <p:cNvSpPr txBox="1">
            <a:spLocks noChangeArrowheads="1"/>
          </p:cNvSpPr>
          <p:nvPr userDrawn="1"/>
        </p:nvSpPr>
        <p:spPr bwMode="auto">
          <a:xfrm>
            <a:off x="0" y="81370"/>
            <a:ext cx="7058346"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7.1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Frauengesundheit</a:t>
            </a:r>
            <a:r>
              <a:rPr lang="en-US" altLang="el-GR" sz="1800" dirty="0">
                <a:solidFill>
                  <a:schemeClr val="tx1">
                    <a:lumMod val="50000"/>
                    <a:lumOff val="50000"/>
                  </a:schemeClr>
                </a:solidFill>
                <a:latin typeface="Abadi Extra Light" panose="020B0204020104020204" pitchFamily="34" charset="0"/>
              </a:rPr>
              <a:t> und </a:t>
            </a:r>
            <a:r>
              <a:rPr lang="en-US" altLang="el-GR" sz="1800" dirty="0" err="1">
                <a:solidFill>
                  <a:schemeClr val="tx1">
                    <a:lumMod val="50000"/>
                    <a:lumOff val="50000"/>
                  </a:schemeClr>
                </a:solidFill>
                <a:latin typeface="Abadi Extra Light" panose="020B0204020104020204" pitchFamily="34" charset="0"/>
              </a:rPr>
              <a:t>relevante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6694A15E-4F5A-CFD3-AFD3-19E367F2D4AF}"/>
              </a:ext>
            </a:extLst>
          </p:cNvPr>
          <p:cNvSpPr txBox="1">
            <a:spLocks noChangeArrowheads="1"/>
          </p:cNvSpPr>
          <p:nvPr userDrawn="1"/>
        </p:nvSpPr>
        <p:spPr bwMode="auto">
          <a:xfrm>
            <a:off x="0" y="81370"/>
            <a:ext cx="9411127"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7.1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Frauengesundheit</a:t>
            </a:r>
            <a:r>
              <a:rPr lang="en-US" altLang="el-GR" sz="1800" dirty="0">
                <a:solidFill>
                  <a:schemeClr val="tx1">
                    <a:lumMod val="50000"/>
                    <a:lumOff val="50000"/>
                  </a:schemeClr>
                </a:solidFill>
                <a:latin typeface="Abadi Extra Light" panose="020B0204020104020204" pitchFamily="34" charset="0"/>
              </a:rPr>
              <a:t> und </a:t>
            </a:r>
            <a:r>
              <a:rPr lang="en-US" altLang="el-GR" sz="1800" dirty="0" err="1">
                <a:solidFill>
                  <a:schemeClr val="tx1">
                    <a:lumMod val="50000"/>
                    <a:lumOff val="50000"/>
                  </a:schemeClr>
                </a:solidFill>
                <a:latin typeface="Abadi Extra Light" panose="020B0204020104020204" pitchFamily="34" charset="0"/>
              </a:rPr>
              <a:t>relevante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21/6/2024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5IPshBl06Y"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it/vectors/femmina-ragazza-salute-umano-2027987/"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hyperlink" Target="https://pixabay.com/service/license-summa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smartphone-telefono-medicinale-693455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smartphone-telefono-medicinale-693455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vectors/medico-medicinale-on-line-blog-672769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DRRQyaTiSz8"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mani-sollevato-mani-alzate-braccia-176884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donna-femminile-mestruazioni-678364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mestruazioni-periodo-di-tempo-757421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hyperlink" Target="https://pixabay.com/service/license-summary/" TargetMode="External"/><Relationship Id="rId3" Type="http://schemas.openxmlformats.org/officeDocument/2006/relationships/image" Target="../media/image35.jpg"/><Relationship Id="rId7" Type="http://schemas.openxmlformats.org/officeDocument/2006/relationships/hyperlink" Target="https://pixabay.com/it/illustrations/mestruazioni-periodo-di-tempo-7574218/"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youtube.com/watch?v=kLpzLHj-RzE&amp;t=53s" TargetMode="External"/><Relationship Id="rId5" Type="http://schemas.openxmlformats.org/officeDocument/2006/relationships/hyperlink" Target="https://www.youtube.com/watch?v=XJ8Zqq84s00" TargetMode="External"/><Relationship Id="rId4" Type="http://schemas.openxmlformats.org/officeDocument/2006/relationships/hyperlink" Target="https://www.youtube.com/watch?v=WOi2Bwvp6hw"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osg.ca.gov/wp-content/uploads/sites/266/2023/01/CONTRACEPTION_chart.pn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simpleinnovation.us/" TargetMode="External"/><Relationship Id="rId3" Type="http://schemas.openxmlformats.org/officeDocument/2006/relationships/hyperlink" Target="https://www.maya.live/eng.html" TargetMode="External"/><Relationship Id="rId7" Type="http://schemas.openxmlformats.org/officeDocument/2006/relationships/hyperlink" Target="https://play.google.com/store/apps/details?id=com.popularapp.periodcalendar&amp;hl=en&amp;gl=US"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helloclue.com/" TargetMode="External"/><Relationship Id="rId5" Type="http://schemas.openxmlformats.org/officeDocument/2006/relationships/hyperlink" Target="https://flo.health/product-tour/tracking-cycle" TargetMode="External"/><Relationship Id="rId4" Type="http://schemas.openxmlformats.org/officeDocument/2006/relationships/hyperlink" Target="https://www.womanlog.com/apps/womanlo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MDE-16osGx0" TargetMode="External"/><Relationship Id="rId3" Type="http://schemas.openxmlformats.org/officeDocument/2006/relationships/hyperlink" Target="https://www.youtube.com/watch?v=6Ht9LdXBg3U" TargetMode="External"/><Relationship Id="rId7" Type="http://schemas.openxmlformats.org/officeDocument/2006/relationships/hyperlink" Target="https://www.youtube.com/watch?v=6nud8XApWb4"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www.youtube.com/watch?v=oR7_qat20vw" TargetMode="External"/><Relationship Id="rId5" Type="http://schemas.openxmlformats.org/officeDocument/2006/relationships/hyperlink" Target="https://www.youtube.com/watch?v=If-Da2kzeG0" TargetMode="External"/><Relationship Id="rId10" Type="http://schemas.openxmlformats.org/officeDocument/2006/relationships/hyperlink" Target="https://www.youtube.com/watch?v=boSuzXUTX8M" TargetMode="External"/><Relationship Id="rId4" Type="http://schemas.openxmlformats.org/officeDocument/2006/relationships/hyperlink" Target="https://www.youtube.com/watch?v=sDGIXcGjgig" TargetMode="External"/><Relationship Id="rId9" Type="http://schemas.openxmlformats.org/officeDocument/2006/relationships/hyperlink" Target="https://www.youtube.com/shorts/RC0t1EikoI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vectors/fecondazione-sperma-medico-691886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7nw-QA_-ED8" TargetMode="External"/><Relationship Id="rId7" Type="http://schemas.openxmlformats.org/officeDocument/2006/relationships/hyperlink" Target="https://www.youtube.com/watch?v=lpDW00nQhUo"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youtube.com/watch?v=IPj4dJnP85o" TargetMode="External"/><Relationship Id="rId5" Type="http://schemas.openxmlformats.org/officeDocument/2006/relationships/hyperlink" Target="https://www.youtube.com/watch?v=cfn04QUO4B8" TargetMode="External"/><Relationship Id="rId4" Type="http://schemas.openxmlformats.org/officeDocument/2006/relationships/hyperlink" Target="https://www.youtube.com/watch?v=KwP__y5lEH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it/vectors/madre-terra-gaia-natura-silhouette-7485594/"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hyperlink" Target="https://pixabay.com/service/license-summary/"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8.jpeg"/><Relationship Id="rId18" Type="http://schemas.openxmlformats.org/officeDocument/2006/relationships/hyperlink" Target="http://www.amsed.fr/" TargetMode="External"/><Relationship Id="rId3" Type="http://schemas.openxmlformats.org/officeDocument/2006/relationships/image" Target="../media/image13.jpeg"/><Relationship Id="rId21" Type="http://schemas.openxmlformats.org/officeDocument/2006/relationships/image" Target="../media/image22.jpg"/><Relationship Id="rId7" Type="http://schemas.openxmlformats.org/officeDocument/2006/relationships/image" Target="../media/image15.jpeg"/><Relationship Id="rId12" Type="http://schemas.openxmlformats.org/officeDocument/2006/relationships/hyperlink" Target="https://www.media-k.eu/" TargetMode="External"/><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7.jpeg"/><Relationship Id="rId5" Type="http://schemas.openxmlformats.org/officeDocument/2006/relationships/image" Target="../media/image14.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6.jpeg"/><Relationship Id="rId14" Type="http://schemas.openxmlformats.org/officeDocument/2006/relationships/hyperlink" Target="https://www.oxfamitalia.org/" TargetMode="External"/><Relationship Id="rId22"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hyperlink" Target="https://pixabay.com/service/license-summary/" TargetMode="External"/><Relationship Id="rId10" Type="http://schemas.openxmlformats.org/officeDocument/2006/relationships/image" Target="../media/image50.png"/><Relationship Id="rId4" Type="http://schemas.openxmlformats.org/officeDocument/2006/relationships/hyperlink" Target="https://pixabay.com/photos/bottle-mineral-water-glass-pour-2032980/" TargetMode="External"/><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hyperlink" Target="https://amila.io/"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hyperlink" Target="https://www.oviahealth.com/join/" TargetMode="External"/><Relationship Id="rId4" Type="http://schemas.openxmlformats.org/officeDocument/2006/relationships/hyperlink" Target="https://www.babycenter.com/mobile-app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prout-apps.com/sprout-pregnancy-iphone-app/"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s://www.whattoexpect.com/mobile-app/" TargetMode="External"/><Relationship Id="rId4" Type="http://schemas.openxmlformats.org/officeDocument/2006/relationships/hyperlink" Target="https://play.google.com/store/apps/details?id=com.pregnancy.tracker.due.date.countdown.contraction.timer&amp;hl=en_S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youtube.com/watch?v=hsEW_j20P5w" TargetMode="External"/><Relationship Id="rId3" Type="http://schemas.openxmlformats.org/officeDocument/2006/relationships/hyperlink" Target="https://www.youtube.com/watch?v=WncQSJDsbTU" TargetMode="External"/><Relationship Id="rId7" Type="http://schemas.openxmlformats.org/officeDocument/2006/relationships/hyperlink" Target="https://www.youtube.com/watch?v=QvC_ZBodr80"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hyperlink" Target="https://www.youtube.com/watch?v=YJoFfezQEbQ" TargetMode="External"/><Relationship Id="rId5" Type="http://schemas.openxmlformats.org/officeDocument/2006/relationships/hyperlink" Target="https://www.youtube.com/watch?v=8UIMBDHjUjk" TargetMode="External"/><Relationship Id="rId4" Type="http://schemas.openxmlformats.org/officeDocument/2006/relationships/hyperlink" Target="https://www.youtube.com/watch?v=lKtxxnHn9v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lr7MOKB2glM"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it/vectors/umano-primo-soccorso-medico-2730779/" TargetMode="Externa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hyperlink" Target="https://pixabay.com/service/license/"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https://pixabay.com/it/vectors/anatomia-osso-umano-omero-2025077/" TargetMode="External"/><Relationship Id="rId5" Type="http://schemas.openxmlformats.org/officeDocument/2006/relationships/hyperlink" Target="https://pixabay.com/it/vectors/cuore-organo-linea-arte-biologia-7525978/" TargetMode="Externa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8" Type="http://schemas.openxmlformats.org/officeDocument/2006/relationships/hyperlink" Target="https://pixabay.com/it/vectors/nastro-simbolo-cancro-madre-2818640/" TargetMode="External"/><Relationship Id="rId13" Type="http://schemas.openxmlformats.org/officeDocument/2006/relationships/image" Target="../media/image57.png"/><Relationship Id="rId3" Type="http://schemas.openxmlformats.org/officeDocument/2006/relationships/hyperlink" Target="https://www.cdc.gov/cancer/cervical/" TargetMode="External"/><Relationship Id="rId7" Type="http://schemas.openxmlformats.org/officeDocument/2006/relationships/hyperlink" Target="https://www.cdc.gov/cancer/cervical/basic_info/screening.htm" TargetMode="External"/><Relationship Id="rId12"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https://www.cdc.gov/cancer/vagvulv/" TargetMode="External"/><Relationship Id="rId11" Type="http://schemas.openxmlformats.org/officeDocument/2006/relationships/image" Target="../media/image55.png"/><Relationship Id="rId5" Type="http://schemas.openxmlformats.org/officeDocument/2006/relationships/hyperlink" Target="https://www.cdc.gov/cancer/uterine/" TargetMode="External"/><Relationship Id="rId10" Type="http://schemas.openxmlformats.org/officeDocument/2006/relationships/image" Target="../media/image54.png"/><Relationship Id="rId4" Type="http://schemas.openxmlformats.org/officeDocument/2006/relationships/hyperlink" Target="https://www.cdc.gov/cancer/ovarian/" TargetMode="External"/><Relationship Id="rId9" Type="http://schemas.openxmlformats.org/officeDocument/2006/relationships/hyperlink" Target="https://pixabay.com/service/license-summary/" TargetMode="External"/><Relationship Id="rId14" Type="http://schemas.openxmlformats.org/officeDocument/2006/relationships/image" Target="../media/image58.png"/></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youtube.com/watch?v=sGi8WpCBT5Q" TargetMode="External"/><Relationship Id="rId7" Type="http://schemas.openxmlformats.org/officeDocument/2006/relationships/hyperlink" Target="https://pixabay.com/service/license-summary/" TargetMode="External"/><Relationship Id="rId12"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hyperlink" Target="https://pixabay.com/it/vectors/nastro-simbolo-cancro-madre-2818640/" TargetMode="External"/><Relationship Id="rId11" Type="http://schemas.openxmlformats.org/officeDocument/2006/relationships/image" Target="../media/image57.png"/><Relationship Id="rId5" Type="http://schemas.openxmlformats.org/officeDocument/2006/relationships/hyperlink" Target="https://www.youtube.com/watch?v=4ex7XgeQo3A" TargetMode="External"/><Relationship Id="rId10" Type="http://schemas.openxmlformats.org/officeDocument/2006/relationships/image" Target="../media/image56.png"/><Relationship Id="rId4" Type="http://schemas.openxmlformats.org/officeDocument/2006/relationships/hyperlink" Target="https://www.youtube.com/watch?v=K2rq7m6vlvE" TargetMode="External"/><Relationship Id="rId9"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2.png"/><Relationship Id="rId7"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slide" Target="slide8.xml"/><Relationship Id="rId10" Type="http://schemas.openxmlformats.org/officeDocument/2006/relationships/slide" Target="slide52.xml"/><Relationship Id="rId4" Type="http://schemas.openxmlformats.org/officeDocument/2006/relationships/slide" Target="slide7.xml"/><Relationship Id="rId9" Type="http://schemas.openxmlformats.org/officeDocument/2006/relationships/slide" Target="slide43.xml"/></Relationships>
</file>

<file path=ppt/slides/_rels/slide40.xml.rels><?xml version="1.0" encoding="UTF-8" standalone="yes"?>
<Relationships xmlns="http://schemas.openxmlformats.org/package/2006/relationships"><Relationship Id="rId3" Type="http://schemas.openxmlformats.org/officeDocument/2006/relationships/hyperlink" Target="https://medlineplus.gov/ency/article/000468.htm"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hyperlink" Target="https://ibpllc.com/wp-content/uploads/2019/06/WomensPreventiveHealthSMALLER-1-768x980-1.jpg" TargetMode="External"/><Relationship Id="rId4" Type="http://schemas.openxmlformats.org/officeDocument/2006/relationships/hyperlink" Target="https://medlineplus.gov/ency/article/000403.htm"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apps.apple.com/us/app/mon-d&#233;pistage-cancer/id1330177078" TargetMode="External"/><Relationship Id="rId3" Type="http://schemas.openxmlformats.org/officeDocument/2006/relationships/hyperlink" Target="https://www.keepabreasteurope.com/" TargetMode="External"/><Relationship Id="rId7" Type="http://schemas.openxmlformats.org/officeDocument/2006/relationships/hyperlink" Target="https://play.google.com/store/apps/details?id=fr.crcdc.mondepistagecancer&amp;hl=fr"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hyperlink" Target="https://app.owise.net/signup" TargetMode="External"/><Relationship Id="rId5" Type="http://schemas.openxmlformats.org/officeDocument/2006/relationships/hyperlink" Target="https://breastcancernow.org/information-support/support-you/becca" TargetMode="External"/><Relationship Id="rId4" Type="http://schemas.openxmlformats.org/officeDocument/2006/relationships/hyperlink" Target="https://www.knowyourlemons.org/app"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G5VpEyvu8CY"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hyperlink" Target="https://www.youtube.com/watch?v=NKhIvufyji0" TargetMode="External"/><Relationship Id="rId4" Type="http://schemas.openxmlformats.org/officeDocument/2006/relationships/hyperlink" Target="https://www.youtube.com/watch?v=evIO9CNfybQ"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it/photos/autunno-fogliame-foglie-di-autunno-8376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hyperlink" Target="https://images.ctfassets.net/h8qzhh7m9m8u/7INZokymAOBSu72jthPiXv/d34c3e4e1f88dd41c7ce1625214b9031/22GL331_organic_menopause_some_timeline_UK_v1.pn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Fc2S7_k53k"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hyperlink" Target="https://www.youtube.com/watch?v=tH0ol0TPvcM" TargetMode="External"/><Relationship Id="rId4" Type="http://schemas.openxmlformats.org/officeDocument/2006/relationships/hyperlink" Target="https://www.youtube.com/watch?v=RCXYzfHxaDg"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3" Type="http://schemas.openxmlformats.org/officeDocument/2006/relationships/hyperlink" Target="https://healthandher.com/menopause-perimenopause-app/?eur"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hyperlink" Target="https://femilog.com/" TargetMode="External"/><Relationship Id="rId4" Type="http://schemas.openxmlformats.org/officeDocument/2006/relationships/hyperlink" Target="https://www.balance-menopause.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50.xml.rels><?xml version="1.0" encoding="UTF-8" standalone="yes"?>
<Relationships xmlns="http://schemas.openxmlformats.org/package/2006/relationships"><Relationship Id="rId3" Type="http://schemas.openxmlformats.org/officeDocument/2006/relationships/hyperlink" Target="https://www.omena.app/"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hyperlink" Target="https://heyperry.com/" TargetMode="External"/><Relationship Id="rId4" Type="http://schemas.openxmlformats.org/officeDocument/2006/relationships/hyperlink" Target="https://www.eviamenopause.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fYUk55D69OE"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hyperlink" Target="https://www.youtube.com/watch?v=VgG9vrqtzRU" TargetMode="External"/><Relationship Id="rId5" Type="http://schemas.openxmlformats.org/officeDocument/2006/relationships/hyperlink" Target="https://www.youtube.com/watch?v=OLkRwMv2r7g" TargetMode="External"/><Relationship Id="rId4" Type="http://schemas.openxmlformats.org/officeDocument/2006/relationships/hyperlink" Target="https://www.facebook.com/watch/?v=857751258924492"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www.who.int/publications/i/item/9789240052192" TargetMode="External"/><Relationship Id="rId7" Type="http://schemas.openxmlformats.org/officeDocument/2006/relationships/hyperlink" Target="https://www.msdmanuals.com/home/women-s-health-issues/biology-of-the-female-reproductive-system/menstrual-cycle"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hyperlink" Target="https://www.thriveagency.uk/insights/12-femtech-apps-helping-women-take-control-of-their-health/" TargetMode="External"/><Relationship Id="rId5" Type="http://schemas.openxmlformats.org/officeDocument/2006/relationships/hyperlink" Target="https://www.msf.org/empowering-women-practice-self-care" TargetMode="External"/><Relationship Id="rId4" Type="http://schemas.openxmlformats.org/officeDocument/2006/relationships/hyperlink" Target="https://msf.org.au/self-care-tips-managing-your-own-health"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womenshealth.gov/a-z-topics/prenatal-care" TargetMode="External"/><Relationship Id="rId3" Type="http://schemas.openxmlformats.org/officeDocument/2006/relationships/hyperlink" Target="https://www.who.int/health-topics/sexual-health#tab=tab_1" TargetMode="External"/><Relationship Id="rId7" Type="http://schemas.openxmlformats.org/officeDocument/2006/relationships/hyperlink" Target="https://www.cdc.gov/hearher/resources/download-share/warning-signs-poster.html#poster"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hyperlink" Target="https://www.nhs.uk/pregnancy/your-pregnancy-care/antenatal-checks-and-tests/" TargetMode="External"/><Relationship Id="rId5" Type="http://schemas.openxmlformats.org/officeDocument/2006/relationships/hyperlink" Target="https://www.who.int/health-topics/maternal-health#tab=tab_1" TargetMode="External"/><Relationship Id="rId4" Type="http://schemas.openxmlformats.org/officeDocument/2006/relationships/hyperlink" Target="https://www.marchofdimes.org/find-support/topics/pregnancy/what-full-ter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foundation.mozilla.org/en/privacynotincluded/what-to-expect-pregnancy-tracker-baby-app/"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hyperlink" Target="https://www.ncbi.nlm.nih.gov/pmc/articles/PMC8003441/" TargetMode="External"/><Relationship Id="rId5" Type="http://schemas.openxmlformats.org/officeDocument/2006/relationships/hyperlink" Target="https://www.nhs.uk/conditions/osteoporosis/" TargetMode="External"/><Relationship Id="rId4" Type="http://schemas.openxmlformats.org/officeDocument/2006/relationships/hyperlink" Target="https://world-heart-federation.org/what-we-do/women-cvd/"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cdc.gov/cancer/dcpc/resources/features/gynecologiccancers/index.htm" TargetMode="External"/><Relationship Id="rId7" Type="http://schemas.openxmlformats.org/officeDocument/2006/relationships/hyperlink" Target="https://www.fda.gov/consumers/womens-health-topics/5-healthy-aging-tips-women"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hyperlink" Target="https://www.cdc.gov/cancer/gynecologic/basic_info/prevention.htm" TargetMode="External"/><Relationship Id="rId5" Type="http://schemas.openxmlformats.org/officeDocument/2006/relationships/hyperlink" Target="https://foundationforwomenscancer.org/gynecological-cancers/gynecologic-cancer-risk-prevention/maintaining-health/" TargetMode="External"/><Relationship Id="rId4" Type="http://schemas.openxmlformats.org/officeDocument/2006/relationships/hyperlink" Target="https://www.who.int/news-room/fact-sheets/detail/breast-canc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0.xml.rels><?xml version="1.0" encoding="UTF-8" standalone="yes"?>
<Relationships xmlns="http://schemas.openxmlformats.org/package/2006/relationships"><Relationship Id="rId8" Type="http://schemas.openxmlformats.org/officeDocument/2006/relationships/hyperlink" Target="https://www.everydayhealth.com/menopause/menopause-apps-you-should-know-about/" TargetMode="External"/><Relationship Id="rId3" Type="http://schemas.openxmlformats.org/officeDocument/2006/relationships/hyperlink" Target="https://www.hopkinsmedicine.org/health/wellness-and-prevention/womens-preventive-care-infographic" TargetMode="External"/><Relationship Id="rId7" Type="http://schemas.openxmlformats.org/officeDocument/2006/relationships/hyperlink" Target="https://www.hopkinsmedicine.org/womens-wellness-program/strategies"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hyperlink" Target="https://www.womenshealth.gov/menopause/menopause-basics" TargetMode="External"/><Relationship Id="rId5" Type="http://schemas.openxmlformats.org/officeDocument/2006/relationships/hyperlink" Target="https://www.nhsinform.scot/healthy-living/womens-health/later-years-around-50-years-and-over/menopause-and-post-menopause-health/menopause" TargetMode="External"/><Relationship Id="rId4" Type="http://schemas.openxmlformats.org/officeDocument/2006/relationships/hyperlink" Target="https://teachonearth-webapp.teachonmars.com/training/je-prends-mon-depistage-en-main-bellebien-sept2023"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t/photos/ospedale-donne-assistenza-sanitaria-7379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9;g2bb2862943f_0_68">
            <a:extLst>
              <a:ext uri="{FF2B5EF4-FFF2-40B4-BE49-F238E27FC236}">
                <a16:creationId xmlns:a16="http://schemas.microsoft.com/office/drawing/2014/main" id="{918CC45A-3094-F3BF-6649-DE5A2195F29F}"/>
              </a:ext>
            </a:extLst>
          </p:cNvPr>
          <p:cNvSpPr txBox="1"/>
          <p:nvPr/>
        </p:nvSpPr>
        <p:spPr>
          <a:xfrm>
            <a:off x="3645160" y="3211606"/>
            <a:ext cx="7436497"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dirty="0">
                <a:solidFill>
                  <a:srgbClr val="C00000"/>
                </a:solidFill>
                <a:latin typeface="Calibri"/>
                <a:ea typeface="Calibri"/>
                <a:cs typeface="Calibri"/>
                <a:sym typeface="Calibri"/>
              </a:rPr>
              <a:t>Modul 7  - </a:t>
            </a:r>
            <a:r>
              <a:rPr lang="en-US" sz="3400" dirty="0" err="1">
                <a:solidFill>
                  <a:srgbClr val="C00000"/>
                </a:solidFill>
                <a:latin typeface="Calibri"/>
                <a:ea typeface="Calibri"/>
                <a:cs typeface="Calibri"/>
                <a:sym typeface="Calibri"/>
              </a:rPr>
              <a:t>Unterrichtseinheit</a:t>
            </a:r>
            <a:r>
              <a:rPr lang="en-US" sz="3400" dirty="0">
                <a:solidFill>
                  <a:srgbClr val="C00000"/>
                </a:solidFill>
                <a:latin typeface="Calibri"/>
                <a:ea typeface="Calibri"/>
                <a:cs typeface="Calibri"/>
                <a:sym typeface="Calibri"/>
              </a:rPr>
              <a:t> </a:t>
            </a:r>
            <a:r>
              <a:rPr lang="en-US" sz="2400" dirty="0">
                <a:solidFill>
                  <a:srgbClr val="C00000"/>
                </a:solidFill>
                <a:latin typeface="Calibri"/>
                <a:ea typeface="Calibri"/>
                <a:cs typeface="Calibri"/>
                <a:sym typeface="Calibri"/>
              </a:rPr>
              <a:t>(7.1)</a:t>
            </a:r>
            <a:r>
              <a:rPr lang="en-US" sz="3400" dirty="0">
                <a:solidFill>
                  <a:schemeClr val="dk1"/>
                </a:solidFill>
                <a:latin typeface="Calibri"/>
                <a:ea typeface="Calibri"/>
                <a:cs typeface="Calibri"/>
                <a:sym typeface="Calibri"/>
              </a:rPr>
              <a:t/>
            </a:r>
            <a:br>
              <a:rPr lang="en-US" sz="3400" dirty="0">
                <a:solidFill>
                  <a:schemeClr val="dk1"/>
                </a:solidFill>
                <a:latin typeface="Calibri"/>
                <a:ea typeface="Calibri"/>
                <a:cs typeface="Calibri"/>
                <a:sym typeface="Calibri"/>
              </a:rPr>
            </a:br>
            <a:r>
              <a:rPr lang="en-US" sz="4000" dirty="0" err="1">
                <a:solidFill>
                  <a:schemeClr val="dk1"/>
                </a:solidFill>
                <a:latin typeface="Calibri"/>
                <a:ea typeface="Calibri"/>
                <a:cs typeface="Calibri"/>
                <a:sym typeface="Calibri"/>
              </a:rPr>
              <a:t>Frauengesundheit</a:t>
            </a:r>
            <a:r>
              <a:rPr lang="en-US" sz="4000" dirty="0">
                <a:solidFill>
                  <a:schemeClr val="dk1"/>
                </a:solidFill>
                <a:latin typeface="Calibri"/>
                <a:ea typeface="Calibri"/>
                <a:cs typeface="Calibri"/>
                <a:sym typeface="Calibri"/>
              </a:rPr>
              <a:t> und </a:t>
            </a:r>
            <a:r>
              <a:rPr lang="en-US" sz="4000" dirty="0" err="1">
                <a:solidFill>
                  <a:schemeClr val="dk1"/>
                </a:solidFill>
                <a:latin typeface="Calibri"/>
                <a:ea typeface="Calibri"/>
                <a:cs typeface="Calibri"/>
                <a:sym typeface="Calibri"/>
              </a:rPr>
              <a:t>relevante</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Gesundheits</a:t>
            </a:r>
            <a:r>
              <a:rPr lang="en-US" sz="4000" dirty="0">
                <a:solidFill>
                  <a:schemeClr val="dk1"/>
                </a:solidFill>
                <a:latin typeface="Calibri"/>
                <a:ea typeface="Calibri"/>
                <a:cs typeface="Calibri"/>
                <a:sym typeface="Calibri"/>
              </a:rPr>
              <a:t>-Apps</a:t>
            </a:r>
            <a:endParaRPr sz="34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Arial"/>
              <a:ea typeface="Arial"/>
              <a:cs typeface="Arial"/>
              <a:sym typeface="Arial"/>
            </a:endParaRPr>
          </a:p>
        </p:txBody>
      </p:sp>
      <p:sp>
        <p:nvSpPr>
          <p:cNvPr id="4" name="Google Shape;160;g2bb2862943f_0_68">
            <a:extLst>
              <a:ext uri="{FF2B5EF4-FFF2-40B4-BE49-F238E27FC236}">
                <a16:creationId xmlns:a16="http://schemas.microsoft.com/office/drawing/2014/main" id="{DBA793D5-87F0-AF23-86A8-FFACAA1F8330}"/>
              </a:ext>
            </a:extLst>
          </p:cNvPr>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5" name="Google Shape;161;g2bb2862943f_0_68">
            <a:extLst>
              <a:ext uri="{FF2B5EF4-FFF2-40B4-BE49-F238E27FC236}">
                <a16:creationId xmlns:a16="http://schemas.microsoft.com/office/drawing/2014/main" id="{F36330E5-F1F7-D877-20B2-B775C7DCF42E}"/>
              </a:ext>
            </a:extLst>
          </p:cNvPr>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6" name="Google Shape;162;g2bb2862943f_0_68">
            <a:extLst>
              <a:ext uri="{FF2B5EF4-FFF2-40B4-BE49-F238E27FC236}">
                <a16:creationId xmlns:a16="http://schemas.microsoft.com/office/drawing/2014/main" id="{43F267F3-91DE-A264-2B78-2F7B69E483EB}"/>
              </a:ext>
            </a:extLst>
          </p:cNvPr>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 name="Google Shape;163;g2bb2862943f_0_68">
            <a:extLst>
              <a:ext uri="{FF2B5EF4-FFF2-40B4-BE49-F238E27FC236}">
                <a16:creationId xmlns:a16="http://schemas.microsoft.com/office/drawing/2014/main" id="{1D83F509-2CF1-B3EB-F5B1-E0C01B50C0EE}"/>
              </a:ext>
            </a:extLst>
          </p:cNvPr>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8" name="Google Shape;164;g2bb2862943f_0_68">
            <a:extLst>
              <a:ext uri="{FF2B5EF4-FFF2-40B4-BE49-F238E27FC236}">
                <a16:creationId xmlns:a16="http://schemas.microsoft.com/office/drawing/2014/main" id="{228D8150-070B-C7F2-287F-E7E151B31FAD}"/>
              </a:ext>
            </a:extLst>
          </p:cNvPr>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9" name="Google Shape;165;g2bb2862943f_0_68"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EBF17640-FB03-96EB-DB58-79A1323B51B0}"/>
              </a:ext>
            </a:extLst>
          </p:cNvPr>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10" name="Google Shape;166;g2bb2862943f_0_68">
            <a:extLst>
              <a:ext uri="{FF2B5EF4-FFF2-40B4-BE49-F238E27FC236}">
                <a16:creationId xmlns:a16="http://schemas.microsoft.com/office/drawing/2014/main" id="{2B58D0C7-D8E3-4590-9116-5EA7E5245968}"/>
              </a:ext>
            </a:extLst>
          </p:cNvPr>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ABC7F1"/>
                </a:solidFill>
                <a:latin typeface="Calibri"/>
                <a:ea typeface="Calibri"/>
                <a:cs typeface="Calibri"/>
                <a:sym typeface="Calibri"/>
              </a:rPr>
              <a:t>https://apps4health.eu/</a:t>
            </a:r>
            <a:endParaRPr sz="1400" b="0" i="0" u="none" strike="noStrike" cap="none" dirty="0">
              <a:solidFill>
                <a:srgbClr val="000000"/>
              </a:solidFill>
              <a:latin typeface="Arial"/>
              <a:ea typeface="Arial"/>
              <a:cs typeface="Arial"/>
              <a:sym typeface="Arial"/>
            </a:endParaRPr>
          </a:p>
        </p:txBody>
      </p:sp>
      <p:pic>
        <p:nvPicPr>
          <p:cNvPr id="11" name="Google Shape;170;g2bb2862943f_0_68">
            <a:extLst>
              <a:ext uri="{FF2B5EF4-FFF2-40B4-BE49-F238E27FC236}">
                <a16:creationId xmlns:a16="http://schemas.microsoft.com/office/drawing/2014/main" id="{1BBE5F65-7C79-00BE-4160-B2ADEC8F0931}"/>
              </a:ext>
            </a:extLst>
          </p:cNvPr>
          <p:cNvPicPr preferRelativeResize="0"/>
          <p:nvPr/>
        </p:nvPicPr>
        <p:blipFill rotWithShape="1">
          <a:blip r:embed="rId4"/>
          <a:srcRect b="59834"/>
          <a:stretch/>
        </p:blipFill>
        <p:spPr>
          <a:xfrm rot="10800000">
            <a:off x="-8250" y="-4107"/>
            <a:ext cx="12191695" cy="349261"/>
          </a:xfrm>
          <a:prstGeom prst="rect">
            <a:avLst/>
          </a:prstGeom>
          <a:solidFill>
            <a:srgbClr val="DDE0E5"/>
          </a:solidFill>
          <a:ln w="12700" cap="flat" cmpd="sng">
            <a:solidFill>
              <a:srgbClr val="FFFFFF"/>
            </a:solidFill>
            <a:prstDash val="solid"/>
            <a:miter lim="800000"/>
            <a:headEnd type="none" w="sm" len="sm"/>
            <a:tailEnd type="none" w="sm" len="sm"/>
          </a:ln>
        </p:spPr>
      </p:pic>
      <p:pic>
        <p:nvPicPr>
          <p:cNvPr id="12" name="Google Shape;171;g2bb2862943f_0_68"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6A15AFF6-D2EE-AC16-C931-0E6820EA4135}"/>
              </a:ext>
            </a:extLst>
          </p:cNvPr>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13" name="Google Shape;172;g2bb2862943f_0_68">
            <a:extLst>
              <a:ext uri="{FF2B5EF4-FFF2-40B4-BE49-F238E27FC236}">
                <a16:creationId xmlns:a16="http://schemas.microsoft.com/office/drawing/2014/main" id="{6FAC4A78-CFD5-0186-090D-33580A493B4A}"/>
              </a:ext>
            </a:extLst>
          </p:cNvPr>
          <p:cNvSpPr/>
          <p:nvPr/>
        </p:nvSpPr>
        <p:spPr>
          <a:xfrm>
            <a:off x="728788" y="94360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2400"/>
            </a:pPr>
            <a:r>
              <a:rPr lang="en-US" sz="2400">
                <a:solidFill>
                  <a:srgbClr val="F2F2F2"/>
                </a:solidFill>
                <a:latin typeface="Calibri"/>
                <a:cs typeface="Calibri"/>
                <a:sym typeface="Calibri"/>
              </a:rPr>
              <a:t>7</a:t>
            </a:r>
            <a:endParaRPr sz="2400">
              <a:solidFill>
                <a:srgbClr val="F2F2F2"/>
              </a:solidFill>
              <a:latin typeface="Calibri"/>
              <a:cs typeface="Calibri"/>
              <a:sym typeface="Calibri"/>
            </a:endParaRPr>
          </a:p>
        </p:txBody>
      </p:sp>
      <p:sp>
        <p:nvSpPr>
          <p:cNvPr id="14" name="Google Shape;173;g2bb2862943f_0_68">
            <a:extLst>
              <a:ext uri="{FF2B5EF4-FFF2-40B4-BE49-F238E27FC236}">
                <a16:creationId xmlns:a16="http://schemas.microsoft.com/office/drawing/2014/main" id="{436777D0-7991-A1D7-017B-758A82A0EA2C}"/>
              </a:ext>
            </a:extLst>
          </p:cNvPr>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2400"/>
            </a:pPr>
            <a:r>
              <a:rPr lang="en-US" sz="2400" dirty="0">
                <a:solidFill>
                  <a:srgbClr val="F2F2F2"/>
                </a:solidFill>
                <a:latin typeface="Calibri"/>
                <a:cs typeface="Calibri"/>
                <a:sym typeface="Calibri"/>
              </a:rPr>
              <a:t>8</a:t>
            </a:r>
            <a:endParaRPr sz="2400" dirty="0">
              <a:solidFill>
                <a:srgbClr val="F2F2F2"/>
              </a:solidFill>
              <a:latin typeface="Calibri"/>
              <a:cs typeface="Calibri"/>
              <a:sym typeface="Calibri"/>
            </a:endParaRPr>
          </a:p>
        </p:txBody>
      </p:sp>
      <p:sp>
        <p:nvSpPr>
          <p:cNvPr id="15" name="Google Shape;174;g2bb2862943f_0_68">
            <a:extLst>
              <a:ext uri="{FF2B5EF4-FFF2-40B4-BE49-F238E27FC236}">
                <a16:creationId xmlns:a16="http://schemas.microsoft.com/office/drawing/2014/main" id="{7585B2D2-8ED7-2127-C75D-41E7C5979A58}"/>
              </a:ext>
            </a:extLst>
          </p:cNvPr>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9</a:t>
            </a:r>
            <a:endParaRPr sz="2400" b="0" i="0" u="none" strike="noStrike" cap="none" dirty="0">
              <a:solidFill>
                <a:srgbClr val="F2F2F2"/>
              </a:solidFill>
              <a:latin typeface="Calibri"/>
              <a:ea typeface="Calibri"/>
              <a:cs typeface="Calibri"/>
              <a:sym typeface="Calibri"/>
            </a:endParaRPr>
          </a:p>
        </p:txBody>
      </p:sp>
      <p:sp>
        <p:nvSpPr>
          <p:cNvPr id="16" name="Google Shape;175;g2bb2862943f_0_68">
            <a:extLst>
              <a:ext uri="{FF2B5EF4-FFF2-40B4-BE49-F238E27FC236}">
                <a16:creationId xmlns:a16="http://schemas.microsoft.com/office/drawing/2014/main" id="{809646C9-C9BF-1C98-1679-514997DD83A4}"/>
              </a:ext>
            </a:extLst>
          </p:cNvPr>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7" name="Google Shape;176;g2bb2862943f_0_68">
            <a:extLst>
              <a:ext uri="{FF2B5EF4-FFF2-40B4-BE49-F238E27FC236}">
                <a16:creationId xmlns:a16="http://schemas.microsoft.com/office/drawing/2014/main" id="{32EBD3C7-B2E9-F3CA-7DD8-A0E1D183A582}"/>
              </a:ext>
            </a:extLst>
          </p:cNvPr>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8" name="Google Shape;177;g2bb2862943f_0_68">
            <a:extLst>
              <a:ext uri="{FF2B5EF4-FFF2-40B4-BE49-F238E27FC236}">
                <a16:creationId xmlns:a16="http://schemas.microsoft.com/office/drawing/2014/main" id="{3021E140-5EDF-322D-97D3-A46A99F27F72}"/>
              </a:ext>
            </a:extLst>
          </p:cNvPr>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19" name="Εικόνα 18">
            <a:extLst>
              <a:ext uri="{FF2B5EF4-FFF2-40B4-BE49-F238E27FC236}">
                <a16:creationId xmlns:a16="http://schemas.microsoft.com/office/drawing/2014/main" id="{1B7104B5-EC0D-B719-B116-C213D00FEE7A}"/>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20" name="Picture 2">
            <a:extLst>
              <a:ext uri="{FF2B5EF4-FFF2-40B4-BE49-F238E27FC236}">
                <a16:creationId xmlns:a16="http://schemas.microsoft.com/office/drawing/2014/main" id="{89855CB7-3E3D-4707-45AD-E8862CABC2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21" name="Ορθογώνιο 10">
            <a:extLst>
              <a:ext uri="{FF2B5EF4-FFF2-40B4-BE49-F238E27FC236}">
                <a16:creationId xmlns:a16="http://schemas.microsoft.com/office/drawing/2014/main" id="{44C9E6B2-993D-009F-E338-77B2F384E231}"/>
              </a:ext>
            </a:extLst>
          </p:cNvPr>
          <p:cNvSpPr/>
          <p:nvPr/>
        </p:nvSpPr>
        <p:spPr>
          <a:xfrm>
            <a:off x="1888851" y="6338016"/>
            <a:ext cx="8829381" cy="632422"/>
          </a:xfrm>
          <a:prstGeom prst="rect">
            <a:avLst/>
          </a:prstGeom>
        </p:spPr>
        <p:txBody>
          <a:bodyPr vert="horz" lIns="91440" tIns="45720" rIns="91440" bIns="45720" rtlCol="0" anchor="ctr">
            <a:normAutofit/>
          </a:bodyPr>
          <a:lstStyle/>
          <a:p>
            <a:pPr lvl="0">
              <a:lnSpc>
                <a:spcPct val="90000"/>
              </a:lnSpc>
              <a:spcAft>
                <a:spcPts val="600"/>
              </a:spcAft>
              <a:defRPr sz="1100" kern="1200">
                <a:ln>
                  <a:noFill/>
                </a:ln>
                <a:solidFill>
                  <a:prstClr val="black"/>
                </a:solidFill>
                <a:uLnTx/>
                <a:uFillTx/>
                <a:latin typeface="Calibri Light" panose="020F0302020204030204"/>
                <a:ea typeface="+mn-ea"/>
                <a:cs typeface="+mn-cs"/>
              </a:defRPr>
            </a:pPr>
            <a:r>
              <a:rPr lang="de-DE" sz="1000" dirty="0">
                <a:solidFill>
                  <a:schemeClr val="bg1"/>
                </a:solidFil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dirty="0">
              <a:solidFill>
                <a:schemeClr val="bg1"/>
              </a:solidFill>
              <a:effectLst>
                <a:outerShdw blurRad="38100" dist="38100" dir="2700000" algn="tl">
                  <a:srgbClr val="000000">
                    <a:alpha val="43137"/>
                  </a:srgbClr>
                </a:outerShdw>
              </a:effectLst>
            </a:endParaRPr>
          </a:p>
        </p:txBody>
      </p:sp>
      <p:pic>
        <p:nvPicPr>
          <p:cNvPr id="2" name="Εικόνα 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18981"/>
            <a:ext cx="1859035" cy="408330"/>
          </a:xfrm>
          <a:prstGeom prst="rect">
            <a:avLst/>
          </a:prstGeom>
        </p:spPr>
      </p:pic>
    </p:spTree>
    <p:extLst>
      <p:ext uri="{BB962C8B-B14F-4D97-AF65-F5344CB8AC3E}">
        <p14:creationId xmlns:p14="http://schemas.microsoft.com/office/powerpoint/2010/main" val="4122971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9DF20B2-9DD5-4DDD-A6A0-F10273BAC0B7}"/>
              </a:ext>
            </a:extLst>
          </p:cNvPr>
          <p:cNvSpPr>
            <a:spLocks noGrp="1"/>
          </p:cNvSpPr>
          <p:nvPr>
            <p:ph type="title"/>
          </p:nvPr>
        </p:nvSpPr>
        <p:spPr/>
        <p:txBody>
          <a:bodyPr/>
          <a:lstStyle/>
          <a:p>
            <a:pPr algn="ctr"/>
            <a:r>
              <a:rPr lang="de-DE" sz="2800" dirty="0"/>
              <a:t>Frauengesundheit und Geschlechtervorurteile</a:t>
            </a:r>
            <a:endParaRPr lang="de-DE" dirty="0"/>
          </a:p>
        </p:txBody>
      </p:sp>
      <p:sp>
        <p:nvSpPr>
          <p:cNvPr id="7" name="Segnaposto contenuto 6">
            <a:extLst>
              <a:ext uri="{FF2B5EF4-FFF2-40B4-BE49-F238E27FC236}">
                <a16:creationId xmlns:a16="http://schemas.microsoft.com/office/drawing/2014/main" id="{CA7D4FA7-EE11-4353-AA79-D3EA80373202}"/>
              </a:ext>
            </a:extLst>
          </p:cNvPr>
          <p:cNvSpPr>
            <a:spLocks noGrp="1"/>
          </p:cNvSpPr>
          <p:nvPr>
            <p:ph idx="1"/>
          </p:nvPr>
        </p:nvSpPr>
        <p:spPr>
          <a:xfrm>
            <a:off x="558000" y="1808162"/>
            <a:ext cx="5438776" cy="4592900"/>
          </a:xfrm>
        </p:spPr>
        <p:txBody>
          <a:bodyPr/>
          <a:lstStyle/>
          <a:p>
            <a:pPr marL="0" indent="0" algn="ctr">
              <a:buNone/>
            </a:pPr>
            <a:endParaRPr lang="en-US" sz="2400" dirty="0"/>
          </a:p>
          <a:p>
            <a:pPr marL="0" indent="0" algn="ctr">
              <a:buNone/>
            </a:pPr>
            <a:r>
              <a:rPr lang="en-US" sz="2400" dirty="0"/>
              <a:t>Closing the Gap: Addressing Gender Inequities in Healthcare – VIDEO (</a:t>
            </a:r>
            <a:r>
              <a:rPr lang="en-US" sz="2400" dirty="0" err="1"/>
              <a:t>Englisch</a:t>
            </a:r>
            <a:r>
              <a:rPr lang="en-US" sz="2400" dirty="0"/>
              <a:t>)</a:t>
            </a:r>
          </a:p>
          <a:p>
            <a:pPr marL="0" indent="0" algn="ctr">
              <a:buNone/>
            </a:pPr>
            <a:endParaRPr lang="en-US" sz="2400" dirty="0"/>
          </a:p>
          <a:p>
            <a:pPr marL="0" indent="0" algn="ctr">
              <a:buNone/>
            </a:pPr>
            <a:r>
              <a:rPr lang="en-GB" sz="2400" u="sng" dirty="0">
                <a:hlinkClick r:id="rId3"/>
              </a:rPr>
              <a:t>https://www.youtube.com/watch?v=Z5IPshBl06Y</a:t>
            </a:r>
            <a:r>
              <a:rPr lang="en-GB" sz="2400" u="sng" dirty="0"/>
              <a:t> </a:t>
            </a:r>
          </a:p>
          <a:p>
            <a:pPr marL="0" indent="0" algn="ctr">
              <a:buNone/>
            </a:pPr>
            <a:endParaRPr lang="en-GB" sz="2400" u="sng" dirty="0"/>
          </a:p>
          <a:p>
            <a:pPr marL="0" indent="0" algn="ctr">
              <a:buNone/>
            </a:pPr>
            <a:r>
              <a:rPr lang="en-GB" sz="2400" dirty="0"/>
              <a:t>10:34</a:t>
            </a:r>
            <a:endParaRPr lang="it-IT" dirty="0"/>
          </a:p>
        </p:txBody>
      </p:sp>
      <p:pic>
        <p:nvPicPr>
          <p:cNvPr id="10" name="Immagine 9">
            <a:extLst>
              <a:ext uri="{FF2B5EF4-FFF2-40B4-BE49-F238E27FC236}">
                <a16:creationId xmlns:a16="http://schemas.microsoft.com/office/drawing/2014/main" id="{797B8021-D6DD-45B4-8D8D-653966723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226" y="2152215"/>
            <a:ext cx="5438775" cy="3427394"/>
          </a:xfrm>
          <a:prstGeom prst="rect">
            <a:avLst/>
          </a:prstGeom>
        </p:spPr>
      </p:pic>
      <p:sp>
        <p:nvSpPr>
          <p:cNvPr id="3" name="Ορθογώνιο 7">
            <a:extLst>
              <a:ext uri="{FF2B5EF4-FFF2-40B4-BE49-F238E27FC236}">
                <a16:creationId xmlns:a16="http://schemas.microsoft.com/office/drawing/2014/main" id="{752AA936-3C2F-AA6F-BB9B-28373754F3A6}"/>
              </a:ext>
            </a:extLst>
          </p:cNvPr>
          <p:cNvSpPr/>
          <p:nvPr/>
        </p:nvSpPr>
        <p:spPr>
          <a:xfrm>
            <a:off x="7740503" y="-3933"/>
            <a:ext cx="4450238" cy="398569"/>
          </a:xfrm>
          <a:prstGeom prst="rect">
            <a:avLst/>
          </a:prstGeom>
          <a:solidFill>
            <a:srgbClr val="DDE0E5"/>
          </a:solidFill>
        </p:spPr>
        <p:txBody>
          <a:bodyPr vert="horz" lIns="91440" tIns="45720" rIns="91440" bIns="45720" rtlCol="0" anchor="ctr">
            <a:normAutofit fontScale="85000" lnSpcReduction="1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Gesundheits</a:t>
            </a: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-Apps für die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Frauengesundheit</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3861377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9" y="1496395"/>
            <a:ext cx="5821030" cy="4908151"/>
          </a:xfrm>
        </p:spPr>
        <p:txBody>
          <a:bodyPr>
            <a:normAutofit fontScale="92500" lnSpcReduction="10000"/>
          </a:bodyPr>
          <a:lstStyle/>
          <a:p>
            <a:pPr marL="0" indent="0">
              <a:buNone/>
            </a:pPr>
            <a:r>
              <a:rPr lang="de-DE" sz="2800" dirty="0">
                <a:latin typeface="Calibri" panose="020F0502020204030204" pitchFamily="34" charset="0"/>
                <a:cs typeface="Calibri" panose="020F0502020204030204" pitchFamily="34" charset="0"/>
              </a:rPr>
              <a:t>Fast jede vierte Frau im gebärfähigen Alter hat immer noch keinen Zugang zu modernen Verhütungsmitteln.</a:t>
            </a:r>
          </a:p>
          <a:p>
            <a:pPr marL="0" indent="0">
              <a:buNone/>
            </a:pPr>
            <a:r>
              <a:rPr lang="de-DE" sz="2800" dirty="0">
                <a:latin typeface="Calibri" panose="020F0502020204030204" pitchFamily="34" charset="0"/>
                <a:cs typeface="Calibri" panose="020F0502020204030204" pitchFamily="34" charset="0"/>
              </a:rPr>
              <a:t>Über die Hälfte der Menschen über 15 Jahren, die weltweit mit HIV leben, sind Frauen.</a:t>
            </a:r>
          </a:p>
          <a:p>
            <a:pPr marL="0" indent="0">
              <a:buNone/>
            </a:pPr>
            <a:r>
              <a:rPr lang="de-DE" sz="2800" dirty="0">
                <a:latin typeface="Calibri" panose="020F0502020204030204" pitchFamily="34" charset="0"/>
                <a:cs typeface="Calibri" panose="020F0502020204030204" pitchFamily="34" charset="0"/>
              </a:rPr>
              <a:t>Unsichere Abtreibung bleibt eine der Hauptursachen für den Tod von schwangeren Frauen weltweit.</a:t>
            </a:r>
          </a:p>
          <a:p>
            <a:pPr marL="0" indent="0">
              <a:buNone/>
            </a:pPr>
            <a:r>
              <a:rPr lang="de-DE" sz="2800" dirty="0">
                <a:latin typeface="Calibri" panose="020F0502020204030204" pitchFamily="34" charset="0"/>
                <a:cs typeface="Calibri" panose="020F0502020204030204" pitchFamily="34" charset="0"/>
              </a:rPr>
              <a:t>Die WHO bietet mit ihren Leitlinien zur Selbstfürsorge von 2019 die Möglichkeit, diese Probleme anzugehen.</a:t>
            </a:r>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7999" y="726676"/>
            <a:ext cx="11059692" cy="605096"/>
          </a:xfrm>
        </p:spPr>
        <p:txBody>
          <a:bodyPr/>
          <a:lstStyle/>
          <a:p>
            <a:r>
              <a:rPr lang="it-IT" dirty="0" err="1"/>
              <a:t>Frauengesundheit</a:t>
            </a:r>
            <a:r>
              <a:rPr lang="it-IT" dirty="0"/>
              <a:t> und </a:t>
            </a:r>
            <a:r>
              <a:rPr lang="it-IT" dirty="0" err="1"/>
              <a:t>Geschlechtervorurteile</a:t>
            </a:r>
            <a:endParaRPr lang="en-US" dirty="0"/>
          </a:p>
        </p:txBody>
      </p:sp>
      <p:sp>
        <p:nvSpPr>
          <p:cNvPr id="12" name="Ορθογώνιο 7">
            <a:extLst>
              <a:ext uri="{FF2B5EF4-FFF2-40B4-BE49-F238E27FC236}">
                <a16:creationId xmlns:a16="http://schemas.microsoft.com/office/drawing/2014/main" id="{B6363023-0B87-422C-92D5-5060D58D4C8D}"/>
              </a:ext>
            </a:extLst>
          </p:cNvPr>
          <p:cNvSpPr/>
          <p:nvPr/>
        </p:nvSpPr>
        <p:spPr>
          <a:xfrm>
            <a:off x="9752970" y="6394648"/>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Quelle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Pixabay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Lizenz</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A541C627-FBDD-48B3-9238-AC877DBCC3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0121" y="1486497"/>
            <a:ext cx="4087570" cy="4908151"/>
          </a:xfrm>
          <a:prstGeom prst="rect">
            <a:avLst/>
          </a:prstGeom>
        </p:spPr>
      </p:pic>
      <p:sp>
        <p:nvSpPr>
          <p:cNvPr id="3" name="Ορθογώνιο 7">
            <a:extLst>
              <a:ext uri="{FF2B5EF4-FFF2-40B4-BE49-F238E27FC236}">
                <a16:creationId xmlns:a16="http://schemas.microsoft.com/office/drawing/2014/main" id="{DA89FBCA-6EF1-278A-65C2-EF2E457D4440}"/>
              </a:ext>
            </a:extLst>
          </p:cNvPr>
          <p:cNvSpPr/>
          <p:nvPr/>
        </p:nvSpPr>
        <p:spPr>
          <a:xfrm>
            <a:off x="6974959" y="-3933"/>
            <a:ext cx="5215782" cy="398569"/>
          </a:xfrm>
          <a:prstGeom prst="rect">
            <a:avLst/>
          </a:prstGeom>
          <a:solidFill>
            <a:srgbClr val="DDE0E5"/>
          </a:solidFill>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Gesundheits</a:t>
            </a: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-Apps für die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Frauengesundheit</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12039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C385D11B-A0CE-4FF4-80AA-DC6691DC04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728447" y="4504360"/>
            <a:ext cx="6463552" cy="2353640"/>
          </a:xfrm>
          <a:prstGeom prst="rect">
            <a:avLst/>
          </a:prstGeom>
        </p:spPr>
      </p:pic>
      <p:sp>
        <p:nvSpPr>
          <p:cNvPr id="9" name="Θέση περιεχομένου 5">
            <a:extLst>
              <a:ext uri="{FF2B5EF4-FFF2-40B4-BE49-F238E27FC236}">
                <a16:creationId xmlns:a16="http://schemas.microsoft.com/office/drawing/2014/main" id="{A9E2F235-F39B-BA36-8AFC-C7E8F9729CD5}"/>
              </a:ext>
            </a:extLst>
          </p:cNvPr>
          <p:cNvSpPr>
            <a:spLocks noGrp="1"/>
          </p:cNvSpPr>
          <p:nvPr>
            <p:ph sz="half" idx="1"/>
          </p:nvPr>
        </p:nvSpPr>
        <p:spPr>
          <a:xfrm>
            <a:off x="557999" y="1469214"/>
            <a:ext cx="11344313" cy="4676091"/>
          </a:xfrm>
        </p:spPr>
        <p:txBody>
          <a:bodyPr>
            <a:normAutofit/>
          </a:bodyPr>
          <a:lstStyle/>
          <a:p>
            <a:pPr marL="0" marR="0" lvl="0" indent="0" algn="just" defTabSz="914400" rtl="0" eaLnBrk="1" fontAlgn="auto" latinLnBrk="0" hangingPunct="1">
              <a:lnSpc>
                <a:spcPct val="100000"/>
              </a:lnSpc>
              <a:spcBef>
                <a:spcPts val="601"/>
              </a:spcBef>
              <a:spcAft>
                <a:spcPts val="601"/>
              </a:spcAft>
              <a:buClrTx/>
              <a:buSzTx/>
              <a:buFontTx/>
              <a:buNone/>
              <a:tabLst>
                <a:tab pos="0" algn="l"/>
              </a:tabLst>
              <a:defRPr/>
            </a:pPr>
            <a:r>
              <a:rPr kumimoji="0" lang="de-DE" sz="2300" b="0" i="0" u="none" strike="noStrike" kern="1200" cap="none" spc="-1" normalizeH="0" baseline="0" noProof="0" dirty="0">
                <a:ln>
                  <a:noFill/>
                </a:ln>
                <a:solidFill>
                  <a:srgbClr val="000000"/>
                </a:solidFill>
                <a:effectLst/>
                <a:uLnTx/>
                <a:uFillTx/>
                <a:latin typeface="Calibri"/>
                <a:ea typeface="DejaVu Sans"/>
              </a:rPr>
              <a:t>Selbstfürsorge konzentriert sich darauf, Menschen auszurüsten und ihnen zu vertrauen, eine zentrale Rolle in ihrer eigenen Gesundheit zu übernehmen. Selbstfürsorge umfasst:</a:t>
            </a:r>
            <a:endParaRPr kumimoji="0" lang="de-DE" sz="23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00000"/>
              </a:lnSpc>
              <a:spcBef>
                <a:spcPts val="601"/>
              </a:spcBef>
              <a:spcAft>
                <a:spcPts val="601"/>
              </a:spcAft>
              <a:buClr>
                <a:srgbClr val="C01E24"/>
              </a:buClr>
              <a:buSzTx/>
              <a:buFont typeface="Wingdings" charset="2"/>
              <a:buChar char=""/>
              <a:tabLst>
                <a:tab pos="0" algn="l"/>
              </a:tabLst>
              <a:defRPr/>
            </a:pPr>
            <a:r>
              <a:rPr kumimoji="0" lang="de-DE" sz="2300" b="0" i="0" u="none" strike="noStrike" kern="1200" cap="none" spc="-1" normalizeH="0" baseline="0" noProof="0" dirty="0">
                <a:ln>
                  <a:noFill/>
                </a:ln>
                <a:solidFill>
                  <a:srgbClr val="000000"/>
                </a:solidFill>
                <a:effectLst/>
                <a:uLnTx/>
                <a:uFillTx/>
                <a:latin typeface="Calibri"/>
                <a:ea typeface="DejaVu Sans"/>
              </a:rPr>
              <a:t>Selbstverwaltung von Medikamenten, Behandlung, Untersuchung, Injektion und Verabreichung;</a:t>
            </a:r>
            <a:endParaRPr kumimoji="0" lang="de-DE" sz="23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00000"/>
              </a:lnSpc>
              <a:spcBef>
                <a:spcPts val="601"/>
              </a:spcBef>
              <a:spcAft>
                <a:spcPts val="601"/>
              </a:spcAft>
              <a:buClr>
                <a:srgbClr val="C01E24"/>
              </a:buClr>
              <a:buSzTx/>
              <a:buFont typeface="Wingdings" charset="2"/>
              <a:buChar char=""/>
              <a:tabLst>
                <a:tab pos="0" algn="l"/>
              </a:tabLst>
              <a:defRPr/>
            </a:pPr>
            <a:r>
              <a:rPr kumimoji="0" lang="de-DE" sz="2300" b="0" i="0" u="none" strike="noStrike" kern="1200" cap="none" spc="-1" normalizeH="0" baseline="0" noProof="0" dirty="0">
                <a:ln>
                  <a:noFill/>
                </a:ln>
                <a:solidFill>
                  <a:srgbClr val="000000"/>
                </a:solidFill>
                <a:effectLst/>
                <a:uLnTx/>
                <a:uFillTx/>
                <a:latin typeface="Calibri"/>
                <a:ea typeface="DejaVu Sans"/>
              </a:rPr>
              <a:t>Selbsttests, von der Probenentnahme und dem Screening bis hin zur Diagnose, Sammlung und Überwachung;</a:t>
            </a:r>
            <a:endParaRPr kumimoji="0" lang="de-DE" sz="23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00000"/>
              </a:lnSpc>
              <a:spcBef>
                <a:spcPts val="601"/>
              </a:spcBef>
              <a:spcAft>
                <a:spcPts val="601"/>
              </a:spcAft>
              <a:buClr>
                <a:srgbClr val="C01E24"/>
              </a:buClr>
              <a:buSzTx/>
              <a:buFont typeface="Wingdings" charset="2"/>
              <a:buChar char=""/>
              <a:tabLst>
                <a:tab pos="0" algn="l"/>
              </a:tabLst>
              <a:defRPr/>
            </a:pPr>
            <a:r>
              <a:rPr kumimoji="0" lang="de-DE" sz="2300" b="0" i="0" u="none" strike="noStrike" kern="1200" cap="none" spc="-1" normalizeH="0" baseline="0" noProof="0" dirty="0">
                <a:ln>
                  <a:noFill/>
                </a:ln>
                <a:solidFill>
                  <a:srgbClr val="000000"/>
                </a:solidFill>
                <a:effectLst/>
                <a:uLnTx/>
                <a:uFillTx/>
                <a:latin typeface="Calibri"/>
                <a:ea typeface="DejaVu Sans"/>
              </a:rPr>
              <a:t>Selbstbewusstsein, einschließlich Selbsthilfe, Selbstbildung, Selbstregulierung, Selbstwirksamkeit und Selbstbestimmung</a:t>
            </a:r>
            <a:endParaRPr kumimoji="0" lang="de-DE" sz="2300" b="0" i="0" u="none" strike="noStrike" kern="1200" cap="none" spc="-1" normalizeH="0" baseline="0" noProof="0" dirty="0">
              <a:ln>
                <a:noFill/>
              </a:ln>
              <a:solidFill>
                <a:srgbClr val="000000"/>
              </a:solidFill>
              <a:effectLst/>
              <a:uLnTx/>
              <a:uFillTx/>
              <a:latin typeface="Arial"/>
            </a:endParaRPr>
          </a:p>
          <a:p>
            <a:pPr marL="0" marR="0" lvl="0" indent="0" algn="ctr" defTabSz="914400" rtl="0" eaLnBrk="1" fontAlgn="auto" latinLnBrk="0" hangingPunct="1">
              <a:lnSpc>
                <a:spcPct val="100000"/>
              </a:lnSpc>
              <a:spcBef>
                <a:spcPts val="601"/>
              </a:spcBef>
              <a:spcAft>
                <a:spcPts val="601"/>
              </a:spcAft>
              <a:buClrTx/>
              <a:buSzTx/>
              <a:buFontTx/>
              <a:buNone/>
              <a:tabLst>
                <a:tab pos="0" algn="l"/>
              </a:tabLst>
              <a:defRPr/>
            </a:pPr>
            <a:r>
              <a:rPr kumimoji="0" lang="de-DE" sz="2300" b="1" i="0" u="none" strike="noStrike" kern="1200" cap="none" spc="-1" normalizeH="0" baseline="0" noProof="0" dirty="0">
                <a:ln>
                  <a:noFill/>
                </a:ln>
                <a:solidFill>
                  <a:srgbClr val="000000"/>
                </a:solidFill>
                <a:effectLst/>
                <a:uLnTx/>
                <a:uFillTx/>
                <a:latin typeface="Calibri"/>
                <a:ea typeface="DejaVu Sans"/>
              </a:rPr>
              <a:t>Vereinfachte Tests und Behandlungen, Point-</a:t>
            </a:r>
            <a:r>
              <a:rPr kumimoji="0" lang="de-DE" sz="2300" b="1" i="0" u="none" strike="noStrike" kern="1200" cap="none" spc="-1" normalizeH="0" baseline="0" noProof="0" dirty="0" err="1">
                <a:ln>
                  <a:noFill/>
                </a:ln>
                <a:solidFill>
                  <a:srgbClr val="000000"/>
                </a:solidFill>
                <a:effectLst/>
                <a:uLnTx/>
                <a:uFillTx/>
                <a:latin typeface="Calibri"/>
                <a:ea typeface="DejaVu Sans"/>
              </a:rPr>
              <a:t>of</a:t>
            </a:r>
            <a:r>
              <a:rPr kumimoji="0" lang="de-DE" sz="2300" b="1" i="0" u="none" strike="noStrike" kern="1200" cap="none" spc="-1" normalizeH="0" baseline="0" noProof="0" dirty="0">
                <a:ln>
                  <a:noFill/>
                </a:ln>
                <a:solidFill>
                  <a:srgbClr val="000000"/>
                </a:solidFill>
                <a:effectLst/>
                <a:uLnTx/>
                <a:uFillTx/>
                <a:latin typeface="Calibri"/>
                <a:ea typeface="DejaVu Sans"/>
              </a:rPr>
              <a:t>-Care Geräte und mobile Technologien haben die Selbstfürsorge in den letzten Jahren immer mehr ermöglicht – mit großen potentiellen Vorteilen für Frauen und Mädchen.</a:t>
            </a:r>
            <a:endParaRPr kumimoji="0" lang="de-DE" sz="2300" b="0" i="0" u="none" strike="noStrike" kern="1200" cap="none" spc="-1" normalizeH="0" baseline="0" noProof="0" dirty="0">
              <a:ln>
                <a:noFill/>
              </a:ln>
              <a:solidFill>
                <a:srgbClr val="000000"/>
              </a:solidFill>
              <a:effectLst/>
              <a:uLnTx/>
              <a:uFillTx/>
              <a:latin typeface="Arial"/>
            </a:endParaRPr>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7999" y="864119"/>
            <a:ext cx="11059692" cy="605096"/>
          </a:xfrm>
        </p:spPr>
        <p:txBody>
          <a:bodyPr/>
          <a:lstStyle/>
          <a:p>
            <a:r>
              <a:rPr lang="it-IT" dirty="0" err="1"/>
              <a:t>Selbstfürsorge</a:t>
            </a:r>
            <a:endParaRPr lang="en-US" dirty="0"/>
          </a:p>
        </p:txBody>
      </p:sp>
      <p:sp>
        <p:nvSpPr>
          <p:cNvPr id="12" name="Ορθογώνιο 7">
            <a:extLst>
              <a:ext uri="{FF2B5EF4-FFF2-40B4-BE49-F238E27FC236}">
                <a16:creationId xmlns:a16="http://schemas.microsoft.com/office/drawing/2014/main" id="{B6363023-0B87-422C-92D5-5060D58D4C8D}"/>
              </a:ext>
            </a:extLst>
          </p:cNvPr>
          <p:cNvSpPr/>
          <p:nvPr/>
        </p:nvSpPr>
        <p:spPr>
          <a:xfrm>
            <a:off x="9752970" y="6411686"/>
            <a:ext cx="2373716"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Quelle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Pixabay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Lizenz</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Ορθογώνιο 7">
            <a:extLst>
              <a:ext uri="{FF2B5EF4-FFF2-40B4-BE49-F238E27FC236}">
                <a16:creationId xmlns:a16="http://schemas.microsoft.com/office/drawing/2014/main" id="{2D3EDC34-DDDE-3EBB-C8AD-B6C70A6A7256}"/>
              </a:ext>
            </a:extLst>
          </p:cNvPr>
          <p:cNvSpPr/>
          <p:nvPr/>
        </p:nvSpPr>
        <p:spPr>
          <a:xfrm>
            <a:off x="7176977" y="-3933"/>
            <a:ext cx="5013763" cy="398569"/>
          </a:xfrm>
          <a:prstGeom prst="rect">
            <a:avLst/>
          </a:prstGeom>
          <a:solidFill>
            <a:srgbClr val="DDE0E5"/>
          </a:solidFill>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Gesundheits</a:t>
            </a: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-Apps für die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Frauengesundheit</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3492711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E9D1407-07F8-46AB-A6A6-D4058C2988A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411096" y="4324574"/>
            <a:ext cx="6780903" cy="2533426"/>
          </a:xfrm>
          <a:prstGeom prst="rect">
            <a:avLst/>
          </a:prstGeom>
          <a:solidFill>
            <a:schemeClr val="bg1">
              <a:lumMod val="95000"/>
            </a:schemeClr>
          </a:solidFill>
        </p:spPr>
      </p:pic>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57999" y="789453"/>
            <a:ext cx="11059692" cy="605096"/>
          </a:xfrm>
        </p:spPr>
        <p:txBody>
          <a:bodyPr/>
          <a:lstStyle/>
          <a:p>
            <a:r>
              <a:rPr lang="it-IT" dirty="0" err="1"/>
              <a:t>Selbstfürsorge</a:t>
            </a:r>
            <a:r>
              <a:rPr lang="it-IT" dirty="0"/>
              <a:t> </a:t>
            </a:r>
            <a:r>
              <a:rPr lang="it-IT" dirty="0" err="1"/>
              <a:t>bedeutet</a:t>
            </a:r>
            <a:r>
              <a:rPr lang="it-IT" dirty="0"/>
              <a:t> </a:t>
            </a:r>
            <a:r>
              <a:rPr lang="it-IT" dirty="0" err="1"/>
              <a:t>Bestärkung</a:t>
            </a:r>
            <a:r>
              <a:rPr lang="it-IT" dirty="0"/>
              <a:t> (Empowerment)</a:t>
            </a:r>
            <a:endParaRPr lang="en-US" dirty="0"/>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57999" y="1393318"/>
            <a:ext cx="11059693" cy="4675229"/>
          </a:xfrm>
        </p:spPr>
        <p:txBody>
          <a:bodyPr>
            <a:normAutofit fontScale="70000" lnSpcReduction="20000"/>
          </a:bodyPr>
          <a:lstStyle/>
          <a:p>
            <a:pPr marL="0" marR="0" lvl="0" indent="0" algn="just" defTabSz="914400" rtl="0" eaLnBrk="1" fontAlgn="auto" latinLnBrk="0" hangingPunct="1">
              <a:lnSpc>
                <a:spcPct val="100000"/>
              </a:lnSpc>
              <a:spcBef>
                <a:spcPts val="601"/>
              </a:spcBef>
              <a:spcAft>
                <a:spcPts val="601"/>
              </a:spcAft>
              <a:buClrTx/>
              <a:buSzTx/>
              <a:buFontTx/>
              <a:buNone/>
              <a:tabLst>
                <a:tab pos="0" algn="l"/>
              </a:tabLst>
              <a:defRPr/>
            </a:pPr>
            <a:r>
              <a:rPr kumimoji="0" lang="de-DE" sz="2600" b="0" i="0" u="none" strike="noStrike" kern="1200" cap="none" spc="-1" normalizeH="0" baseline="0" noProof="0" dirty="0">
                <a:ln>
                  <a:noFill/>
                </a:ln>
                <a:solidFill>
                  <a:srgbClr val="000000"/>
                </a:solidFill>
                <a:effectLst/>
                <a:uLnTx/>
                <a:uFillTx/>
                <a:latin typeface="Calibri"/>
                <a:ea typeface="DejaVu Sans"/>
              </a:rPr>
              <a:t>Selbstfürsorge-Maßnahmen können:</a:t>
            </a:r>
            <a:endParaRPr kumimoji="0" lang="de-DE" sz="2600" b="0" i="0" u="none" strike="noStrike" kern="1200" cap="none" spc="-1" normalizeH="0" baseline="0" noProof="0" dirty="0">
              <a:ln>
                <a:noFill/>
              </a:ln>
              <a:solidFill>
                <a:srgbClr val="000000"/>
              </a:solidFill>
              <a:effectLst/>
              <a:uLnTx/>
              <a:uFillTx/>
              <a:latin typeface="Arial"/>
            </a:endParaRPr>
          </a:p>
          <a:p>
            <a:pPr marL="285840" marR="0" lvl="0" indent="-285840" algn="just" defTabSz="914400" rtl="0" eaLnBrk="1" fontAlgn="auto" latinLnBrk="0" hangingPunct="1">
              <a:lnSpc>
                <a:spcPct val="100000"/>
              </a:lnSpc>
              <a:spcBef>
                <a:spcPts val="601"/>
              </a:spcBef>
              <a:spcAft>
                <a:spcPts val="601"/>
              </a:spcAft>
              <a:buClr>
                <a:srgbClr val="C01E24"/>
              </a:buClr>
              <a:buSzTx/>
              <a:buFont typeface="Arial"/>
              <a:buChar char="•"/>
              <a:tabLst>
                <a:tab pos="0" algn="l"/>
              </a:tabLst>
              <a:defRPr/>
            </a:pPr>
            <a:r>
              <a:rPr kumimoji="0" lang="de-DE" sz="2600" b="0" i="0" u="none" strike="noStrike" kern="1200" cap="none" spc="-1" normalizeH="0" baseline="0" noProof="0" dirty="0">
                <a:ln>
                  <a:noFill/>
                </a:ln>
                <a:solidFill>
                  <a:srgbClr val="000000"/>
                </a:solidFill>
                <a:effectLst/>
                <a:uLnTx/>
                <a:uFillTx/>
                <a:latin typeface="Calibri"/>
                <a:ea typeface="DejaVu Sans"/>
              </a:rPr>
              <a:t>Gesundheitsversorgung über das Krankenhauses oder die Klinik, über den Arzt oder die Krankenschwester hinaus, erweitern;</a:t>
            </a:r>
            <a:endParaRPr kumimoji="0" lang="de-DE" sz="2600" b="0" i="0" u="none" strike="noStrike" kern="1200" cap="none" spc="-1" normalizeH="0" baseline="0" noProof="0" dirty="0">
              <a:ln>
                <a:noFill/>
              </a:ln>
              <a:solidFill>
                <a:srgbClr val="000000"/>
              </a:solidFill>
              <a:effectLst/>
              <a:uLnTx/>
              <a:uFillTx/>
              <a:latin typeface="Arial"/>
            </a:endParaRPr>
          </a:p>
          <a:p>
            <a:pPr marL="285840" marR="0" lvl="0" indent="-285840" algn="just" defTabSz="914400" rtl="0" eaLnBrk="1" fontAlgn="auto" latinLnBrk="0" hangingPunct="1">
              <a:lnSpc>
                <a:spcPct val="100000"/>
              </a:lnSpc>
              <a:spcBef>
                <a:spcPts val="601"/>
              </a:spcBef>
              <a:spcAft>
                <a:spcPts val="601"/>
              </a:spcAft>
              <a:buClr>
                <a:srgbClr val="C01E24"/>
              </a:buClr>
              <a:buSzTx/>
              <a:buFont typeface="Arial"/>
              <a:buChar char="•"/>
              <a:tabLst>
                <a:tab pos="0" algn="l"/>
              </a:tabLst>
              <a:defRPr/>
            </a:pPr>
            <a:r>
              <a:rPr kumimoji="0" lang="de-DE" sz="2600" b="0" i="0" u="none" strike="noStrike" kern="1200" cap="none" spc="-1" normalizeH="0" baseline="0" noProof="0" dirty="0">
                <a:ln>
                  <a:noFill/>
                </a:ln>
                <a:solidFill>
                  <a:srgbClr val="000000"/>
                </a:solidFill>
                <a:effectLst/>
                <a:uLnTx/>
                <a:uFillTx/>
                <a:latin typeface="Calibri"/>
                <a:ea typeface="DejaVu Sans"/>
              </a:rPr>
              <a:t>Evidenzbasierte und risikoarme Gesundheitsoptionen direkt und diskret in der Gemeinschaft oder in einzelnen Haushalten bereitstellen;</a:t>
            </a:r>
            <a:endParaRPr kumimoji="0" lang="de-DE" sz="2600" b="0" i="0" u="none" strike="noStrike" kern="1200" cap="none" spc="-1" normalizeH="0" baseline="0" noProof="0" dirty="0">
              <a:ln>
                <a:noFill/>
              </a:ln>
              <a:solidFill>
                <a:srgbClr val="000000"/>
              </a:solidFill>
              <a:effectLst/>
              <a:uLnTx/>
              <a:uFillTx/>
              <a:latin typeface="Arial"/>
            </a:endParaRPr>
          </a:p>
          <a:p>
            <a:pPr marL="285840" marR="0" lvl="0" indent="-285840" algn="just" defTabSz="914400" rtl="0" eaLnBrk="1" fontAlgn="auto" latinLnBrk="0" hangingPunct="1">
              <a:lnSpc>
                <a:spcPct val="100000"/>
              </a:lnSpc>
              <a:spcBef>
                <a:spcPts val="601"/>
              </a:spcBef>
              <a:spcAft>
                <a:spcPts val="601"/>
              </a:spcAft>
              <a:buClr>
                <a:srgbClr val="C01E24"/>
              </a:buClr>
              <a:buSzTx/>
              <a:buFont typeface="Arial"/>
              <a:buChar char="•"/>
              <a:tabLst>
                <a:tab pos="0" algn="l"/>
              </a:tabLst>
              <a:defRPr/>
            </a:pPr>
            <a:r>
              <a:rPr kumimoji="0" lang="de-DE" sz="2600" b="0" i="0" u="none" strike="noStrike" kern="1200" cap="none" spc="-1" normalizeH="0" baseline="0" noProof="0" dirty="0">
                <a:ln>
                  <a:noFill/>
                </a:ln>
                <a:solidFill>
                  <a:srgbClr val="000000"/>
                </a:solidFill>
                <a:effectLst/>
                <a:uLnTx/>
                <a:uFillTx/>
                <a:latin typeface="Calibri"/>
                <a:ea typeface="DejaVu Sans"/>
              </a:rPr>
              <a:t>Durch mehr Zugänglichkeit oder mehr Vertraulichkeit können Selbstfürsorgeansätze eine frühzeitige Diagnose und zeitnahe medizinische Versorgung ermöglichen;</a:t>
            </a:r>
            <a:endParaRPr kumimoji="0" lang="de-DE" sz="2600" b="0" i="0" u="none" strike="noStrike" kern="1200" cap="none" spc="-1" normalizeH="0" baseline="0" noProof="0" dirty="0">
              <a:ln>
                <a:noFill/>
              </a:ln>
              <a:solidFill>
                <a:srgbClr val="000000"/>
              </a:solidFill>
              <a:effectLst/>
              <a:uLnTx/>
              <a:uFillTx/>
              <a:latin typeface="Arial"/>
            </a:endParaRPr>
          </a:p>
          <a:p>
            <a:pPr marL="285840" marR="0" lvl="0" indent="-285840" algn="just" defTabSz="914400" rtl="0" eaLnBrk="1" fontAlgn="auto" latinLnBrk="0" hangingPunct="1">
              <a:lnSpc>
                <a:spcPct val="100000"/>
              </a:lnSpc>
              <a:spcBef>
                <a:spcPts val="601"/>
              </a:spcBef>
              <a:spcAft>
                <a:spcPts val="601"/>
              </a:spcAft>
              <a:buClr>
                <a:srgbClr val="C01E24"/>
              </a:buClr>
              <a:buSzTx/>
              <a:buFont typeface="Arial"/>
              <a:buChar char="•"/>
              <a:tabLst>
                <a:tab pos="0" algn="l"/>
              </a:tabLst>
              <a:defRPr/>
            </a:pPr>
            <a:r>
              <a:rPr kumimoji="0" lang="de-DE" sz="2600" b="0" i="0" u="none" strike="noStrike" kern="1200" cap="none" spc="-1" normalizeH="0" baseline="0" noProof="0" dirty="0">
                <a:ln>
                  <a:noFill/>
                </a:ln>
                <a:solidFill>
                  <a:srgbClr val="000000"/>
                </a:solidFill>
                <a:effectLst/>
                <a:uLnTx/>
                <a:uFillTx/>
                <a:latin typeface="Calibri"/>
                <a:ea typeface="DejaVu Sans"/>
              </a:rPr>
              <a:t>Durch Fokussierung auf die individuellen Bedürfnisse einer Frau können auch die Qualität der Versorgung, die sei erhält, verbessert werden: eine Versorgung, die angemessen, respektvoll und auf Vertrauen aufgebaut ist.</a:t>
            </a:r>
            <a:endParaRPr kumimoji="0" lang="de-DE" sz="2600" b="0" i="0" u="none" strike="noStrike" kern="1200" cap="none" spc="-1" normalizeH="0" baseline="0" noProof="0" dirty="0">
              <a:ln>
                <a:noFill/>
              </a:ln>
              <a:solidFill>
                <a:srgbClr val="000000"/>
              </a:solidFill>
              <a:effectLst/>
              <a:uLnTx/>
              <a:uFillTx/>
              <a:latin typeface="Arial"/>
            </a:endParaRPr>
          </a:p>
          <a:p>
            <a:pPr marL="0" marR="0" lvl="0" indent="0" algn="just" defTabSz="914400" rtl="0" eaLnBrk="1" fontAlgn="auto" latinLnBrk="0" hangingPunct="1">
              <a:lnSpc>
                <a:spcPct val="100000"/>
              </a:lnSpc>
              <a:spcBef>
                <a:spcPts val="601"/>
              </a:spcBef>
              <a:spcAft>
                <a:spcPts val="601"/>
              </a:spcAft>
              <a:buClrTx/>
              <a:buSzTx/>
              <a:buFontTx/>
              <a:buNone/>
              <a:tabLst>
                <a:tab pos="0" algn="l"/>
              </a:tabLst>
              <a:defRPr/>
            </a:pPr>
            <a:endParaRPr kumimoji="0" lang="de-DE" sz="2600" b="0" i="0" u="none" strike="noStrike" kern="1200" cap="none" spc="-1" normalizeH="0" baseline="0" noProof="0" dirty="0">
              <a:ln>
                <a:noFill/>
              </a:ln>
              <a:solidFill>
                <a:srgbClr val="000000"/>
              </a:solidFill>
              <a:effectLst/>
              <a:uLnTx/>
              <a:uFillTx/>
              <a:latin typeface="Arial"/>
            </a:endParaRPr>
          </a:p>
          <a:p>
            <a:pPr marL="0" marR="0" lvl="0" indent="0" algn="just" defTabSz="914400" rtl="0" eaLnBrk="1" fontAlgn="auto" latinLnBrk="0" hangingPunct="1">
              <a:lnSpc>
                <a:spcPct val="100000"/>
              </a:lnSpc>
              <a:spcBef>
                <a:spcPts val="601"/>
              </a:spcBef>
              <a:spcAft>
                <a:spcPts val="601"/>
              </a:spcAft>
              <a:buClrTx/>
              <a:buSzTx/>
              <a:buFontTx/>
              <a:buNone/>
              <a:tabLst>
                <a:tab pos="0" algn="l"/>
              </a:tabLst>
              <a:defRPr/>
            </a:pPr>
            <a:r>
              <a:rPr kumimoji="0" lang="de-DE" sz="2600" b="1" i="0" u="none" strike="noStrike" kern="1200" cap="none" spc="-1" normalizeH="0" baseline="0" noProof="0" dirty="0">
                <a:ln>
                  <a:noFill/>
                </a:ln>
                <a:solidFill>
                  <a:srgbClr val="000000"/>
                </a:solidFill>
                <a:effectLst/>
                <a:uLnTx/>
                <a:uFillTx/>
                <a:latin typeface="Calibri"/>
                <a:ea typeface="DejaVu Sans"/>
              </a:rPr>
              <a:t>Selbstfürsorge stärkt Frauen</a:t>
            </a:r>
            <a:r>
              <a:rPr kumimoji="0" lang="de-DE" sz="2600" b="0" i="0" u="none" strike="noStrike" kern="1200" cap="none" spc="-1" normalizeH="0" baseline="0" noProof="0" dirty="0">
                <a:ln>
                  <a:noFill/>
                </a:ln>
                <a:solidFill>
                  <a:srgbClr val="000000"/>
                </a:solidFill>
                <a:effectLst/>
                <a:uLnTx/>
                <a:uFillTx/>
                <a:latin typeface="Calibri"/>
                <a:ea typeface="DejaVu Sans"/>
              </a:rPr>
              <a:t>, weil sie ihnen Zugang zu Informationen und Dienstleistungen ermöglicht, die es ihnen erlauben, selbst zu entscheiden, was am besten für sie funktioniert. Frauen gewinnen dadurch Wahlmöglichkeiten und Autonomie.</a:t>
            </a:r>
            <a:endParaRPr kumimoji="0" lang="de-DE" sz="2600" b="0" i="0" u="none" strike="noStrike" kern="1200" cap="none" spc="-1" normalizeH="0" baseline="0" noProof="0" dirty="0">
              <a:ln>
                <a:noFill/>
              </a:ln>
              <a:solidFill>
                <a:srgbClr val="000000"/>
              </a:solidFill>
              <a:effectLst/>
              <a:uLnTx/>
              <a:uFillTx/>
              <a:latin typeface="Arial"/>
            </a:endParaRPr>
          </a:p>
          <a:p>
            <a:pPr marL="0" marR="0" lvl="0" indent="0" algn="just" defTabSz="914400" rtl="0" eaLnBrk="1" fontAlgn="auto" latinLnBrk="0" hangingPunct="1">
              <a:lnSpc>
                <a:spcPct val="100000"/>
              </a:lnSpc>
              <a:spcBef>
                <a:spcPts val="601"/>
              </a:spcBef>
              <a:spcAft>
                <a:spcPts val="601"/>
              </a:spcAft>
              <a:buClrTx/>
              <a:buSzTx/>
              <a:buFontTx/>
              <a:buNone/>
              <a:tabLst>
                <a:tab pos="0" algn="l"/>
              </a:tabLst>
              <a:defRPr/>
            </a:pPr>
            <a:r>
              <a:rPr kumimoji="0" lang="de-DE" sz="2600" b="1" i="0" u="none" strike="noStrike" kern="1200" cap="none" spc="-1" normalizeH="0" baseline="0" noProof="0" dirty="0">
                <a:ln>
                  <a:noFill/>
                </a:ln>
                <a:solidFill>
                  <a:srgbClr val="000000"/>
                </a:solidFill>
                <a:effectLst/>
                <a:uLnTx/>
                <a:uFillTx/>
                <a:latin typeface="Calibri"/>
                <a:ea typeface="DejaVu Sans"/>
              </a:rPr>
              <a:t>Selbstfürsorge ermöglicht es Frauen auch, anderen in ihrer Gemeinschaft zu helfen und sich um sie zu kümmern</a:t>
            </a:r>
            <a:r>
              <a:rPr kumimoji="0" lang="de-DE" sz="2600" b="0" i="0" u="none" strike="noStrike" kern="1200" cap="none" spc="-1" normalizeH="0" baseline="0" noProof="0" dirty="0">
                <a:ln>
                  <a:noFill/>
                </a:ln>
                <a:solidFill>
                  <a:srgbClr val="000000"/>
                </a:solidFill>
                <a:effectLst/>
                <a:uLnTx/>
                <a:uFillTx/>
                <a:latin typeface="Calibri"/>
                <a:ea typeface="DejaVu Sans"/>
              </a:rPr>
              <a:t>, indem sie zuverlässige Informationen „</a:t>
            </a:r>
            <a:r>
              <a:rPr kumimoji="0" lang="de-DE" sz="2600" b="0" i="0" u="none" strike="noStrike" kern="1200" cap="none" spc="-1" normalizeH="0" baseline="0" noProof="0" dirty="0" err="1">
                <a:ln>
                  <a:noFill/>
                </a:ln>
                <a:solidFill>
                  <a:srgbClr val="000000"/>
                </a:solidFill>
                <a:effectLst/>
                <a:uLnTx/>
                <a:uFillTx/>
                <a:latin typeface="Calibri"/>
                <a:ea typeface="DejaVu Sans"/>
              </a:rPr>
              <a:t>peer-to-peer</a:t>
            </a:r>
            <a:r>
              <a:rPr kumimoji="0" lang="de-DE" sz="2600" b="0" i="0" u="none" strike="noStrike" kern="1200" cap="none" spc="-1" normalizeH="0" baseline="0" noProof="0" dirty="0">
                <a:ln>
                  <a:noFill/>
                </a:ln>
                <a:solidFill>
                  <a:srgbClr val="000000"/>
                </a:solidFill>
                <a:effectLst/>
                <a:uLnTx/>
                <a:uFillTx/>
                <a:latin typeface="Calibri"/>
                <a:ea typeface="DejaVu Sans"/>
              </a:rPr>
              <a:t>“ teilen, Pflege als </a:t>
            </a:r>
            <a:r>
              <a:rPr kumimoji="0" lang="de-DE" sz="2600" b="1" i="0" u="none" strike="noStrike" kern="1200" cap="none" spc="-1" normalizeH="0" baseline="0" noProof="0" dirty="0">
                <a:ln>
                  <a:noFill/>
                </a:ln>
                <a:solidFill>
                  <a:srgbClr val="000000"/>
                </a:solidFill>
                <a:effectLst/>
                <a:uLnTx/>
                <a:uFillTx/>
                <a:latin typeface="Calibri"/>
                <a:ea typeface="DejaVu Sans"/>
              </a:rPr>
              <a:t>kommunale Gesundheitshelfer</a:t>
            </a:r>
            <a:r>
              <a:rPr kumimoji="0" lang="de-DE" sz="2600" b="0" i="0" u="none" strike="noStrike" kern="1200" cap="none" spc="-1" normalizeH="0" baseline="0" noProof="0" dirty="0">
                <a:ln>
                  <a:noFill/>
                </a:ln>
                <a:solidFill>
                  <a:srgbClr val="000000"/>
                </a:solidFill>
                <a:effectLst/>
                <a:uLnTx/>
                <a:uFillTx/>
                <a:latin typeface="Calibri"/>
                <a:ea typeface="DejaVu Sans"/>
              </a:rPr>
              <a:t> leisten und sich mit Menschen mit ähnlichen Erfahrungen und Gesundheitsbedürfnissen austauschen.</a:t>
            </a:r>
            <a:endParaRPr kumimoji="0" lang="de-DE" sz="2600" b="0" i="0" u="none" strike="noStrike" kern="1200" cap="none" spc="-1" normalizeH="0" baseline="0" noProof="0" dirty="0">
              <a:ln>
                <a:noFill/>
              </a:ln>
              <a:solidFill>
                <a:srgbClr val="000000"/>
              </a:solidFill>
              <a:effectLst/>
              <a:uLnTx/>
              <a:uFillTx/>
              <a:latin typeface="Arial"/>
            </a:endParaRPr>
          </a:p>
        </p:txBody>
      </p:sp>
      <p:sp>
        <p:nvSpPr>
          <p:cNvPr id="6" name="Ορθογώνιο 7">
            <a:extLst>
              <a:ext uri="{FF2B5EF4-FFF2-40B4-BE49-F238E27FC236}">
                <a16:creationId xmlns:a16="http://schemas.microsoft.com/office/drawing/2014/main" id="{C79852FC-C178-4A5C-9491-5D440CBCC455}"/>
              </a:ext>
            </a:extLst>
          </p:cNvPr>
          <p:cNvSpPr/>
          <p:nvPr/>
        </p:nvSpPr>
        <p:spPr>
          <a:xfrm>
            <a:off x="9752970" y="6394648"/>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Quelle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Pixabay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Lizenz</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Ορθογώνιο 7">
            <a:extLst>
              <a:ext uri="{FF2B5EF4-FFF2-40B4-BE49-F238E27FC236}">
                <a16:creationId xmlns:a16="http://schemas.microsoft.com/office/drawing/2014/main" id="{99BC8FC5-500F-AA7E-7F9D-D1534219AA81}"/>
              </a:ext>
            </a:extLst>
          </p:cNvPr>
          <p:cNvSpPr/>
          <p:nvPr/>
        </p:nvSpPr>
        <p:spPr>
          <a:xfrm>
            <a:off x="8155173" y="-3933"/>
            <a:ext cx="4035568" cy="398569"/>
          </a:xfrm>
          <a:prstGeom prst="rect">
            <a:avLst/>
          </a:prstGeom>
          <a:solidFill>
            <a:srgbClr val="DDE0E5"/>
          </a:solidFill>
        </p:spPr>
        <p:txBody>
          <a:bodyPr vert="horz" lIns="91440" tIns="45720" rIns="91440" bIns="45720" rtlCol="0" anchor="ctr">
            <a:normAutofit fontScale="85000" lnSpcReduction="1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Gesundheits</a:t>
            </a: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-Apps für die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Frauengesundheit</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497933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57999" y="789453"/>
            <a:ext cx="11059692" cy="605096"/>
          </a:xfrm>
        </p:spPr>
        <p:txBody>
          <a:bodyPr/>
          <a:lstStyle/>
          <a:p>
            <a:r>
              <a:rPr lang="it-IT" dirty="0"/>
              <a:t>Apps zur </a:t>
            </a:r>
            <a:r>
              <a:rPr lang="it-IT" dirty="0" err="1"/>
              <a:t>Frauengesundheit</a:t>
            </a:r>
            <a:endParaRPr lang="en-US" dirty="0"/>
          </a:p>
        </p:txBody>
      </p:sp>
      <p:pic>
        <p:nvPicPr>
          <p:cNvPr id="3" name="Immagine 2">
            <a:extLst>
              <a:ext uri="{FF2B5EF4-FFF2-40B4-BE49-F238E27FC236}">
                <a16:creationId xmlns:a16="http://schemas.microsoft.com/office/drawing/2014/main" id="{BBE73AB2-3E33-4D36-8927-4EFC1EFE7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395" y="1587457"/>
            <a:ext cx="5152293" cy="3683085"/>
          </a:xfrm>
          <a:prstGeom prst="rect">
            <a:avLst/>
          </a:prstGeom>
        </p:spPr>
      </p:pic>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58000" y="1393318"/>
            <a:ext cx="6542048" cy="4675229"/>
          </a:xfrm>
        </p:spPr>
        <p:txBody>
          <a:bodyPr>
            <a:normAutofit/>
          </a:bodyPr>
          <a:lstStyle/>
          <a:p>
            <a:pPr marL="0" marR="0" lvl="0" indent="0" algn="l" defTabSz="914400" rtl="0" eaLnBrk="1" fontAlgn="auto" latinLnBrk="0" hangingPunct="1">
              <a:lnSpc>
                <a:spcPct val="150000"/>
              </a:lnSpc>
              <a:spcBef>
                <a:spcPts val="601"/>
              </a:spcBef>
              <a:spcAft>
                <a:spcPts val="601"/>
              </a:spcAft>
              <a:buClrTx/>
              <a:buSzTx/>
              <a:buFontTx/>
              <a:buNone/>
              <a:tabLst>
                <a:tab pos="0" algn="l"/>
              </a:tabLst>
              <a:defRPr/>
            </a:pPr>
            <a:r>
              <a:rPr kumimoji="0" lang="de-DE" sz="1900" b="0" i="0" u="none" strike="noStrike" kern="1200" cap="none" spc="-1" normalizeH="0" baseline="0" noProof="0" dirty="0">
                <a:ln>
                  <a:noFill/>
                </a:ln>
                <a:solidFill>
                  <a:srgbClr val="000000"/>
                </a:solidFill>
                <a:effectLst/>
                <a:uLnTx/>
                <a:uFillTx/>
                <a:latin typeface="Calibri"/>
                <a:ea typeface="DejaVu Sans"/>
              </a:rPr>
              <a:t>Obwohl es seit Jahrhunderten Geschlechtsvorurteile und Stigmatisierung im Zusammenhang mit Frauengesundheitsfragen gibt, gibt es auf dem Markt viele Gesundheits-Apps, die sich speziell an Frauen richten. Wir haben sie in 4 Hauptgruppen unterteilt, je nach ihrem Zweck:</a:t>
            </a:r>
            <a:endParaRPr kumimoji="0" lang="de-DE" sz="19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00000"/>
              </a:lnSpc>
              <a:spcBef>
                <a:spcPts val="601"/>
              </a:spcBef>
              <a:spcAft>
                <a:spcPts val="601"/>
              </a:spcAft>
              <a:buClr>
                <a:srgbClr val="C01E24"/>
              </a:buClr>
              <a:buSzTx/>
              <a:buFont typeface="Wingdings" charset="2"/>
              <a:buChar char=""/>
              <a:tabLst>
                <a:tab pos="0" algn="l"/>
              </a:tabLst>
              <a:defRPr/>
            </a:pPr>
            <a:r>
              <a:rPr kumimoji="0" lang="de-DE" sz="1900" b="0" i="0" u="none" strike="noStrike" kern="1200" cap="none" spc="-1" normalizeH="0" baseline="0" noProof="0" dirty="0">
                <a:ln>
                  <a:noFill/>
                </a:ln>
                <a:solidFill>
                  <a:srgbClr val="000000"/>
                </a:solidFill>
                <a:effectLst/>
                <a:uLnTx/>
                <a:uFillTx/>
                <a:latin typeface="Calibri"/>
                <a:ea typeface="DejaVu Sans"/>
              </a:rPr>
              <a:t>Apps im Zusammenhang mit dem </a:t>
            </a:r>
            <a:r>
              <a:rPr kumimoji="0" lang="de-DE" sz="1900" b="1" i="0" u="none" strike="noStrike" kern="1200" cap="none" spc="-1" normalizeH="0" baseline="0" noProof="0" dirty="0">
                <a:ln>
                  <a:noFill/>
                </a:ln>
                <a:solidFill>
                  <a:srgbClr val="000000"/>
                </a:solidFill>
                <a:effectLst/>
                <a:uLnTx/>
                <a:uFillTx/>
                <a:latin typeface="Calibri"/>
                <a:ea typeface="DejaVu Sans"/>
              </a:rPr>
              <a:t>Menstruationszyklus und Verhütung</a:t>
            </a:r>
            <a:r>
              <a:rPr kumimoji="0" lang="de-DE" sz="1900" b="0" i="0" u="none" strike="noStrike" kern="1200" cap="none" spc="-1" normalizeH="0" baseline="0" noProof="0" dirty="0">
                <a:ln>
                  <a:noFill/>
                </a:ln>
                <a:solidFill>
                  <a:srgbClr val="000000"/>
                </a:solidFill>
                <a:effectLst/>
                <a:uLnTx/>
                <a:uFillTx/>
                <a:latin typeface="Calibri"/>
                <a:ea typeface="DejaVu Sans"/>
              </a:rPr>
              <a:t>;</a:t>
            </a:r>
            <a:endParaRPr kumimoji="0" lang="de-DE" sz="19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00000"/>
              </a:lnSpc>
              <a:spcBef>
                <a:spcPts val="601"/>
              </a:spcBef>
              <a:spcAft>
                <a:spcPts val="601"/>
              </a:spcAft>
              <a:buClr>
                <a:srgbClr val="C01E24"/>
              </a:buClr>
              <a:buSzTx/>
              <a:buFont typeface="Wingdings" charset="2"/>
              <a:buChar char=""/>
              <a:tabLst>
                <a:tab pos="0" algn="l"/>
              </a:tabLst>
              <a:defRPr/>
            </a:pPr>
            <a:r>
              <a:rPr kumimoji="0" lang="de-DE" sz="1900" b="0" i="0" u="none" strike="noStrike" kern="1200" cap="none" spc="-1" normalizeH="0" baseline="0" noProof="0" dirty="0">
                <a:ln>
                  <a:noFill/>
                </a:ln>
                <a:solidFill>
                  <a:srgbClr val="000000"/>
                </a:solidFill>
                <a:effectLst/>
                <a:uLnTx/>
                <a:uFillTx/>
                <a:latin typeface="Calibri"/>
                <a:ea typeface="DejaVu Sans"/>
              </a:rPr>
              <a:t>Apps im Zusammenhang mit </a:t>
            </a:r>
            <a:r>
              <a:rPr kumimoji="0" lang="de-DE" sz="1900" b="1" i="0" u="none" strike="noStrike" kern="1200" cap="none" spc="-1" normalizeH="0" baseline="0" noProof="0" dirty="0">
                <a:ln>
                  <a:noFill/>
                </a:ln>
                <a:solidFill>
                  <a:srgbClr val="000000"/>
                </a:solidFill>
                <a:effectLst/>
                <a:uLnTx/>
                <a:uFillTx/>
                <a:latin typeface="Calibri"/>
                <a:ea typeface="DejaVu Sans"/>
              </a:rPr>
              <a:t>Schwangerschaft und Wochenbett</a:t>
            </a:r>
            <a:r>
              <a:rPr kumimoji="0" lang="de-DE" sz="1900" b="0" i="0" u="none" strike="noStrike" kern="1200" cap="none" spc="-1" normalizeH="0" baseline="0" noProof="0" dirty="0">
                <a:ln>
                  <a:noFill/>
                </a:ln>
                <a:solidFill>
                  <a:srgbClr val="000000"/>
                </a:solidFill>
                <a:effectLst/>
                <a:uLnTx/>
                <a:uFillTx/>
                <a:latin typeface="Calibri"/>
                <a:ea typeface="DejaVu Sans"/>
              </a:rPr>
              <a:t>;</a:t>
            </a:r>
            <a:endParaRPr kumimoji="0" lang="de-DE" sz="19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00000"/>
              </a:lnSpc>
              <a:spcBef>
                <a:spcPts val="601"/>
              </a:spcBef>
              <a:spcAft>
                <a:spcPts val="601"/>
              </a:spcAft>
              <a:buClr>
                <a:srgbClr val="C01E24"/>
              </a:buClr>
              <a:buSzTx/>
              <a:buFont typeface="Wingdings" charset="2"/>
              <a:buChar char=""/>
              <a:tabLst>
                <a:tab pos="0" algn="l"/>
              </a:tabLst>
              <a:defRPr/>
            </a:pPr>
            <a:r>
              <a:rPr kumimoji="0" lang="de-DE" sz="1900" b="0" i="0" u="none" strike="noStrike" kern="1200" cap="none" spc="-1" normalizeH="0" baseline="0" noProof="0" dirty="0">
                <a:ln>
                  <a:noFill/>
                </a:ln>
                <a:solidFill>
                  <a:srgbClr val="000000"/>
                </a:solidFill>
                <a:effectLst/>
                <a:uLnTx/>
                <a:uFillTx/>
                <a:latin typeface="Calibri"/>
                <a:ea typeface="DejaVu Sans"/>
              </a:rPr>
              <a:t>Apps, die sich auf </a:t>
            </a:r>
            <a:r>
              <a:rPr kumimoji="0" lang="de-DE" sz="1900" b="1" i="0" u="none" strike="noStrike" kern="1200" cap="none" spc="-1" normalizeH="0" baseline="0" noProof="0" dirty="0">
                <a:ln>
                  <a:noFill/>
                </a:ln>
                <a:solidFill>
                  <a:srgbClr val="000000"/>
                </a:solidFill>
                <a:effectLst/>
                <a:uLnTx/>
                <a:uFillTx/>
                <a:latin typeface="Calibri"/>
                <a:ea typeface="DejaVu Sans"/>
              </a:rPr>
              <a:t>Screening und Prävention</a:t>
            </a:r>
            <a:r>
              <a:rPr kumimoji="0" lang="de-DE" sz="1900" b="0" i="0" u="none" strike="noStrike" kern="1200" cap="none" spc="-1" normalizeH="0" baseline="0" noProof="0" dirty="0">
                <a:ln>
                  <a:noFill/>
                </a:ln>
                <a:solidFill>
                  <a:srgbClr val="000000"/>
                </a:solidFill>
                <a:effectLst/>
                <a:uLnTx/>
                <a:uFillTx/>
                <a:latin typeface="Calibri"/>
                <a:ea typeface="DejaVu Sans"/>
              </a:rPr>
              <a:t> konzentrieren;</a:t>
            </a:r>
            <a:endParaRPr kumimoji="0" lang="de-DE" sz="19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00000"/>
              </a:lnSpc>
              <a:spcBef>
                <a:spcPts val="601"/>
              </a:spcBef>
              <a:spcAft>
                <a:spcPts val="601"/>
              </a:spcAft>
              <a:buClr>
                <a:srgbClr val="C01E24"/>
              </a:buClr>
              <a:buSzTx/>
              <a:buFont typeface="Wingdings" charset="2"/>
              <a:buChar char=""/>
              <a:tabLst>
                <a:tab pos="0" algn="l"/>
              </a:tabLst>
              <a:defRPr/>
            </a:pPr>
            <a:r>
              <a:rPr kumimoji="0" lang="de-DE" sz="1900" b="0" i="0" u="none" strike="noStrike" kern="1200" cap="none" spc="-1" normalizeH="0" baseline="0" noProof="0" dirty="0">
                <a:ln>
                  <a:noFill/>
                </a:ln>
                <a:solidFill>
                  <a:srgbClr val="000000"/>
                </a:solidFill>
                <a:effectLst/>
                <a:uLnTx/>
                <a:uFillTx/>
                <a:latin typeface="Calibri"/>
                <a:ea typeface="DejaVu Sans"/>
              </a:rPr>
              <a:t>Apps für </a:t>
            </a:r>
            <a:r>
              <a:rPr kumimoji="0" lang="de-DE" sz="1900" b="1" i="0" u="none" strike="noStrike" kern="1200" cap="none" spc="-1" normalizeH="0" baseline="0" noProof="0" dirty="0" err="1">
                <a:ln>
                  <a:noFill/>
                </a:ln>
                <a:solidFill>
                  <a:srgbClr val="000000"/>
                </a:solidFill>
                <a:effectLst/>
                <a:uLnTx/>
                <a:uFillTx/>
                <a:latin typeface="Calibri"/>
                <a:ea typeface="DejaVu Sans"/>
              </a:rPr>
              <a:t>Perimenopause</a:t>
            </a:r>
            <a:r>
              <a:rPr kumimoji="0" lang="de-DE" sz="1900" b="1" i="0" u="none" strike="noStrike" kern="1200" cap="none" spc="-1" normalizeH="0" baseline="0" noProof="0" dirty="0">
                <a:ln>
                  <a:noFill/>
                </a:ln>
                <a:solidFill>
                  <a:srgbClr val="000000"/>
                </a:solidFill>
                <a:effectLst/>
                <a:uLnTx/>
                <a:uFillTx/>
                <a:latin typeface="Calibri"/>
                <a:ea typeface="DejaVu Sans"/>
              </a:rPr>
              <a:t> und Menopause</a:t>
            </a:r>
            <a:r>
              <a:rPr kumimoji="0" lang="de-DE" sz="1900" b="0" i="0" u="none" strike="noStrike" kern="1200" cap="none" spc="-1" normalizeH="0" baseline="0" noProof="0" dirty="0">
                <a:ln>
                  <a:noFill/>
                </a:ln>
                <a:solidFill>
                  <a:srgbClr val="000000"/>
                </a:solidFill>
                <a:effectLst/>
                <a:uLnTx/>
                <a:uFillTx/>
                <a:latin typeface="Calibri"/>
                <a:ea typeface="DejaVu Sans"/>
              </a:rPr>
              <a:t>.</a:t>
            </a:r>
            <a:endParaRPr kumimoji="0" lang="de-DE" sz="1900" b="0" i="0" u="none" strike="noStrike" kern="1200" cap="none" spc="-1" normalizeH="0" baseline="0" noProof="0" dirty="0">
              <a:ln>
                <a:noFill/>
              </a:ln>
              <a:solidFill>
                <a:srgbClr val="000000"/>
              </a:solidFill>
              <a:effectLst/>
              <a:uLnTx/>
              <a:uFillTx/>
              <a:latin typeface="Arial"/>
            </a:endParaRPr>
          </a:p>
        </p:txBody>
      </p:sp>
      <p:sp>
        <p:nvSpPr>
          <p:cNvPr id="6" name="Ορθογώνιο 7">
            <a:extLst>
              <a:ext uri="{FF2B5EF4-FFF2-40B4-BE49-F238E27FC236}">
                <a16:creationId xmlns:a16="http://schemas.microsoft.com/office/drawing/2014/main" id="{C79852FC-C178-4A5C-9491-5D440CBCC455}"/>
              </a:ext>
            </a:extLst>
          </p:cNvPr>
          <p:cNvSpPr/>
          <p:nvPr/>
        </p:nvSpPr>
        <p:spPr>
          <a:xfrm>
            <a:off x="9752970" y="6394648"/>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Quelle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Pixabay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Lizenz</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Ορθογώνιο 7">
            <a:extLst>
              <a:ext uri="{FF2B5EF4-FFF2-40B4-BE49-F238E27FC236}">
                <a16:creationId xmlns:a16="http://schemas.microsoft.com/office/drawing/2014/main" id="{99BC8FC5-500F-AA7E-7F9D-D1534219AA81}"/>
              </a:ext>
            </a:extLst>
          </p:cNvPr>
          <p:cNvSpPr/>
          <p:nvPr/>
        </p:nvSpPr>
        <p:spPr>
          <a:xfrm>
            <a:off x="8155173" y="-3933"/>
            <a:ext cx="4035568" cy="398569"/>
          </a:xfrm>
          <a:prstGeom prst="rect">
            <a:avLst/>
          </a:prstGeom>
          <a:solidFill>
            <a:srgbClr val="DDE0E5"/>
          </a:solidFill>
        </p:spPr>
        <p:txBody>
          <a:bodyPr vert="horz" lIns="91440" tIns="45720" rIns="91440" bIns="45720" rtlCol="0" anchor="ctr">
            <a:normAutofit fontScale="85000" lnSpcReduction="1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Gesundheits</a:t>
            </a: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-Apps für die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Frauengesundheit</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3543944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57999" y="789453"/>
            <a:ext cx="11059692" cy="605096"/>
          </a:xfrm>
        </p:spPr>
        <p:txBody>
          <a:bodyPr/>
          <a:lstStyle/>
          <a:p>
            <a:pPr algn="ctr"/>
            <a:r>
              <a:rPr lang="it-IT" dirty="0"/>
              <a:t>Apps zur </a:t>
            </a:r>
            <a:r>
              <a:rPr lang="it-IT" dirty="0" err="1"/>
              <a:t>Frauengesundheit</a:t>
            </a:r>
            <a:endParaRPr lang="en-US" dirty="0"/>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57999" y="1393318"/>
            <a:ext cx="5334877" cy="4675229"/>
          </a:xfrm>
        </p:spPr>
        <p:txBody>
          <a:bodyPr>
            <a:normAutofit/>
          </a:bodyPr>
          <a:lstStyle/>
          <a:p>
            <a:pPr marL="0" indent="0" algn="ctr">
              <a:spcBef>
                <a:spcPts val="0"/>
              </a:spcBef>
              <a:spcAft>
                <a:spcPts val="0"/>
              </a:spcAft>
              <a:buClrTx/>
              <a:buNone/>
              <a:defRPr/>
            </a:pPr>
            <a:endParaRPr lang="en-US" sz="2400" dirty="0"/>
          </a:p>
          <a:p>
            <a:pPr marL="0" indent="0" algn="ctr">
              <a:spcBef>
                <a:spcPts val="0"/>
              </a:spcBef>
              <a:spcAft>
                <a:spcPts val="0"/>
              </a:spcAft>
              <a:buClrTx/>
              <a:buNone/>
              <a:defRPr/>
            </a:pPr>
            <a:r>
              <a:rPr lang="en-US" sz="2400" dirty="0"/>
              <a:t>Women's Health and Wellness Apps – VIDEO (</a:t>
            </a:r>
            <a:r>
              <a:rPr lang="en-US" sz="2400" dirty="0" err="1"/>
              <a:t>Englisch</a:t>
            </a:r>
            <a:r>
              <a:rPr lang="en-US" sz="2400" dirty="0"/>
              <a:t>)</a:t>
            </a:r>
          </a:p>
          <a:p>
            <a:pPr marL="0" indent="0" algn="ctr">
              <a:spcBef>
                <a:spcPts val="0"/>
              </a:spcBef>
              <a:spcAft>
                <a:spcPts val="0"/>
              </a:spcAft>
              <a:buClrTx/>
              <a:buNone/>
              <a:defRPr/>
            </a:pPr>
            <a:endParaRPr lang="en-US" sz="2400" dirty="0"/>
          </a:p>
          <a:p>
            <a:pPr marL="0" indent="0" algn="ctr">
              <a:spcBef>
                <a:spcPts val="0"/>
              </a:spcBef>
              <a:spcAft>
                <a:spcPts val="0"/>
              </a:spcAft>
              <a:buClrTx/>
              <a:buNone/>
              <a:defRPr/>
            </a:pPr>
            <a:endParaRPr lang="en-US" sz="2400" dirty="0"/>
          </a:p>
          <a:p>
            <a:pPr marL="0" indent="0" algn="ctr">
              <a:spcBef>
                <a:spcPts val="0"/>
              </a:spcBef>
              <a:spcAft>
                <a:spcPts val="0"/>
              </a:spcAft>
              <a:buClrTx/>
              <a:buNone/>
              <a:defRPr/>
            </a:pPr>
            <a:r>
              <a:rPr lang="en-GB" sz="2400" u="sng" dirty="0">
                <a:hlinkClick r:id="rId3"/>
              </a:rPr>
              <a:t>https://www.youtube.com/watch?v=DRRQyaTiSz8</a:t>
            </a:r>
            <a:r>
              <a:rPr lang="en-GB" sz="2400" u="sng" dirty="0"/>
              <a:t> </a:t>
            </a:r>
          </a:p>
          <a:p>
            <a:pPr marL="0" indent="0" algn="ctr">
              <a:spcBef>
                <a:spcPts val="0"/>
              </a:spcBef>
              <a:spcAft>
                <a:spcPts val="0"/>
              </a:spcAft>
              <a:buClrTx/>
              <a:buNone/>
              <a:defRPr/>
            </a:pPr>
            <a:endParaRPr lang="en-GB" sz="2400" u="sng" dirty="0"/>
          </a:p>
          <a:p>
            <a:pPr marL="0" indent="0" algn="ctr">
              <a:spcBef>
                <a:spcPts val="0"/>
              </a:spcBef>
              <a:spcAft>
                <a:spcPts val="0"/>
              </a:spcAft>
              <a:buClrTx/>
              <a:buNone/>
              <a:defRPr/>
            </a:pPr>
            <a:endParaRPr lang="en-GB" sz="2400" u="sng" dirty="0"/>
          </a:p>
          <a:p>
            <a:pPr marL="0" indent="0" algn="ctr">
              <a:spcBef>
                <a:spcPts val="0"/>
              </a:spcBef>
              <a:spcAft>
                <a:spcPts val="0"/>
              </a:spcAft>
              <a:buClrTx/>
              <a:buNone/>
              <a:defRPr/>
            </a:pPr>
            <a:r>
              <a:rPr lang="en-GB" sz="2400" dirty="0"/>
              <a:t>2:09</a:t>
            </a:r>
            <a:endParaRPr lang="en-US" sz="2400" dirty="0"/>
          </a:p>
        </p:txBody>
      </p:sp>
      <p:pic>
        <p:nvPicPr>
          <p:cNvPr id="4" name="Immagine 3">
            <a:extLst>
              <a:ext uri="{FF2B5EF4-FFF2-40B4-BE49-F238E27FC236}">
                <a16:creationId xmlns:a16="http://schemas.microsoft.com/office/drawing/2014/main" id="{9B0024D7-8D46-4E1C-A066-4D3860A65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94757"/>
            <a:ext cx="5932630" cy="3668486"/>
          </a:xfrm>
          <a:prstGeom prst="rect">
            <a:avLst/>
          </a:prstGeom>
        </p:spPr>
      </p:pic>
      <p:sp>
        <p:nvSpPr>
          <p:cNvPr id="6" name="Ορθογώνιο 7">
            <a:extLst>
              <a:ext uri="{FF2B5EF4-FFF2-40B4-BE49-F238E27FC236}">
                <a16:creationId xmlns:a16="http://schemas.microsoft.com/office/drawing/2014/main" id="{99BC8FC5-500F-AA7E-7F9D-D1534219AA81}"/>
              </a:ext>
            </a:extLst>
          </p:cNvPr>
          <p:cNvSpPr/>
          <p:nvPr/>
        </p:nvSpPr>
        <p:spPr>
          <a:xfrm>
            <a:off x="8155173" y="-3933"/>
            <a:ext cx="4035568" cy="398569"/>
          </a:xfrm>
          <a:prstGeom prst="rect">
            <a:avLst/>
          </a:prstGeom>
          <a:solidFill>
            <a:srgbClr val="DDE0E5"/>
          </a:solidFill>
        </p:spPr>
        <p:txBody>
          <a:bodyPr vert="horz" lIns="91440" tIns="45720" rIns="91440" bIns="45720" rtlCol="0" anchor="ctr">
            <a:normAutofit fontScale="85000" lnSpcReduction="1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Gesundheits</a:t>
            </a: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-Apps für die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Frauengesundheit</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231464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6998945-7C26-4CE9-9C4A-563315C27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982" y="1467633"/>
            <a:ext cx="9688018" cy="5336707"/>
          </a:xfrm>
          <a:prstGeom prst="rect">
            <a:avLst/>
          </a:prstGeom>
        </p:spPr>
      </p:pic>
      <p:sp>
        <p:nvSpPr>
          <p:cNvPr id="5" name="Τίτλος 4"/>
          <p:cNvSpPr>
            <a:spLocks noGrp="1"/>
          </p:cNvSpPr>
          <p:nvPr>
            <p:ph type="title"/>
          </p:nvPr>
        </p:nvSpPr>
        <p:spPr>
          <a:xfrm>
            <a:off x="558000" y="817976"/>
            <a:ext cx="11396576" cy="599188"/>
          </a:xfrm>
        </p:spPr>
        <p:txBody>
          <a:bodyPr/>
          <a:lstStyle/>
          <a:p>
            <a:pPr algn="ctr"/>
            <a:r>
              <a:rPr lang="it-IT" dirty="0" err="1"/>
              <a:t>Frauengesundheit</a:t>
            </a:r>
            <a:r>
              <a:rPr lang="it-IT" dirty="0"/>
              <a:t> und </a:t>
            </a:r>
            <a:r>
              <a:rPr lang="it-IT" dirty="0" err="1"/>
              <a:t>Sie</a:t>
            </a:r>
            <a:endParaRPr lang="el-GR" dirty="0"/>
          </a:p>
        </p:txBody>
      </p:sp>
      <p:sp>
        <p:nvSpPr>
          <p:cNvPr id="10" name="Fumetto: ovale 9">
            <a:extLst>
              <a:ext uri="{FF2B5EF4-FFF2-40B4-BE49-F238E27FC236}">
                <a16:creationId xmlns:a16="http://schemas.microsoft.com/office/drawing/2014/main" id="{0CE53F31-FB14-4FEC-960E-9DAA1B381315}"/>
              </a:ext>
            </a:extLst>
          </p:cNvPr>
          <p:cNvSpPr/>
          <p:nvPr/>
        </p:nvSpPr>
        <p:spPr>
          <a:xfrm>
            <a:off x="141516" y="1537780"/>
            <a:ext cx="7467598" cy="1336537"/>
          </a:xfrm>
          <a:prstGeom prst="wedgeEllipseCallout">
            <a:avLst>
              <a:gd name="adj1" fmla="val -21999"/>
              <a:gd name="adj2" fmla="val 77160"/>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Θέση περιεχομένου 5">
            <a:extLst>
              <a:ext uri="{FF2B5EF4-FFF2-40B4-BE49-F238E27FC236}">
                <a16:creationId xmlns:a16="http://schemas.microsoft.com/office/drawing/2014/main" id="{EBD28C1D-0979-BF69-8F23-038370B1F3AD}"/>
              </a:ext>
            </a:extLst>
          </p:cNvPr>
          <p:cNvSpPr txBox="1">
            <a:spLocks/>
          </p:cNvSpPr>
          <p:nvPr/>
        </p:nvSpPr>
        <p:spPr>
          <a:xfrm>
            <a:off x="481801" y="1679188"/>
            <a:ext cx="10599856" cy="4893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400" dirty="0"/>
          </a:p>
          <a:p>
            <a:endParaRPr lang="en-US" dirty="0"/>
          </a:p>
        </p:txBody>
      </p:sp>
      <p:sp>
        <p:nvSpPr>
          <p:cNvPr id="6" name="Rettangolo 5">
            <a:extLst>
              <a:ext uri="{FF2B5EF4-FFF2-40B4-BE49-F238E27FC236}">
                <a16:creationId xmlns:a16="http://schemas.microsoft.com/office/drawing/2014/main" id="{1542E8B4-0E5D-4125-9D1A-7F2F4EA8BFA6}"/>
              </a:ext>
            </a:extLst>
          </p:cNvPr>
          <p:cNvSpPr/>
          <p:nvPr/>
        </p:nvSpPr>
        <p:spPr>
          <a:xfrm>
            <a:off x="613476" y="1780578"/>
            <a:ext cx="6271418" cy="850939"/>
          </a:xfrm>
          <a:prstGeom prst="rect">
            <a:avLst/>
          </a:prstGeom>
        </p:spPr>
        <p:txBody>
          <a:bodyPr wrap="square">
            <a:spAutoFit/>
          </a:bodyPr>
          <a:lstStyle/>
          <a:p>
            <a:pPr lvl="0" algn="ctr">
              <a:lnSpc>
                <a:spcPct val="130000"/>
              </a:lnSpc>
              <a:buSzPts val="1000"/>
              <a:tabLst>
                <a:tab pos="457200" algn="l"/>
              </a:tabLst>
            </a:pPr>
            <a:r>
              <a:rPr lang="de-DE" sz="2000" b="1" dirty="0">
                <a:latin typeface="Arial" panose="020B0604020202020204" pitchFamily="34" charset="0"/>
                <a:ea typeface="MyriadPro-Regular"/>
              </a:rPr>
              <a:t>Welche sind die wichtigsten Gesundheitsprobleme von Frauen für Sie?</a:t>
            </a:r>
          </a:p>
        </p:txBody>
      </p:sp>
      <p:sp>
        <p:nvSpPr>
          <p:cNvPr id="12" name="Fumetto: rettangolo 11">
            <a:extLst>
              <a:ext uri="{FF2B5EF4-FFF2-40B4-BE49-F238E27FC236}">
                <a16:creationId xmlns:a16="http://schemas.microsoft.com/office/drawing/2014/main" id="{7DD7476F-A981-4999-B264-986DA39351BC}"/>
              </a:ext>
            </a:extLst>
          </p:cNvPr>
          <p:cNvSpPr/>
          <p:nvPr/>
        </p:nvSpPr>
        <p:spPr>
          <a:xfrm>
            <a:off x="2950029" y="3444968"/>
            <a:ext cx="6389914" cy="862697"/>
          </a:xfrm>
          <a:prstGeom prst="wedgeRectCallout">
            <a:avLst>
              <a:gd name="adj1" fmla="val -23388"/>
              <a:gd name="adj2" fmla="val 117919"/>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8" name="Rettangolo 7">
            <a:extLst>
              <a:ext uri="{FF2B5EF4-FFF2-40B4-BE49-F238E27FC236}">
                <a16:creationId xmlns:a16="http://schemas.microsoft.com/office/drawing/2014/main" id="{F2323DDD-2984-429F-8B08-EC4DED705717}"/>
              </a:ext>
            </a:extLst>
          </p:cNvPr>
          <p:cNvSpPr/>
          <p:nvPr/>
        </p:nvSpPr>
        <p:spPr>
          <a:xfrm>
            <a:off x="2950029" y="3450846"/>
            <a:ext cx="6291942" cy="850939"/>
          </a:xfrm>
          <a:prstGeom prst="rect">
            <a:avLst/>
          </a:prstGeom>
          <a:noFill/>
        </p:spPr>
        <p:txBody>
          <a:bodyPr wrap="square">
            <a:spAutoFit/>
          </a:bodyPr>
          <a:lstStyle/>
          <a:p>
            <a:pPr algn="ctr" defTabSz="914400">
              <a:lnSpc>
                <a:spcPct val="130000"/>
              </a:lnSpc>
              <a:tabLst>
                <a:tab pos="457200" algn="l"/>
              </a:tabLst>
            </a:pPr>
            <a:r>
              <a:rPr lang="de-DE" sz="2000" b="1" strike="noStrike" spc="-1" dirty="0">
                <a:solidFill>
                  <a:schemeClr val="dk1"/>
                </a:solidFill>
                <a:latin typeface="Arial"/>
                <a:ea typeface="MyriadPro-Regular"/>
              </a:rPr>
              <a:t>Sind Sie mit dem Selbstmanagement dieser Probleme vertraut?</a:t>
            </a:r>
            <a:endParaRPr lang="de-DE" sz="2000" b="0" strike="noStrike" spc="-1" dirty="0">
              <a:solidFill>
                <a:srgbClr val="000000"/>
              </a:solidFill>
              <a:latin typeface="Arial"/>
            </a:endParaRPr>
          </a:p>
        </p:txBody>
      </p:sp>
      <p:sp>
        <p:nvSpPr>
          <p:cNvPr id="13" name="Fumetto: rettangolo con angoli arrotondati 12">
            <a:extLst>
              <a:ext uri="{FF2B5EF4-FFF2-40B4-BE49-F238E27FC236}">
                <a16:creationId xmlns:a16="http://schemas.microsoft.com/office/drawing/2014/main" id="{7E72C49B-6D02-43BA-AEAB-9829507336D8}"/>
              </a:ext>
            </a:extLst>
          </p:cNvPr>
          <p:cNvSpPr/>
          <p:nvPr/>
        </p:nvSpPr>
        <p:spPr>
          <a:xfrm>
            <a:off x="6411686" y="5018696"/>
            <a:ext cx="5542890" cy="862697"/>
          </a:xfrm>
          <a:prstGeom prst="wedgeRoundRectCallout">
            <a:avLst>
              <a:gd name="adj1" fmla="val -20833"/>
              <a:gd name="adj2" fmla="val 94046"/>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Rettangolo 8">
            <a:extLst>
              <a:ext uri="{FF2B5EF4-FFF2-40B4-BE49-F238E27FC236}">
                <a16:creationId xmlns:a16="http://schemas.microsoft.com/office/drawing/2014/main" id="{7D05C9FD-F1EE-45C7-ABF2-6293576B0621}"/>
              </a:ext>
            </a:extLst>
          </p:cNvPr>
          <p:cNvSpPr/>
          <p:nvPr/>
        </p:nvSpPr>
        <p:spPr>
          <a:xfrm>
            <a:off x="6524164" y="5029500"/>
            <a:ext cx="5430412" cy="850939"/>
          </a:xfrm>
          <a:prstGeom prst="rect">
            <a:avLst/>
          </a:prstGeom>
        </p:spPr>
        <p:txBody>
          <a:bodyPr wrap="square">
            <a:spAutoFit/>
          </a:bodyPr>
          <a:lstStyle/>
          <a:p>
            <a:pPr defTabSz="914400">
              <a:lnSpc>
                <a:spcPct val="130000"/>
              </a:lnSpc>
              <a:tabLst>
                <a:tab pos="457200" algn="l"/>
              </a:tabLst>
            </a:pPr>
            <a:r>
              <a:rPr lang="de-DE" sz="2000" b="1" strike="noStrike" spc="-1" dirty="0">
                <a:solidFill>
                  <a:schemeClr val="dk1"/>
                </a:solidFill>
                <a:latin typeface="Arial"/>
                <a:ea typeface="MyriadPro-Regular"/>
              </a:rPr>
              <a:t>Was sind Ihrer Meinung nach die Hauptprobleme?</a:t>
            </a:r>
            <a:endParaRPr lang="de-DE" sz="2000" b="0" strike="noStrike" spc="-1" dirty="0">
              <a:solidFill>
                <a:srgbClr val="000000"/>
              </a:solidFill>
              <a:latin typeface="Arial"/>
            </a:endParaRPr>
          </a:p>
        </p:txBody>
      </p:sp>
      <p:sp>
        <p:nvSpPr>
          <p:cNvPr id="14" name="Ορθογώνιο 7">
            <a:extLst>
              <a:ext uri="{FF2B5EF4-FFF2-40B4-BE49-F238E27FC236}">
                <a16:creationId xmlns:a16="http://schemas.microsoft.com/office/drawing/2014/main" id="{9D91585C-1196-400A-B102-83F1D5D82C56}"/>
              </a:ext>
            </a:extLst>
          </p:cNvPr>
          <p:cNvSpPr/>
          <p:nvPr/>
        </p:nvSpPr>
        <p:spPr>
          <a:xfrm>
            <a:off x="9752970" y="6411686"/>
            <a:ext cx="2373716"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Quelle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Pixabay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Lizenz</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Ορθογώνιο 7">
            <a:extLst>
              <a:ext uri="{FF2B5EF4-FFF2-40B4-BE49-F238E27FC236}">
                <a16:creationId xmlns:a16="http://schemas.microsoft.com/office/drawing/2014/main" id="{99BC8FC5-500F-AA7E-7F9D-D1534219AA81}"/>
              </a:ext>
            </a:extLst>
          </p:cNvPr>
          <p:cNvSpPr/>
          <p:nvPr/>
        </p:nvSpPr>
        <p:spPr>
          <a:xfrm>
            <a:off x="8155173" y="-3933"/>
            <a:ext cx="4035568" cy="398569"/>
          </a:xfrm>
          <a:prstGeom prst="rect">
            <a:avLst/>
          </a:prstGeom>
          <a:solidFill>
            <a:srgbClr val="DDE0E5"/>
          </a:solidFill>
        </p:spPr>
        <p:txBody>
          <a:bodyPr vert="horz" lIns="91440" tIns="45720" rIns="91440" bIns="45720" rtlCol="0" anchor="ctr">
            <a:normAutofit fontScale="85000" lnSpcReduction="1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Gesundheits</a:t>
            </a: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-Apps für die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Frauengesundheit</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Tree>
    <p:extLst>
      <p:ext uri="{BB962C8B-B14F-4D97-AF65-F5344CB8AC3E}">
        <p14:creationId xmlns:p14="http://schemas.microsoft.com/office/powerpoint/2010/main" val="1250625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4861665D-3545-4371-D4FD-B01C50631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C3BA353-B45A-3D76-32E0-0491649809B6}"/>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7.1.3</a:t>
            </a:r>
            <a:r>
              <a:rPr lang="en-US" altLang="el-GR" dirty="0"/>
              <a:t/>
            </a:r>
            <a:br>
              <a:rPr lang="en-US" altLang="el-GR" dirty="0"/>
            </a:br>
            <a:r>
              <a:rPr lang="en-US" altLang="el-GR" dirty="0" err="1">
                <a:solidFill>
                  <a:srgbClr val="C01E24"/>
                </a:solidFill>
              </a:rPr>
              <a:t>Menstruationszyklus</a:t>
            </a:r>
            <a:r>
              <a:rPr lang="en-US" altLang="el-GR" dirty="0">
                <a:solidFill>
                  <a:srgbClr val="C01E24"/>
                </a:solidFill>
              </a:rPr>
              <a:t> und </a:t>
            </a:r>
            <a:r>
              <a:rPr lang="en-US" altLang="el-GR" dirty="0" err="1">
                <a:solidFill>
                  <a:srgbClr val="C01E24"/>
                </a:solidFill>
              </a:rPr>
              <a:t>Verhütung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marL="0" marR="0" lvl="0" indent="0" algn="l" defTabSz="914400" rtl="0" eaLnBrk="1" fontAlgn="auto" latinLnBrk="0" hangingPunct="1">
              <a:lnSpc>
                <a:spcPct val="150000"/>
              </a:lnSpc>
              <a:spcBef>
                <a:spcPts val="601"/>
              </a:spcBef>
              <a:spcAft>
                <a:spcPts val="0"/>
              </a:spcAft>
              <a:buClrTx/>
              <a:buSzTx/>
              <a:buFontTx/>
              <a:buNone/>
              <a:tabLst>
                <a:tab pos="0" algn="l"/>
              </a:tabLst>
              <a:defRPr/>
            </a:pPr>
            <a:r>
              <a:rPr kumimoji="0" lang="de-DE" sz="1900" b="0" i="0" u="none" strike="noStrike" kern="1200" cap="none" spc="-1" normalizeH="0" baseline="0" noProof="0" dirty="0">
                <a:ln>
                  <a:noFill/>
                </a:ln>
                <a:solidFill>
                  <a:srgbClr val="000000"/>
                </a:solidFill>
                <a:effectLst/>
                <a:uLnTx/>
                <a:uFillTx/>
                <a:latin typeface="Calibri"/>
                <a:ea typeface="Calibri"/>
              </a:rPr>
              <a:t>Informationen über:</a:t>
            </a:r>
            <a:endParaRPr kumimoji="0" lang="de-DE" sz="19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50000"/>
              </a:lnSpc>
              <a:spcBef>
                <a:spcPts val="601"/>
              </a:spcBef>
              <a:spcAft>
                <a:spcPts val="0"/>
              </a:spcAft>
              <a:buClr>
                <a:srgbClr val="C01E24"/>
              </a:buClr>
              <a:buSzTx/>
              <a:buFont typeface="Wingdings" charset="2"/>
              <a:buChar char=""/>
              <a:tabLst>
                <a:tab pos="457200" algn="l"/>
              </a:tabLst>
              <a:defRPr/>
            </a:pPr>
            <a:r>
              <a:rPr kumimoji="0" lang="de-DE" sz="1900" b="0" i="0" u="none" strike="noStrike" kern="1200" cap="none" spc="-1" normalizeH="0" baseline="0" noProof="0" dirty="0">
                <a:ln>
                  <a:noFill/>
                </a:ln>
                <a:solidFill>
                  <a:srgbClr val="000000"/>
                </a:solidFill>
                <a:effectLst/>
                <a:uLnTx/>
                <a:uFillTx/>
                <a:latin typeface="Calibri"/>
                <a:ea typeface="Calibri"/>
              </a:rPr>
              <a:t>Grundkonzepte zum Menstruationszyklus und Verhütungsmethoden.</a:t>
            </a:r>
            <a:endParaRPr kumimoji="0" lang="de-DE" sz="19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50000"/>
              </a:lnSpc>
              <a:spcBef>
                <a:spcPts val="601"/>
              </a:spcBef>
              <a:spcAft>
                <a:spcPts val="0"/>
              </a:spcAft>
              <a:buClr>
                <a:srgbClr val="C01E24"/>
              </a:buClr>
              <a:buSzTx/>
              <a:buFont typeface="Wingdings" charset="2"/>
              <a:buChar char=""/>
              <a:tabLst>
                <a:tab pos="457200" algn="l"/>
              </a:tabLst>
              <a:defRPr/>
            </a:pPr>
            <a:r>
              <a:rPr kumimoji="0" lang="de-DE" sz="1900" b="0" i="0" u="none" strike="noStrike" kern="1200" cap="none" spc="-1" normalizeH="0" baseline="0" noProof="0" dirty="0">
                <a:ln>
                  <a:noFill/>
                </a:ln>
                <a:solidFill>
                  <a:srgbClr val="000000"/>
                </a:solidFill>
                <a:effectLst/>
                <a:uLnTx/>
                <a:uFillTx/>
                <a:latin typeface="Calibri"/>
                <a:ea typeface="Calibri"/>
              </a:rPr>
              <a:t>Gründe für die Verwendung von Menstruationszyklus-Trackern.</a:t>
            </a:r>
            <a:endParaRPr kumimoji="0" lang="de-DE" sz="19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50000"/>
              </a:lnSpc>
              <a:spcBef>
                <a:spcPts val="601"/>
              </a:spcBef>
              <a:spcAft>
                <a:spcPts val="0"/>
              </a:spcAft>
              <a:buClr>
                <a:srgbClr val="C01E24"/>
              </a:buClr>
              <a:buSzTx/>
              <a:buFont typeface="Wingdings" charset="2"/>
              <a:buChar char=""/>
              <a:tabLst>
                <a:tab pos="457200" algn="l"/>
              </a:tabLst>
              <a:defRPr/>
            </a:pPr>
            <a:r>
              <a:rPr kumimoji="0" lang="de-DE" sz="1900" b="0" i="0" u="none" strike="noStrike" kern="1200" cap="none" spc="-1" normalizeH="0" baseline="0" noProof="0" dirty="0">
                <a:ln>
                  <a:noFill/>
                </a:ln>
                <a:solidFill>
                  <a:srgbClr val="000000"/>
                </a:solidFill>
                <a:effectLst/>
                <a:uLnTx/>
                <a:uFillTx/>
                <a:latin typeface="Calibri"/>
                <a:ea typeface="Calibri"/>
              </a:rPr>
              <a:t>Menstruationszyklus-Tracker-Apps identifizieren und klassifizieren.</a:t>
            </a:r>
            <a:endParaRPr kumimoji="0" lang="de-DE" sz="1900" b="0" i="0" u="none" strike="noStrike" kern="1200" cap="none" spc="-1"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1979328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4025"/>
            <a:ext cx="11059692" cy="605096"/>
          </a:xfrm>
        </p:spPr>
        <p:txBody>
          <a:bodyPr/>
          <a:lstStyle/>
          <a:p>
            <a:r>
              <a:rPr lang="it-IT" dirty="0" err="1"/>
              <a:t>Menstruationszyklus</a:t>
            </a: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7.1.3 </a:t>
            </a:r>
            <a:r>
              <a:rPr lang="en-US" altLang="el-GR" dirty="0" err="1">
                <a:solidFill>
                  <a:schemeClr val="bg1"/>
                </a:solidFill>
                <a:latin typeface="+mj-lt"/>
                <a:ea typeface="+mj-ea"/>
                <a:cs typeface="+mj-cs"/>
              </a:rPr>
              <a:t>Menstruationszyklus</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Verhütung</a:t>
            </a:r>
            <a:endParaRPr lang="en-US" dirty="0">
              <a:solidFill>
                <a:schemeClr val="bg1"/>
              </a:solidFill>
              <a:latin typeface="+mj-lt"/>
              <a:ea typeface="+mj-ea"/>
              <a:cs typeface="+mj-cs"/>
            </a:endParaRPr>
          </a:p>
        </p:txBody>
      </p:sp>
      <p:pic>
        <p:nvPicPr>
          <p:cNvPr id="3" name="Immagine 2">
            <a:extLst>
              <a:ext uri="{FF2B5EF4-FFF2-40B4-BE49-F238E27FC236}">
                <a16:creationId xmlns:a16="http://schemas.microsoft.com/office/drawing/2014/main" id="{11FE0CAE-FA8B-481E-8C0C-6B0D0CA2A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926" y="3339793"/>
            <a:ext cx="4627473" cy="3054855"/>
          </a:xfrm>
          <a:prstGeom prst="rect">
            <a:avLst/>
          </a:prstGeom>
        </p:spPr>
      </p:pic>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557998" y="1289121"/>
            <a:ext cx="11352402" cy="1824194"/>
          </a:xfrm>
        </p:spPr>
        <p:txBody>
          <a:bodyPr>
            <a:normAutofit fontScale="92500" lnSpcReduction="20000"/>
          </a:bodyPr>
          <a:lstStyle/>
          <a:p>
            <a:pPr marL="0" indent="0" algn="just">
              <a:lnSpc>
                <a:spcPct val="120000"/>
              </a:lnSpc>
              <a:buNone/>
            </a:pPr>
            <a:r>
              <a:rPr lang="de-DE" dirty="0"/>
              <a:t>Die Menstruation ist die Ablösung der Gebärmutterschleimhaut (Endometrium), die mit Blutungen einhergeht. Sie tritt in etwa monatlichen Zyklen während des gesamten reproduktiven Lebens einer Frau auf, außer während der Schwangerschaft. Die Menstruation beginnt in der Pubertät (bei der Menarche) und endet endgültig in der Menopause (definiert als 1 Jahr nach dem letzten Menstruationszyklus).</a:t>
            </a:r>
          </a:p>
        </p:txBody>
      </p:sp>
      <p:sp>
        <p:nvSpPr>
          <p:cNvPr id="8" name="Ορθογώνιο 7">
            <a:extLst>
              <a:ext uri="{FF2B5EF4-FFF2-40B4-BE49-F238E27FC236}">
                <a16:creationId xmlns:a16="http://schemas.microsoft.com/office/drawing/2014/main" id="{5407D62C-7CB0-0A51-C867-A4EDBCA91486}"/>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11" name="Rettangolo 10">
            <a:extLst>
              <a:ext uri="{FF2B5EF4-FFF2-40B4-BE49-F238E27FC236}">
                <a16:creationId xmlns:a16="http://schemas.microsoft.com/office/drawing/2014/main" id="{6F147614-6E75-4DA2-B4E4-F4B0481D666C}"/>
              </a:ext>
            </a:extLst>
          </p:cNvPr>
          <p:cNvSpPr/>
          <p:nvPr/>
        </p:nvSpPr>
        <p:spPr>
          <a:xfrm>
            <a:off x="637053" y="3999219"/>
            <a:ext cx="5597146" cy="2308324"/>
          </a:xfrm>
          <a:prstGeom prst="rect">
            <a:avLst/>
          </a:prstGeom>
          <a:ln>
            <a:solidFill>
              <a:srgbClr val="C00000"/>
            </a:solidFill>
          </a:ln>
        </p:spPr>
        <p:txBody>
          <a:bodyPr wrap="square">
            <a:spAutoFit/>
          </a:bodyPr>
          <a:lstStyle/>
          <a:p>
            <a:pPr algn="ctr"/>
            <a:r>
              <a:rPr lang="de-DE" sz="2400" b="1" dirty="0">
                <a:solidFill>
                  <a:srgbClr val="000000"/>
                </a:solidFill>
                <a:latin typeface="Calibri" panose="020F0502020204030204" pitchFamily="34" charset="0"/>
              </a:rPr>
              <a:t>Der Menstruationszyklus ist eines der wichtigsten Vitalzeichen für die Gesundheit der Frau. Durch die Verfolgung des Zyklus können Tracker-Apps auf mögliche gesundheitliche Probleme hinweisen.</a:t>
            </a:r>
          </a:p>
        </p:txBody>
      </p:sp>
    </p:spTree>
    <p:extLst>
      <p:ext uri="{BB962C8B-B14F-4D97-AF65-F5344CB8AC3E}">
        <p14:creationId xmlns:p14="http://schemas.microsoft.com/office/powerpoint/2010/main" val="568782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F317811-CB27-4D2C-8DDD-F7DB5A610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914" y="3535324"/>
            <a:ext cx="6228756" cy="2859324"/>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4025"/>
            <a:ext cx="11059692" cy="605096"/>
          </a:xfrm>
        </p:spPr>
        <p:txBody>
          <a:bodyPr/>
          <a:lstStyle/>
          <a:p>
            <a:r>
              <a:rPr lang="it-IT" dirty="0" err="1"/>
              <a:t>Period</a:t>
            </a:r>
            <a:r>
              <a:rPr lang="it-IT" dirty="0"/>
              <a:t> Tracking Apps</a:t>
            </a:r>
            <a:endParaRPr lang="en-US" dirty="0"/>
          </a:p>
        </p:txBody>
      </p:sp>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644384" y="1421689"/>
            <a:ext cx="10973307" cy="2113636"/>
          </a:xfrm>
        </p:spPr>
        <p:txBody>
          <a:bodyPr>
            <a:noAutofit/>
          </a:bodyPr>
          <a:lstStyle/>
          <a:p>
            <a:pPr marL="0" indent="0" algn="just" defTabSz="914400">
              <a:lnSpc>
                <a:spcPct val="120000"/>
              </a:lnSpc>
              <a:spcBef>
                <a:spcPts val="601"/>
              </a:spcBef>
              <a:spcAft>
                <a:spcPts val="601"/>
              </a:spcAft>
              <a:buNone/>
              <a:tabLst>
                <a:tab pos="0" algn="l"/>
              </a:tabLst>
            </a:pPr>
            <a:r>
              <a:rPr lang="de-DE" sz="1600" b="0" strike="noStrike" spc="-1" dirty="0">
                <a:solidFill>
                  <a:schemeClr val="dk1"/>
                </a:solidFill>
                <a:latin typeface="Calibri"/>
                <a:ea typeface="DejaVu Sans"/>
              </a:rPr>
              <a:t>Per Definition beginnt der Menstruationszyklus mit dem ersten Tag der Blutung, der als Tag 1 gezählt wird. Der Zyklus endet kurz vor der nächsten Monatsblutung. Menstruationszyklen dauern normalerweise zwischen 24 und 38 Tagen. Nur 10 bis 15 % der Frauen haben einen Zyklus, der genau 28 Tage dauert. Bei mindestens 20 % der Frauen sind die Zyklen außerdem unregelmäßig. Das heißt, sie sind länger oder kürzer als der normale Bereich.</a:t>
            </a:r>
            <a:endParaRPr lang="de-DE" sz="1600" b="0" strike="noStrike" spc="-1" dirty="0">
              <a:solidFill>
                <a:srgbClr val="000000"/>
              </a:solidFill>
              <a:latin typeface="Arial"/>
            </a:endParaRPr>
          </a:p>
          <a:p>
            <a:pPr marL="0" indent="0" algn="just" defTabSz="914400">
              <a:lnSpc>
                <a:spcPct val="120000"/>
              </a:lnSpc>
              <a:spcBef>
                <a:spcPts val="601"/>
              </a:spcBef>
              <a:spcAft>
                <a:spcPts val="601"/>
              </a:spcAft>
              <a:buNone/>
              <a:tabLst>
                <a:tab pos="0" algn="l"/>
              </a:tabLst>
            </a:pPr>
            <a:r>
              <a:rPr lang="de-DE" sz="1600" b="0" strike="noStrike" spc="-1" dirty="0">
                <a:solidFill>
                  <a:schemeClr val="dk1"/>
                </a:solidFill>
                <a:latin typeface="Calibri"/>
                <a:ea typeface="DejaVu Sans"/>
              </a:rPr>
              <a:t>Im einfachsten Fall</a:t>
            </a:r>
            <a:r>
              <a:rPr lang="de-DE" sz="1600" spc="-1" dirty="0">
                <a:solidFill>
                  <a:schemeClr val="dk1"/>
                </a:solidFill>
                <a:latin typeface="Calibri"/>
                <a:ea typeface="DejaVu Sans"/>
              </a:rPr>
              <a:t> geben </a:t>
            </a:r>
            <a:r>
              <a:rPr lang="de-DE" sz="1600" b="0" strike="noStrike" spc="-1" dirty="0">
                <a:solidFill>
                  <a:schemeClr val="dk1"/>
                </a:solidFill>
                <a:latin typeface="Calibri"/>
                <a:ea typeface="DejaVu Sans"/>
              </a:rPr>
              <a:t>Frauen das Anfangs- und Enddatum ihrer Periode in die App ein, die dann auf der Grundlage dieser Informationen das nächste Anfangsdatum errechnet. Anhand dieser Daten kann die App auch den Eisprung abschätzen, also den Zeitpunkt, an dem eine Empfängnis am wahrscheinlichsten ist. </a:t>
            </a:r>
            <a:endParaRPr lang="de-DE" sz="1600" b="0" strike="noStrike" spc="-1" dirty="0">
              <a:solidFill>
                <a:srgbClr val="000000"/>
              </a:solidFill>
              <a:latin typeface="Arial"/>
            </a:endParaRPr>
          </a:p>
        </p:txBody>
      </p:sp>
      <p:sp>
        <p:nvSpPr>
          <p:cNvPr id="8" name="Ορθογώνιο 7">
            <a:extLst>
              <a:ext uri="{FF2B5EF4-FFF2-40B4-BE49-F238E27FC236}">
                <a16:creationId xmlns:a16="http://schemas.microsoft.com/office/drawing/2014/main" id="{5407D62C-7CB0-0A51-C867-A4EDBCA91486}"/>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2" name="Rettangolo 1">
            <a:extLst>
              <a:ext uri="{FF2B5EF4-FFF2-40B4-BE49-F238E27FC236}">
                <a16:creationId xmlns:a16="http://schemas.microsoft.com/office/drawing/2014/main" id="{194BF229-0CB9-4898-B587-71CB2BBDFF8B}"/>
              </a:ext>
            </a:extLst>
          </p:cNvPr>
          <p:cNvSpPr/>
          <p:nvPr/>
        </p:nvSpPr>
        <p:spPr>
          <a:xfrm>
            <a:off x="644384" y="3894545"/>
            <a:ext cx="4820245" cy="1569660"/>
          </a:xfrm>
          <a:prstGeom prst="rect">
            <a:avLst/>
          </a:prstGeom>
        </p:spPr>
        <p:txBody>
          <a:bodyPr wrap="square">
            <a:spAutoFit/>
          </a:bodyPr>
          <a:lstStyle/>
          <a:p>
            <a:pPr algn="just"/>
            <a:r>
              <a:rPr lang="de-DE" sz="1600" dirty="0">
                <a:ln w="0"/>
              </a:rPr>
              <a:t>Einige bieten die Aufzeichnung zusätzlicher Daten wie basaler Körpertemperatur, Schlafverhalten, Menstruationsschmerzen und sexuelle Aktivität an, die weitere Anhaltspunkte liefern können - obwohl es Bedenken gibt, wofür diese Daten von den Entwicklern der App sonst noch verwendet werden können.</a:t>
            </a:r>
          </a:p>
        </p:txBody>
      </p:sp>
      <p:sp>
        <p:nvSpPr>
          <p:cNvPr id="9" name="Ορθογώνιο 7">
            <a:extLst>
              <a:ext uri="{FF2B5EF4-FFF2-40B4-BE49-F238E27FC236}">
                <a16:creationId xmlns:a16="http://schemas.microsoft.com/office/drawing/2014/main" id="{C9BBAEAE-1B25-98CB-1261-68DBD3D21AE3}"/>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7.1.3 </a:t>
            </a:r>
            <a:r>
              <a:rPr lang="en-US" altLang="el-GR" dirty="0" err="1">
                <a:solidFill>
                  <a:schemeClr val="bg1"/>
                </a:solidFill>
                <a:latin typeface="+mj-lt"/>
                <a:ea typeface="+mj-ea"/>
                <a:cs typeface="+mj-cs"/>
              </a:rPr>
              <a:t>Menstruationszyklus</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Verhütung</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603481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6068490" cy="2561566"/>
          </a:xfrm>
          <a:prstGeom prst="rect">
            <a:avLst/>
          </a:prstGeom>
          <a:noFill/>
          <a:ln>
            <a:noFill/>
          </a:ln>
        </p:spPr>
        <p:txBody>
          <a:bodyPr spcFirstLastPara="1" wrap="square" lIns="91425" tIns="45700" rIns="91425" bIns="45700" anchor="ctr" anchorCtr="0">
            <a:normAutofit fontScale="62500" lnSpcReduction="20000"/>
          </a:bodyPr>
          <a:lstStyle/>
          <a:p>
            <a:pPr defTabSz="914400">
              <a:lnSpc>
                <a:spcPct val="100000"/>
              </a:lnSpc>
              <a:spcAft>
                <a:spcPts val="601"/>
              </a:spcAft>
            </a:pPr>
            <a:r>
              <a:rPr lang="de-DE" sz="9600" b="0" strike="noStrike" spc="-1" dirty="0">
                <a:solidFill>
                  <a:srgbClr val="C00000"/>
                </a:solidFill>
                <a:latin typeface="Calibri Light"/>
                <a:ea typeface="Calibri"/>
              </a:rPr>
              <a:t>7</a:t>
            </a:r>
            <a:r>
              <a:rPr lang="de-DE" sz="6600" dirty="0"/>
              <a:t/>
            </a:r>
            <a:br>
              <a:rPr lang="de-DE" sz="6600" dirty="0"/>
            </a:br>
            <a:r>
              <a:rPr lang="de-DE" sz="7200" b="0" strike="noStrike" spc="-1" dirty="0">
                <a:solidFill>
                  <a:schemeClr val="dk1"/>
                </a:solidFill>
                <a:latin typeface="Calibri"/>
                <a:ea typeface="Calibri"/>
              </a:rPr>
              <a:t>Frauengesundheit und relevante Gesundheits-Apps</a:t>
            </a:r>
            <a:endParaRPr lang="de-DE" sz="7200" b="0" strike="noStrike" spc="-1" dirty="0">
              <a:solidFill>
                <a:srgbClr val="000000"/>
              </a:solidFill>
              <a:latin typeface="Arial"/>
            </a:endParaRPr>
          </a:p>
        </p:txBody>
      </p:sp>
      <p:pic>
        <p:nvPicPr>
          <p:cNvPr id="3" name="Εικόνα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65174" y="2117904"/>
            <a:ext cx="5622471" cy="3748314"/>
          </a:xfrm>
          <a:prstGeom prst="rect">
            <a:avLst/>
          </a:prstGeom>
        </p:spPr>
      </p:pic>
    </p:spTree>
    <p:extLst>
      <p:ext uri="{BB962C8B-B14F-4D97-AF65-F5344CB8AC3E}">
        <p14:creationId xmlns:p14="http://schemas.microsoft.com/office/powerpoint/2010/main" val="291747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F317811-CB27-4D2C-8DDD-F7DB5A610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30" y="1380773"/>
            <a:ext cx="11282361" cy="5179192"/>
          </a:xfrm>
          <a:prstGeom prst="rect">
            <a:avLst/>
          </a:prstGeom>
        </p:spPr>
      </p:pic>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644384" y="1421688"/>
            <a:ext cx="11212285" cy="4972960"/>
          </a:xfrm>
        </p:spPr>
        <p:txBody>
          <a:bodyPr>
            <a:normAutofit/>
          </a:bodyPr>
          <a:lstStyle/>
          <a:p>
            <a:pPr marL="0" indent="0" algn="ctr">
              <a:spcBef>
                <a:spcPts val="0"/>
              </a:spcBef>
              <a:spcAft>
                <a:spcPts val="0"/>
              </a:spcAft>
              <a:buClrTx/>
              <a:buNone/>
              <a:defRPr/>
            </a:pPr>
            <a:r>
              <a:rPr lang="en-GB" b="1" dirty="0"/>
              <a:t>Videos</a:t>
            </a:r>
          </a:p>
          <a:p>
            <a:pPr marL="0" indent="0" algn="ctr">
              <a:spcBef>
                <a:spcPts val="0"/>
              </a:spcBef>
              <a:spcAft>
                <a:spcPts val="0"/>
              </a:spcAft>
              <a:buClrTx/>
              <a:buNone/>
              <a:defRPr/>
            </a:pPr>
            <a:endParaRPr lang="en-GB" b="1" dirty="0">
              <a:hlinkClick r:id="rId4"/>
            </a:endParaRPr>
          </a:p>
          <a:p>
            <a:pPr marL="0" indent="0" algn="ctr">
              <a:spcBef>
                <a:spcPts val="0"/>
              </a:spcBef>
              <a:spcAft>
                <a:spcPts val="0"/>
              </a:spcAft>
              <a:buClrTx/>
              <a:buNone/>
              <a:defRPr/>
            </a:pPr>
            <a:endParaRPr lang="en-GB" b="1" u="sng" dirty="0">
              <a:hlinkClick r:id="rId4"/>
            </a:endParaRPr>
          </a:p>
          <a:p>
            <a:pPr marL="0" indent="0" algn="ctr">
              <a:spcBef>
                <a:spcPts val="0"/>
              </a:spcBef>
              <a:spcAft>
                <a:spcPts val="0"/>
              </a:spcAft>
              <a:buClrTx/>
              <a:buNone/>
              <a:defRPr/>
            </a:pPr>
            <a:r>
              <a:rPr lang="en-GB" b="1" u="sng" dirty="0">
                <a:hlinkClick r:id="rId4"/>
              </a:rPr>
              <a:t>https://www.youtube.com/watch?v=WOi2Bwvp6hw</a:t>
            </a:r>
            <a:r>
              <a:rPr lang="en-GB" dirty="0"/>
              <a:t> - </a:t>
            </a:r>
            <a:r>
              <a:rPr lang="en-US" b="1" dirty="0"/>
              <a:t>This is Your Period in 2 Minutes (</a:t>
            </a:r>
            <a:r>
              <a:rPr lang="en-US" b="1" dirty="0" err="1"/>
              <a:t>Englisch</a:t>
            </a:r>
            <a:r>
              <a:rPr lang="en-US" b="1" dirty="0"/>
              <a:t>)</a:t>
            </a:r>
          </a:p>
          <a:p>
            <a:pPr marL="0" indent="0" algn="ctr">
              <a:spcBef>
                <a:spcPts val="0"/>
              </a:spcBef>
              <a:spcAft>
                <a:spcPts val="0"/>
              </a:spcAft>
              <a:buClrTx/>
              <a:buNone/>
              <a:defRPr/>
            </a:pPr>
            <a:endParaRPr lang="en-US" dirty="0"/>
          </a:p>
          <a:p>
            <a:pPr marL="0" indent="0" algn="ctr">
              <a:spcBef>
                <a:spcPts val="0"/>
              </a:spcBef>
              <a:spcAft>
                <a:spcPts val="0"/>
              </a:spcAft>
              <a:buClrTx/>
              <a:buNone/>
              <a:defRPr/>
            </a:pPr>
            <a:endParaRPr lang="en-US" dirty="0"/>
          </a:p>
          <a:p>
            <a:pPr marL="0" indent="0" algn="ctr">
              <a:spcBef>
                <a:spcPts val="0"/>
              </a:spcBef>
              <a:spcAft>
                <a:spcPts val="0"/>
              </a:spcAft>
              <a:buClrTx/>
              <a:buNone/>
              <a:defRPr/>
            </a:pPr>
            <a:r>
              <a:rPr lang="en-GB" b="1" u="sng" dirty="0">
                <a:hlinkClick r:id="rId5"/>
              </a:rPr>
              <a:t>https://www.youtube.com/watch?v=XJ8Zqq84s00</a:t>
            </a:r>
            <a:r>
              <a:rPr lang="en-GB" dirty="0"/>
              <a:t> - </a:t>
            </a:r>
            <a:r>
              <a:rPr lang="en-US" b="1" dirty="0"/>
              <a:t>Your cycle in 3 minutes (Flo App - </a:t>
            </a:r>
            <a:r>
              <a:rPr lang="en-US" b="1" dirty="0" err="1"/>
              <a:t>Englisch</a:t>
            </a:r>
            <a:r>
              <a:rPr lang="en-US" b="1" dirty="0"/>
              <a:t>)</a:t>
            </a:r>
          </a:p>
          <a:p>
            <a:pPr marL="0" indent="0" algn="ctr">
              <a:spcBef>
                <a:spcPts val="0"/>
              </a:spcBef>
              <a:spcAft>
                <a:spcPts val="0"/>
              </a:spcAft>
              <a:buClrTx/>
              <a:buNone/>
              <a:defRPr/>
            </a:pPr>
            <a:endParaRPr lang="en-US" dirty="0"/>
          </a:p>
          <a:p>
            <a:pPr marL="0" indent="0" algn="ctr">
              <a:spcBef>
                <a:spcPts val="0"/>
              </a:spcBef>
              <a:spcAft>
                <a:spcPts val="0"/>
              </a:spcAft>
              <a:buClrTx/>
              <a:buNone/>
              <a:defRPr/>
            </a:pPr>
            <a:endParaRPr lang="en-US" dirty="0"/>
          </a:p>
          <a:p>
            <a:pPr marL="0" indent="0" algn="ctr">
              <a:spcBef>
                <a:spcPts val="0"/>
              </a:spcBef>
              <a:spcAft>
                <a:spcPts val="0"/>
              </a:spcAft>
              <a:buClrTx/>
              <a:buNone/>
              <a:defRPr/>
            </a:pPr>
            <a:r>
              <a:rPr lang="it-IT" b="1" u="sng" dirty="0">
                <a:hlinkClick r:id="rId6"/>
              </a:rPr>
              <a:t>https://www.youtube.com/watch?v=kLpzLHj-RzE&amp;t=53s</a:t>
            </a:r>
            <a:r>
              <a:rPr lang="it-IT" dirty="0"/>
              <a:t> - </a:t>
            </a:r>
            <a:r>
              <a:rPr lang="it-IT" b="1" dirty="0"/>
              <a:t>Ciclo mestruale: le false credenze (</a:t>
            </a:r>
            <a:r>
              <a:rPr lang="it-IT" b="1" dirty="0" err="1"/>
              <a:t>Italienisch</a:t>
            </a:r>
            <a:r>
              <a:rPr lang="it-IT" b="1" dirty="0"/>
              <a:t>)</a:t>
            </a:r>
            <a:endParaRPr lang="en-GB" b="1" dirty="0"/>
          </a:p>
          <a:p>
            <a:pPr marL="0" indent="0" algn="just">
              <a:lnSpc>
                <a:spcPct val="120000"/>
              </a:lnSpc>
              <a:buNone/>
            </a:pPr>
            <a:endParaRPr lang="en-US" dirty="0"/>
          </a:p>
        </p:txBody>
      </p:sp>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4025"/>
            <a:ext cx="11059692" cy="605096"/>
          </a:xfrm>
        </p:spPr>
        <p:txBody>
          <a:bodyPr/>
          <a:lstStyle/>
          <a:p>
            <a:pPr algn="ctr"/>
            <a:r>
              <a:rPr lang="it-IT" dirty="0" err="1"/>
              <a:t>Menstruations</a:t>
            </a:r>
            <a:r>
              <a:rPr lang="it-IT" dirty="0"/>
              <a:t>-Tracking-Apps</a:t>
            </a:r>
            <a:endParaRPr lang="en-US" dirty="0"/>
          </a:p>
        </p:txBody>
      </p:sp>
      <p:sp>
        <p:nvSpPr>
          <p:cNvPr id="8" name="Ορθογώνιο 7">
            <a:extLst>
              <a:ext uri="{FF2B5EF4-FFF2-40B4-BE49-F238E27FC236}">
                <a16:creationId xmlns:a16="http://schemas.microsoft.com/office/drawing/2014/main" id="{5407D62C-7CB0-0A51-C867-A4EDBCA91486}"/>
              </a:ext>
            </a:extLst>
          </p:cNvPr>
          <p:cNvSpPr/>
          <p:nvPr/>
        </p:nvSpPr>
        <p:spPr>
          <a:xfrm>
            <a:off x="9752970" y="6394648"/>
            <a:ext cx="2411718" cy="276999"/>
          </a:xfrm>
          <a:prstGeom prst="rect">
            <a:avLst/>
          </a:prstGeom>
        </p:spPr>
        <p:txBody>
          <a:bodyPr wrap="square">
            <a:spAutoFit/>
          </a:bodyPr>
          <a:lstStyle/>
          <a:p>
            <a:pPr algn="r"/>
            <a:r>
              <a:rPr lang="en-US" sz="1200" dirty="0">
                <a:hlinkClick r:id="rId7"/>
              </a:rPr>
              <a:t>Quelle</a:t>
            </a:r>
            <a:r>
              <a:rPr lang="en-US" sz="1200" dirty="0"/>
              <a:t>| </a:t>
            </a:r>
            <a:r>
              <a:rPr lang="en-US" sz="1200" dirty="0" err="1">
                <a:hlinkClick r:id="rId8"/>
              </a:rPr>
              <a:t>Pixabay</a:t>
            </a:r>
            <a:r>
              <a:rPr lang="en-US" sz="1200" dirty="0">
                <a:hlinkClick r:id="rId8"/>
              </a:rPr>
              <a:t> </a:t>
            </a:r>
            <a:r>
              <a:rPr lang="en-US" sz="1200" dirty="0" err="1">
                <a:hlinkClick r:id="rId8"/>
              </a:rPr>
              <a:t>Lizenz</a:t>
            </a:r>
            <a:endParaRPr lang="en-US" sz="1200" dirty="0"/>
          </a:p>
        </p:txBody>
      </p:sp>
      <p:sp>
        <p:nvSpPr>
          <p:cNvPr id="3" name="Ορθογώνιο 7">
            <a:extLst>
              <a:ext uri="{FF2B5EF4-FFF2-40B4-BE49-F238E27FC236}">
                <a16:creationId xmlns:a16="http://schemas.microsoft.com/office/drawing/2014/main" id="{9ABBA39B-6FD1-46DC-22DE-0A171F86DA65}"/>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7.1.3 </a:t>
            </a:r>
            <a:r>
              <a:rPr lang="en-US" altLang="el-GR" dirty="0" err="1">
                <a:solidFill>
                  <a:schemeClr val="bg1"/>
                </a:solidFill>
                <a:latin typeface="+mj-lt"/>
                <a:ea typeface="+mj-ea"/>
                <a:cs typeface="+mj-cs"/>
              </a:rPr>
              <a:t>Menstruationszyklus</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Verhütung</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819429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4025"/>
            <a:ext cx="6459072" cy="605096"/>
          </a:xfrm>
        </p:spPr>
        <p:txBody>
          <a:bodyPr>
            <a:normAutofit fontScale="90000"/>
          </a:bodyPr>
          <a:lstStyle/>
          <a:p>
            <a:r>
              <a:rPr lang="de-DE" dirty="0"/>
              <a:t>Gründe für die Verwendung von Menstruations-Tracking-Apps</a:t>
            </a:r>
          </a:p>
        </p:txBody>
      </p:sp>
      <p:sp>
        <p:nvSpPr>
          <p:cNvPr id="4" name="Θέση περιεχομένου 5">
            <a:extLst>
              <a:ext uri="{FF2B5EF4-FFF2-40B4-BE49-F238E27FC236}">
                <a16:creationId xmlns:a16="http://schemas.microsoft.com/office/drawing/2014/main" id="{51C815F9-D106-FD55-36C1-AF8F5302263A}"/>
              </a:ext>
            </a:extLst>
          </p:cNvPr>
          <p:cNvSpPr>
            <a:spLocks noGrp="1"/>
          </p:cNvSpPr>
          <p:nvPr>
            <p:ph sz="half" idx="1"/>
          </p:nvPr>
        </p:nvSpPr>
        <p:spPr>
          <a:xfrm>
            <a:off x="747547" y="1469571"/>
            <a:ext cx="5881854" cy="4800600"/>
          </a:xfrm>
        </p:spPr>
        <p:txBody>
          <a:bodyPr>
            <a:normAutofit fontScale="85000" lnSpcReduction="20000"/>
          </a:bodyPr>
          <a:lstStyle/>
          <a:p>
            <a:pPr marL="0" marR="0" lvl="0" indent="0" algn="l" defTabSz="914400" rtl="0" eaLnBrk="1" fontAlgn="auto" latinLnBrk="0" hangingPunct="1">
              <a:lnSpc>
                <a:spcPct val="100000"/>
              </a:lnSpc>
              <a:spcBef>
                <a:spcPts val="601"/>
              </a:spcBef>
              <a:spcAft>
                <a:spcPts val="601"/>
              </a:spcAft>
              <a:buClrTx/>
              <a:buSzTx/>
              <a:buFontTx/>
              <a:buNone/>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DejaVu Sans"/>
              </a:rPr>
              <a:t>Menstruations-Tracker werden aus einer Reihe von Gründen verwendet, darunter:</a:t>
            </a:r>
            <a:endParaRPr kumimoji="0" lang="de-DE" sz="2400" b="0" i="0" u="none" strike="noStrike" kern="1200" cap="none" spc="-1" normalizeH="0" baseline="0" noProof="0" dirty="0">
              <a:ln>
                <a:noFill/>
              </a:ln>
              <a:solidFill>
                <a:srgbClr val="000000"/>
              </a:solidFill>
              <a:effectLst/>
              <a:uLnTx/>
              <a:uFillTx/>
              <a:latin typeface="Arial"/>
            </a:endParaRPr>
          </a:p>
          <a:p>
            <a:pPr marL="0" marR="0" lvl="0" indent="0" algn="l" defTabSz="914400" rtl="0" eaLnBrk="1" fontAlgn="auto" latinLnBrk="0" hangingPunct="1">
              <a:lnSpc>
                <a:spcPct val="100000"/>
              </a:lnSpc>
              <a:spcBef>
                <a:spcPts val="601"/>
              </a:spcBef>
              <a:spcAft>
                <a:spcPts val="601"/>
              </a:spcAft>
              <a:buClrTx/>
              <a:buSzTx/>
              <a:buFontTx/>
              <a:buNone/>
              <a:tabLst>
                <a:tab pos="0" algn="l"/>
              </a:tabLst>
              <a:defRPr/>
            </a:pPr>
            <a:endParaRPr kumimoji="0" lang="de-DE" sz="24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20000"/>
              </a:lnSpc>
              <a:spcBef>
                <a:spcPts val="601"/>
              </a:spcBef>
              <a:spcAft>
                <a:spcPts val="601"/>
              </a:spcAft>
              <a:buClr>
                <a:srgbClr val="C01E24"/>
              </a:buClr>
              <a:buSzTx/>
              <a:buFont typeface="Wingdings" charset="2"/>
              <a:buChar char=""/>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DejaVu Sans"/>
              </a:rPr>
              <a:t>Mit dem Ziel ein Baby zu bekommen;</a:t>
            </a:r>
            <a:endParaRPr kumimoji="0" lang="de-DE" sz="24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20000"/>
              </a:lnSpc>
              <a:spcBef>
                <a:spcPts val="601"/>
              </a:spcBef>
              <a:spcAft>
                <a:spcPts val="601"/>
              </a:spcAft>
              <a:buClr>
                <a:srgbClr val="C01E24"/>
              </a:buClr>
              <a:buSzTx/>
              <a:buFont typeface="Wingdings" charset="2"/>
              <a:buChar char=""/>
              <a:tabLst>
                <a:tab pos="0" algn="l"/>
              </a:tabLst>
              <a:defRPr/>
            </a:pPr>
            <a:r>
              <a:rPr kumimoji="0" lang="de-DE" sz="2400" b="1" i="0" u="sng" strike="noStrike" kern="1200" cap="none" spc="-1" normalizeH="0" baseline="0" noProof="0" dirty="0">
                <a:ln>
                  <a:noFill/>
                </a:ln>
                <a:solidFill>
                  <a:srgbClr val="000000"/>
                </a:solidFill>
                <a:effectLst/>
                <a:uLnTx/>
                <a:uFillTx/>
                <a:latin typeface="Calibri"/>
                <a:ea typeface="DejaVu Sans"/>
              </a:rPr>
              <a:t>Mit dem Ziel eine Schwangerschaft zu vermeiden;</a:t>
            </a:r>
            <a:endParaRPr kumimoji="0" lang="de-DE" sz="24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20000"/>
              </a:lnSpc>
              <a:spcBef>
                <a:spcPts val="601"/>
              </a:spcBef>
              <a:spcAft>
                <a:spcPts val="601"/>
              </a:spcAft>
              <a:buClr>
                <a:srgbClr val="C01E24"/>
              </a:buClr>
              <a:buSzTx/>
              <a:buFont typeface="Wingdings" charset="2"/>
              <a:buChar char=""/>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DejaVu Sans"/>
              </a:rPr>
              <a:t>Verfolgung von Symptomen von Erkrankungen wie PCOS (Polyzystisches Ovarialsyndrom) oder PMS (Prämenstruelles Syndrom);</a:t>
            </a:r>
            <a:endParaRPr kumimoji="0" lang="de-DE" sz="24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20000"/>
              </a:lnSpc>
              <a:spcBef>
                <a:spcPts val="601"/>
              </a:spcBef>
              <a:spcAft>
                <a:spcPts val="601"/>
              </a:spcAft>
              <a:buClr>
                <a:srgbClr val="C01E24"/>
              </a:buClr>
              <a:buSzTx/>
              <a:buFont typeface="Wingdings" charset="2"/>
              <a:buChar char=""/>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DejaVu Sans"/>
              </a:rPr>
              <a:t>Verfolgung von Veränderungen der Perioden einer Frau während der </a:t>
            </a:r>
            <a:r>
              <a:rPr kumimoji="0" lang="de-DE" sz="2400" b="0" i="0" u="none" strike="noStrike" kern="1200" cap="none" spc="-1" normalizeH="0" baseline="0" noProof="0" dirty="0" err="1">
                <a:ln>
                  <a:noFill/>
                </a:ln>
                <a:solidFill>
                  <a:srgbClr val="000000"/>
                </a:solidFill>
                <a:effectLst/>
                <a:uLnTx/>
                <a:uFillTx/>
                <a:latin typeface="Calibri"/>
                <a:ea typeface="DejaVu Sans"/>
              </a:rPr>
              <a:t>Perimenopause</a:t>
            </a:r>
            <a:r>
              <a:rPr kumimoji="0" lang="de-DE" sz="2400" b="0" i="0" u="none" strike="noStrike" kern="1200" cap="none" spc="-1" normalizeH="0" baseline="0" noProof="0" dirty="0">
                <a:ln>
                  <a:noFill/>
                </a:ln>
                <a:solidFill>
                  <a:srgbClr val="000000"/>
                </a:solidFill>
                <a:effectLst/>
                <a:uLnTx/>
                <a:uFillTx/>
                <a:latin typeface="Calibri"/>
                <a:ea typeface="DejaVu Sans"/>
              </a:rPr>
              <a:t>;</a:t>
            </a:r>
            <a:endParaRPr kumimoji="0" lang="de-DE" sz="24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20000"/>
              </a:lnSpc>
              <a:spcBef>
                <a:spcPts val="601"/>
              </a:spcBef>
              <a:spcAft>
                <a:spcPts val="601"/>
              </a:spcAft>
              <a:buClr>
                <a:srgbClr val="C01E24"/>
              </a:buClr>
              <a:buSzTx/>
              <a:buFont typeface="Wingdings" charset="2"/>
              <a:buChar char=""/>
              <a:tabLst>
                <a:tab pos="0" algn="l"/>
              </a:tabLst>
              <a:defRPr/>
            </a:pPr>
            <a:r>
              <a:rPr kumimoji="0" lang="de-DE" sz="2400" b="0" i="0" u="none" strike="noStrike" kern="1200" cap="none" spc="-1" normalizeH="0" baseline="0" noProof="0" dirty="0">
                <a:ln>
                  <a:noFill/>
                </a:ln>
                <a:solidFill>
                  <a:srgbClr val="000000"/>
                </a:solidFill>
                <a:effectLst/>
                <a:uLnTx/>
                <a:uFillTx/>
                <a:latin typeface="Calibri"/>
                <a:ea typeface="DejaVu Sans"/>
              </a:rPr>
              <a:t>Planung von Ereignissen wie Urlauben oder Hochzeiten, wenn Blutungen unpraktisch sein könnten.</a:t>
            </a:r>
            <a:endParaRPr kumimoji="0" lang="de-DE" sz="2400" b="0" i="0" u="none" strike="noStrike" kern="1200" cap="none" spc="-1" normalizeH="0" baseline="0" noProof="0" dirty="0">
              <a:ln>
                <a:noFill/>
              </a:ln>
              <a:solidFill>
                <a:srgbClr val="000000"/>
              </a:solidFill>
              <a:effectLst/>
              <a:uLnTx/>
              <a:uFillTx/>
              <a:latin typeface="Arial"/>
            </a:endParaRPr>
          </a:p>
        </p:txBody>
      </p:sp>
      <p:pic>
        <p:nvPicPr>
          <p:cNvPr id="1026" name="Picture 2" descr="https://lh7-us.googleusercontent.com/hpbQN-Ak-g3CrxfkuP5qrItOsHpYLzMr4iGlyfyEYNNNuELx4Ur_VnlRG5zHBgl-qwh67ImKD1uq1wKpI3GrBQoXN5m6UaYrEU_0hfvppDRTp342t8-BOOAe7ZSlOqp33mnkupesSfC72143brS9Gg=s2048">
            <a:extLst>
              <a:ext uri="{FF2B5EF4-FFF2-40B4-BE49-F238E27FC236}">
                <a16:creationId xmlns:a16="http://schemas.microsoft.com/office/drawing/2014/main" id="{5110AD44-CF62-49C8-A82D-DE39D15AD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771" y="684026"/>
            <a:ext cx="1674294" cy="1674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7-us.googleusercontent.com/B8iHoKynLjJGE9maux8fwUvTuq44i54SrgPSfyMgKaKgFVIPMe_wu-lCCusuLQ9SnMz0_VLj9hxv_qFj7oTfxXaVNCwp1f3gGhyLGzqn4tQZxS_3uK3lU4ZU3LnV0MfxDFjy0BfYfDJcD4mtcpZqLw=s2048">
            <a:extLst>
              <a:ext uri="{FF2B5EF4-FFF2-40B4-BE49-F238E27FC236}">
                <a16:creationId xmlns:a16="http://schemas.microsoft.com/office/drawing/2014/main" id="{C2EEAF67-0BE7-4456-92EE-E312C7D49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0332" y="2616506"/>
            <a:ext cx="1536994"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7-us.googleusercontent.com/UCcCSbNC-KgVUx06RzjUhJGC5dJNvxqZ7bhuiCMTC6vjMgxHdUdNDSqdSh7R2tbKNg80QCKce9tU3_K3ts5Znp2ok9F6RTp84n-Jax4YJdtyVj4vh6y-5AKe6r3ro-zLosZQrHUfZuQU7lpfdmGLDQ=s2048">
            <a:extLst>
              <a:ext uri="{FF2B5EF4-FFF2-40B4-BE49-F238E27FC236}">
                <a16:creationId xmlns:a16="http://schemas.microsoft.com/office/drawing/2014/main" id="{69B88C8C-8096-444B-876A-6353A6A028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7381" y="752676"/>
            <a:ext cx="1536994"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7-us.googleusercontent.com/10em8wPR46lONeC9RP1sya2U33bS_7avnqyPZnXeFrKM15XsGjkmCMJB_-7Aan_mJQ_qL4FRo9lFsizQkA3MLxDU2qeCNygJizmnANYyNVaPvo4mDl2sAsjZ3ID6coMpX_8W1CkoSBZGtjbCl1NLpg=s2048">
            <a:extLst>
              <a:ext uri="{FF2B5EF4-FFF2-40B4-BE49-F238E27FC236}">
                <a16:creationId xmlns:a16="http://schemas.microsoft.com/office/drawing/2014/main" id="{E7C6BAA6-AAB9-4A39-90F8-0995174AB6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5568" y="2616506"/>
            <a:ext cx="1536994"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7-us.googleusercontent.com/XcWDOYa1-96ZthGluPiZ8N84E_j5rop3NUJKwcDNWBwLRWbdO1LZ-AqaBPobFcWoGi9ody94YaLIvWkn6ryL_G1lu1VMgPeFUpgllydWDZKdV98hsZ106xfDDqhX2GINvAfw42DB_Rlo2LewUKRmjA=s2048">
            <a:extLst>
              <a:ext uri="{FF2B5EF4-FFF2-40B4-BE49-F238E27FC236}">
                <a16:creationId xmlns:a16="http://schemas.microsoft.com/office/drawing/2014/main" id="{2B0976A7-1F41-4990-9D37-0766A2E3F9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7071" y="4480337"/>
            <a:ext cx="1536994" cy="15369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7-us.googleusercontent.com/bDi5a5OZxdoQjlehFM8Br0CdLIWyM0vGWeHTFnoUkp43Vd8-9TqyGnygncDzycQkh_ftjstxC4Tb3rGpmiVnT2M2m8uRxKC-avU_w-AgSbg9zxuKoq34CS3fzpcvzdg1HgqSYzc8Z1UA71GUgAOQKw=s2048">
            <a:extLst>
              <a:ext uri="{FF2B5EF4-FFF2-40B4-BE49-F238E27FC236}">
                <a16:creationId xmlns:a16="http://schemas.microsoft.com/office/drawing/2014/main" id="{04744B46-84E0-4813-8893-C3A1A10A92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53185" y="4436927"/>
            <a:ext cx="1674294" cy="167429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2E292B70-299E-899F-DC2A-1DE1B124B1A6}"/>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7.1.3 </a:t>
            </a:r>
            <a:r>
              <a:rPr lang="en-US" altLang="el-GR" dirty="0" err="1">
                <a:solidFill>
                  <a:schemeClr val="bg1"/>
                </a:solidFill>
                <a:latin typeface="+mj-lt"/>
                <a:ea typeface="+mj-ea"/>
                <a:cs typeface="+mj-cs"/>
              </a:rPr>
              <a:t>Menstruationszyklus</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Verhütung</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960349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1205289"/>
            <a:ext cx="11059692" cy="605096"/>
          </a:xfrm>
        </p:spPr>
        <p:txBody>
          <a:bodyPr>
            <a:normAutofit/>
          </a:bodyPr>
          <a:lstStyle/>
          <a:p>
            <a:r>
              <a:rPr lang="it-IT" dirty="0" err="1"/>
              <a:t>Verhütung</a:t>
            </a:r>
            <a:endParaRPr lang="en-US" dirty="0">
              <a:solidFill>
                <a:srgbClr val="C00000"/>
              </a:solidFill>
            </a:endParaRPr>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66154" y="2076226"/>
            <a:ext cx="10689771" cy="4302262"/>
          </a:xfrm>
        </p:spPr>
        <p:txBody>
          <a:bodyPr>
            <a:normAutofit lnSpcReduction="10000"/>
          </a:bodyPr>
          <a:lstStyle/>
          <a:p>
            <a:pPr marL="0" marR="0" lvl="0" indent="0" algn="ctr" defTabSz="914400" rtl="0" eaLnBrk="1" fontAlgn="auto" latinLnBrk="0" hangingPunct="1">
              <a:lnSpc>
                <a:spcPct val="100000"/>
              </a:lnSpc>
              <a:spcBef>
                <a:spcPts val="601"/>
              </a:spcBef>
              <a:spcAft>
                <a:spcPts val="1199"/>
              </a:spcAft>
              <a:buClrTx/>
              <a:buSzTx/>
              <a:buFontTx/>
              <a:buNone/>
              <a:tabLst>
                <a:tab pos="0" algn="l"/>
              </a:tabLst>
              <a:defRPr/>
            </a:pPr>
            <a:r>
              <a:rPr kumimoji="0" lang="de-DE" sz="2400" b="1" i="0" u="none" strike="noStrike" kern="1200" cap="none" spc="-1" normalizeH="0" baseline="0" noProof="0" dirty="0">
                <a:ln>
                  <a:noFill/>
                </a:ln>
                <a:solidFill>
                  <a:srgbClr val="000000"/>
                </a:solidFill>
                <a:effectLst/>
                <a:uLnTx/>
                <a:uFillTx/>
                <a:latin typeface="Calibri"/>
                <a:ea typeface="DejaVu Sans"/>
              </a:rPr>
              <a:t>Die Verwendung von Methoden oder Geräten zur Verhinderung einer ungewollten Schwangerschaft.</a:t>
            </a:r>
            <a:endParaRPr kumimoji="0" lang="de-DE" sz="2400" b="0" i="0" u="none" strike="noStrike" kern="1200" cap="none" spc="-1" normalizeH="0" baseline="0" noProof="0" dirty="0">
              <a:ln>
                <a:noFill/>
              </a:ln>
              <a:solidFill>
                <a:srgbClr val="000000"/>
              </a:solidFill>
              <a:effectLst/>
              <a:uLnTx/>
              <a:uFillTx/>
              <a:latin typeface="Arial"/>
            </a:endParaRPr>
          </a:p>
          <a:p>
            <a:pPr marL="0" marR="0" lvl="0" indent="0" algn="just" defTabSz="914400" rtl="0" eaLnBrk="1" fontAlgn="auto" latinLnBrk="0" hangingPunct="1">
              <a:lnSpc>
                <a:spcPct val="100000"/>
              </a:lnSpc>
              <a:spcBef>
                <a:spcPts val="601"/>
              </a:spcBef>
              <a:spcAft>
                <a:spcPts val="1199"/>
              </a:spcAft>
              <a:buClrTx/>
              <a:buSzTx/>
              <a:buFontTx/>
              <a:buNone/>
              <a:tabLst>
                <a:tab pos="0" algn="l"/>
              </a:tabLst>
              <a:defRPr/>
            </a:pPr>
            <a:r>
              <a:rPr kumimoji="0" lang="de-DE" sz="1900" b="0" i="0" u="none" strike="noStrike" kern="1200" cap="none" spc="-1" normalizeH="0" baseline="0" noProof="0" dirty="0">
                <a:ln>
                  <a:noFill/>
                </a:ln>
                <a:solidFill>
                  <a:srgbClr val="000000"/>
                </a:solidFill>
                <a:effectLst/>
                <a:uLnTx/>
                <a:uFillTx/>
                <a:latin typeface="Calibri"/>
                <a:ea typeface="DejaVu Sans"/>
              </a:rPr>
              <a:t>Informationen und Dienstleistungen zu Verhütungsmitteln sind für die Gesundheit und die Menschenrechte aller Menschen von grundlegender Bedeutung. Die Verhütung ungewollter Schwangerschaften trägt dazu bei, die Gesundheit von Frauen und Müttern und die Zahl der schwangerschaftsbedingten Todesfälle zu senken.</a:t>
            </a:r>
            <a:endParaRPr kumimoji="0" lang="de-DE" sz="1900" b="0" i="0" u="none" strike="noStrike" kern="1200" cap="none" spc="-1" normalizeH="0" baseline="0" noProof="0" dirty="0">
              <a:ln>
                <a:noFill/>
              </a:ln>
              <a:solidFill>
                <a:srgbClr val="000000"/>
              </a:solidFill>
              <a:effectLst/>
              <a:uLnTx/>
              <a:uFillTx/>
              <a:latin typeface="Arial"/>
            </a:endParaRPr>
          </a:p>
          <a:p>
            <a:pPr marL="0" marR="0" lvl="0" indent="0" algn="just" defTabSz="914400" rtl="0" eaLnBrk="1" fontAlgn="auto" latinLnBrk="0" hangingPunct="1">
              <a:lnSpc>
                <a:spcPct val="100000"/>
              </a:lnSpc>
              <a:spcBef>
                <a:spcPts val="601"/>
              </a:spcBef>
              <a:spcAft>
                <a:spcPts val="1199"/>
              </a:spcAft>
              <a:buClrTx/>
              <a:buSzTx/>
              <a:buFontTx/>
              <a:buNone/>
              <a:tabLst>
                <a:tab pos="0" algn="l"/>
              </a:tabLst>
              <a:defRPr/>
            </a:pPr>
            <a:r>
              <a:rPr kumimoji="0" lang="de-DE" sz="1900" b="0" i="0" u="none" strike="noStrike" kern="1200" cap="none" spc="-1" normalizeH="0" baseline="0" noProof="0" dirty="0">
                <a:ln>
                  <a:noFill/>
                </a:ln>
                <a:solidFill>
                  <a:srgbClr val="000000"/>
                </a:solidFill>
                <a:effectLst/>
                <a:uLnTx/>
                <a:uFillTx/>
                <a:latin typeface="Calibri"/>
                <a:ea typeface="DejaVu Sans"/>
              </a:rPr>
              <a:t>Durch die Verringerung der Zahl der ungewollten Schwangerschaften verringert sich auch der Bedarf an unsicheren Abtreibungen und die HIV-Übertragung von der Mutter auf das Neugeborene. Dies kann auch der Bildung von Mädchen zugute kommen und Frauen die Möglichkeit geben, stärker an der Gesellschaft teilzuhaben, einschließlich einer bezahlten Beschäftigung.</a:t>
            </a:r>
            <a:endParaRPr kumimoji="0" lang="de-DE" sz="1900" b="0" i="0" u="none" strike="noStrike" kern="1200" cap="none" spc="-1" normalizeH="0" baseline="0" noProof="0" dirty="0">
              <a:ln>
                <a:noFill/>
              </a:ln>
              <a:solidFill>
                <a:srgbClr val="000000"/>
              </a:solidFill>
              <a:effectLst/>
              <a:uLnTx/>
              <a:uFillTx/>
              <a:latin typeface="Arial"/>
            </a:endParaRPr>
          </a:p>
          <a:p>
            <a:pPr marL="0" marR="0" lvl="0" indent="0" algn="just" defTabSz="914400" rtl="0" eaLnBrk="1" fontAlgn="auto" latinLnBrk="0" hangingPunct="1">
              <a:lnSpc>
                <a:spcPct val="100000"/>
              </a:lnSpc>
              <a:spcBef>
                <a:spcPts val="601"/>
              </a:spcBef>
              <a:spcAft>
                <a:spcPts val="1199"/>
              </a:spcAft>
              <a:buClrTx/>
              <a:buSzTx/>
              <a:buFontTx/>
              <a:buNone/>
              <a:tabLst>
                <a:tab pos="0" algn="l"/>
              </a:tabLst>
              <a:defRPr/>
            </a:pPr>
            <a:r>
              <a:rPr kumimoji="0" lang="de-DE" sz="1900" b="0" i="0" u="none" strike="noStrike" kern="1200" cap="none" spc="-1" normalizeH="0" baseline="0" noProof="0" dirty="0">
                <a:ln>
                  <a:noFill/>
                </a:ln>
                <a:solidFill>
                  <a:srgbClr val="000000"/>
                </a:solidFill>
                <a:effectLst/>
                <a:uLnTx/>
                <a:uFillTx/>
                <a:latin typeface="Calibri"/>
                <a:ea typeface="DejaVu Sans"/>
              </a:rPr>
              <a:t>Empfängnisverhütung ist daher ein Bestandteil der allgemeinen sexuellen und reproduktiven Gesundheit und trägt dazu bei, dass man sein Sexualleben unbeschwert ausleben und mit der Fruchtbarkeit verantwortungsvoll umgehen kann.</a:t>
            </a:r>
            <a:endParaRPr kumimoji="0" lang="de-DE" sz="1900" b="0" i="0" u="none" strike="noStrike" kern="1200" cap="none" spc="-1" normalizeH="0" baseline="0" noProof="0" dirty="0">
              <a:ln>
                <a:noFill/>
              </a:ln>
              <a:solidFill>
                <a:srgbClr val="000000"/>
              </a:solidFill>
              <a:effectLst/>
              <a:uLnTx/>
              <a:uFillTx/>
              <a:latin typeface="Arial"/>
            </a:endParaRPr>
          </a:p>
        </p:txBody>
      </p:sp>
      <p:sp>
        <p:nvSpPr>
          <p:cNvPr id="3" name="Ορθογώνιο 7">
            <a:extLst>
              <a:ext uri="{FF2B5EF4-FFF2-40B4-BE49-F238E27FC236}">
                <a16:creationId xmlns:a16="http://schemas.microsoft.com/office/drawing/2014/main" id="{1273CD98-C33B-ADD2-07FC-19AD719B1DF1}"/>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7.1.3 </a:t>
            </a:r>
            <a:r>
              <a:rPr lang="en-US" altLang="el-GR" dirty="0" err="1">
                <a:solidFill>
                  <a:schemeClr val="bg1"/>
                </a:solidFill>
                <a:latin typeface="+mj-lt"/>
                <a:ea typeface="+mj-ea"/>
                <a:cs typeface="+mj-cs"/>
              </a:rPr>
              <a:t>Menstruationszyklus</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Verhütung</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596490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394636"/>
            <a:ext cx="11059692" cy="605096"/>
          </a:xfrm>
        </p:spPr>
        <p:txBody>
          <a:bodyPr>
            <a:normAutofit/>
          </a:bodyPr>
          <a:lstStyle/>
          <a:p>
            <a:r>
              <a:rPr lang="it-IT" dirty="0" err="1"/>
              <a:t>Verhütungsmethoden</a:t>
            </a:r>
            <a:endParaRPr lang="en-US" dirty="0">
              <a:solidFill>
                <a:srgbClr val="C00000"/>
              </a:solidFill>
            </a:endParaRPr>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66154" y="999732"/>
            <a:ext cx="10689771" cy="2074084"/>
          </a:xfrm>
        </p:spPr>
        <p:txBody>
          <a:bodyPr>
            <a:normAutofit lnSpcReduction="10000"/>
          </a:bodyPr>
          <a:lstStyle/>
          <a:p>
            <a:pPr marL="0" marR="0" lvl="0" indent="0" algn="ctr" defTabSz="914400" rtl="0" eaLnBrk="1" fontAlgn="auto" latinLnBrk="0" hangingPunct="1">
              <a:lnSpc>
                <a:spcPct val="100000"/>
              </a:lnSpc>
              <a:spcBef>
                <a:spcPts val="601"/>
              </a:spcBef>
              <a:spcAft>
                <a:spcPts val="1199"/>
              </a:spcAft>
              <a:buClrTx/>
              <a:buSzTx/>
              <a:buFontTx/>
              <a:buNone/>
              <a:tabLst>
                <a:tab pos="0" algn="l"/>
              </a:tabLst>
              <a:defRPr/>
            </a:pPr>
            <a:r>
              <a:rPr kumimoji="0" lang="de-DE" sz="1900" b="1" i="0" u="sng" strike="noStrike" kern="1200" cap="none" spc="-1" normalizeH="0" baseline="0" noProof="0" dirty="0">
                <a:ln>
                  <a:noFill/>
                </a:ln>
                <a:solidFill>
                  <a:srgbClr val="000000"/>
                </a:solidFill>
                <a:effectLst/>
                <a:uLnTx/>
                <a:uFillTx/>
                <a:latin typeface="Calibri"/>
                <a:ea typeface="DejaVu Sans"/>
              </a:rPr>
              <a:t>Menstruations-Tracking-Apps sind allein keine sicheren Verhütungsmethoden.</a:t>
            </a:r>
            <a:endParaRPr kumimoji="0" lang="de-DE" sz="1900" b="0" i="0" u="none" strike="noStrike" kern="1200" cap="none" spc="-1" normalizeH="0" baseline="0" noProof="0" dirty="0">
              <a:ln>
                <a:noFill/>
              </a:ln>
              <a:solidFill>
                <a:srgbClr val="000000"/>
              </a:solidFill>
              <a:effectLst/>
              <a:uLnTx/>
              <a:uFillTx/>
              <a:latin typeface="Arial"/>
            </a:endParaRPr>
          </a:p>
          <a:p>
            <a:pPr marL="0" marR="0" lvl="0" indent="0" algn="just" defTabSz="914400" rtl="0" eaLnBrk="1" fontAlgn="auto" latinLnBrk="0" hangingPunct="1">
              <a:lnSpc>
                <a:spcPct val="100000"/>
              </a:lnSpc>
              <a:spcBef>
                <a:spcPts val="601"/>
              </a:spcBef>
              <a:spcAft>
                <a:spcPts val="1199"/>
              </a:spcAft>
              <a:buClrTx/>
              <a:buSzTx/>
              <a:buFontTx/>
              <a:buNone/>
              <a:tabLst>
                <a:tab pos="0" algn="l"/>
              </a:tabLst>
              <a:defRPr/>
            </a:pPr>
            <a:r>
              <a:rPr kumimoji="0" lang="de-DE" sz="1900" b="0" i="0" u="none" strike="noStrike" kern="1200" cap="none" spc="-1" normalizeH="0" baseline="0" noProof="0" dirty="0">
                <a:ln>
                  <a:noFill/>
                </a:ln>
                <a:solidFill>
                  <a:srgbClr val="000000"/>
                </a:solidFill>
                <a:effectLst/>
                <a:uLnTx/>
                <a:uFillTx/>
                <a:latin typeface="Calibri"/>
                <a:ea typeface="DejaVu Sans"/>
              </a:rPr>
              <a:t>Es gibt viele verschiedene Arten von Verhütungsmitteln, mit unterschiedlichen Erfolgsraten je nach korrekter Anwendung. Einige Methoden können rezeptfrei erworben werden, andere erfordern möglicherweise ärztlichen Rat oder sogar chirurgische Eingriffe. Gesundheitsdienstleister spielen eine wichtige Rolle dabei, Menschen dabei zu helfen, eine Methode zu finden und zu verwenden, die sowohl wirksam als auch akzeptabel ist.</a:t>
            </a:r>
            <a:endParaRPr kumimoji="0" lang="de-DE" sz="1900" b="0" i="0" u="none" strike="noStrike" kern="1200" cap="none" spc="-1" normalizeH="0" baseline="0" noProof="0" dirty="0">
              <a:ln>
                <a:noFill/>
              </a:ln>
              <a:solidFill>
                <a:srgbClr val="000000"/>
              </a:solidFill>
              <a:effectLst/>
              <a:uLnTx/>
              <a:uFillTx/>
              <a:latin typeface="Arial"/>
            </a:endParaRPr>
          </a:p>
          <a:p>
            <a:pPr marL="0" marR="0" lvl="0" indent="0" algn="l" defTabSz="914400" rtl="0" eaLnBrk="1" fontAlgn="auto" latinLnBrk="0" hangingPunct="1">
              <a:lnSpc>
                <a:spcPct val="100000"/>
              </a:lnSpc>
              <a:spcBef>
                <a:spcPts val="601"/>
              </a:spcBef>
              <a:spcAft>
                <a:spcPts val="601"/>
              </a:spcAft>
              <a:buClrTx/>
              <a:buSzTx/>
              <a:buFontTx/>
              <a:buNone/>
              <a:tabLst>
                <a:tab pos="0" algn="l"/>
              </a:tabLst>
              <a:defRPr/>
            </a:pPr>
            <a:endParaRPr kumimoji="0" lang="de-DE" sz="1900" b="0" i="0" u="none" strike="noStrike" kern="1200" cap="none" spc="-1" normalizeH="0" baseline="0" noProof="0" dirty="0">
              <a:ln>
                <a:noFill/>
              </a:ln>
              <a:solidFill>
                <a:srgbClr val="000000"/>
              </a:solidFill>
              <a:effectLst/>
              <a:uLnTx/>
              <a:uFillTx/>
              <a:latin typeface="Arial"/>
            </a:endParaRPr>
          </a:p>
        </p:txBody>
      </p:sp>
      <p:sp>
        <p:nvSpPr>
          <p:cNvPr id="5" name="Rettangolo 4">
            <a:extLst>
              <a:ext uri="{FF2B5EF4-FFF2-40B4-BE49-F238E27FC236}">
                <a16:creationId xmlns:a16="http://schemas.microsoft.com/office/drawing/2014/main" id="{495989C4-8188-4CDC-8427-09AD1E9F2725}"/>
              </a:ext>
            </a:extLst>
          </p:cNvPr>
          <p:cNvSpPr/>
          <p:nvPr/>
        </p:nvSpPr>
        <p:spPr>
          <a:xfrm>
            <a:off x="566153" y="2833786"/>
            <a:ext cx="5895031" cy="4001095"/>
          </a:xfrm>
          <a:prstGeom prst="rect">
            <a:avLst/>
          </a:prstGeom>
        </p:spPr>
        <p:txBody>
          <a:bodyPr wrap="square">
            <a:spAutoFit/>
          </a:bodyPr>
          <a:lstStyle/>
          <a:p>
            <a:pPr marL="228600" indent="-228600" defTabSz="914400">
              <a:lnSpc>
                <a:spcPct val="100000"/>
              </a:lnSpc>
              <a:spcBef>
                <a:spcPts val="601"/>
              </a:spcBef>
              <a:spcAft>
                <a:spcPts val="601"/>
              </a:spcAft>
              <a:buClr>
                <a:srgbClr val="C01E24"/>
              </a:buClr>
              <a:buFont typeface="Wingdings" charset="2"/>
              <a:buChar char=""/>
            </a:pPr>
            <a:r>
              <a:rPr lang="de-DE" b="1" strike="noStrike" spc="-1" dirty="0">
                <a:solidFill>
                  <a:srgbClr val="000000"/>
                </a:solidFill>
                <a:latin typeface="Calibri"/>
                <a:ea typeface="DejaVu Sans"/>
              </a:rPr>
              <a:t>Hormonelle Empfängnisverhütung:</a:t>
            </a:r>
            <a:r>
              <a:rPr lang="de-DE" b="0" strike="noStrike" spc="-1" dirty="0">
                <a:solidFill>
                  <a:srgbClr val="000000"/>
                </a:solidFill>
                <a:latin typeface="Calibri"/>
                <a:ea typeface="DejaVu Sans"/>
              </a:rPr>
              <a:t> In der Regel </a:t>
            </a:r>
            <a:r>
              <a:rPr lang="de-DE" b="1" strike="noStrike" spc="-1" dirty="0">
                <a:solidFill>
                  <a:srgbClr val="000000"/>
                </a:solidFill>
                <a:latin typeface="Calibri"/>
                <a:ea typeface="DejaVu Sans"/>
              </a:rPr>
              <a:t>orale Pillen oder Implantate, Pflaster oder Vaginalringe</a:t>
            </a:r>
            <a:r>
              <a:rPr lang="de-DE" b="0" strike="noStrike" spc="-1" dirty="0">
                <a:solidFill>
                  <a:srgbClr val="000000"/>
                </a:solidFill>
                <a:latin typeface="Calibri"/>
                <a:ea typeface="DejaVu Sans"/>
              </a:rPr>
              <a:t>. Diese setzen geringe Mengen eines oder mehrerer Hormone frei, die den Eisprung verhindern.</a:t>
            </a:r>
            <a:endParaRPr lang="de-DE"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pPr>
            <a:r>
              <a:rPr lang="de-DE" b="1" strike="noStrike" spc="-1" dirty="0">
                <a:solidFill>
                  <a:srgbClr val="000000"/>
                </a:solidFill>
                <a:latin typeface="Calibri"/>
                <a:ea typeface="DejaVu Sans"/>
              </a:rPr>
              <a:t>„Barriere“-Verhütung oder mechanische Verhütung:</a:t>
            </a:r>
            <a:r>
              <a:rPr lang="de-DE" b="0" strike="noStrike" spc="-1" dirty="0">
                <a:solidFill>
                  <a:srgbClr val="000000"/>
                </a:solidFill>
                <a:latin typeface="Calibri"/>
                <a:ea typeface="DejaVu Sans"/>
              </a:rPr>
              <a:t> Kondome für Männer, </a:t>
            </a:r>
            <a:r>
              <a:rPr lang="de-DE" b="1" strike="noStrike" spc="-1" dirty="0">
                <a:solidFill>
                  <a:srgbClr val="000000"/>
                </a:solidFill>
                <a:latin typeface="Calibri"/>
                <a:ea typeface="DejaVu Sans"/>
              </a:rPr>
              <a:t>Kondome</a:t>
            </a:r>
            <a:r>
              <a:rPr lang="de-DE" b="0" strike="noStrike" spc="-1" dirty="0">
                <a:solidFill>
                  <a:srgbClr val="000000"/>
                </a:solidFill>
                <a:latin typeface="Calibri"/>
                <a:ea typeface="DejaVu Sans"/>
              </a:rPr>
              <a:t> für Frauen, Verhütungs</a:t>
            </a:r>
            <a:r>
              <a:rPr lang="de-DE" b="1" strike="noStrike" spc="-1" dirty="0">
                <a:solidFill>
                  <a:srgbClr val="000000"/>
                </a:solidFill>
                <a:latin typeface="Calibri"/>
                <a:ea typeface="DejaVu Sans"/>
              </a:rPr>
              <a:t>diaphragma</a:t>
            </a:r>
            <a:r>
              <a:rPr lang="de-DE" b="0" strike="noStrike" spc="-1" dirty="0">
                <a:solidFill>
                  <a:srgbClr val="000000"/>
                </a:solidFill>
                <a:latin typeface="Calibri"/>
                <a:ea typeface="DejaVu Sans"/>
              </a:rPr>
              <a:t> oder -kappe, </a:t>
            </a:r>
            <a:r>
              <a:rPr lang="de-DE" b="1" strike="noStrike" spc="-1" dirty="0">
                <a:solidFill>
                  <a:srgbClr val="000000"/>
                </a:solidFill>
                <a:latin typeface="Calibri"/>
                <a:ea typeface="DejaVu Sans"/>
              </a:rPr>
              <a:t>Intrauterinpessare(„Spirale“)</a:t>
            </a:r>
            <a:r>
              <a:rPr lang="de-DE" b="0" strike="noStrike" spc="-1" dirty="0">
                <a:solidFill>
                  <a:srgbClr val="000000"/>
                </a:solidFill>
                <a:latin typeface="Calibri"/>
                <a:ea typeface="DejaVu Sans"/>
              </a:rPr>
              <a:t> (IUPs)</a:t>
            </a:r>
            <a:endParaRPr lang="de-DE"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pPr>
            <a:r>
              <a:rPr lang="de-DE" b="1" strike="noStrike" spc="-1" dirty="0">
                <a:solidFill>
                  <a:srgbClr val="000000"/>
                </a:solidFill>
                <a:latin typeface="Calibri"/>
                <a:ea typeface="DejaVu Sans"/>
              </a:rPr>
              <a:t>Notfallverhütung: </a:t>
            </a:r>
            <a:r>
              <a:rPr lang="de-DE" b="0" strike="noStrike" spc="-1" dirty="0">
                <a:solidFill>
                  <a:srgbClr val="000000"/>
                </a:solidFill>
                <a:latin typeface="Calibri"/>
                <a:ea typeface="DejaVu Sans"/>
              </a:rPr>
              <a:t>Nach ungeschütztem Geschlechtsverkehr oder wenn die Verhütung versagt hat, ist es möglich, eine Schwangerschaft mit der Pille oder einer Spirale zu verhindern. Hierfür gibt es ein Fünf-Tage-Fenster. </a:t>
            </a:r>
            <a:endParaRPr lang="de-DE" b="0" strike="noStrike" spc="-1" dirty="0">
              <a:solidFill>
                <a:srgbClr val="000000"/>
              </a:solidFill>
              <a:latin typeface="Arial"/>
            </a:endParaRPr>
          </a:p>
        </p:txBody>
      </p:sp>
      <p:pic>
        <p:nvPicPr>
          <p:cNvPr id="6" name="Immagine 5">
            <a:extLst>
              <a:ext uri="{FF2B5EF4-FFF2-40B4-BE49-F238E27FC236}">
                <a16:creationId xmlns:a16="http://schemas.microsoft.com/office/drawing/2014/main" id="{74D3FC11-A1FD-4546-AA3A-2C3B51115C60}"/>
              </a:ext>
            </a:extLst>
          </p:cNvPr>
          <p:cNvPicPr>
            <a:picLocks noChangeAspect="1"/>
          </p:cNvPicPr>
          <p:nvPr/>
        </p:nvPicPr>
        <p:blipFill>
          <a:blip r:embed="rId3"/>
          <a:stretch>
            <a:fillRect/>
          </a:stretch>
        </p:blipFill>
        <p:spPr>
          <a:xfrm>
            <a:off x="6560467" y="3073816"/>
            <a:ext cx="5379986" cy="3459331"/>
          </a:xfrm>
          <a:prstGeom prst="rect">
            <a:avLst/>
          </a:prstGeom>
        </p:spPr>
      </p:pic>
      <p:sp>
        <p:nvSpPr>
          <p:cNvPr id="11" name="Ορθογώνιο 7">
            <a:extLst>
              <a:ext uri="{FF2B5EF4-FFF2-40B4-BE49-F238E27FC236}">
                <a16:creationId xmlns:a16="http://schemas.microsoft.com/office/drawing/2014/main" id="{6D9E6BF4-0F14-4439-9D4A-2BC3D4841972}"/>
              </a:ext>
            </a:extLst>
          </p:cNvPr>
          <p:cNvSpPr/>
          <p:nvPr/>
        </p:nvSpPr>
        <p:spPr>
          <a:xfrm>
            <a:off x="9728829" y="6533147"/>
            <a:ext cx="2411718" cy="276999"/>
          </a:xfrm>
          <a:prstGeom prst="rect">
            <a:avLst/>
          </a:prstGeom>
        </p:spPr>
        <p:txBody>
          <a:bodyPr wrap="square">
            <a:spAutoFit/>
          </a:bodyPr>
          <a:lstStyle/>
          <a:p>
            <a:pPr algn="r"/>
            <a:r>
              <a:rPr lang="en-US" sz="1200" dirty="0">
                <a:hlinkClick r:id="rId4"/>
              </a:rPr>
              <a:t>Quelle</a:t>
            </a:r>
            <a:r>
              <a:rPr lang="en-US" sz="1200" dirty="0"/>
              <a:t>|</a:t>
            </a:r>
          </a:p>
        </p:txBody>
      </p:sp>
      <p:sp>
        <p:nvSpPr>
          <p:cNvPr id="3" name="Ορθογώνιο 7">
            <a:extLst>
              <a:ext uri="{FF2B5EF4-FFF2-40B4-BE49-F238E27FC236}">
                <a16:creationId xmlns:a16="http://schemas.microsoft.com/office/drawing/2014/main" id="{58302C75-0C43-3BC4-DC01-BB4B609FC611}"/>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7.1.3 </a:t>
            </a:r>
            <a:r>
              <a:rPr lang="en-US" altLang="el-GR" dirty="0" err="1">
                <a:solidFill>
                  <a:schemeClr val="bg1"/>
                </a:solidFill>
                <a:latin typeface="+mj-lt"/>
                <a:ea typeface="+mj-ea"/>
                <a:cs typeface="+mj-cs"/>
              </a:rPr>
              <a:t>Menstruationszyklus</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Verhütung</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61406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3" y="336141"/>
            <a:ext cx="11059692" cy="605096"/>
          </a:xfrm>
        </p:spPr>
        <p:txBody>
          <a:bodyPr>
            <a:normAutofit/>
          </a:bodyPr>
          <a:lstStyle/>
          <a:p>
            <a:pPr algn="ctr"/>
            <a:r>
              <a:rPr lang="it-IT" dirty="0" err="1"/>
              <a:t>Menstruations</a:t>
            </a:r>
            <a:r>
              <a:rPr lang="it-IT" dirty="0"/>
              <a:t>-Tracking-Apps</a:t>
            </a:r>
            <a:endParaRPr lang="en-US" dirty="0">
              <a:solidFill>
                <a:srgbClr val="C00000"/>
              </a:solidFill>
            </a:endParaRPr>
          </a:p>
        </p:txBody>
      </p:sp>
      <p:sp>
        <p:nvSpPr>
          <p:cNvPr id="3" name="Ορθογώνιο 7">
            <a:extLst>
              <a:ext uri="{FF2B5EF4-FFF2-40B4-BE49-F238E27FC236}">
                <a16:creationId xmlns:a16="http://schemas.microsoft.com/office/drawing/2014/main" id="{2DCC7278-A17F-31EE-BFF1-AF299BBA5172}"/>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7.1.3 </a:t>
            </a:r>
            <a:r>
              <a:rPr lang="en-US" altLang="el-GR" dirty="0" err="1">
                <a:solidFill>
                  <a:schemeClr val="bg1"/>
                </a:solidFill>
                <a:latin typeface="+mj-lt"/>
                <a:ea typeface="+mj-ea"/>
                <a:cs typeface="+mj-cs"/>
              </a:rPr>
              <a:t>Menstruationszyklus</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Verhütung</a:t>
            </a:r>
            <a:endParaRPr lang="en-US" dirty="0">
              <a:solidFill>
                <a:schemeClr val="bg1"/>
              </a:solidFill>
              <a:latin typeface="+mj-lt"/>
              <a:ea typeface="+mj-ea"/>
              <a:cs typeface="+mj-cs"/>
            </a:endParaRPr>
          </a:p>
        </p:txBody>
      </p:sp>
      <p:graphicFrame>
        <p:nvGraphicFramePr>
          <p:cNvPr id="6" name="Tabella 2">
            <a:extLst>
              <a:ext uri="{FF2B5EF4-FFF2-40B4-BE49-F238E27FC236}">
                <a16:creationId xmlns:a16="http://schemas.microsoft.com/office/drawing/2014/main" id="{0E10B939-38C1-E35B-6E1E-711D3B590F9D}"/>
              </a:ext>
            </a:extLst>
          </p:cNvPr>
          <p:cNvGraphicFramePr/>
          <p:nvPr>
            <p:extLst>
              <p:ext uri="{D42A27DB-BD31-4B8C-83A1-F6EECF244321}">
                <p14:modId xmlns:p14="http://schemas.microsoft.com/office/powerpoint/2010/main" val="4192893855"/>
              </p:ext>
            </p:extLst>
          </p:nvPr>
        </p:nvGraphicFramePr>
        <p:xfrm>
          <a:off x="436687" y="874161"/>
          <a:ext cx="11318625" cy="5992040"/>
        </p:xfrm>
        <a:graphic>
          <a:graphicData uri="http://schemas.openxmlformats.org/drawingml/2006/table">
            <a:tbl>
              <a:tblPr/>
              <a:tblGrid>
                <a:gridCol w="1518205">
                  <a:extLst>
                    <a:ext uri="{9D8B030D-6E8A-4147-A177-3AD203B41FA5}">
                      <a16:colId xmlns:a16="http://schemas.microsoft.com/office/drawing/2014/main" val="20000"/>
                    </a:ext>
                  </a:extLst>
                </a:gridCol>
                <a:gridCol w="1667908">
                  <a:extLst>
                    <a:ext uri="{9D8B030D-6E8A-4147-A177-3AD203B41FA5}">
                      <a16:colId xmlns:a16="http://schemas.microsoft.com/office/drawing/2014/main" val="20001"/>
                    </a:ext>
                  </a:extLst>
                </a:gridCol>
                <a:gridCol w="1481328">
                  <a:extLst>
                    <a:ext uri="{9D8B030D-6E8A-4147-A177-3AD203B41FA5}">
                      <a16:colId xmlns:a16="http://schemas.microsoft.com/office/drawing/2014/main" val="20002"/>
                    </a:ext>
                  </a:extLst>
                </a:gridCol>
                <a:gridCol w="1476215">
                  <a:extLst>
                    <a:ext uri="{9D8B030D-6E8A-4147-A177-3AD203B41FA5}">
                      <a16:colId xmlns:a16="http://schemas.microsoft.com/office/drawing/2014/main" val="20003"/>
                    </a:ext>
                  </a:extLst>
                </a:gridCol>
                <a:gridCol w="5174969">
                  <a:extLst>
                    <a:ext uri="{9D8B030D-6E8A-4147-A177-3AD203B41FA5}">
                      <a16:colId xmlns:a16="http://schemas.microsoft.com/office/drawing/2014/main" val="20004"/>
                    </a:ext>
                  </a:extLst>
                </a:gridCol>
              </a:tblGrid>
              <a:tr h="354535">
                <a:tc>
                  <a:txBody>
                    <a:bodyPr/>
                    <a:lstStyle/>
                    <a:p>
                      <a:pPr defTabSz="914400">
                        <a:lnSpc>
                          <a:spcPct val="100000"/>
                        </a:lnSpc>
                      </a:pPr>
                      <a:r>
                        <a:rPr lang="de-DE" sz="1800" b="1" strike="noStrike" spc="-1" dirty="0">
                          <a:solidFill>
                            <a:schemeClr val="lt1"/>
                          </a:solidFill>
                          <a:latin typeface="Calibri"/>
                        </a:rPr>
                        <a:t>Name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Kosten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dirty="0" err="1">
                          <a:solidFill>
                            <a:schemeClr val="lt1"/>
                          </a:solidFill>
                          <a:latin typeface="Calibri"/>
                        </a:rPr>
                        <a:t>Verfügbar</a:t>
                      </a:r>
                      <a:r>
                        <a:rPr lang="it-IT" sz="1800" b="1" strike="noStrike" spc="-1" dirty="0">
                          <a:solidFill>
                            <a:schemeClr val="lt1"/>
                          </a:solidFill>
                          <a:latin typeface="Calibri"/>
                        </a:rPr>
                        <a:t> </a:t>
                      </a:r>
                      <a:r>
                        <a:rPr lang="it-IT" sz="1800" b="1" strike="noStrike" spc="-1" dirty="0" err="1">
                          <a:solidFill>
                            <a:schemeClr val="lt1"/>
                          </a:solidFill>
                          <a:latin typeface="Calibri"/>
                        </a:rPr>
                        <a:t>für</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Link</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dirty="0" err="1">
                          <a:solidFill>
                            <a:schemeClr val="lt1"/>
                          </a:solidFill>
                          <a:latin typeface="Calibri"/>
                        </a:rPr>
                        <a:t>Beschreibung</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1152240">
                <a:tc>
                  <a:txBody>
                    <a:bodyPr/>
                    <a:lstStyle/>
                    <a:p>
                      <a:pPr defTabSz="914400">
                        <a:lnSpc>
                          <a:spcPct val="100000"/>
                        </a:lnSpc>
                      </a:pPr>
                      <a:r>
                        <a:rPr lang="it-IT" sz="1800" b="0" strike="noStrike" spc="-1">
                          <a:solidFill>
                            <a:schemeClr val="dk1"/>
                          </a:solidFill>
                          <a:latin typeface="Calibri"/>
                        </a:rPr>
                        <a:t>Maya</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800" b="0" strike="noStrike" spc="-1" dirty="0" err="1">
                          <a:solidFill>
                            <a:schemeClr val="dk1"/>
                          </a:solidFill>
                          <a:latin typeface="Calibri"/>
                        </a:rPr>
                        <a:t>Kostenlos</a:t>
                      </a:r>
                      <a:r>
                        <a:rPr lang="it-IT" sz="1800" b="0" strike="noStrike" spc="-1" dirty="0">
                          <a:solidFill>
                            <a:schemeClr val="dk1"/>
                          </a:solidFill>
                          <a:latin typeface="Calibri"/>
                        </a:rPr>
                        <a:t>/Premium</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800" b="0" strike="noStrike" spc="-1">
                          <a:solidFill>
                            <a:schemeClr val="dk1"/>
                          </a:solidFill>
                          <a:latin typeface="Calibri"/>
                        </a:rPr>
                        <a:t>Android, IOS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200" b="0" u="sng" strike="noStrike" spc="-1" dirty="0">
                          <a:solidFill>
                            <a:schemeClr val="dk1"/>
                          </a:solidFill>
                          <a:uFillTx/>
                          <a:latin typeface="Calibri"/>
                          <a:hlinkClick r:id="rId3"/>
                        </a:rPr>
                        <a:t>https://www.maya.live/eng.html</a:t>
                      </a:r>
                      <a:endParaRPr lang="de-DE" sz="12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l" defTabSz="914400">
                        <a:lnSpc>
                          <a:spcPct val="100000"/>
                        </a:lnSpc>
                      </a:pPr>
                      <a:r>
                        <a:rPr lang="en-US" sz="1800" b="0" strike="noStrike" spc="-1" dirty="0" err="1">
                          <a:solidFill>
                            <a:schemeClr val="dk1"/>
                          </a:solidFill>
                          <a:latin typeface="Calibri"/>
                        </a:rPr>
                        <a:t>Zyklus</a:t>
                      </a:r>
                      <a:r>
                        <a:rPr lang="en-US" sz="1800" b="0" strike="noStrike" spc="-1" dirty="0">
                          <a:solidFill>
                            <a:schemeClr val="dk1"/>
                          </a:solidFill>
                          <a:latin typeface="Calibri"/>
                        </a:rPr>
                        <a:t>- und </a:t>
                      </a:r>
                      <a:r>
                        <a:rPr lang="en-US" sz="1800" b="0" strike="noStrike" spc="-1" dirty="0" err="1">
                          <a:solidFill>
                            <a:schemeClr val="dk1"/>
                          </a:solidFill>
                          <a:latin typeface="Calibri"/>
                        </a:rPr>
                        <a:t>Gesundheitsverfolgung</a:t>
                      </a:r>
                      <a:r>
                        <a:rPr lang="en-US" sz="1800" b="0" strike="noStrike" spc="-1" dirty="0">
                          <a:solidFill>
                            <a:schemeClr val="dk1"/>
                          </a:solidFill>
                          <a:latin typeface="Calibri"/>
                        </a:rPr>
                        <a:t>, </a:t>
                      </a:r>
                      <a:r>
                        <a:rPr lang="en-US" sz="1800" b="0" strike="noStrike" spc="-1" dirty="0" err="1">
                          <a:solidFill>
                            <a:schemeClr val="dk1"/>
                          </a:solidFill>
                          <a:latin typeface="Calibri"/>
                        </a:rPr>
                        <a:t>Fruchtbarkeitsvorhersage</a:t>
                      </a:r>
                      <a:r>
                        <a:rPr lang="en-US" sz="1800" b="0" strike="noStrike" spc="-1" dirty="0">
                          <a:solidFill>
                            <a:schemeClr val="dk1"/>
                          </a:solidFill>
                          <a:latin typeface="Calibri"/>
                        </a:rPr>
                        <a:t>, </a:t>
                      </a:r>
                      <a:r>
                        <a:rPr lang="en-US" sz="1800" b="0" strike="noStrike" spc="-1" dirty="0" err="1">
                          <a:solidFill>
                            <a:schemeClr val="dk1"/>
                          </a:solidFill>
                          <a:latin typeface="Calibri"/>
                        </a:rPr>
                        <a:t>Schwangerschaftsverfolgung</a:t>
                      </a:r>
                      <a:r>
                        <a:rPr lang="en-US" sz="1800" b="0" strike="noStrike" spc="-1" dirty="0">
                          <a:solidFill>
                            <a:schemeClr val="dk1"/>
                          </a:solidFill>
                          <a:latin typeface="Calibri"/>
                        </a:rPr>
                        <a:t>, Gemeinschaft für Frauen</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620437">
                <a:tc>
                  <a:txBody>
                    <a:bodyPr/>
                    <a:lstStyle/>
                    <a:p>
                      <a:pPr defTabSz="914400">
                        <a:lnSpc>
                          <a:spcPct val="100000"/>
                        </a:lnSpc>
                      </a:pPr>
                      <a:r>
                        <a:rPr lang="it-IT" sz="1800" b="0" strike="noStrike" spc="-1">
                          <a:solidFill>
                            <a:schemeClr val="dk1"/>
                          </a:solidFill>
                          <a:latin typeface="Calibri"/>
                        </a:rPr>
                        <a:t>WomanLog</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it-IT" sz="1800" b="0" strike="noStrike" spc="-1">
                          <a:solidFill>
                            <a:schemeClr val="dk1"/>
                          </a:solidFill>
                          <a:latin typeface="Calibri"/>
                        </a:rPr>
                        <a:t>Kostenlos/Premium</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it-IT" sz="1800" b="0" strike="noStrike" spc="-1">
                          <a:solidFill>
                            <a:schemeClr val="dk1"/>
                          </a:solidFill>
                          <a:latin typeface="Calibri"/>
                        </a:rPr>
                        <a:t>Android, IOS</a:t>
                      </a:r>
                      <a:endParaRPr lang="de-DE" sz="1800" b="0" strike="noStrike" spc="-1">
                        <a:solidFill>
                          <a:srgbClr val="000000"/>
                        </a:solidFill>
                        <a:latin typeface="Arial"/>
                      </a:endParaRPr>
                    </a:p>
                    <a:p>
                      <a:pPr defTabSz="914400">
                        <a:lnSpc>
                          <a:spcPct val="100000"/>
                        </a:lnSpc>
                        <a:tabLst>
                          <a:tab pos="0" algn="l"/>
                        </a:tabLst>
                      </a:pP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200" b="0" u="sng" strike="noStrike" spc="-1">
                          <a:solidFill>
                            <a:schemeClr val="dk1"/>
                          </a:solidFill>
                          <a:uFillTx/>
                          <a:latin typeface="Calibri"/>
                          <a:hlinkClick r:id="rId4"/>
                        </a:rPr>
                        <a:t>https://www.womanlog.com/apps/womanlog</a:t>
                      </a:r>
                      <a:endParaRPr lang="de-DE"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l" defTabSz="914400">
                        <a:lnSpc>
                          <a:spcPct val="100000"/>
                        </a:lnSpc>
                      </a:pPr>
                      <a:r>
                        <a:rPr lang="en-US" sz="1800" b="0" strike="noStrike" spc="-1" dirty="0" err="1">
                          <a:solidFill>
                            <a:schemeClr val="dk1"/>
                          </a:solidFill>
                          <a:latin typeface="Calibri"/>
                        </a:rPr>
                        <a:t>Zyklusverfolgung</a:t>
                      </a:r>
                      <a:r>
                        <a:rPr lang="en-US" sz="1800" b="0" strike="noStrike" spc="-1" dirty="0">
                          <a:solidFill>
                            <a:schemeClr val="dk1"/>
                          </a:solidFill>
                          <a:latin typeface="Calibri"/>
                        </a:rPr>
                        <a:t>, </a:t>
                      </a:r>
                      <a:r>
                        <a:rPr lang="en-US" sz="1800" b="0" strike="noStrike" spc="-1" dirty="0" err="1">
                          <a:solidFill>
                            <a:schemeClr val="dk1"/>
                          </a:solidFill>
                          <a:latin typeface="Calibri"/>
                        </a:rPr>
                        <a:t>Fruchtbarkeitsvorhersage</a:t>
                      </a:r>
                      <a:r>
                        <a:rPr lang="en-US" sz="1800" b="0" strike="noStrike" spc="-1" dirty="0">
                          <a:solidFill>
                            <a:schemeClr val="dk1"/>
                          </a:solidFill>
                          <a:latin typeface="Calibri"/>
                        </a:rPr>
                        <a:t>, </a:t>
                      </a:r>
                      <a:r>
                        <a:rPr lang="en-US" sz="1800" b="0" strike="noStrike" spc="-1" dirty="0" err="1">
                          <a:solidFill>
                            <a:schemeClr val="dk1"/>
                          </a:solidFill>
                          <a:latin typeface="Calibri"/>
                        </a:rPr>
                        <a:t>Symptomverfolgung</a:t>
                      </a:r>
                      <a:r>
                        <a:rPr lang="en-US" sz="1800" b="0" strike="noStrike" spc="-1" dirty="0">
                          <a:solidFill>
                            <a:schemeClr val="dk1"/>
                          </a:solidFill>
                          <a:latin typeface="Calibri"/>
                        </a:rPr>
                        <a:t>, </a:t>
                      </a:r>
                      <a:r>
                        <a:rPr lang="en-US" sz="1800" b="0" strike="noStrike" spc="-1" dirty="0" err="1">
                          <a:solidFill>
                            <a:schemeClr val="dk1"/>
                          </a:solidFill>
                          <a:latin typeface="Calibri"/>
                        </a:rPr>
                        <a:t>Erinnerungen</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886338">
                <a:tc>
                  <a:txBody>
                    <a:bodyPr/>
                    <a:lstStyle/>
                    <a:p>
                      <a:pPr defTabSz="914400">
                        <a:lnSpc>
                          <a:spcPct val="100000"/>
                        </a:lnSpc>
                      </a:pPr>
                      <a:r>
                        <a:rPr lang="it-IT" sz="1800" b="0" strike="noStrike" spc="-1">
                          <a:solidFill>
                            <a:schemeClr val="dk1"/>
                          </a:solidFill>
                          <a:latin typeface="Calibri"/>
                        </a:rPr>
                        <a:t>Flo</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it-IT" sz="1800" b="0" strike="noStrike" spc="-1">
                          <a:solidFill>
                            <a:schemeClr val="dk1"/>
                          </a:solidFill>
                          <a:latin typeface="Calibri"/>
                        </a:rPr>
                        <a:t>Kostenlos</a:t>
                      </a:r>
                      <a:r>
                        <a:rPr lang="en-US" sz="1800" b="0" strike="noStrike" spc="-1">
                          <a:solidFill>
                            <a:schemeClr val="dk1"/>
                          </a:solidFill>
                          <a:latin typeface="Calibri"/>
                        </a:rPr>
                        <a:t> (14 Tage)/Premium (2,75€/6,49€)</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tabLst>
                          <a:tab pos="0" algn="l"/>
                        </a:tabLst>
                      </a:pPr>
                      <a:r>
                        <a:rPr lang="it-IT" sz="1800" b="0" strike="noStrike" spc="-1">
                          <a:solidFill>
                            <a:schemeClr val="dk1"/>
                          </a:solidFill>
                          <a:latin typeface="Calibri"/>
                        </a:rPr>
                        <a:t>Android, IOS</a:t>
                      </a:r>
                      <a:endParaRPr lang="de-DE" sz="1800" b="0" strike="noStrike" spc="-1">
                        <a:solidFill>
                          <a:srgbClr val="000000"/>
                        </a:solidFill>
                        <a:latin typeface="Arial"/>
                      </a:endParaRPr>
                    </a:p>
                    <a:p>
                      <a:pPr defTabSz="914400">
                        <a:lnSpc>
                          <a:spcPct val="100000"/>
                        </a:lnSpc>
                        <a:tabLst>
                          <a:tab pos="0" algn="l"/>
                        </a:tabLst>
                      </a:pP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it-IT" sz="1200" b="0" u="sng" strike="noStrike" spc="-1">
                          <a:solidFill>
                            <a:schemeClr val="dk1"/>
                          </a:solidFill>
                          <a:uFillTx/>
                          <a:latin typeface="Calibri"/>
                          <a:hlinkClick r:id="rId5"/>
                        </a:rPr>
                        <a:t>https://flo.health/product-tour/tracking-cycle</a:t>
                      </a:r>
                      <a:endParaRPr lang="de-DE"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l" defTabSz="914400">
                        <a:lnSpc>
                          <a:spcPct val="100000"/>
                        </a:lnSpc>
                      </a:pPr>
                      <a:r>
                        <a:rPr lang="en-US" sz="1800" b="0" strike="noStrike" spc="-1" dirty="0" err="1">
                          <a:solidFill>
                            <a:schemeClr val="dk1"/>
                          </a:solidFill>
                          <a:latin typeface="Calibri"/>
                        </a:rPr>
                        <a:t>Zyklusverfolgung</a:t>
                      </a:r>
                      <a:r>
                        <a:rPr lang="en-US" sz="1800" b="0" strike="noStrike" spc="-1" dirty="0">
                          <a:solidFill>
                            <a:schemeClr val="dk1"/>
                          </a:solidFill>
                          <a:latin typeface="Calibri"/>
                        </a:rPr>
                        <a:t>, </a:t>
                      </a:r>
                      <a:r>
                        <a:rPr lang="en-US" sz="1800" b="0" strike="noStrike" spc="-1" dirty="0" err="1">
                          <a:solidFill>
                            <a:schemeClr val="dk1"/>
                          </a:solidFill>
                          <a:latin typeface="Calibri"/>
                        </a:rPr>
                        <a:t>Fruchtbarkeitsvorhersage</a:t>
                      </a:r>
                      <a:r>
                        <a:rPr lang="en-US" sz="1800" b="0" strike="noStrike" spc="-1" dirty="0">
                          <a:solidFill>
                            <a:schemeClr val="dk1"/>
                          </a:solidFill>
                          <a:latin typeface="Calibri"/>
                        </a:rPr>
                        <a:t>, </a:t>
                      </a:r>
                      <a:r>
                        <a:rPr lang="en-US" sz="1800" b="0" strike="noStrike" spc="-1" dirty="0" err="1">
                          <a:solidFill>
                            <a:schemeClr val="dk1"/>
                          </a:solidFill>
                          <a:latin typeface="Calibri"/>
                        </a:rPr>
                        <a:t>Schwangerschaftsverfolgung</a:t>
                      </a:r>
                      <a:r>
                        <a:rPr lang="en-US" sz="1800" b="0" strike="noStrike" spc="-1" dirty="0">
                          <a:solidFill>
                            <a:schemeClr val="dk1"/>
                          </a:solidFill>
                          <a:latin typeface="Calibri"/>
                        </a:rPr>
                        <a:t>, </a:t>
                      </a:r>
                      <a:r>
                        <a:rPr lang="en-US" sz="1800" b="0" strike="noStrike" spc="-1" dirty="0" err="1">
                          <a:solidFill>
                            <a:schemeClr val="dk1"/>
                          </a:solidFill>
                          <a:latin typeface="Calibri"/>
                        </a:rPr>
                        <a:t>Ressourcen</a:t>
                      </a:r>
                      <a:r>
                        <a:rPr lang="en-US" sz="1800" b="0" strike="noStrike" spc="-1" dirty="0">
                          <a:solidFill>
                            <a:schemeClr val="dk1"/>
                          </a:solidFill>
                          <a:latin typeface="Calibri"/>
                        </a:rPr>
                        <a:t> und Artikel</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886338">
                <a:tc>
                  <a:txBody>
                    <a:bodyPr/>
                    <a:lstStyle/>
                    <a:p>
                      <a:pPr defTabSz="914400">
                        <a:lnSpc>
                          <a:spcPct val="100000"/>
                        </a:lnSpc>
                      </a:pPr>
                      <a:r>
                        <a:rPr lang="it-IT" sz="1800" b="0" strike="noStrike" spc="-1">
                          <a:solidFill>
                            <a:schemeClr val="dk1"/>
                          </a:solidFill>
                          <a:latin typeface="Calibri"/>
                        </a:rPr>
                        <a:t>Clue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800" b="0" strike="noStrike" spc="-1">
                          <a:solidFill>
                            <a:schemeClr val="dk1"/>
                          </a:solidFill>
                          <a:latin typeface="Calibri"/>
                        </a:rPr>
                        <a:t>Kostenlos/Premium</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it-IT" sz="1800" b="0" strike="noStrike" spc="-1">
                          <a:solidFill>
                            <a:schemeClr val="dk1"/>
                          </a:solidFill>
                          <a:latin typeface="Calibri"/>
                        </a:rPr>
                        <a:t>Android, IOS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200" b="0" u="sng" strike="noStrike" spc="-1">
                          <a:solidFill>
                            <a:schemeClr val="dk1"/>
                          </a:solidFill>
                          <a:uFillTx/>
                          <a:latin typeface="Calibri"/>
                          <a:hlinkClick r:id="rId6"/>
                        </a:rPr>
                        <a:t>https://helloclue.com/</a:t>
                      </a:r>
                      <a:endParaRPr lang="de-DE"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l" defTabSz="914400">
                        <a:lnSpc>
                          <a:spcPct val="100000"/>
                        </a:lnSpc>
                      </a:pPr>
                      <a:r>
                        <a:rPr lang="en-US" sz="1800" b="0" strike="noStrike" spc="-1" dirty="0" err="1">
                          <a:solidFill>
                            <a:schemeClr val="dk1"/>
                          </a:solidFill>
                          <a:latin typeface="Calibri"/>
                        </a:rPr>
                        <a:t>Zyklusverfolgung</a:t>
                      </a:r>
                      <a:r>
                        <a:rPr lang="en-US" sz="1800" b="0" strike="noStrike" spc="-1" dirty="0">
                          <a:solidFill>
                            <a:schemeClr val="dk1"/>
                          </a:solidFill>
                          <a:latin typeface="Calibri"/>
                        </a:rPr>
                        <a:t>, </a:t>
                      </a:r>
                      <a:r>
                        <a:rPr lang="en-US" sz="1800" b="0" strike="noStrike" spc="-1" dirty="0" err="1">
                          <a:solidFill>
                            <a:schemeClr val="dk1"/>
                          </a:solidFill>
                          <a:latin typeface="Calibri"/>
                        </a:rPr>
                        <a:t>Symptomverfolgung</a:t>
                      </a:r>
                      <a:r>
                        <a:rPr lang="en-US" sz="1800" b="0" strike="noStrike" spc="-1" dirty="0">
                          <a:solidFill>
                            <a:schemeClr val="dk1"/>
                          </a:solidFill>
                          <a:latin typeface="Calibri"/>
                        </a:rPr>
                        <a:t>, </a:t>
                      </a:r>
                      <a:r>
                        <a:rPr lang="en-US" sz="1800" b="0" strike="noStrike" spc="-1" dirty="0" err="1">
                          <a:solidFill>
                            <a:schemeClr val="dk1"/>
                          </a:solidFill>
                          <a:latin typeface="Calibri"/>
                        </a:rPr>
                        <a:t>Erinnerungen</a:t>
                      </a:r>
                      <a:r>
                        <a:rPr lang="en-US" sz="1800" b="0" strike="noStrike" spc="-1" dirty="0">
                          <a:solidFill>
                            <a:schemeClr val="dk1"/>
                          </a:solidFill>
                          <a:latin typeface="Calibri"/>
                        </a:rPr>
                        <a:t>, </a:t>
                      </a:r>
                      <a:r>
                        <a:rPr lang="en-US" sz="1800" b="0" strike="noStrike" spc="-1" dirty="0" err="1">
                          <a:solidFill>
                            <a:schemeClr val="dk1"/>
                          </a:solidFill>
                          <a:latin typeface="Calibri"/>
                        </a:rPr>
                        <a:t>Fruchtbarkeitsvorhersage</a:t>
                      </a:r>
                      <a:r>
                        <a:rPr lang="en-US" sz="1800" b="0" strike="noStrike" spc="-1" dirty="0">
                          <a:solidFill>
                            <a:schemeClr val="dk1"/>
                          </a:solidFill>
                          <a:latin typeface="Calibri"/>
                        </a:rPr>
                        <a:t>, </a:t>
                      </a:r>
                      <a:r>
                        <a:rPr lang="en-US" sz="1800" b="0" strike="noStrike" spc="-1" dirty="0" err="1">
                          <a:solidFill>
                            <a:schemeClr val="dk1"/>
                          </a:solidFill>
                          <a:latin typeface="Calibri"/>
                        </a:rPr>
                        <a:t>Schwangerschaftsverfolgung</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r h="1054280">
                <a:tc>
                  <a:txBody>
                    <a:bodyPr/>
                    <a:lstStyle/>
                    <a:p>
                      <a:pPr defTabSz="914400">
                        <a:lnSpc>
                          <a:spcPct val="100000"/>
                        </a:lnSpc>
                      </a:pPr>
                      <a:r>
                        <a:rPr lang="it-IT" sz="1800" b="0" strike="noStrike" spc="-1">
                          <a:solidFill>
                            <a:schemeClr val="dk1"/>
                          </a:solidFill>
                          <a:latin typeface="Calibri"/>
                        </a:rPr>
                        <a:t>Period Calendar Period Tracker</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tabLst>
                          <a:tab pos="0" algn="l"/>
                        </a:tabLst>
                      </a:pPr>
                      <a:r>
                        <a:rPr lang="it-IT" sz="1800" b="0" strike="noStrike" spc="-1">
                          <a:solidFill>
                            <a:schemeClr val="dk1"/>
                          </a:solidFill>
                          <a:latin typeface="Calibri"/>
                        </a:rPr>
                        <a:t>Kostenlos/Premium</a:t>
                      </a:r>
                      <a:endParaRPr lang="de-DE" sz="1800" b="0" strike="noStrike" spc="-1">
                        <a:solidFill>
                          <a:srgbClr val="000000"/>
                        </a:solidFill>
                        <a:latin typeface="Arial"/>
                      </a:endParaRPr>
                    </a:p>
                    <a:p>
                      <a:pPr defTabSz="914400">
                        <a:lnSpc>
                          <a:spcPct val="100000"/>
                        </a:lnSpc>
                        <a:tabLst>
                          <a:tab pos="0" algn="l"/>
                        </a:tabLst>
                      </a:pP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tabLst>
                          <a:tab pos="0" algn="l"/>
                        </a:tabLst>
                      </a:pPr>
                      <a:r>
                        <a:rPr lang="it-IT" sz="1800" b="0" strike="noStrike" spc="-1">
                          <a:solidFill>
                            <a:schemeClr val="dk1"/>
                          </a:solidFill>
                          <a:latin typeface="Calibri"/>
                        </a:rPr>
                        <a:t>Android</a:t>
                      </a:r>
                      <a:endParaRPr lang="de-DE" sz="1800" b="0" strike="noStrike" spc="-1">
                        <a:solidFill>
                          <a:srgbClr val="000000"/>
                        </a:solidFill>
                        <a:latin typeface="Arial"/>
                      </a:endParaRPr>
                    </a:p>
                    <a:p>
                      <a:pPr defTabSz="914400">
                        <a:lnSpc>
                          <a:spcPct val="100000"/>
                        </a:lnSpc>
                        <a:tabLst>
                          <a:tab pos="0" algn="l"/>
                        </a:tabLst>
                      </a:pP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it-IT" sz="1200" b="0" u="sng" strike="noStrike" spc="-1">
                          <a:solidFill>
                            <a:schemeClr val="dk1"/>
                          </a:solidFill>
                          <a:uFillTx/>
                          <a:latin typeface="Calibri"/>
                          <a:hlinkClick r:id="rId7"/>
                        </a:rPr>
                        <a:t>https://play.google.com/store/apps/details?id=com.popularapp.periodcalendar&amp;hl=en&amp;gl=US</a:t>
                      </a:r>
                      <a:endParaRPr lang="de-DE"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l" defTabSz="914400">
                        <a:lnSpc>
                          <a:spcPct val="100000"/>
                        </a:lnSpc>
                      </a:pPr>
                      <a:r>
                        <a:rPr lang="en-US" sz="1800" b="0" strike="noStrike" spc="-1">
                          <a:solidFill>
                            <a:schemeClr val="dk1"/>
                          </a:solidFill>
                          <a:latin typeface="Calibri"/>
                        </a:rPr>
                        <a:t>Zyklusverfolgung, Fruchtbarkeitsvorhersage, Symptom- und Stimmungsverfolgung, Erinnerungen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5"/>
                  </a:ext>
                </a:extLst>
              </a:tr>
              <a:tr h="886338">
                <a:tc>
                  <a:txBody>
                    <a:bodyPr/>
                    <a:lstStyle/>
                    <a:p>
                      <a:pPr defTabSz="914400">
                        <a:lnSpc>
                          <a:spcPct val="100000"/>
                        </a:lnSpc>
                      </a:pPr>
                      <a:r>
                        <a:rPr lang="de-DE" sz="1800" b="0" strike="noStrike" spc="-1" dirty="0">
                          <a:solidFill>
                            <a:schemeClr val="dk1"/>
                          </a:solidFill>
                          <a:latin typeface="Calibri"/>
                        </a:rPr>
                        <a:t>My </a:t>
                      </a:r>
                      <a:r>
                        <a:rPr lang="de-DE" sz="1800" b="0" strike="noStrike" spc="-1" dirty="0" err="1">
                          <a:solidFill>
                            <a:schemeClr val="dk1"/>
                          </a:solidFill>
                          <a:latin typeface="Calibri"/>
                        </a:rPr>
                        <a:t>Calendar</a:t>
                      </a:r>
                      <a:r>
                        <a:rPr lang="de-DE" sz="1800" b="0" strike="noStrike" spc="-1" dirty="0">
                          <a:solidFill>
                            <a:schemeClr val="dk1"/>
                          </a:solidFill>
                          <a:latin typeface="Calibri"/>
                        </a:rPr>
                        <a:t> </a:t>
                      </a:r>
                      <a:r>
                        <a:rPr lang="de-DE" sz="1800" b="0" strike="noStrike" spc="-1" dirty="0" err="1">
                          <a:solidFill>
                            <a:schemeClr val="dk1"/>
                          </a:solidFill>
                          <a:latin typeface="Calibri"/>
                        </a:rPr>
                        <a:t>Period</a:t>
                      </a:r>
                      <a:r>
                        <a:rPr lang="de-DE" sz="1800" b="0" strike="noStrike" spc="-1" dirty="0">
                          <a:solidFill>
                            <a:schemeClr val="dk1"/>
                          </a:solidFill>
                          <a:latin typeface="Calibri"/>
                        </a:rPr>
                        <a:t> Tracker</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800" b="0" strike="noStrike" spc="-1">
                          <a:solidFill>
                            <a:schemeClr val="dk1"/>
                          </a:solidFill>
                          <a:latin typeface="Calibri"/>
                        </a:rPr>
                        <a:t>Kostenlos/Premium</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it-IT" sz="1800" b="0" strike="noStrike" spc="-1">
                          <a:solidFill>
                            <a:schemeClr val="dk1"/>
                          </a:solidFill>
                          <a:latin typeface="Calibri"/>
                        </a:rPr>
                        <a:t>Android, IOS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200" b="0" u="sng" strike="noStrike" spc="-1" dirty="0">
                          <a:solidFill>
                            <a:schemeClr val="dk1"/>
                          </a:solidFill>
                          <a:uFillTx/>
                          <a:latin typeface="Calibri"/>
                          <a:hlinkClick r:id="rId8"/>
                        </a:rPr>
                        <a:t>https://simpleinnovation.us/</a:t>
                      </a:r>
                      <a:endParaRPr lang="de-DE" sz="12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l" defTabSz="914400">
                        <a:lnSpc>
                          <a:spcPct val="100000"/>
                        </a:lnSpc>
                      </a:pPr>
                      <a:r>
                        <a:rPr lang="en-US" sz="1800" b="0" strike="noStrike" spc="-1" dirty="0" err="1">
                          <a:solidFill>
                            <a:schemeClr val="dk1"/>
                          </a:solidFill>
                          <a:latin typeface="Calibri"/>
                        </a:rPr>
                        <a:t>Zyklusverfolgung</a:t>
                      </a:r>
                      <a:r>
                        <a:rPr lang="en-US" sz="1800" b="0" strike="noStrike" spc="-1" dirty="0">
                          <a:solidFill>
                            <a:schemeClr val="dk1"/>
                          </a:solidFill>
                          <a:latin typeface="Calibri"/>
                        </a:rPr>
                        <a:t>, </a:t>
                      </a:r>
                      <a:r>
                        <a:rPr lang="en-US" sz="1800" b="0" strike="noStrike" spc="-1" dirty="0" err="1">
                          <a:solidFill>
                            <a:schemeClr val="dk1"/>
                          </a:solidFill>
                          <a:latin typeface="Calibri"/>
                        </a:rPr>
                        <a:t>Fruchtbarkeitsvorhersage</a:t>
                      </a:r>
                      <a:r>
                        <a:rPr lang="en-US" sz="1800" b="0" strike="noStrike" spc="-1" dirty="0">
                          <a:solidFill>
                            <a:schemeClr val="dk1"/>
                          </a:solidFill>
                          <a:latin typeface="Calibri"/>
                        </a:rPr>
                        <a:t>, Symptom- und </a:t>
                      </a:r>
                      <a:r>
                        <a:rPr lang="en-US" sz="1800" b="0" strike="noStrike" spc="-1" dirty="0" err="1">
                          <a:solidFill>
                            <a:schemeClr val="dk1"/>
                          </a:solidFill>
                          <a:latin typeface="Calibri"/>
                        </a:rPr>
                        <a:t>Stimmungsverfolgung</a:t>
                      </a:r>
                      <a:r>
                        <a:rPr lang="en-US" sz="1800" b="0" strike="noStrike" spc="-1" dirty="0">
                          <a:solidFill>
                            <a:schemeClr val="dk1"/>
                          </a:solidFill>
                          <a:latin typeface="Calibri"/>
                        </a:rPr>
                        <a:t>, </a:t>
                      </a:r>
                      <a:r>
                        <a:rPr lang="en-US" sz="1800" b="0" strike="noStrike" spc="-1" dirty="0" err="1">
                          <a:solidFill>
                            <a:schemeClr val="dk1"/>
                          </a:solidFill>
                          <a:latin typeface="Calibri"/>
                        </a:rPr>
                        <a:t>Erinnerungen</a:t>
                      </a:r>
                      <a:r>
                        <a:rPr lang="en-US" sz="1800" b="0" strike="noStrike" spc="-1" dirty="0">
                          <a:solidFill>
                            <a:schemeClr val="dk1"/>
                          </a:solidFill>
                          <a:latin typeface="Calibri"/>
                        </a:rPr>
                        <a:t>, </a:t>
                      </a:r>
                      <a:r>
                        <a:rPr lang="en-US" sz="1800" b="0" strike="noStrike" spc="-1" dirty="0" err="1">
                          <a:solidFill>
                            <a:schemeClr val="dk1"/>
                          </a:solidFill>
                          <a:latin typeface="Calibri"/>
                        </a:rPr>
                        <a:t>hochgradig</a:t>
                      </a:r>
                      <a:r>
                        <a:rPr lang="en-US" sz="1800" b="0" strike="noStrike" spc="-1" dirty="0">
                          <a:solidFill>
                            <a:schemeClr val="dk1"/>
                          </a:solidFill>
                          <a:latin typeface="Calibri"/>
                        </a:rPr>
                        <a:t> </a:t>
                      </a:r>
                      <a:r>
                        <a:rPr lang="en-US" sz="1800" b="0" strike="noStrike" spc="-1" dirty="0" err="1">
                          <a:solidFill>
                            <a:schemeClr val="dk1"/>
                          </a:solidFill>
                          <a:latin typeface="Calibri"/>
                        </a:rPr>
                        <a:t>anpassbar</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0756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505745"/>
            <a:ext cx="11059692" cy="605096"/>
          </a:xfrm>
        </p:spPr>
        <p:txBody>
          <a:bodyPr>
            <a:normAutofit/>
          </a:bodyPr>
          <a:lstStyle/>
          <a:p>
            <a:pPr algn="ctr"/>
            <a:r>
              <a:rPr lang="it-IT" dirty="0" err="1"/>
              <a:t>Menstruations</a:t>
            </a:r>
            <a:r>
              <a:rPr lang="it-IT" dirty="0"/>
              <a:t>-Tracking-Apps</a:t>
            </a:r>
            <a:endParaRPr lang="en-US" dirty="0">
              <a:solidFill>
                <a:srgbClr val="C00000"/>
              </a:solidFill>
            </a:endParaRPr>
          </a:p>
        </p:txBody>
      </p:sp>
      <p:sp>
        <p:nvSpPr>
          <p:cNvPr id="2" name="Rettangolo 1">
            <a:extLst>
              <a:ext uri="{FF2B5EF4-FFF2-40B4-BE49-F238E27FC236}">
                <a16:creationId xmlns:a16="http://schemas.microsoft.com/office/drawing/2014/main" id="{DD0774DB-C790-4A4B-B9AC-CF44688A8280}"/>
              </a:ext>
            </a:extLst>
          </p:cNvPr>
          <p:cNvSpPr/>
          <p:nvPr/>
        </p:nvSpPr>
        <p:spPr>
          <a:xfrm>
            <a:off x="751113" y="1166843"/>
            <a:ext cx="10874733" cy="5078313"/>
          </a:xfrm>
          <a:prstGeom prst="rect">
            <a:avLst/>
          </a:prstGeom>
        </p:spPr>
        <p:txBody>
          <a:bodyPr wrap="square">
            <a:spAutoFit/>
          </a:bodyPr>
          <a:lstStyle/>
          <a:p>
            <a:pPr>
              <a:defRPr/>
            </a:pPr>
            <a:r>
              <a:rPr lang="en-GB" sz="2000" b="1" dirty="0"/>
              <a:t>Videos:</a:t>
            </a:r>
          </a:p>
          <a:p>
            <a:pPr>
              <a:defRPr/>
            </a:pPr>
            <a:endParaRPr lang="en-GB" b="1" dirty="0"/>
          </a:p>
          <a:p>
            <a:pPr algn="ctr">
              <a:defRPr/>
            </a:pPr>
            <a:r>
              <a:rPr lang="it-IT" b="1" u="sng" dirty="0">
                <a:hlinkClick r:id="rId3"/>
              </a:rPr>
              <a:t>https://www.youtube.com/watch?v=6Ht9LdXBg3U</a:t>
            </a:r>
            <a:r>
              <a:rPr lang="it-IT" b="1" dirty="0"/>
              <a:t> – Maya (</a:t>
            </a:r>
            <a:r>
              <a:rPr lang="it-IT" b="1" dirty="0" err="1"/>
              <a:t>Spanisch</a:t>
            </a:r>
            <a:r>
              <a:rPr lang="it-IT" b="1" dirty="0"/>
              <a:t>)</a:t>
            </a:r>
          </a:p>
          <a:p>
            <a:pPr algn="ctr">
              <a:defRPr/>
            </a:pPr>
            <a:endParaRPr lang="it-IT" b="1" dirty="0"/>
          </a:p>
          <a:p>
            <a:pPr algn="ctr">
              <a:defRPr/>
            </a:pPr>
            <a:r>
              <a:rPr lang="en-GB" b="1" u="sng" dirty="0">
                <a:hlinkClick r:id="rId4"/>
              </a:rPr>
              <a:t>https://www.youtube.com/watch?v=sDGIXcGjgig</a:t>
            </a:r>
            <a:r>
              <a:rPr lang="en-GB" b="1" dirty="0"/>
              <a:t> – Flo (Hindi)</a:t>
            </a:r>
          </a:p>
          <a:p>
            <a:pPr algn="ctr">
              <a:defRPr/>
            </a:pPr>
            <a:endParaRPr lang="en-GB" b="1" dirty="0"/>
          </a:p>
          <a:p>
            <a:pPr algn="ctr">
              <a:defRPr/>
            </a:pPr>
            <a:r>
              <a:rPr lang="it-IT" b="1" u="sng" dirty="0">
                <a:hlinkClick r:id="rId5"/>
              </a:rPr>
              <a:t>https://www.youtube.com/watch?v=If-Da2kzeG0</a:t>
            </a:r>
            <a:r>
              <a:rPr lang="it-IT" b="1" dirty="0"/>
              <a:t> – </a:t>
            </a:r>
            <a:r>
              <a:rPr lang="it-IT" b="1" dirty="0" err="1"/>
              <a:t>Flo</a:t>
            </a:r>
            <a:r>
              <a:rPr lang="it-IT" b="1" dirty="0"/>
              <a:t> (</a:t>
            </a:r>
            <a:r>
              <a:rPr lang="it-IT" b="1" dirty="0" err="1"/>
              <a:t>Englisch</a:t>
            </a:r>
            <a:r>
              <a:rPr lang="it-IT" b="1" dirty="0"/>
              <a:t>)</a:t>
            </a:r>
          </a:p>
          <a:p>
            <a:pPr algn="ctr">
              <a:defRPr/>
            </a:pPr>
            <a:endParaRPr lang="it-IT" b="1" dirty="0"/>
          </a:p>
          <a:p>
            <a:pPr algn="ctr">
              <a:defRPr/>
            </a:pPr>
            <a:r>
              <a:rPr lang="en-GB" b="1" u="sng" dirty="0">
                <a:hlinkClick r:id="rId6"/>
              </a:rPr>
              <a:t>https://www.youtube.com/watch?v=oR7_qat20vw</a:t>
            </a:r>
            <a:r>
              <a:rPr lang="en-GB" b="1" dirty="0"/>
              <a:t> - </a:t>
            </a:r>
            <a:r>
              <a:rPr lang="en-US" b="1" dirty="0"/>
              <a:t>Period tracking apps review | Clue, Eve, Period tracker lite (</a:t>
            </a:r>
            <a:r>
              <a:rPr lang="en-US" b="1" dirty="0" err="1"/>
              <a:t>Englisch</a:t>
            </a:r>
            <a:r>
              <a:rPr lang="en-US" b="1" dirty="0"/>
              <a:t>)</a:t>
            </a:r>
          </a:p>
          <a:p>
            <a:pPr algn="ctr">
              <a:defRPr/>
            </a:pPr>
            <a:endParaRPr lang="en-US" b="1" dirty="0"/>
          </a:p>
          <a:p>
            <a:pPr algn="ctr">
              <a:defRPr/>
            </a:pPr>
            <a:r>
              <a:rPr lang="it-IT" b="1" u="sng" dirty="0">
                <a:hlinkClick r:id="rId7"/>
              </a:rPr>
              <a:t>https://www.youtube.com/watch?v=6nud8XApWb4</a:t>
            </a:r>
            <a:r>
              <a:rPr lang="it-IT" b="1" dirty="0"/>
              <a:t> – </a:t>
            </a:r>
            <a:r>
              <a:rPr lang="it-IT" b="1" dirty="0" err="1"/>
              <a:t>Clue</a:t>
            </a:r>
            <a:r>
              <a:rPr lang="it-IT" b="1" dirty="0"/>
              <a:t> (</a:t>
            </a:r>
            <a:r>
              <a:rPr lang="it-IT" b="1" dirty="0" err="1"/>
              <a:t>Englisch</a:t>
            </a:r>
            <a:r>
              <a:rPr lang="it-IT" b="1" dirty="0"/>
              <a:t>)</a:t>
            </a:r>
          </a:p>
          <a:p>
            <a:pPr algn="ctr">
              <a:defRPr/>
            </a:pPr>
            <a:endParaRPr lang="it-IT" b="1" dirty="0"/>
          </a:p>
          <a:p>
            <a:pPr algn="ctr">
              <a:defRPr/>
            </a:pPr>
            <a:r>
              <a:rPr lang="en-GB" b="1" u="sng" dirty="0">
                <a:hlinkClick r:id="rId8"/>
              </a:rPr>
              <a:t>https://www.youtube.com/watch?v=MDE-16osGx0</a:t>
            </a:r>
            <a:r>
              <a:rPr lang="en-GB" b="1" dirty="0"/>
              <a:t> - </a:t>
            </a:r>
            <a:r>
              <a:rPr lang="en-US" b="1" dirty="0" err="1"/>
              <a:t>WomanLog</a:t>
            </a:r>
            <a:r>
              <a:rPr lang="en-US" b="1" dirty="0"/>
              <a:t> Period Tracker and Calendar (</a:t>
            </a:r>
            <a:r>
              <a:rPr lang="en-US" b="1" dirty="0" err="1"/>
              <a:t>Englisch</a:t>
            </a:r>
            <a:r>
              <a:rPr lang="en-US" b="1" dirty="0"/>
              <a:t>)</a:t>
            </a:r>
          </a:p>
          <a:p>
            <a:pPr algn="ctr">
              <a:defRPr/>
            </a:pPr>
            <a:endParaRPr lang="en-US" b="1" dirty="0"/>
          </a:p>
          <a:p>
            <a:pPr algn="ctr">
              <a:defRPr/>
            </a:pPr>
            <a:r>
              <a:rPr lang="en-GB" b="1" u="sng" dirty="0">
                <a:hlinkClick r:id="rId9"/>
              </a:rPr>
              <a:t>https://www.youtube.com/shorts/RC0t1EikoI4</a:t>
            </a:r>
            <a:r>
              <a:rPr lang="en-GB" b="1" dirty="0"/>
              <a:t> - Period Calendar </a:t>
            </a:r>
            <a:r>
              <a:rPr lang="en-US" b="1" dirty="0"/>
              <a:t>Period Tracker (</a:t>
            </a:r>
            <a:r>
              <a:rPr lang="en-US" b="1" dirty="0" err="1"/>
              <a:t>Englisch</a:t>
            </a:r>
            <a:r>
              <a:rPr lang="en-US" b="1" dirty="0"/>
              <a:t>/Hindi)</a:t>
            </a:r>
          </a:p>
          <a:p>
            <a:pPr algn="ctr">
              <a:defRPr/>
            </a:pPr>
            <a:r>
              <a:rPr lang="en-GB" b="1" u="sng" dirty="0">
                <a:hlinkClick r:id="rId10"/>
              </a:rPr>
              <a:t>https://www.youtube.com/watch?v=boSuzXUTX8M</a:t>
            </a:r>
            <a:r>
              <a:rPr lang="en-GB" b="1" dirty="0"/>
              <a:t/>
            </a:r>
            <a:br>
              <a:rPr lang="en-GB" b="1" dirty="0"/>
            </a:br>
            <a:endParaRPr lang="it-IT" b="1" dirty="0"/>
          </a:p>
        </p:txBody>
      </p:sp>
      <p:sp>
        <p:nvSpPr>
          <p:cNvPr id="4" name="Ορθογώνιο 7">
            <a:extLst>
              <a:ext uri="{FF2B5EF4-FFF2-40B4-BE49-F238E27FC236}">
                <a16:creationId xmlns:a16="http://schemas.microsoft.com/office/drawing/2014/main" id="{1DFF4046-5428-D56B-29FA-50E66F68A6DE}"/>
              </a:ext>
            </a:extLst>
          </p:cNvPr>
          <p:cNvSpPr/>
          <p:nvPr/>
        </p:nvSpPr>
        <p:spPr>
          <a:xfrm>
            <a:off x="8132781" y="-3933"/>
            <a:ext cx="4057960" cy="407150"/>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7.1.3 </a:t>
            </a:r>
            <a:r>
              <a:rPr lang="en-US" altLang="el-GR" dirty="0" err="1">
                <a:solidFill>
                  <a:schemeClr val="bg1"/>
                </a:solidFill>
                <a:latin typeface="+mj-lt"/>
                <a:ea typeface="+mj-ea"/>
                <a:cs typeface="+mj-cs"/>
              </a:rPr>
              <a:t>Menstruationszyklus</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Verhütung</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903945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7.1.4</a:t>
            </a:r>
            <a:r>
              <a:rPr lang="en-US" altLang="el-GR" dirty="0"/>
              <a:t/>
            </a:r>
            <a:br>
              <a:rPr lang="en-US" altLang="el-GR" dirty="0"/>
            </a:br>
            <a:r>
              <a:rPr lang="en-US" altLang="el-GR" dirty="0" err="1">
                <a:solidFill>
                  <a:srgbClr val="C01E24"/>
                </a:solidFill>
              </a:rPr>
              <a:t>Schwangerschaft</a:t>
            </a:r>
            <a:r>
              <a:rPr lang="en-US" altLang="el-GR" dirty="0">
                <a:solidFill>
                  <a:srgbClr val="C01E24"/>
                </a:solidFill>
              </a:rPr>
              <a:t> und </a:t>
            </a:r>
            <a:r>
              <a:rPr lang="en-US" altLang="el-GR" dirty="0" err="1">
                <a:solidFill>
                  <a:srgbClr val="C01E24"/>
                </a:solidFill>
              </a:rPr>
              <a:t>Wochenbett</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fontScale="92500" lnSpcReduction="20000"/>
          </a:bodyPr>
          <a:lstStyle/>
          <a:p>
            <a:pPr marL="0" indent="0" defTabSz="914400">
              <a:lnSpc>
                <a:spcPct val="150000"/>
              </a:lnSpc>
              <a:spcBef>
                <a:spcPts val="601"/>
              </a:spcBef>
              <a:spcAft>
                <a:spcPts val="601"/>
              </a:spcAft>
              <a:buNone/>
              <a:tabLst>
                <a:tab pos="0" algn="l"/>
              </a:tabLst>
            </a:pPr>
            <a:r>
              <a:rPr lang="de-DE" sz="2200" b="0" strike="noStrike" spc="-1" dirty="0">
                <a:solidFill>
                  <a:schemeClr val="dk1"/>
                </a:solidFill>
                <a:latin typeface="Calibri"/>
                <a:ea typeface="DejaVu Sans"/>
              </a:rPr>
              <a:t>Informationen über:</a:t>
            </a:r>
            <a:endParaRPr lang="de-DE" sz="2200" b="0" strike="noStrike" spc="-1" dirty="0">
              <a:solidFill>
                <a:srgbClr val="000000"/>
              </a:solidFill>
              <a:latin typeface="Arial"/>
            </a:endParaRPr>
          </a:p>
          <a:p>
            <a:pPr marL="228600" indent="-228600" defTabSz="914400">
              <a:lnSpc>
                <a:spcPct val="15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ea typeface="DejaVu Sans"/>
              </a:rPr>
              <a:t>Grundkonzepte über Schwangerschaft und Wochenbett.</a:t>
            </a:r>
            <a:endParaRPr lang="de-DE" sz="2200" b="0" strike="noStrike" spc="-1" dirty="0">
              <a:solidFill>
                <a:srgbClr val="000000"/>
              </a:solidFill>
              <a:latin typeface="Arial"/>
            </a:endParaRPr>
          </a:p>
          <a:p>
            <a:pPr marL="228600" indent="-228600" defTabSz="914400">
              <a:lnSpc>
                <a:spcPct val="15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ea typeface="DejaVu Sans"/>
              </a:rPr>
              <a:t>Mütterliche Gesundheit und Schwangerschaftsfürsorge.</a:t>
            </a:r>
            <a:endParaRPr lang="de-DE" sz="2200" b="0" strike="noStrike" spc="-1" dirty="0">
              <a:solidFill>
                <a:srgbClr val="000000"/>
              </a:solidFill>
              <a:latin typeface="Arial"/>
            </a:endParaRPr>
          </a:p>
          <a:p>
            <a:pPr marL="228600" indent="-228600" defTabSz="914400">
              <a:lnSpc>
                <a:spcPct val="15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ea typeface="DejaVu Sans"/>
              </a:rPr>
              <a:t>Wie man Schwangerschafts-Tracker-Apps identifiziert und klassifiziert.</a:t>
            </a:r>
            <a:endParaRPr lang="de-DE" sz="2200" b="0" strike="noStrike" spc="-1" dirty="0">
              <a:solidFill>
                <a:srgbClr val="000000"/>
              </a:solidFill>
              <a:latin typeface="Arial"/>
            </a:endParaRPr>
          </a:p>
        </p:txBody>
      </p:sp>
      <p:pic>
        <p:nvPicPr>
          <p:cNvPr id="7" name="Picture 2" descr="Ambition abstract concept">
            <a:extLst>
              <a:ext uri="{FF2B5EF4-FFF2-40B4-BE49-F238E27FC236}">
                <a16:creationId xmlns:a16="http://schemas.microsoft.com/office/drawing/2014/main" id="{714BA654-173F-CE2D-08F8-119F45B97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B1B309D-E0B5-874B-ED82-0E3EEAF904E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1259612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contenuto 10">
            <a:extLst>
              <a:ext uri="{FF2B5EF4-FFF2-40B4-BE49-F238E27FC236}">
                <a16:creationId xmlns:a16="http://schemas.microsoft.com/office/drawing/2014/main" id="{3FABA778-5E10-49CC-9F6F-0E48DCD30C9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00490" y="2588701"/>
            <a:ext cx="3819865" cy="2029841"/>
          </a:xfrm>
        </p:spPr>
      </p:pic>
      <p:sp>
        <p:nvSpPr>
          <p:cNvPr id="2" name="Τίτλος 1"/>
          <p:cNvSpPr>
            <a:spLocks noGrp="1"/>
          </p:cNvSpPr>
          <p:nvPr>
            <p:ph type="title"/>
          </p:nvPr>
        </p:nvSpPr>
        <p:spPr>
          <a:xfrm>
            <a:off x="558000" y="508964"/>
            <a:ext cx="11396576" cy="599188"/>
          </a:xfrm>
        </p:spPr>
        <p:txBody>
          <a:bodyPr/>
          <a:lstStyle/>
          <a:p>
            <a:r>
              <a:rPr lang="it-IT" dirty="0" err="1"/>
              <a:t>Schwangerschaft</a:t>
            </a:r>
            <a:endParaRPr lang="el-GR" dirty="0"/>
          </a:p>
        </p:txBody>
      </p:sp>
      <p:sp>
        <p:nvSpPr>
          <p:cNvPr id="5"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7.1.4 </a:t>
            </a:r>
            <a:r>
              <a:rPr lang="en-US" altLang="el-GR" dirty="0" err="1">
                <a:solidFill>
                  <a:schemeClr val="bg1"/>
                </a:solidFill>
                <a:latin typeface="+mj-lt"/>
                <a:ea typeface="+mj-ea"/>
                <a:cs typeface="+mj-cs"/>
              </a:rPr>
              <a:t>Schwangerschaft</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Wochenbett</a:t>
            </a:r>
            <a:endParaRPr lang="en-US" altLang="el-GR" dirty="0">
              <a:solidFill>
                <a:schemeClr val="bg1"/>
              </a:solidFill>
              <a:latin typeface="+mj-lt"/>
              <a:ea typeface="+mj-ea"/>
              <a:cs typeface="+mj-cs"/>
            </a:endParaRPr>
          </a:p>
        </p:txBody>
      </p:sp>
      <p:sp>
        <p:nvSpPr>
          <p:cNvPr id="3" name="Ορθογώνιο 2">
            <a:extLst>
              <a:ext uri="{FF2B5EF4-FFF2-40B4-BE49-F238E27FC236}">
                <a16:creationId xmlns:a16="http://schemas.microsoft.com/office/drawing/2014/main" id="{69A97FC2-3BAA-6B90-2BEA-3C59310C675D}"/>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12" name="Rettangolo 11">
            <a:extLst>
              <a:ext uri="{FF2B5EF4-FFF2-40B4-BE49-F238E27FC236}">
                <a16:creationId xmlns:a16="http://schemas.microsoft.com/office/drawing/2014/main" id="{1EA39EF9-501E-40CD-A5D6-14F3E4DABC7D}"/>
              </a:ext>
            </a:extLst>
          </p:cNvPr>
          <p:cNvSpPr/>
          <p:nvPr/>
        </p:nvSpPr>
        <p:spPr>
          <a:xfrm>
            <a:off x="558000" y="1108152"/>
            <a:ext cx="7908268" cy="5539978"/>
          </a:xfrm>
          <a:prstGeom prst="rect">
            <a:avLst/>
          </a:prstGeom>
        </p:spPr>
        <p:txBody>
          <a:bodyPr wrap="square">
            <a:spAutoFit/>
          </a:bodyPr>
          <a:lstStyle/>
          <a:p>
            <a:pPr>
              <a:spcBef>
                <a:spcPts val="600"/>
              </a:spcBef>
              <a:spcAft>
                <a:spcPts val="600"/>
              </a:spcAft>
            </a:pPr>
            <a:r>
              <a:rPr lang="de-DE" dirty="0">
                <a:solidFill>
                  <a:srgbClr val="000000"/>
                </a:solidFill>
                <a:latin typeface="Calibri" panose="020F0502020204030204" pitchFamily="34" charset="0"/>
              </a:rPr>
              <a:t>Eine Schwangerschaft entsteht, wenn Spermien in die Vagina eindringen, durch den Gebärmutterhals und die Gebärmutter zum Eileiter wandern und eine Eizelle befruchten. Die Wahrscheinlichkeit, schwanger zu werden, ist höher, wenn die Frau ihren Eisprung hat, wenn die Eizelle bereit ist und sie am fruchtbarsten ist. Frauen unter 40 Jahren, die regelmäßig Sex haben, ohne zu verhüten, haben eine Chance von 8 zu 10, innerhalb eines Jahres schwanger zu werden.</a:t>
            </a:r>
          </a:p>
          <a:p>
            <a:pPr>
              <a:spcBef>
                <a:spcPts val="600"/>
              </a:spcBef>
              <a:spcAft>
                <a:spcPts val="600"/>
              </a:spcAft>
            </a:pPr>
            <a:r>
              <a:rPr lang="de-DE" dirty="0">
                <a:solidFill>
                  <a:srgbClr val="000000"/>
                </a:solidFill>
                <a:latin typeface="Calibri" panose="020F0502020204030204" pitchFamily="34" charset="0"/>
              </a:rPr>
              <a:t>Eine Schwangerschaft dauert in der Regel etwa 40 Wochen (280 Tage) </a:t>
            </a:r>
            <a:br>
              <a:rPr lang="de-DE" dirty="0">
                <a:solidFill>
                  <a:srgbClr val="000000"/>
                </a:solidFill>
                <a:latin typeface="Calibri" panose="020F0502020204030204" pitchFamily="34" charset="0"/>
              </a:rPr>
            </a:br>
            <a:r>
              <a:rPr lang="de-DE" dirty="0">
                <a:solidFill>
                  <a:srgbClr val="000000"/>
                </a:solidFill>
                <a:latin typeface="Calibri" panose="020F0502020204030204" pitchFamily="34" charset="0"/>
              </a:rPr>
              <a:t>vom ersten Tag der letzten Regelblutung bis zum Geburtstermin. </a:t>
            </a:r>
            <a:br>
              <a:rPr lang="de-DE" dirty="0">
                <a:solidFill>
                  <a:srgbClr val="000000"/>
                </a:solidFill>
                <a:latin typeface="Calibri" panose="020F0502020204030204" pitchFamily="34" charset="0"/>
              </a:rPr>
            </a:br>
            <a:r>
              <a:rPr lang="de-DE" dirty="0">
                <a:solidFill>
                  <a:srgbClr val="000000"/>
                </a:solidFill>
                <a:latin typeface="Calibri" panose="020F0502020204030204" pitchFamily="34" charset="0"/>
              </a:rPr>
              <a:t>Eine voll ausgetragene Schwangerschaft dauert zwischen 39 Wochen und </a:t>
            </a:r>
            <a:br>
              <a:rPr lang="de-DE" dirty="0">
                <a:solidFill>
                  <a:srgbClr val="000000"/>
                </a:solidFill>
                <a:latin typeface="Calibri" panose="020F0502020204030204" pitchFamily="34" charset="0"/>
              </a:rPr>
            </a:br>
            <a:r>
              <a:rPr lang="de-DE" dirty="0">
                <a:solidFill>
                  <a:srgbClr val="000000"/>
                </a:solidFill>
                <a:latin typeface="Calibri" panose="020F0502020204030204" pitchFamily="34" charset="0"/>
              </a:rPr>
              <a:t>0 Tagen und 40 Wochen und 6 Tagen. Das ist 1 Woche vor Ihrem </a:t>
            </a:r>
            <a:br>
              <a:rPr lang="de-DE" dirty="0">
                <a:solidFill>
                  <a:srgbClr val="000000"/>
                </a:solidFill>
                <a:latin typeface="Calibri" panose="020F0502020204030204" pitchFamily="34" charset="0"/>
              </a:rPr>
            </a:br>
            <a:r>
              <a:rPr lang="de-DE" dirty="0">
                <a:solidFill>
                  <a:srgbClr val="000000"/>
                </a:solidFill>
                <a:latin typeface="Calibri" panose="020F0502020204030204" pitchFamily="34" charset="0"/>
              </a:rPr>
              <a:t>Geburtstermin bis 1 Woche nach Ihrem Geburtstermin. </a:t>
            </a:r>
          </a:p>
          <a:p>
            <a:pPr>
              <a:spcBef>
                <a:spcPts val="600"/>
              </a:spcBef>
              <a:spcAft>
                <a:spcPts val="600"/>
              </a:spcAft>
            </a:pPr>
            <a:r>
              <a:rPr lang="de-DE" dirty="0">
                <a:solidFill>
                  <a:srgbClr val="000000"/>
                </a:solidFill>
                <a:latin typeface="Calibri" panose="020F0502020204030204" pitchFamily="34" charset="0"/>
              </a:rPr>
              <a:t>Bei einer vorzeitigen Geburt wird das Baby zwischen 37 Wochen, 0 Tagen und 38 Wochen, 6 Tagen geboren, bei einer Spätgeburt zwischen 41 Wochen, 0 Tagen und 41 Wochen, 6 Tagen und bei einer Übertragung nach 42 Wochen, 0 Tagen.</a:t>
            </a:r>
          </a:p>
          <a:p>
            <a:pPr>
              <a:spcBef>
                <a:spcPts val="600"/>
              </a:spcBef>
              <a:spcAft>
                <a:spcPts val="600"/>
              </a:spcAft>
            </a:pPr>
            <a:r>
              <a:rPr lang="de-DE" dirty="0">
                <a:solidFill>
                  <a:srgbClr val="000000"/>
                </a:solidFill>
                <a:latin typeface="Calibri" panose="020F0502020204030204" pitchFamily="34" charset="0"/>
              </a:rPr>
              <a:t>Jede Schwangerschaftswoche ist wichtig für die Gesundheit Ihres Babys. So entwickeln sich beispielsweise das Gehirn und die Lungen Ihres Babys in den letzten Wochen der Schwangerschaft noch weiter. Wenn Ihre Schwangerschaft gesund ist, warten Sie, bis die Wehen von selbst einsetzen.</a:t>
            </a:r>
          </a:p>
        </p:txBody>
      </p:sp>
    </p:spTree>
    <p:extLst>
      <p:ext uri="{BB962C8B-B14F-4D97-AF65-F5344CB8AC3E}">
        <p14:creationId xmlns:p14="http://schemas.microsoft.com/office/powerpoint/2010/main" val="3958154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8000" y="508964"/>
            <a:ext cx="11396576" cy="599188"/>
          </a:xfrm>
        </p:spPr>
        <p:txBody>
          <a:bodyPr/>
          <a:lstStyle/>
          <a:p>
            <a:r>
              <a:rPr lang="it-IT" dirty="0" err="1"/>
              <a:t>Schwangerschaft</a:t>
            </a:r>
            <a:endParaRPr lang="el-GR" dirty="0"/>
          </a:p>
        </p:txBody>
      </p:sp>
      <p:sp>
        <p:nvSpPr>
          <p:cNvPr id="4" name="Rettangolo 3">
            <a:extLst>
              <a:ext uri="{FF2B5EF4-FFF2-40B4-BE49-F238E27FC236}">
                <a16:creationId xmlns:a16="http://schemas.microsoft.com/office/drawing/2014/main" id="{67E5A2BD-1F73-47A0-9823-8D25DD15B8B2}"/>
              </a:ext>
            </a:extLst>
          </p:cNvPr>
          <p:cNvSpPr/>
          <p:nvPr/>
        </p:nvSpPr>
        <p:spPr>
          <a:xfrm>
            <a:off x="478971" y="1222481"/>
            <a:ext cx="10353980" cy="4001095"/>
          </a:xfrm>
          <a:prstGeom prst="rect">
            <a:avLst/>
          </a:prstGeom>
        </p:spPr>
        <p:txBody>
          <a:bodyPr wrap="square">
            <a:spAutoFit/>
          </a:bodyPr>
          <a:lstStyle/>
          <a:p>
            <a:pPr>
              <a:defRPr/>
            </a:pPr>
            <a:r>
              <a:rPr lang="en-GB" sz="2000" b="1" dirty="0"/>
              <a:t>Videos:</a:t>
            </a:r>
          </a:p>
          <a:p>
            <a:pPr>
              <a:defRPr/>
            </a:pPr>
            <a:endParaRPr lang="en-GB" b="1" dirty="0"/>
          </a:p>
          <a:p>
            <a:pPr>
              <a:defRPr/>
            </a:pPr>
            <a:r>
              <a:rPr lang="en-GB" b="1" u="sng" dirty="0">
                <a:hlinkClick r:id="rId3"/>
              </a:rPr>
              <a:t>https://www.youtube.com/watch?v=7nw-QA_-ED8</a:t>
            </a:r>
            <a:r>
              <a:rPr lang="en-GB" b="1" u="sng" dirty="0"/>
              <a:t> </a:t>
            </a:r>
            <a:r>
              <a:rPr lang="en-GB" b="1" dirty="0"/>
              <a:t>- </a:t>
            </a:r>
            <a:r>
              <a:rPr lang="en-US" b="1" dirty="0"/>
              <a:t>This is Your Pregnancy in 2 Minutes (</a:t>
            </a:r>
            <a:r>
              <a:rPr lang="en-US" b="1" dirty="0" err="1"/>
              <a:t>Englisch</a:t>
            </a:r>
            <a:r>
              <a:rPr lang="en-US" b="1" dirty="0"/>
              <a:t>)</a:t>
            </a:r>
          </a:p>
          <a:p>
            <a:pPr>
              <a:defRPr/>
            </a:pPr>
            <a:endParaRPr lang="en-US" b="1" dirty="0"/>
          </a:p>
          <a:p>
            <a:pPr>
              <a:defRPr/>
            </a:pPr>
            <a:r>
              <a:rPr lang="en-GB" b="1" u="sng" dirty="0">
                <a:hlinkClick r:id="rId4"/>
              </a:rPr>
              <a:t>https://www.youtube.com/watch?v=KwP__y5lEHM</a:t>
            </a:r>
            <a:r>
              <a:rPr lang="en-GB" b="1" dirty="0"/>
              <a:t> – This is Your Childbirth in 2 Minutes </a:t>
            </a:r>
            <a:r>
              <a:rPr lang="en-US" b="1" dirty="0"/>
              <a:t>(</a:t>
            </a:r>
            <a:r>
              <a:rPr lang="en-US" b="1" dirty="0" err="1"/>
              <a:t>Englisch</a:t>
            </a:r>
            <a:r>
              <a:rPr lang="en-US" b="1" dirty="0"/>
              <a:t>)</a:t>
            </a:r>
            <a:endParaRPr lang="en-GB" b="1" dirty="0"/>
          </a:p>
          <a:p>
            <a:pPr>
              <a:defRPr/>
            </a:pPr>
            <a:endParaRPr lang="en-GB" b="1" dirty="0"/>
          </a:p>
          <a:p>
            <a:pPr>
              <a:defRPr/>
            </a:pPr>
            <a:r>
              <a:rPr lang="en-GB" b="1" u="sng" dirty="0">
                <a:hlinkClick r:id="rId5"/>
              </a:rPr>
              <a:t>https://www.youtube.com/watch?v=cfn04QUO4B8</a:t>
            </a:r>
            <a:r>
              <a:rPr lang="en-GB" b="1" dirty="0"/>
              <a:t> - </a:t>
            </a:r>
            <a:r>
              <a:rPr lang="en-US" b="1" dirty="0"/>
              <a:t>What to expect in your First Trimester of pregnancy (</a:t>
            </a:r>
            <a:r>
              <a:rPr lang="en-US" b="1" dirty="0" err="1"/>
              <a:t>Englisch</a:t>
            </a:r>
            <a:r>
              <a:rPr lang="en-US" b="1" dirty="0"/>
              <a:t>)</a:t>
            </a:r>
          </a:p>
          <a:p>
            <a:pPr>
              <a:defRPr/>
            </a:pPr>
            <a:endParaRPr lang="en-US" b="1" dirty="0"/>
          </a:p>
          <a:p>
            <a:pPr>
              <a:defRPr/>
            </a:pPr>
            <a:r>
              <a:rPr lang="en-GB" b="1" u="sng" dirty="0">
                <a:hlinkClick r:id="rId6"/>
              </a:rPr>
              <a:t>https://www.youtube.com/watch?v=IPj4dJnP85o</a:t>
            </a:r>
            <a:r>
              <a:rPr lang="en-GB" b="1" dirty="0"/>
              <a:t> - </a:t>
            </a:r>
            <a:r>
              <a:rPr lang="en-US" b="1" dirty="0"/>
              <a:t>What to expect in your Second Trimester of pregnancy (</a:t>
            </a:r>
            <a:r>
              <a:rPr lang="en-US" b="1" dirty="0" err="1"/>
              <a:t>Englisch</a:t>
            </a:r>
            <a:r>
              <a:rPr lang="en-US" b="1" dirty="0"/>
              <a:t>)</a:t>
            </a:r>
          </a:p>
          <a:p>
            <a:pPr>
              <a:defRPr/>
            </a:pPr>
            <a:endParaRPr lang="en-US" b="1" dirty="0"/>
          </a:p>
          <a:p>
            <a:pPr algn="ctr">
              <a:defRPr/>
            </a:pPr>
            <a:r>
              <a:rPr lang="en-GB" b="1" u="sng" dirty="0">
                <a:hlinkClick r:id="rId7"/>
              </a:rPr>
              <a:t>https://www.youtube.com/watch?v=lpDW00nQhUo</a:t>
            </a:r>
            <a:r>
              <a:rPr lang="en-GB" b="1" dirty="0"/>
              <a:t> - </a:t>
            </a:r>
            <a:r>
              <a:rPr lang="en-US" b="1" dirty="0"/>
              <a:t>What to expect in your Third Trimester of pregnancy (</a:t>
            </a:r>
            <a:r>
              <a:rPr lang="en-US" b="1" dirty="0" err="1"/>
              <a:t>Englisch</a:t>
            </a:r>
            <a:r>
              <a:rPr lang="en-US" b="1" dirty="0"/>
              <a:t>)</a:t>
            </a:r>
            <a:endParaRPr lang="el-GR" b="1" dirty="0"/>
          </a:p>
        </p:txBody>
      </p:sp>
      <p:sp>
        <p:nvSpPr>
          <p:cNvPr id="3" name="Ορθογώνιο 7">
            <a:extLst>
              <a:ext uri="{FF2B5EF4-FFF2-40B4-BE49-F238E27FC236}">
                <a16:creationId xmlns:a16="http://schemas.microsoft.com/office/drawing/2014/main" id="{37FF8F4C-63EA-8083-3D61-1DC8AF71E7D9}"/>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7.1.4 </a:t>
            </a:r>
            <a:r>
              <a:rPr lang="en-US" altLang="el-GR" dirty="0" err="1">
                <a:solidFill>
                  <a:schemeClr val="bg1"/>
                </a:solidFill>
                <a:latin typeface="+mj-lt"/>
                <a:ea typeface="+mj-ea"/>
                <a:cs typeface="+mj-cs"/>
              </a:rPr>
              <a:t>Schwangerschaft</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Wochenbett</a:t>
            </a:r>
            <a:endParaRPr lang="en-US" altLang="el-GR" dirty="0">
              <a:solidFill>
                <a:schemeClr val="bg1"/>
              </a:solidFill>
              <a:latin typeface="+mj-lt"/>
              <a:ea typeface="+mj-ea"/>
              <a:cs typeface="+mj-cs"/>
            </a:endParaRPr>
          </a:p>
        </p:txBody>
      </p:sp>
    </p:spTree>
    <p:extLst>
      <p:ext uri="{BB962C8B-B14F-4D97-AF65-F5344CB8AC3E}">
        <p14:creationId xmlns:p14="http://schemas.microsoft.com/office/powerpoint/2010/main" val="3574390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15333" y="524829"/>
            <a:ext cx="11396576" cy="599188"/>
          </a:xfrm>
        </p:spPr>
        <p:txBody>
          <a:bodyPr/>
          <a:lstStyle/>
          <a:p>
            <a:r>
              <a:rPr lang="it-IT" dirty="0" err="1"/>
              <a:t>Mütterliche</a:t>
            </a:r>
            <a:r>
              <a:rPr lang="it-IT" dirty="0"/>
              <a:t> </a:t>
            </a:r>
            <a:r>
              <a:rPr lang="it-IT" dirty="0" err="1"/>
              <a:t>Gesundheit</a:t>
            </a:r>
            <a:r>
              <a:rPr lang="it-IT" dirty="0"/>
              <a:t> und </a:t>
            </a:r>
            <a:r>
              <a:rPr lang="it-IT" dirty="0" err="1"/>
              <a:t>Schwangerschaftsfürsorge</a:t>
            </a:r>
            <a:endParaRPr lang="el-GR" dirty="0"/>
          </a:p>
        </p:txBody>
      </p:sp>
      <p:sp>
        <p:nvSpPr>
          <p:cNvPr id="10" name="Θέση περιεχομένου 5">
            <a:extLst>
              <a:ext uri="{FF2B5EF4-FFF2-40B4-BE49-F238E27FC236}">
                <a16:creationId xmlns:a16="http://schemas.microsoft.com/office/drawing/2014/main" id="{09954617-F184-CCE0-30DD-2F08C1A6DC4D}"/>
              </a:ext>
            </a:extLst>
          </p:cNvPr>
          <p:cNvSpPr>
            <a:spLocks noGrp="1"/>
          </p:cNvSpPr>
          <p:nvPr>
            <p:ph sz="half" idx="1"/>
          </p:nvPr>
        </p:nvSpPr>
        <p:spPr>
          <a:xfrm>
            <a:off x="4990159" y="1111497"/>
            <a:ext cx="7049441" cy="5560150"/>
          </a:xfrm>
        </p:spPr>
        <p:txBody>
          <a:bodyPr>
            <a:noAutofit/>
          </a:bodyPr>
          <a:lstStyle/>
          <a:p>
            <a:pPr marL="0" indent="0">
              <a:lnSpc>
                <a:spcPct val="120000"/>
              </a:lnSpc>
              <a:buNone/>
            </a:pPr>
            <a:r>
              <a:rPr lang="de-DE" sz="1600" dirty="0"/>
              <a:t>Die Gesundheit von Müttern bezieht sich auf die Gesundheit von Frauen während der Schwangerschaft, der Geburt und der Zeit nach der Geburt. </a:t>
            </a:r>
          </a:p>
          <a:p>
            <a:pPr marL="0" indent="0">
              <a:lnSpc>
                <a:spcPct val="120000"/>
              </a:lnSpc>
              <a:buNone/>
            </a:pPr>
            <a:r>
              <a:rPr lang="de-DE" sz="1600" dirty="0"/>
              <a:t>Jede Phase sollte eine positive Erfahrung sein, damit Frauen und ihre Babys ihr volles Potenzial an Gesundheit und Wohlbefinden ausschöpfen können. </a:t>
            </a:r>
          </a:p>
          <a:p>
            <a:pPr marL="0" indent="0">
              <a:lnSpc>
                <a:spcPct val="120000"/>
              </a:lnSpc>
              <a:buNone/>
            </a:pPr>
            <a:r>
              <a:rPr lang="de-DE" sz="1600" dirty="0"/>
              <a:t>Unter Schwangerenvorsorge versteht man die Betreuung durch medizinisches Fachpersonal während der Schwangerschaft, um sicherzustellen, dass es Mutter und Kind so gut wie möglich geht. Sie wird manchmal auch als Schwangerschaftsbetreuung oder Mutterschaftsbetreuung bezeichnet.</a:t>
            </a:r>
          </a:p>
          <a:p>
            <a:pPr marL="0" indent="0">
              <a:lnSpc>
                <a:spcPct val="120000"/>
              </a:lnSpc>
              <a:buNone/>
            </a:pPr>
            <a:r>
              <a:rPr lang="de-DE" sz="1600" dirty="0"/>
              <a:t>Es ist wichtig, so früh wie möglich einen Arzt oder Geburtshelfer aufzusuchen, um vorgeburtliche (Schwangerschafts-)Betreuung und Informationen zu erhalten, die Sie für eine gesunde Schwangerschaft benötigen (vor der 8. oder 10. Schwangerschaftswoche).</a:t>
            </a:r>
          </a:p>
          <a:p>
            <a:pPr marL="0" indent="0">
              <a:lnSpc>
                <a:spcPct val="120000"/>
              </a:lnSpc>
              <a:buNone/>
            </a:pPr>
            <a:r>
              <a:rPr lang="de-DE" sz="1600" dirty="0"/>
              <a:t>Ein gesunder Lebensstil und eine gute medizinische Versorgung vor, während und nach der Schwangerschaft können das Risiko von Schwangerschaftskomplikationen senken.</a:t>
            </a:r>
          </a:p>
        </p:txBody>
      </p:sp>
      <p:sp>
        <p:nvSpPr>
          <p:cNvPr id="2" name="Ορθογώνιο 1">
            <a:extLst>
              <a:ext uri="{FF2B5EF4-FFF2-40B4-BE49-F238E27FC236}">
                <a16:creationId xmlns:a16="http://schemas.microsoft.com/office/drawing/2014/main" id="{0D7C4C14-C22D-2921-3162-55B96573EE93}"/>
              </a:ext>
            </a:extLst>
          </p:cNvPr>
          <p:cNvSpPr/>
          <p:nvPr/>
        </p:nvSpPr>
        <p:spPr>
          <a:xfrm>
            <a:off x="9752970" y="6394648"/>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err="1">
                <a:hlinkClick r:id="rId4"/>
              </a:rPr>
              <a:t>Pixabay</a:t>
            </a:r>
            <a:r>
              <a:rPr lang="en-US" sz="1200" dirty="0">
                <a:hlinkClick r:id="rId4"/>
              </a:rPr>
              <a:t> </a:t>
            </a:r>
            <a:r>
              <a:rPr lang="en-US" sz="1200" dirty="0" err="1">
                <a:hlinkClick r:id="rId4"/>
              </a:rPr>
              <a:t>Lizenz</a:t>
            </a:r>
            <a:endParaRPr lang="en-US" sz="1200" dirty="0"/>
          </a:p>
        </p:txBody>
      </p:sp>
      <p:pic>
        <p:nvPicPr>
          <p:cNvPr id="4" name="Immagine 3">
            <a:extLst>
              <a:ext uri="{FF2B5EF4-FFF2-40B4-BE49-F238E27FC236}">
                <a16:creationId xmlns:a16="http://schemas.microsoft.com/office/drawing/2014/main" id="{1E75342F-65A8-458F-8796-94739E3CE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22" y="1254210"/>
            <a:ext cx="4257223" cy="5295671"/>
          </a:xfrm>
          <a:prstGeom prst="rect">
            <a:avLst/>
          </a:prstGeom>
        </p:spPr>
      </p:pic>
      <p:sp>
        <p:nvSpPr>
          <p:cNvPr id="3" name="Ορθογώνιο 7">
            <a:extLst>
              <a:ext uri="{FF2B5EF4-FFF2-40B4-BE49-F238E27FC236}">
                <a16:creationId xmlns:a16="http://schemas.microsoft.com/office/drawing/2014/main" id="{6E251713-A131-E957-7B69-107622BBBF7E}"/>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7.1.4 </a:t>
            </a:r>
            <a:r>
              <a:rPr lang="en-US" altLang="el-GR" dirty="0" err="1">
                <a:solidFill>
                  <a:schemeClr val="bg1"/>
                </a:solidFill>
                <a:latin typeface="+mj-lt"/>
                <a:ea typeface="+mj-ea"/>
                <a:cs typeface="+mj-cs"/>
              </a:rPr>
              <a:t>Schwangerschaft</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Wochenbett</a:t>
            </a:r>
            <a:endParaRPr lang="en-US" altLang="el-GR" dirty="0">
              <a:solidFill>
                <a:schemeClr val="bg1"/>
              </a:solidFill>
              <a:latin typeface="+mj-lt"/>
              <a:ea typeface="+mj-ea"/>
              <a:cs typeface="+mj-cs"/>
            </a:endParaRPr>
          </a:p>
        </p:txBody>
      </p:sp>
    </p:spTree>
    <p:extLst>
      <p:ext uri="{BB962C8B-B14F-4D97-AF65-F5344CB8AC3E}">
        <p14:creationId xmlns:p14="http://schemas.microsoft.com/office/powerpoint/2010/main" val="2105934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lh7-us.googleusercontent.com/V1hQNNvVib5vk9bHXObsm-ydZynEFBWyy7g6IEqtEmy_RkHtMQfQzpzvTOSWrbdvnsz_BxpNyixhZI8_YtFB9kQ_IwCtjmH3DsT4pMUBCyESdJ1e4EL9ca1fQYYYqyZvamxmF4jps_y15XN5QcP6Fw=s2048">
            <a:extLst>
              <a:ext uri="{FF2B5EF4-FFF2-40B4-BE49-F238E27FC236}">
                <a16:creationId xmlns:a16="http://schemas.microsoft.com/office/drawing/2014/main" id="{E4EB5A12-44AF-41A2-9CB6-F67F9A894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40776"/>
            <a:ext cx="3539724" cy="1769862"/>
          </a:xfrm>
          <a:prstGeom prst="rect">
            <a:avLst/>
          </a:prstGeom>
          <a:noFill/>
          <a:extLst>
            <a:ext uri="{909E8E84-426E-40DD-AFC4-6F175D3DCCD1}">
              <a14:hiddenFill xmlns:a14="http://schemas.microsoft.com/office/drawing/2010/main">
                <a:solidFill>
                  <a:srgbClr val="FFFFFF"/>
                </a:solidFill>
              </a14:hiddenFill>
            </a:ext>
          </a:extLst>
        </p:spPr>
      </p:pic>
      <p:sp>
        <p:nvSpPr>
          <p:cNvPr id="12" name="Τίτλος 4">
            <a:extLst>
              <a:ext uri="{FF2B5EF4-FFF2-40B4-BE49-F238E27FC236}">
                <a16:creationId xmlns:a16="http://schemas.microsoft.com/office/drawing/2014/main" id="{77A949C0-F97B-3581-257D-5242AC265718}"/>
              </a:ext>
            </a:extLst>
          </p:cNvPr>
          <p:cNvSpPr>
            <a:spLocks noGrp="1"/>
          </p:cNvSpPr>
          <p:nvPr>
            <p:ph type="title"/>
          </p:nvPr>
        </p:nvSpPr>
        <p:spPr>
          <a:xfrm>
            <a:off x="558000" y="538010"/>
            <a:ext cx="11396576" cy="599188"/>
          </a:xfrm>
        </p:spPr>
        <p:txBody>
          <a:bodyPr/>
          <a:lstStyle/>
          <a:p>
            <a:r>
              <a:rPr lang="it-IT" dirty="0" err="1"/>
              <a:t>Schwangerschafts</a:t>
            </a:r>
            <a:r>
              <a:rPr lang="it-IT" dirty="0"/>
              <a:t>-Tracker-Apps</a:t>
            </a:r>
            <a:endParaRPr lang="en-US" dirty="0"/>
          </a:p>
        </p:txBody>
      </p:sp>
      <p:sp>
        <p:nvSpPr>
          <p:cNvPr id="13" name="Θέση περιεχομένου 1">
            <a:extLst>
              <a:ext uri="{FF2B5EF4-FFF2-40B4-BE49-F238E27FC236}">
                <a16:creationId xmlns:a16="http://schemas.microsoft.com/office/drawing/2014/main" id="{2C8FBC11-1035-3956-8212-5EE54C43C041}"/>
              </a:ext>
            </a:extLst>
          </p:cNvPr>
          <p:cNvSpPr txBox="1">
            <a:spLocks/>
          </p:cNvSpPr>
          <p:nvPr/>
        </p:nvSpPr>
        <p:spPr>
          <a:xfrm>
            <a:off x="558000" y="1289614"/>
            <a:ext cx="5782377" cy="528330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de-DE" sz="2400" dirty="0"/>
              <a:t>Schwangerschafts-Apps helfen Frauen, sich über die Vorgänge in jeder Schwangerschaftswoche zu informieren und den Überblick zu behalten.</a:t>
            </a:r>
          </a:p>
          <a:p>
            <a:pPr marL="0" indent="0">
              <a:spcAft>
                <a:spcPts val="1200"/>
              </a:spcAft>
              <a:buNone/>
            </a:pPr>
            <a:r>
              <a:rPr lang="de-DE" sz="2400" dirty="0"/>
              <a:t>Diese Apps zeigen Ihnen, wie sich Ihr Baby entwickelt und geben Ihnen Statistiken, z. B. wie groß Ihr Baby ist (die Größe einer Walnuss? Einer Avocado?), und sie können Ihnen auch helfen, die Veränderungen Ihres Körpers in der Schwangerschaft zu überwachen. Einige bieten eine solide Sammlung von Gesundheitsinformationen zu schwangerschaftsbezogenen Themen. </a:t>
            </a:r>
          </a:p>
          <a:p>
            <a:pPr marL="0" indent="0">
              <a:spcAft>
                <a:spcPts val="1200"/>
              </a:spcAft>
              <a:buNone/>
            </a:pPr>
            <a:r>
              <a:rPr lang="de-DE" sz="2400" dirty="0"/>
              <a:t>Diese Apps gehen technologisch immer weiter, und obwohl sie hilfreiche Ratgeber sein können, können sie ärztliche Hilfe nicht ersetzen.</a:t>
            </a:r>
          </a:p>
        </p:txBody>
      </p:sp>
      <p:sp>
        <p:nvSpPr>
          <p:cNvPr id="14" name="Ορθογώνιο 1">
            <a:extLst>
              <a:ext uri="{FF2B5EF4-FFF2-40B4-BE49-F238E27FC236}">
                <a16:creationId xmlns:a16="http://schemas.microsoft.com/office/drawing/2014/main" id="{F05CDBF0-95E5-C710-2CEB-D33662A2E3D8}"/>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pic>
        <p:nvPicPr>
          <p:cNvPr id="2050" name="Picture 2" descr="https://lh7-us.googleusercontent.com/dw9HkjUEFHMA7jBpSGM0FvxB1kskG4YYRwFArDOD9a39oNn48gTW6PHsUp7uSdYAgYVn3Mo4rtA_0cJrJDMApoVILDxxdGtohiklwsrEOESf3MoS4RVpg_ckRD1TjBTp9Vq8Es2-pVwbiwl6IeoFxw=s2048">
            <a:extLst>
              <a:ext uri="{FF2B5EF4-FFF2-40B4-BE49-F238E27FC236}">
                <a16:creationId xmlns:a16="http://schemas.microsoft.com/office/drawing/2014/main" id="{E1819436-AE1A-41F5-91A9-3693C80033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9588" y="836693"/>
            <a:ext cx="1514477" cy="15144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7-us.googleusercontent.com/NFUxmJlBiCKoYD-22cfD5zl3tHOjgRYCSjgtSdgpkRqUoNeiw7Gqk5Ufr9VMbA0i11hHXIDZJMCkhbD0r5yFQ1S0yJgxGs3VH1Gs8NrA1nSUd_x3IRMIu_ZJCkKJ4UDaIiRQYSMQg1zaCMGS2DAG9g=s2048">
            <a:extLst>
              <a:ext uri="{FF2B5EF4-FFF2-40B4-BE49-F238E27FC236}">
                <a16:creationId xmlns:a16="http://schemas.microsoft.com/office/drawing/2014/main" id="{7E2398AC-DB16-4BD4-A7EA-17E6AAA79D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1452" y="836693"/>
            <a:ext cx="1514478" cy="15144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7-us.googleusercontent.com/-kb1K9STTs7_Boar0rwo95kvCAFgZgdYby1M2YtGKZNdkoY3HnmP0iI_rC8e2zU2TQeR9e9jhAR3NNekFY2ae7Xr9aoCClrUWU6k30oBkV64Bsvo5PDuU6tRUQ4wQnvADTyM4eBNc7h2f9kl8Clnaw=s2048">
            <a:extLst>
              <a:ext uri="{FF2B5EF4-FFF2-40B4-BE49-F238E27FC236}">
                <a16:creationId xmlns:a16="http://schemas.microsoft.com/office/drawing/2014/main" id="{3C4142BD-734B-4A5B-A4FC-22F0A64E89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11452" y="2540776"/>
            <a:ext cx="1514478" cy="15144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7-us.googleusercontent.com/ubk_26rYOXb8Pv5DKzkMg6Ab_A2U7ubtSJN-RjYrmYi-cQbRvHG4_mtmvXCXljFiAX0m9VMKjyWb78KK6Cwrz3QBTdK4kkyx0D3FTBukMUKs6JFl6YfBtwu3TnHWhGoxUGS_MEGKi5hDaDmge5KWgA=s2048">
            <a:extLst>
              <a:ext uri="{FF2B5EF4-FFF2-40B4-BE49-F238E27FC236}">
                <a16:creationId xmlns:a16="http://schemas.microsoft.com/office/drawing/2014/main" id="{6DF1CC67-A50A-49CE-8923-4763CA9411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9588" y="4645635"/>
            <a:ext cx="1514833" cy="151483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lh7-us.googleusercontent.com/Sn_Ea4HM9Rhnka1ZTgFAjnYSTyz97Gsx7XjoClmk_O4lclAhj3EgxP9ujvJN7nLdqRbCOJWmUzxNAf0xQKT-WomPJi4u_OqFBxOEFGft-0iWDCTsEgh_fNFUE_mCvujIX-NYurwU21mb8n0gJ9iuXQ=s2048">
            <a:extLst>
              <a:ext uri="{FF2B5EF4-FFF2-40B4-BE49-F238E27FC236}">
                <a16:creationId xmlns:a16="http://schemas.microsoft.com/office/drawing/2014/main" id="{1A20E631-BC37-40C6-A0FC-A958D0EE44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11097" y="4645634"/>
            <a:ext cx="1514833" cy="151483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972CC4B7-A27F-04C3-774B-3DECA403AC50}"/>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7.1.4 </a:t>
            </a:r>
            <a:r>
              <a:rPr lang="en-US" altLang="el-GR" dirty="0" err="1">
                <a:solidFill>
                  <a:schemeClr val="bg1"/>
                </a:solidFill>
                <a:latin typeface="+mj-lt"/>
                <a:ea typeface="+mj-ea"/>
                <a:cs typeface="+mj-cs"/>
              </a:rPr>
              <a:t>Schwangerschaft</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Wochenbett</a:t>
            </a:r>
            <a:endParaRPr lang="en-US" altLang="el-GR" dirty="0">
              <a:solidFill>
                <a:schemeClr val="bg1"/>
              </a:solidFill>
              <a:latin typeface="+mj-lt"/>
              <a:ea typeface="+mj-ea"/>
              <a:cs typeface="+mj-cs"/>
            </a:endParaRPr>
          </a:p>
        </p:txBody>
      </p:sp>
    </p:spTree>
    <p:extLst>
      <p:ext uri="{BB962C8B-B14F-4D97-AF65-F5344CB8AC3E}">
        <p14:creationId xmlns:p14="http://schemas.microsoft.com/office/powerpoint/2010/main" val="1983341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0" y="602590"/>
            <a:ext cx="11059692" cy="605096"/>
          </a:xfrm>
        </p:spPr>
        <p:txBody>
          <a:bodyPr>
            <a:normAutofit/>
          </a:bodyPr>
          <a:lstStyle/>
          <a:p>
            <a:pPr algn="ctr"/>
            <a:r>
              <a:rPr lang="it-IT" dirty="0" err="1"/>
              <a:t>Schwangerschafts</a:t>
            </a:r>
            <a:r>
              <a:rPr lang="it-IT" dirty="0"/>
              <a:t>-Tracker-Apps</a:t>
            </a:r>
            <a:endParaRPr lang="en-US" dirty="0">
              <a:solidFill>
                <a:srgbClr val="C00000"/>
              </a:solidFill>
            </a:endParaRPr>
          </a:p>
        </p:txBody>
      </p:sp>
      <p:sp>
        <p:nvSpPr>
          <p:cNvPr id="2" name="Ορθογώνιο 7">
            <a:extLst>
              <a:ext uri="{FF2B5EF4-FFF2-40B4-BE49-F238E27FC236}">
                <a16:creationId xmlns:a16="http://schemas.microsoft.com/office/drawing/2014/main" id="{41D7F652-359E-4798-8AD8-A3107CE664D1}"/>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7.1.4 </a:t>
            </a:r>
            <a:r>
              <a:rPr lang="en-US" altLang="el-GR" dirty="0" err="1">
                <a:solidFill>
                  <a:schemeClr val="bg1"/>
                </a:solidFill>
                <a:latin typeface="+mj-lt"/>
                <a:ea typeface="+mj-ea"/>
                <a:cs typeface="+mj-cs"/>
              </a:rPr>
              <a:t>Schwangerschaft</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Wochenbett</a:t>
            </a:r>
            <a:endParaRPr lang="en-US" altLang="el-GR" dirty="0">
              <a:solidFill>
                <a:schemeClr val="bg1"/>
              </a:solidFill>
              <a:latin typeface="+mj-lt"/>
              <a:ea typeface="+mj-ea"/>
              <a:cs typeface="+mj-cs"/>
            </a:endParaRPr>
          </a:p>
        </p:txBody>
      </p:sp>
      <p:graphicFrame>
        <p:nvGraphicFramePr>
          <p:cNvPr id="6" name="Tabella 4">
            <a:extLst>
              <a:ext uri="{FF2B5EF4-FFF2-40B4-BE49-F238E27FC236}">
                <a16:creationId xmlns:a16="http://schemas.microsoft.com/office/drawing/2014/main" id="{C5921622-BC6C-4914-DC54-150EB7D07217}"/>
              </a:ext>
            </a:extLst>
          </p:cNvPr>
          <p:cNvGraphicFramePr/>
          <p:nvPr>
            <p:extLst>
              <p:ext uri="{D42A27DB-BD31-4B8C-83A1-F6EECF244321}">
                <p14:modId xmlns:p14="http://schemas.microsoft.com/office/powerpoint/2010/main" val="1276169582"/>
              </p:ext>
            </p:extLst>
          </p:nvPr>
        </p:nvGraphicFramePr>
        <p:xfrm>
          <a:off x="566150" y="1207686"/>
          <a:ext cx="11624590" cy="5577840"/>
        </p:xfrm>
        <a:graphic>
          <a:graphicData uri="http://schemas.openxmlformats.org/drawingml/2006/table">
            <a:tbl>
              <a:tblPr/>
              <a:tblGrid>
                <a:gridCol w="1967488">
                  <a:extLst>
                    <a:ext uri="{9D8B030D-6E8A-4147-A177-3AD203B41FA5}">
                      <a16:colId xmlns:a16="http://schemas.microsoft.com/office/drawing/2014/main" val="20000"/>
                    </a:ext>
                  </a:extLst>
                </a:gridCol>
                <a:gridCol w="1103850">
                  <a:extLst>
                    <a:ext uri="{9D8B030D-6E8A-4147-A177-3AD203B41FA5}">
                      <a16:colId xmlns:a16="http://schemas.microsoft.com/office/drawing/2014/main" val="20001"/>
                    </a:ext>
                  </a:extLst>
                </a:gridCol>
                <a:gridCol w="1539895">
                  <a:extLst>
                    <a:ext uri="{9D8B030D-6E8A-4147-A177-3AD203B41FA5}">
                      <a16:colId xmlns:a16="http://schemas.microsoft.com/office/drawing/2014/main" val="20002"/>
                    </a:ext>
                  </a:extLst>
                </a:gridCol>
                <a:gridCol w="1094340">
                  <a:extLst>
                    <a:ext uri="{9D8B030D-6E8A-4147-A177-3AD203B41FA5}">
                      <a16:colId xmlns:a16="http://schemas.microsoft.com/office/drawing/2014/main" val="20003"/>
                    </a:ext>
                  </a:extLst>
                </a:gridCol>
                <a:gridCol w="5919017">
                  <a:extLst>
                    <a:ext uri="{9D8B030D-6E8A-4147-A177-3AD203B41FA5}">
                      <a16:colId xmlns:a16="http://schemas.microsoft.com/office/drawing/2014/main" val="20004"/>
                    </a:ext>
                  </a:extLst>
                </a:gridCol>
              </a:tblGrid>
              <a:tr h="321840">
                <a:tc>
                  <a:txBody>
                    <a:bodyPr/>
                    <a:lstStyle/>
                    <a:p>
                      <a:pPr defTabSz="914400">
                        <a:lnSpc>
                          <a:spcPct val="100000"/>
                        </a:lnSpc>
                      </a:pPr>
                      <a:r>
                        <a:rPr lang="de-DE" sz="1800" b="1" strike="noStrike" spc="-1" dirty="0">
                          <a:solidFill>
                            <a:schemeClr val="lt1"/>
                          </a:solidFill>
                          <a:latin typeface="Calibri"/>
                        </a:rPr>
                        <a:t>Name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de-DE" sz="1800" b="1" strike="noStrike" spc="-1">
                          <a:solidFill>
                            <a:schemeClr val="lt1"/>
                          </a:solidFill>
                          <a:latin typeface="Calibri"/>
                        </a:rPr>
                        <a:t>Kosten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Verfügbar auf</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Link</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Beschreibung</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1472040">
                <a:tc>
                  <a:txBody>
                    <a:bodyPr/>
                    <a:lstStyle/>
                    <a:p>
                      <a:pPr defTabSz="914400">
                        <a:lnSpc>
                          <a:spcPct val="100000"/>
                        </a:lnSpc>
                      </a:pPr>
                      <a:r>
                        <a:rPr lang="it-IT" sz="1800" b="0" strike="noStrike" spc="-1">
                          <a:solidFill>
                            <a:schemeClr val="dk1"/>
                          </a:solidFill>
                          <a:latin typeface="Calibri"/>
                        </a:rPr>
                        <a:t>Amila – Schwangerschafts-Tracker</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800" b="0" strike="noStrike" spc="-1">
                          <a:solidFill>
                            <a:schemeClr val="dk1"/>
                          </a:solidFill>
                          <a:latin typeface="Calibri"/>
                        </a:rPr>
                        <a:t>Kostenlos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800" b="0" strike="noStrike" spc="-1">
                          <a:solidFill>
                            <a:schemeClr val="dk1"/>
                          </a:solidFill>
                          <a:latin typeface="Calibri"/>
                        </a:rPr>
                        <a:t>Android, IOS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400" b="0" u="sng" strike="noStrike" spc="-1">
                          <a:solidFill>
                            <a:schemeClr val="dk1"/>
                          </a:solidFill>
                          <a:uFillTx/>
                          <a:latin typeface="Calibri"/>
                          <a:hlinkClick r:id="rId3"/>
                        </a:rPr>
                        <a:t>https://amila.io/</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en-US" sz="1800" b="0" strike="noStrike" spc="-1" dirty="0" err="1">
                          <a:solidFill>
                            <a:schemeClr val="dk1"/>
                          </a:solidFill>
                          <a:latin typeface="Calibri"/>
                          <a:ea typeface="微软雅黑"/>
                        </a:rPr>
                        <a:t>Schwangerschafts</a:t>
                      </a:r>
                      <a:r>
                        <a:rPr lang="it-IT" sz="1800" b="0" strike="noStrike" spc="-1" dirty="0">
                          <a:solidFill>
                            <a:schemeClr val="dk1"/>
                          </a:solidFill>
                          <a:latin typeface="Calibri"/>
                          <a:ea typeface="微软雅黑"/>
                        </a:rPr>
                        <a:t>-tracking</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Ressourcen</a:t>
                      </a:r>
                      <a:r>
                        <a:rPr lang="en-US" sz="1800" b="0" strike="noStrike" spc="-1" dirty="0">
                          <a:solidFill>
                            <a:schemeClr val="dk1"/>
                          </a:solidFill>
                          <a:latin typeface="Calibri"/>
                          <a:ea typeface="微软雅黑"/>
                        </a:rPr>
                        <a:t> und Artikel, </a:t>
                      </a:r>
                      <a:r>
                        <a:rPr lang="en-US" sz="1800" b="0" strike="noStrike" spc="-1" dirty="0" err="1">
                          <a:solidFill>
                            <a:schemeClr val="dk1"/>
                          </a:solidFill>
                          <a:latin typeface="Calibri"/>
                          <a:ea typeface="微软雅黑"/>
                        </a:rPr>
                        <a:t>aktuelle</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Schwangerschaftswoche</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berechnen</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Geburtstermin</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berechnen</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Gewichtszunahme</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während</a:t>
                      </a:r>
                      <a:r>
                        <a:rPr lang="en-US" sz="1800" b="0" strike="noStrike" spc="-1" dirty="0">
                          <a:solidFill>
                            <a:schemeClr val="dk1"/>
                          </a:solidFill>
                          <a:latin typeface="Calibri"/>
                          <a:ea typeface="微软雅黑"/>
                        </a:rPr>
                        <a:t> der </a:t>
                      </a:r>
                      <a:r>
                        <a:rPr lang="en-US" sz="1800" b="0" strike="noStrike" spc="-1" dirty="0" err="1">
                          <a:solidFill>
                            <a:schemeClr val="dk1"/>
                          </a:solidFill>
                          <a:latin typeface="Calibri"/>
                          <a:ea typeface="微软雅黑"/>
                        </a:rPr>
                        <a:t>Schwangerschaft</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verfolgen</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Tritte</a:t>
                      </a:r>
                      <a:r>
                        <a:rPr lang="en-US" sz="1800" b="0" strike="noStrike" spc="-1" dirty="0">
                          <a:solidFill>
                            <a:schemeClr val="dk1"/>
                          </a:solidFill>
                          <a:latin typeface="Calibri"/>
                          <a:ea typeface="微软雅黑"/>
                        </a:rPr>
                        <a:t> des Babys und </a:t>
                      </a:r>
                      <a:r>
                        <a:rPr lang="en-US" sz="1800" b="0" strike="noStrike" spc="-1" dirty="0" err="1">
                          <a:solidFill>
                            <a:schemeClr val="dk1"/>
                          </a:solidFill>
                          <a:latin typeface="Calibri"/>
                          <a:ea typeface="微软雅黑"/>
                        </a:rPr>
                        <a:t>Kontraktionen</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verfolgen</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Fortschritt</a:t>
                      </a:r>
                      <a:r>
                        <a:rPr lang="en-US" sz="1800" b="0" strike="noStrike" spc="-1" dirty="0">
                          <a:solidFill>
                            <a:schemeClr val="dk1"/>
                          </a:solidFill>
                          <a:latin typeface="Calibri"/>
                          <a:ea typeface="微软雅黑"/>
                        </a:rPr>
                        <a:t> des </a:t>
                      </a:r>
                      <a:r>
                        <a:rPr lang="en-US" sz="1800" b="0" strike="noStrike" spc="-1" dirty="0" err="1">
                          <a:solidFill>
                            <a:schemeClr val="dk1"/>
                          </a:solidFill>
                          <a:latin typeface="Calibri"/>
                          <a:ea typeface="微软雅黑"/>
                        </a:rPr>
                        <a:t>Schwangerschaftsbauches</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verfolgen</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Notizen</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zu</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Schwangerschaftssymptomen</a:t>
                      </a:r>
                      <a:r>
                        <a:rPr lang="en-US" sz="1800" b="0" strike="noStrike" spc="-1" dirty="0">
                          <a:solidFill>
                            <a:schemeClr val="dk1"/>
                          </a:solidFill>
                          <a:latin typeface="Calibri"/>
                          <a:ea typeface="微软雅黑"/>
                        </a:rPr>
                        <a:t> und </a:t>
                      </a:r>
                      <a:r>
                        <a:rPr lang="en-US" sz="1800" b="0" strike="noStrike" spc="-1" dirty="0" err="1">
                          <a:solidFill>
                            <a:schemeClr val="dk1"/>
                          </a:solidFill>
                          <a:latin typeface="Calibri"/>
                          <a:ea typeface="微软雅黑"/>
                        </a:rPr>
                        <a:t>Arztterminen</a:t>
                      </a:r>
                      <a:r>
                        <a:rPr lang="en-US" sz="1800" b="0" strike="noStrike" spc="-1" dirty="0">
                          <a:solidFill>
                            <a:schemeClr val="dk1"/>
                          </a:solidFill>
                          <a:latin typeface="Calibri"/>
                          <a:ea typeface="微软雅黑"/>
                        </a:rPr>
                        <a:t> </a:t>
                      </a:r>
                      <a:r>
                        <a:rPr lang="en-US" sz="1800" b="0" strike="noStrike" spc="-1" dirty="0" err="1">
                          <a:solidFill>
                            <a:schemeClr val="dk1"/>
                          </a:solidFill>
                          <a:latin typeface="Calibri"/>
                          <a:ea typeface="微软雅黑"/>
                        </a:rPr>
                        <a:t>machen</a:t>
                      </a:r>
                      <a:r>
                        <a:rPr lang="en-US" sz="1800" b="0" strike="noStrike" spc="-1" dirty="0">
                          <a:solidFill>
                            <a:schemeClr val="dk1"/>
                          </a:solidFill>
                          <a:latin typeface="Calibri"/>
                          <a:ea typeface="微软雅黑"/>
                        </a:rPr>
                        <a:t>.</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1242000">
                <a:tc>
                  <a:txBody>
                    <a:bodyPr/>
                    <a:lstStyle/>
                    <a:p>
                      <a:pPr defTabSz="914400">
                        <a:lnSpc>
                          <a:spcPct val="100000"/>
                        </a:lnSpc>
                      </a:pPr>
                      <a:r>
                        <a:rPr lang="it-IT" sz="1800" b="0" strike="noStrike" spc="-1">
                          <a:solidFill>
                            <a:schemeClr val="dk1"/>
                          </a:solidFill>
                          <a:latin typeface="Calibri"/>
                        </a:rPr>
                        <a:t>BabyCenter – Schwangerschafts-App und Baby-Tracker</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it-IT" sz="1800" b="0" strike="noStrike" spc="-1">
                          <a:solidFill>
                            <a:schemeClr val="dk1"/>
                          </a:solidFill>
                          <a:latin typeface="Calibri"/>
                        </a:rPr>
                        <a:t>Kostenlos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it-IT" sz="1800" b="0" strike="noStrike" spc="-1">
                          <a:solidFill>
                            <a:schemeClr val="dk1"/>
                          </a:solidFill>
                          <a:latin typeface="Calibri"/>
                        </a:rPr>
                        <a:t>Android, IOS</a:t>
                      </a:r>
                      <a:endParaRPr lang="de-DE" sz="1800" b="0" strike="noStrike" spc="-1">
                        <a:solidFill>
                          <a:srgbClr val="000000"/>
                        </a:solidFill>
                        <a:latin typeface="Arial"/>
                      </a:endParaRPr>
                    </a:p>
                    <a:p>
                      <a:pPr defTabSz="914400">
                        <a:lnSpc>
                          <a:spcPct val="100000"/>
                        </a:lnSpc>
                        <a:tabLst>
                          <a:tab pos="0" algn="l"/>
                        </a:tabLst>
                      </a:pP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400" b="0" u="sng" strike="noStrike" spc="-1">
                          <a:solidFill>
                            <a:schemeClr val="dk1"/>
                          </a:solidFill>
                          <a:uFillTx/>
                          <a:latin typeface="Calibri"/>
                          <a:hlinkClick r:id="rId4"/>
                        </a:rPr>
                        <a:t>https://www.babycenter.com/mobile-apps</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800" b="0" strike="noStrike" spc="-1">
                          <a:solidFill>
                            <a:schemeClr val="dk1"/>
                          </a:solidFill>
                          <a:latin typeface="Calibri"/>
                        </a:rPr>
                        <a:t>Schwangerschafts-tracking, Fruchtbarkeitsvorhersage, 3D-Fetalentwicklungs-Videos, Tipps, Schwangerschafts-Workouts und Ernährungsberatung, Schwangerschaftskalender, Babynamenfinder, Baby-Registrierungscheckliste, Online-Geburtskurs und mehr.</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1702080">
                <a:tc>
                  <a:txBody>
                    <a:bodyPr/>
                    <a:lstStyle/>
                    <a:p>
                      <a:pPr defTabSz="914400">
                        <a:lnSpc>
                          <a:spcPct val="100000"/>
                        </a:lnSpc>
                      </a:pPr>
                      <a:r>
                        <a:rPr lang="it-IT" sz="1800" b="0" strike="noStrike" spc="-1">
                          <a:solidFill>
                            <a:schemeClr val="dk1"/>
                          </a:solidFill>
                          <a:latin typeface="Calibri"/>
                          <a:ea typeface="微软雅黑"/>
                        </a:rPr>
                        <a:t>Ovia – Schwangerschafts- und Baby-Tracker</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tabLst>
                          <a:tab pos="0" algn="l"/>
                        </a:tabLst>
                      </a:pPr>
                      <a:r>
                        <a:rPr lang="it-IT" sz="1800" b="0" strike="noStrike" spc="-1">
                          <a:solidFill>
                            <a:schemeClr val="dk1"/>
                          </a:solidFill>
                          <a:latin typeface="Calibri"/>
                        </a:rPr>
                        <a:t>Kostenlos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tabLst>
                          <a:tab pos="0" algn="l"/>
                        </a:tabLst>
                      </a:pPr>
                      <a:r>
                        <a:rPr lang="it-IT" sz="1800" b="0" strike="noStrike" spc="-1">
                          <a:solidFill>
                            <a:schemeClr val="dk1"/>
                          </a:solidFill>
                          <a:latin typeface="Calibri"/>
                        </a:rPr>
                        <a:t>Android, IOS</a:t>
                      </a:r>
                      <a:endParaRPr lang="de-DE" sz="1800" b="0" strike="noStrike" spc="-1">
                        <a:solidFill>
                          <a:srgbClr val="000000"/>
                        </a:solidFill>
                        <a:latin typeface="Arial"/>
                      </a:endParaRPr>
                    </a:p>
                    <a:p>
                      <a:pPr defTabSz="914400">
                        <a:lnSpc>
                          <a:spcPct val="100000"/>
                        </a:lnSpc>
                        <a:tabLst>
                          <a:tab pos="0" algn="l"/>
                        </a:tabLst>
                      </a:pP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it-IT" sz="1400" b="0" u="sng" strike="noStrike" spc="-1">
                          <a:solidFill>
                            <a:schemeClr val="dk1"/>
                          </a:solidFill>
                          <a:uFillTx/>
                          <a:latin typeface="Calibri"/>
                          <a:hlinkClick r:id="rId5"/>
                        </a:rPr>
                        <a:t>https://www.oviahealth.com/join/</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en-US" sz="1800" b="0" strike="noStrike" spc="-1" dirty="0" err="1">
                          <a:solidFill>
                            <a:schemeClr val="dk1"/>
                          </a:solidFill>
                          <a:latin typeface="Calibri"/>
                        </a:rPr>
                        <a:t>Gebärmutter</a:t>
                      </a:r>
                      <a:r>
                        <a:rPr lang="en-US" sz="1800" b="0" strike="noStrike" spc="-1" dirty="0">
                          <a:solidFill>
                            <a:schemeClr val="dk1"/>
                          </a:solidFill>
                          <a:latin typeface="Calibri"/>
                        </a:rPr>
                        <a:t> 3D-Illustrationen für </a:t>
                      </a:r>
                      <a:r>
                        <a:rPr lang="en-US" sz="1800" b="0" strike="noStrike" spc="-1" dirty="0" err="1">
                          <a:solidFill>
                            <a:schemeClr val="dk1"/>
                          </a:solidFill>
                          <a:latin typeface="Calibri"/>
                        </a:rPr>
                        <a:t>jede</a:t>
                      </a:r>
                      <a:r>
                        <a:rPr lang="en-US" sz="1800" b="0" strike="noStrike" spc="-1" dirty="0">
                          <a:solidFill>
                            <a:schemeClr val="dk1"/>
                          </a:solidFill>
                          <a:latin typeface="Calibri"/>
                        </a:rPr>
                        <a:t> </a:t>
                      </a:r>
                      <a:r>
                        <a:rPr lang="en-US" sz="1800" b="0" strike="noStrike" spc="-1" dirty="0" err="1">
                          <a:solidFill>
                            <a:schemeClr val="dk1"/>
                          </a:solidFill>
                          <a:latin typeface="Calibri"/>
                        </a:rPr>
                        <a:t>Schwangerschaftswoche</a:t>
                      </a:r>
                      <a:r>
                        <a:rPr lang="en-US" sz="1800" b="0" strike="noStrike" spc="-1" dirty="0">
                          <a:solidFill>
                            <a:schemeClr val="dk1"/>
                          </a:solidFill>
                          <a:latin typeface="Calibri"/>
                        </a:rPr>
                        <a:t>, </a:t>
                      </a:r>
                      <a:r>
                        <a:rPr lang="en-US" sz="1800" b="0" strike="noStrike" spc="-1" dirty="0" err="1">
                          <a:solidFill>
                            <a:schemeClr val="dk1"/>
                          </a:solidFill>
                          <a:latin typeface="Calibri"/>
                        </a:rPr>
                        <a:t>visuelle</a:t>
                      </a:r>
                      <a:r>
                        <a:rPr lang="en-US" sz="1800" b="0" strike="noStrike" spc="-1" dirty="0">
                          <a:solidFill>
                            <a:schemeClr val="dk1"/>
                          </a:solidFill>
                          <a:latin typeface="Calibri"/>
                        </a:rPr>
                        <a:t> Countdown-</a:t>
                      </a:r>
                      <a:r>
                        <a:rPr lang="en-US" sz="1800" b="0" strike="noStrike" spc="-1" dirty="0" err="1">
                          <a:solidFill>
                            <a:schemeClr val="dk1"/>
                          </a:solidFill>
                          <a:latin typeface="Calibri"/>
                        </a:rPr>
                        <a:t>Anzeige</a:t>
                      </a:r>
                      <a:r>
                        <a:rPr lang="en-US" sz="1800" b="0" strike="noStrike" spc="-1" dirty="0">
                          <a:solidFill>
                            <a:schemeClr val="dk1"/>
                          </a:solidFill>
                          <a:latin typeface="Calibri"/>
                        </a:rPr>
                        <a:t> für den Baby-</a:t>
                      </a:r>
                      <a:r>
                        <a:rPr lang="en-US" sz="1800" b="0" strike="noStrike" spc="-1" dirty="0" err="1">
                          <a:solidFill>
                            <a:schemeClr val="dk1"/>
                          </a:solidFill>
                          <a:latin typeface="Calibri"/>
                        </a:rPr>
                        <a:t>Geburtstermin</a:t>
                      </a:r>
                      <a:r>
                        <a:rPr lang="en-US" sz="1800" b="0" strike="noStrike" spc="-1" dirty="0">
                          <a:solidFill>
                            <a:schemeClr val="dk1"/>
                          </a:solidFill>
                          <a:latin typeface="Calibri"/>
                        </a:rPr>
                        <a:t> und </a:t>
                      </a:r>
                      <a:r>
                        <a:rPr lang="en-US" sz="1800" b="0" strike="noStrike" spc="-1" dirty="0" err="1">
                          <a:solidFill>
                            <a:schemeClr val="dk1"/>
                          </a:solidFill>
                          <a:latin typeface="Calibri"/>
                        </a:rPr>
                        <a:t>wöchentliche</a:t>
                      </a:r>
                      <a:r>
                        <a:rPr lang="en-US" sz="1800" b="0" strike="noStrike" spc="-1" dirty="0">
                          <a:solidFill>
                            <a:schemeClr val="dk1"/>
                          </a:solidFill>
                          <a:latin typeface="Calibri"/>
                        </a:rPr>
                        <a:t> Videos und </a:t>
                      </a:r>
                      <a:r>
                        <a:rPr lang="en-US" sz="1800" b="0" strike="noStrike" spc="-1" dirty="0" err="1">
                          <a:solidFill>
                            <a:schemeClr val="dk1"/>
                          </a:solidFill>
                          <a:latin typeface="Calibri"/>
                        </a:rPr>
                        <a:t>Inhalte</a:t>
                      </a:r>
                      <a:r>
                        <a:rPr lang="en-US" sz="1800" b="0" strike="noStrike" spc="-1" dirty="0">
                          <a:solidFill>
                            <a:schemeClr val="dk1"/>
                          </a:solidFill>
                          <a:latin typeface="Calibri"/>
                        </a:rPr>
                        <a:t> </a:t>
                      </a:r>
                      <a:r>
                        <a:rPr lang="en-US" sz="1800" b="0" strike="noStrike" spc="-1" dirty="0" err="1">
                          <a:solidFill>
                            <a:schemeClr val="dk1"/>
                          </a:solidFill>
                          <a:latin typeface="Calibri"/>
                        </a:rPr>
                        <a:t>zu</a:t>
                      </a:r>
                      <a:r>
                        <a:rPr lang="en-US" sz="1800" b="0" strike="noStrike" spc="-1" dirty="0">
                          <a:solidFill>
                            <a:schemeClr val="dk1"/>
                          </a:solidFill>
                          <a:latin typeface="Calibri"/>
                        </a:rPr>
                        <a:t> </a:t>
                      </a:r>
                      <a:r>
                        <a:rPr lang="en-US" sz="1800" b="0" strike="noStrike" spc="-1" dirty="0" err="1">
                          <a:solidFill>
                            <a:schemeClr val="dk1"/>
                          </a:solidFill>
                          <a:latin typeface="Calibri"/>
                        </a:rPr>
                        <a:t>Schwangerschaftssymptomen</a:t>
                      </a:r>
                      <a:r>
                        <a:rPr lang="en-US" sz="1800" b="0" strike="noStrike" spc="-1" dirty="0">
                          <a:solidFill>
                            <a:schemeClr val="dk1"/>
                          </a:solidFill>
                          <a:latin typeface="Calibri"/>
                        </a:rPr>
                        <a:t>, </a:t>
                      </a:r>
                      <a:r>
                        <a:rPr lang="en-US" sz="1800" b="0" strike="noStrike" spc="-1" dirty="0" err="1">
                          <a:solidFill>
                            <a:schemeClr val="dk1"/>
                          </a:solidFill>
                          <a:latin typeface="Calibri"/>
                        </a:rPr>
                        <a:t>Körperveränderungen</a:t>
                      </a:r>
                      <a:r>
                        <a:rPr lang="en-US" sz="1800" b="0" strike="noStrike" spc="-1" dirty="0">
                          <a:solidFill>
                            <a:schemeClr val="dk1"/>
                          </a:solidFill>
                          <a:latin typeface="Calibri"/>
                        </a:rPr>
                        <a:t> und Baby-Tipps, </a:t>
                      </a:r>
                      <a:r>
                        <a:rPr lang="en-US" sz="1800" b="0" strike="noStrike" spc="-1" dirty="0" err="1">
                          <a:solidFill>
                            <a:schemeClr val="dk1"/>
                          </a:solidFill>
                          <a:latin typeface="Calibri"/>
                        </a:rPr>
                        <a:t>Vergleich</a:t>
                      </a:r>
                      <a:r>
                        <a:rPr lang="en-US" sz="1800" b="0" strike="noStrike" spc="-1" dirty="0">
                          <a:solidFill>
                            <a:schemeClr val="dk1"/>
                          </a:solidFill>
                          <a:latin typeface="Calibri"/>
                        </a:rPr>
                        <a:t> der </a:t>
                      </a:r>
                      <a:r>
                        <a:rPr lang="en-US" sz="1800" b="0" strike="noStrike" spc="-1" dirty="0" err="1">
                          <a:solidFill>
                            <a:schemeClr val="dk1"/>
                          </a:solidFill>
                          <a:latin typeface="Calibri"/>
                        </a:rPr>
                        <a:t>Babygröße</a:t>
                      </a:r>
                      <a:r>
                        <a:rPr lang="en-US" sz="1800" b="0" strike="noStrike" spc="-1" dirty="0">
                          <a:solidFill>
                            <a:schemeClr val="dk1"/>
                          </a:solidFill>
                          <a:latin typeface="Calibri"/>
                        </a:rPr>
                        <a:t>, </a:t>
                      </a:r>
                      <a:r>
                        <a:rPr lang="en-US" sz="1800" b="0" strike="noStrike" spc="-1" dirty="0" err="1">
                          <a:solidFill>
                            <a:schemeClr val="dk1"/>
                          </a:solidFill>
                          <a:latin typeface="Calibri"/>
                        </a:rPr>
                        <a:t>Babynamenfinder</a:t>
                      </a:r>
                      <a:r>
                        <a:rPr lang="en-US" sz="1800" b="0" strike="noStrike" spc="-1" dirty="0">
                          <a:solidFill>
                            <a:schemeClr val="dk1"/>
                          </a:solidFill>
                          <a:latin typeface="Calibri"/>
                        </a:rPr>
                        <a:t>, </a:t>
                      </a:r>
                      <a:r>
                        <a:rPr lang="en-US" sz="1800" b="0" strike="noStrike" spc="-1" dirty="0" err="1">
                          <a:solidFill>
                            <a:schemeClr val="dk1"/>
                          </a:solidFill>
                          <a:latin typeface="Calibri"/>
                        </a:rPr>
                        <a:t>Schwangerschafts</a:t>
                      </a:r>
                      <a:r>
                        <a:rPr lang="en-US" sz="1800" b="0" strike="noStrike" spc="-1" dirty="0">
                          <a:solidFill>
                            <a:schemeClr val="dk1"/>
                          </a:solidFill>
                          <a:latin typeface="Calibri"/>
                        </a:rPr>
                        <a:t>-Tracker und Baby-</a:t>
                      </a:r>
                      <a:r>
                        <a:rPr lang="en-US" sz="1800" b="0" strike="noStrike" spc="-1" dirty="0" err="1">
                          <a:solidFill>
                            <a:schemeClr val="dk1"/>
                          </a:solidFill>
                          <a:latin typeface="Calibri"/>
                        </a:rPr>
                        <a:t>Wachstumskalender</a:t>
                      </a:r>
                      <a:r>
                        <a:rPr lang="en-US" sz="1800" b="0" strike="noStrike" spc="-1" dirty="0">
                          <a:solidFill>
                            <a:schemeClr val="dk1"/>
                          </a:solidFill>
                          <a:latin typeface="Calibri"/>
                        </a:rPr>
                        <a:t> und </a:t>
                      </a:r>
                      <a:r>
                        <a:rPr lang="en-US" sz="1800" b="0" strike="noStrike" spc="-1" dirty="0" err="1">
                          <a:solidFill>
                            <a:schemeClr val="dk1"/>
                          </a:solidFill>
                          <a:latin typeface="Calibri"/>
                        </a:rPr>
                        <a:t>mehr</a:t>
                      </a:r>
                      <a:r>
                        <a:rPr lang="en-US" sz="1800" b="0" strike="noStrike" spc="-1" dirty="0">
                          <a:solidFill>
                            <a:schemeClr val="dk1"/>
                          </a:solidFill>
                          <a:latin typeface="Calibri"/>
                        </a:rPr>
                        <a:t>.</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5334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0" y="610784"/>
            <a:ext cx="11059692" cy="605096"/>
          </a:xfrm>
        </p:spPr>
        <p:txBody>
          <a:bodyPr>
            <a:normAutofit/>
          </a:bodyPr>
          <a:lstStyle/>
          <a:p>
            <a:pPr algn="ctr"/>
            <a:r>
              <a:rPr lang="it-IT" dirty="0" err="1"/>
              <a:t>Schwangerschafts</a:t>
            </a:r>
            <a:r>
              <a:rPr lang="it-IT" dirty="0"/>
              <a:t>-Tracker-Apps</a:t>
            </a:r>
            <a:endParaRPr lang="en-US" dirty="0">
              <a:solidFill>
                <a:srgbClr val="C00000"/>
              </a:solidFill>
            </a:endParaRPr>
          </a:p>
        </p:txBody>
      </p:sp>
      <p:sp>
        <p:nvSpPr>
          <p:cNvPr id="3" name="Ορθογώνιο 7">
            <a:extLst>
              <a:ext uri="{FF2B5EF4-FFF2-40B4-BE49-F238E27FC236}">
                <a16:creationId xmlns:a16="http://schemas.microsoft.com/office/drawing/2014/main" id="{215DBBED-61C0-1455-72F7-7CBDE8EC3D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7.1.4 </a:t>
            </a:r>
            <a:r>
              <a:rPr lang="en-US" altLang="el-GR" dirty="0" err="1">
                <a:solidFill>
                  <a:schemeClr val="bg1"/>
                </a:solidFill>
                <a:latin typeface="+mj-lt"/>
                <a:ea typeface="+mj-ea"/>
                <a:cs typeface="+mj-cs"/>
              </a:rPr>
              <a:t>Schwangerschaft</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Wochenbett</a:t>
            </a:r>
            <a:endParaRPr lang="en-US" altLang="el-GR" dirty="0">
              <a:solidFill>
                <a:schemeClr val="bg1"/>
              </a:solidFill>
              <a:latin typeface="+mj-lt"/>
              <a:ea typeface="+mj-ea"/>
              <a:cs typeface="+mj-cs"/>
            </a:endParaRPr>
          </a:p>
        </p:txBody>
      </p:sp>
      <p:graphicFrame>
        <p:nvGraphicFramePr>
          <p:cNvPr id="8" name="Tabella 1">
            <a:extLst>
              <a:ext uri="{FF2B5EF4-FFF2-40B4-BE49-F238E27FC236}">
                <a16:creationId xmlns:a16="http://schemas.microsoft.com/office/drawing/2014/main" id="{0CBC09D9-307A-ED0C-EAAB-8CD83879AE8A}"/>
              </a:ext>
            </a:extLst>
          </p:cNvPr>
          <p:cNvGraphicFramePr/>
          <p:nvPr>
            <p:extLst>
              <p:ext uri="{D42A27DB-BD31-4B8C-83A1-F6EECF244321}">
                <p14:modId xmlns:p14="http://schemas.microsoft.com/office/powerpoint/2010/main" val="3989741527"/>
              </p:ext>
            </p:extLst>
          </p:nvPr>
        </p:nvGraphicFramePr>
        <p:xfrm>
          <a:off x="555120" y="1546920"/>
          <a:ext cx="11058840" cy="3566160"/>
        </p:xfrm>
        <a:graphic>
          <a:graphicData uri="http://schemas.openxmlformats.org/drawingml/2006/table">
            <a:tbl>
              <a:tblPr/>
              <a:tblGrid>
                <a:gridCol w="1697040">
                  <a:extLst>
                    <a:ext uri="{9D8B030D-6E8A-4147-A177-3AD203B41FA5}">
                      <a16:colId xmlns:a16="http://schemas.microsoft.com/office/drawing/2014/main" val="20000"/>
                    </a:ext>
                  </a:extLst>
                </a:gridCol>
                <a:gridCol w="1166040">
                  <a:extLst>
                    <a:ext uri="{9D8B030D-6E8A-4147-A177-3AD203B41FA5}">
                      <a16:colId xmlns:a16="http://schemas.microsoft.com/office/drawing/2014/main" val="20001"/>
                    </a:ext>
                  </a:extLst>
                </a:gridCol>
                <a:gridCol w="1125225">
                  <a:extLst>
                    <a:ext uri="{9D8B030D-6E8A-4147-A177-3AD203B41FA5}">
                      <a16:colId xmlns:a16="http://schemas.microsoft.com/office/drawing/2014/main" val="20002"/>
                    </a:ext>
                  </a:extLst>
                </a:gridCol>
                <a:gridCol w="1580895">
                  <a:extLst>
                    <a:ext uri="{9D8B030D-6E8A-4147-A177-3AD203B41FA5}">
                      <a16:colId xmlns:a16="http://schemas.microsoft.com/office/drawing/2014/main" val="20003"/>
                    </a:ext>
                  </a:extLst>
                </a:gridCol>
                <a:gridCol w="5489640">
                  <a:extLst>
                    <a:ext uri="{9D8B030D-6E8A-4147-A177-3AD203B41FA5}">
                      <a16:colId xmlns:a16="http://schemas.microsoft.com/office/drawing/2014/main" val="20004"/>
                    </a:ext>
                  </a:extLst>
                </a:gridCol>
              </a:tblGrid>
              <a:tr h="259920">
                <a:tc>
                  <a:txBody>
                    <a:bodyPr/>
                    <a:lstStyle/>
                    <a:p>
                      <a:pPr defTabSz="914400">
                        <a:lnSpc>
                          <a:spcPct val="100000"/>
                        </a:lnSpc>
                      </a:pPr>
                      <a:r>
                        <a:rPr lang="de-DE" sz="1800" b="1" strike="noStrike" spc="-1">
                          <a:solidFill>
                            <a:schemeClr val="lt1"/>
                          </a:solidFill>
                          <a:latin typeface="Calibri"/>
                        </a:rPr>
                        <a:t>Name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Kosten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Verfügbar auf</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Link</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Beschreibung</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887400">
                <a:tc>
                  <a:txBody>
                    <a:bodyPr/>
                    <a:lstStyle/>
                    <a:p>
                      <a:pPr defTabSz="914400">
                        <a:lnSpc>
                          <a:spcPct val="100000"/>
                        </a:lnSpc>
                      </a:pPr>
                      <a:r>
                        <a:rPr lang="it-IT" sz="1800" b="0" strike="noStrike" spc="-1">
                          <a:solidFill>
                            <a:schemeClr val="dk1"/>
                          </a:solidFill>
                          <a:latin typeface="Calibri"/>
                        </a:rPr>
                        <a:t>Sprout</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800" b="0" strike="noStrike" spc="-1">
                          <a:solidFill>
                            <a:schemeClr val="dk1"/>
                          </a:solidFill>
                          <a:latin typeface="Calibri"/>
                        </a:rPr>
                        <a:t>Kostenlos/ Premium</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800" b="0" strike="noStrike" spc="-1">
                          <a:solidFill>
                            <a:schemeClr val="dk1"/>
                          </a:solidFill>
                          <a:latin typeface="Calibri"/>
                        </a:rPr>
                        <a:t>Android, IOS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400" b="0" u="sng" strike="noStrike" spc="-1">
                          <a:solidFill>
                            <a:schemeClr val="dk1"/>
                          </a:solidFill>
                          <a:uFillTx/>
                          <a:latin typeface="Calibri"/>
                          <a:hlinkClick r:id="rId3"/>
                        </a:rPr>
                        <a:t>https://sprout-apps.com/sprout-pregnancy-iphone-app/</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en-US" sz="1800" b="0" strike="noStrike" spc="-1">
                          <a:solidFill>
                            <a:schemeClr val="dk1"/>
                          </a:solidFill>
                          <a:latin typeface="Calibri"/>
                        </a:rPr>
                        <a:t>Fälligkeitsrechner, tägliche und wöchentliche Informationen über die Mutter und das sich entwickelnde Baby, Gewichtsanzeige, Wehenzähler, Wehentimer, Checklisten und mehr</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1149120">
                <a:tc>
                  <a:txBody>
                    <a:bodyPr/>
                    <a:lstStyle/>
                    <a:p>
                      <a:pPr defTabSz="914400">
                        <a:lnSpc>
                          <a:spcPct val="100000"/>
                        </a:lnSpc>
                      </a:pPr>
                      <a:r>
                        <a:rPr lang="it-IT" sz="1800" b="0" strike="noStrike" spc="-1">
                          <a:solidFill>
                            <a:schemeClr val="dk1"/>
                          </a:solidFill>
                          <a:latin typeface="Calibri"/>
                        </a:rPr>
                        <a:t>Momly</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800" b="0" strike="noStrike" spc="-1">
                          <a:solidFill>
                            <a:schemeClr val="dk1"/>
                          </a:solidFill>
                          <a:latin typeface="Calibri"/>
                        </a:rPr>
                        <a:t>Kostenlos/ Premium</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it-IT" sz="1800" b="0" strike="noStrike" spc="-1">
                          <a:solidFill>
                            <a:schemeClr val="dk1"/>
                          </a:solidFill>
                          <a:latin typeface="Calibri"/>
                        </a:rPr>
                        <a:t>Android</a:t>
                      </a:r>
                      <a:endParaRPr lang="de-DE" sz="1800" b="0" strike="noStrike" spc="-1">
                        <a:solidFill>
                          <a:srgbClr val="000000"/>
                        </a:solidFill>
                        <a:latin typeface="Arial"/>
                      </a:endParaRPr>
                    </a:p>
                    <a:p>
                      <a:pPr defTabSz="914400">
                        <a:lnSpc>
                          <a:spcPct val="100000"/>
                        </a:lnSpc>
                        <a:tabLst>
                          <a:tab pos="0" algn="l"/>
                        </a:tabLst>
                      </a:pP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400" b="0" u="sng" strike="noStrike" spc="-1">
                          <a:solidFill>
                            <a:schemeClr val="dk1"/>
                          </a:solidFill>
                          <a:uFillTx/>
                          <a:latin typeface="Calibri"/>
                          <a:hlinkClick r:id="rId4"/>
                        </a:rPr>
                        <a:t>https://play.google.com/store/apps/details?id=com.pregnancy.tracker.due.date.countdown.contraction.timer&amp;hl=en_SG</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en-US" sz="1800" b="0" strike="noStrike" spc="-1" dirty="0" err="1">
                          <a:solidFill>
                            <a:schemeClr val="dk1"/>
                          </a:solidFill>
                          <a:latin typeface="Calibri"/>
                        </a:rPr>
                        <a:t>Schwangerschaft</a:t>
                      </a:r>
                      <a:r>
                        <a:rPr lang="en-US" sz="1800" b="0" strike="noStrike" spc="-1" dirty="0">
                          <a:solidFill>
                            <a:schemeClr val="dk1"/>
                          </a:solidFill>
                          <a:latin typeface="Calibri"/>
                        </a:rPr>
                        <a:t> </a:t>
                      </a:r>
                      <a:r>
                        <a:rPr lang="en-US" sz="1800" b="0" strike="noStrike" spc="-1" dirty="0" err="1">
                          <a:solidFill>
                            <a:schemeClr val="dk1"/>
                          </a:solidFill>
                          <a:latin typeface="Calibri"/>
                        </a:rPr>
                        <a:t>Woche</a:t>
                      </a:r>
                      <a:r>
                        <a:rPr lang="en-US" sz="1800" b="0" strike="noStrike" spc="-1" dirty="0">
                          <a:solidFill>
                            <a:schemeClr val="dk1"/>
                          </a:solidFill>
                          <a:latin typeface="Calibri"/>
                        </a:rPr>
                        <a:t> für </a:t>
                      </a:r>
                      <a:r>
                        <a:rPr lang="en-US" sz="1800" b="0" strike="noStrike" spc="-1" dirty="0" err="1">
                          <a:solidFill>
                            <a:schemeClr val="dk1"/>
                          </a:solidFill>
                          <a:latin typeface="Calibri"/>
                        </a:rPr>
                        <a:t>Woche</a:t>
                      </a:r>
                      <a:r>
                        <a:rPr lang="en-US" sz="1800" b="0" strike="noStrike" spc="-1" dirty="0">
                          <a:solidFill>
                            <a:schemeClr val="dk1"/>
                          </a:solidFill>
                          <a:latin typeface="Calibri"/>
                        </a:rPr>
                        <a:t> - Tipps und Artikel, </a:t>
                      </a:r>
                      <a:r>
                        <a:rPr lang="en-US" sz="1800" b="0" strike="noStrike" spc="-1" dirty="0" err="1">
                          <a:solidFill>
                            <a:schemeClr val="dk1"/>
                          </a:solidFill>
                          <a:latin typeface="Calibri"/>
                        </a:rPr>
                        <a:t>Babygrößen</a:t>
                      </a:r>
                      <a:r>
                        <a:rPr lang="en-US" sz="1800" b="0" strike="noStrike" spc="-1" dirty="0">
                          <a:solidFill>
                            <a:schemeClr val="dk1"/>
                          </a:solidFill>
                          <a:latin typeface="Calibri"/>
                        </a:rPr>
                        <a:t> </a:t>
                      </a:r>
                      <a:r>
                        <a:rPr lang="en-US" sz="1800" b="0" strike="noStrike" spc="-1" dirty="0" err="1">
                          <a:solidFill>
                            <a:schemeClr val="dk1"/>
                          </a:solidFill>
                          <a:latin typeface="Calibri"/>
                        </a:rPr>
                        <a:t>Visualisierung</a:t>
                      </a:r>
                      <a:r>
                        <a:rPr lang="en-US" sz="1800" b="0" strike="noStrike" spc="-1" dirty="0">
                          <a:solidFill>
                            <a:schemeClr val="dk1"/>
                          </a:solidFill>
                          <a:latin typeface="Calibri"/>
                        </a:rPr>
                        <a:t>, Countdown für den </a:t>
                      </a:r>
                      <a:r>
                        <a:rPr lang="en-US" sz="1800" b="0" strike="noStrike" spc="-1" dirty="0" err="1">
                          <a:solidFill>
                            <a:schemeClr val="dk1"/>
                          </a:solidFill>
                          <a:latin typeface="Calibri"/>
                        </a:rPr>
                        <a:t>Geburtstermin</a:t>
                      </a:r>
                      <a:r>
                        <a:rPr lang="en-US" sz="1800" b="0" strike="noStrike" spc="-1" dirty="0">
                          <a:solidFill>
                            <a:schemeClr val="dk1"/>
                          </a:solidFill>
                          <a:latin typeface="Calibri"/>
                        </a:rPr>
                        <a:t>, </a:t>
                      </a:r>
                      <a:r>
                        <a:rPr lang="en-US" sz="1800" b="0" strike="noStrike" spc="-1" dirty="0" err="1">
                          <a:solidFill>
                            <a:schemeClr val="dk1"/>
                          </a:solidFill>
                          <a:latin typeface="Calibri"/>
                        </a:rPr>
                        <a:t>Schwangerschaftskalender</a:t>
                      </a:r>
                      <a:r>
                        <a:rPr lang="en-US" sz="1800" b="0" strike="noStrike" spc="-1" dirty="0">
                          <a:solidFill>
                            <a:schemeClr val="dk1"/>
                          </a:solidFill>
                          <a:latin typeface="Calibri"/>
                        </a:rPr>
                        <a:t>, </a:t>
                      </a:r>
                      <a:r>
                        <a:rPr lang="en-US" sz="1800" b="0" strike="noStrike" spc="-1" dirty="0" err="1">
                          <a:solidFill>
                            <a:schemeClr val="dk1"/>
                          </a:solidFill>
                          <a:latin typeface="Calibri"/>
                        </a:rPr>
                        <a:t>Liste</a:t>
                      </a:r>
                      <a:r>
                        <a:rPr lang="en-US" sz="1800" b="0" strike="noStrike" spc="-1" dirty="0">
                          <a:solidFill>
                            <a:schemeClr val="dk1"/>
                          </a:solidFill>
                          <a:latin typeface="Calibri"/>
                        </a:rPr>
                        <a:t> der </a:t>
                      </a:r>
                      <a:r>
                        <a:rPr lang="en-US" sz="1800" b="0" strike="noStrike" spc="-1" dirty="0" err="1">
                          <a:solidFill>
                            <a:schemeClr val="dk1"/>
                          </a:solidFill>
                          <a:latin typeface="Calibri"/>
                        </a:rPr>
                        <a:t>Babynamen</a:t>
                      </a:r>
                      <a:r>
                        <a:rPr lang="en-US" sz="1800" b="0" strike="noStrike" spc="-1" dirty="0">
                          <a:solidFill>
                            <a:schemeClr val="dk1"/>
                          </a:solidFill>
                          <a:latin typeface="Calibri"/>
                        </a:rPr>
                        <a:t>, </a:t>
                      </a:r>
                      <a:r>
                        <a:rPr lang="en-US" sz="1800" b="0" strike="noStrike" spc="-1" dirty="0" err="1">
                          <a:solidFill>
                            <a:schemeClr val="dk1"/>
                          </a:solidFill>
                          <a:latin typeface="Calibri"/>
                        </a:rPr>
                        <a:t>Wehen</a:t>
                      </a:r>
                      <a:r>
                        <a:rPr lang="en-US" sz="1800" b="0" strike="noStrike" spc="-1" dirty="0">
                          <a:solidFill>
                            <a:schemeClr val="dk1"/>
                          </a:solidFill>
                          <a:latin typeface="Calibri"/>
                        </a:rPr>
                        <a:t>-Timer, </a:t>
                      </a:r>
                      <a:r>
                        <a:rPr lang="en-US" sz="1800" b="0" strike="noStrike" spc="-1" dirty="0" err="1">
                          <a:solidFill>
                            <a:schemeClr val="dk1"/>
                          </a:solidFill>
                          <a:latin typeface="Calibri"/>
                        </a:rPr>
                        <a:t>Geburtsplan</a:t>
                      </a:r>
                      <a:r>
                        <a:rPr lang="en-US" sz="1800" b="0" strike="noStrike" spc="-1" dirty="0">
                          <a:solidFill>
                            <a:schemeClr val="dk1"/>
                          </a:solidFill>
                          <a:latin typeface="Calibri"/>
                        </a:rPr>
                        <a:t>, </a:t>
                      </a:r>
                      <a:r>
                        <a:rPr lang="en-US" sz="1800" b="0" strike="noStrike" spc="-1" dirty="0" err="1">
                          <a:solidFill>
                            <a:schemeClr val="dk1"/>
                          </a:solidFill>
                          <a:latin typeface="Calibri"/>
                        </a:rPr>
                        <a:t>Checkliste</a:t>
                      </a:r>
                      <a:r>
                        <a:rPr lang="en-US" sz="1800" b="0" strike="noStrike" spc="-1" dirty="0">
                          <a:solidFill>
                            <a:schemeClr val="dk1"/>
                          </a:solidFill>
                          <a:latin typeface="Calibri"/>
                        </a:rPr>
                        <a:t> für die </a:t>
                      </a:r>
                      <a:r>
                        <a:rPr lang="en-US" sz="1800" b="0" strike="noStrike" spc="-1" dirty="0" err="1">
                          <a:solidFill>
                            <a:schemeClr val="dk1"/>
                          </a:solidFill>
                          <a:latin typeface="Calibri"/>
                        </a:rPr>
                        <a:t>Krankenhaustasche</a:t>
                      </a:r>
                      <a:r>
                        <a:rPr lang="en-US" sz="1800" b="0" strike="noStrike" spc="-1" dirty="0">
                          <a:solidFill>
                            <a:schemeClr val="dk1"/>
                          </a:solidFill>
                          <a:latin typeface="Calibri"/>
                        </a:rPr>
                        <a:t>, </a:t>
                      </a:r>
                      <a:r>
                        <a:rPr lang="en-US" sz="1800" b="0" strike="noStrike" spc="-1" dirty="0" err="1">
                          <a:solidFill>
                            <a:schemeClr val="dk1"/>
                          </a:solidFill>
                          <a:latin typeface="Calibri"/>
                        </a:rPr>
                        <a:t>Einkaufsliste</a:t>
                      </a:r>
                      <a:r>
                        <a:rPr lang="en-US" sz="1800" b="0" strike="noStrike" spc="-1" dirty="0">
                          <a:solidFill>
                            <a:schemeClr val="dk1"/>
                          </a:solidFill>
                          <a:latin typeface="Calibri"/>
                        </a:rPr>
                        <a:t> für das Baby und </a:t>
                      </a:r>
                      <a:r>
                        <a:rPr lang="en-US" sz="1800" b="0" strike="noStrike" spc="-1" dirty="0" err="1">
                          <a:solidFill>
                            <a:schemeClr val="dk1"/>
                          </a:solidFill>
                          <a:latin typeface="Calibri"/>
                        </a:rPr>
                        <a:t>mehr</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bl>
          </a:graphicData>
        </a:graphic>
      </p:graphicFrame>
      <p:graphicFrame>
        <p:nvGraphicFramePr>
          <p:cNvPr id="10" name="Tabella 5">
            <a:extLst>
              <a:ext uri="{FF2B5EF4-FFF2-40B4-BE49-F238E27FC236}">
                <a16:creationId xmlns:a16="http://schemas.microsoft.com/office/drawing/2014/main" id="{D7B9FF22-DA80-035A-B7DE-CC2DC4F7D1CC}"/>
              </a:ext>
            </a:extLst>
          </p:cNvPr>
          <p:cNvGraphicFramePr/>
          <p:nvPr>
            <p:extLst>
              <p:ext uri="{D42A27DB-BD31-4B8C-83A1-F6EECF244321}">
                <p14:modId xmlns:p14="http://schemas.microsoft.com/office/powerpoint/2010/main" val="3819946088"/>
              </p:ext>
            </p:extLst>
          </p:nvPr>
        </p:nvGraphicFramePr>
        <p:xfrm>
          <a:off x="552960" y="4960680"/>
          <a:ext cx="11058840" cy="1737360"/>
        </p:xfrm>
        <a:graphic>
          <a:graphicData uri="http://schemas.openxmlformats.org/drawingml/2006/table">
            <a:tbl>
              <a:tblPr/>
              <a:tblGrid>
                <a:gridCol w="1706040">
                  <a:extLst>
                    <a:ext uri="{9D8B030D-6E8A-4147-A177-3AD203B41FA5}">
                      <a16:colId xmlns:a16="http://schemas.microsoft.com/office/drawing/2014/main" val="20000"/>
                    </a:ext>
                  </a:extLst>
                </a:gridCol>
                <a:gridCol w="1157040">
                  <a:extLst>
                    <a:ext uri="{9D8B030D-6E8A-4147-A177-3AD203B41FA5}">
                      <a16:colId xmlns:a16="http://schemas.microsoft.com/office/drawing/2014/main" val="20001"/>
                    </a:ext>
                  </a:extLst>
                </a:gridCol>
                <a:gridCol w="1136910">
                  <a:extLst>
                    <a:ext uri="{9D8B030D-6E8A-4147-A177-3AD203B41FA5}">
                      <a16:colId xmlns:a16="http://schemas.microsoft.com/office/drawing/2014/main" val="20002"/>
                    </a:ext>
                  </a:extLst>
                </a:gridCol>
                <a:gridCol w="1613850">
                  <a:extLst>
                    <a:ext uri="{9D8B030D-6E8A-4147-A177-3AD203B41FA5}">
                      <a16:colId xmlns:a16="http://schemas.microsoft.com/office/drawing/2014/main" val="20003"/>
                    </a:ext>
                  </a:extLst>
                </a:gridCol>
                <a:gridCol w="5445000">
                  <a:extLst>
                    <a:ext uri="{9D8B030D-6E8A-4147-A177-3AD203B41FA5}">
                      <a16:colId xmlns:a16="http://schemas.microsoft.com/office/drawing/2014/main" val="20004"/>
                    </a:ext>
                  </a:extLst>
                </a:gridCol>
              </a:tblGrid>
              <a:tr h="1567905">
                <a:tc>
                  <a:txBody>
                    <a:bodyPr/>
                    <a:lstStyle/>
                    <a:p>
                      <a:pPr defTabSz="914400">
                        <a:lnSpc>
                          <a:spcPct val="100000"/>
                        </a:lnSpc>
                      </a:pPr>
                      <a:r>
                        <a:rPr lang="de-DE" sz="1800" b="0" strike="noStrike" spc="-1" dirty="0" err="1">
                          <a:solidFill>
                            <a:schemeClr val="dk1"/>
                          </a:solidFill>
                          <a:latin typeface="Calibri"/>
                        </a:rPr>
                        <a:t>What</a:t>
                      </a:r>
                      <a:r>
                        <a:rPr lang="de-DE" sz="1800" b="0" strike="noStrike" spc="-1" dirty="0">
                          <a:solidFill>
                            <a:schemeClr val="dk1"/>
                          </a:solidFill>
                          <a:latin typeface="Calibri"/>
                        </a:rPr>
                        <a:t> </a:t>
                      </a:r>
                      <a:r>
                        <a:rPr lang="de-DE" sz="1800" b="0" strike="noStrike" spc="-1" dirty="0" err="1">
                          <a:solidFill>
                            <a:schemeClr val="dk1"/>
                          </a:solidFill>
                          <a:latin typeface="Calibri"/>
                        </a:rPr>
                        <a:t>to</a:t>
                      </a:r>
                      <a:r>
                        <a:rPr lang="de-DE" sz="1800" b="0" strike="noStrike" spc="-1" dirty="0">
                          <a:solidFill>
                            <a:schemeClr val="dk1"/>
                          </a:solidFill>
                          <a:latin typeface="Calibri"/>
                        </a:rPr>
                        <a:t> </a:t>
                      </a:r>
                      <a:r>
                        <a:rPr lang="de-DE" sz="1800" b="0" strike="noStrike" spc="-1" dirty="0" err="1">
                          <a:solidFill>
                            <a:schemeClr val="dk1"/>
                          </a:solidFill>
                          <a:latin typeface="Calibri"/>
                        </a:rPr>
                        <a:t>Expect</a:t>
                      </a:r>
                      <a:r>
                        <a:rPr lang="de-DE" sz="1800" b="0" strike="noStrike" spc="-1" dirty="0">
                          <a:solidFill>
                            <a:schemeClr val="dk1"/>
                          </a:solidFill>
                          <a:latin typeface="Calibri"/>
                        </a:rPr>
                        <a:t> – Schwangerschaft und Baby-Tracker</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dk2">
                        <a:lumMod val="20000"/>
                        <a:lumOff val="80000"/>
                      </a:schemeClr>
                    </a:solidFill>
                  </a:tcPr>
                </a:tc>
                <a:tc>
                  <a:txBody>
                    <a:bodyPr/>
                    <a:lstStyle/>
                    <a:p>
                      <a:pPr defTabSz="914400">
                        <a:lnSpc>
                          <a:spcPct val="100000"/>
                        </a:lnSpc>
                      </a:pPr>
                      <a:r>
                        <a:rPr lang="it-IT" sz="1800" b="0" strike="noStrike" spc="-1">
                          <a:solidFill>
                            <a:schemeClr val="dk1"/>
                          </a:solidFill>
                          <a:latin typeface="Calibri"/>
                        </a:rPr>
                        <a:t>Kostenlos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dk2">
                        <a:lumMod val="20000"/>
                        <a:lumOff val="80000"/>
                      </a:schemeClr>
                    </a:solidFill>
                  </a:tcPr>
                </a:tc>
                <a:tc>
                  <a:txBody>
                    <a:bodyPr/>
                    <a:lstStyle/>
                    <a:p>
                      <a:pPr defTabSz="914400">
                        <a:lnSpc>
                          <a:spcPct val="100000"/>
                        </a:lnSpc>
                        <a:tabLst>
                          <a:tab pos="0" algn="l"/>
                        </a:tabLst>
                      </a:pPr>
                      <a:r>
                        <a:rPr lang="it-IT" sz="1800" b="0" strike="noStrike" spc="-1">
                          <a:solidFill>
                            <a:schemeClr val="dk1"/>
                          </a:solidFill>
                          <a:latin typeface="Calibri"/>
                        </a:rPr>
                        <a:t>Android, IOS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dk2">
                        <a:lumMod val="20000"/>
                        <a:lumOff val="80000"/>
                      </a:schemeClr>
                    </a:solidFill>
                  </a:tcPr>
                </a:tc>
                <a:tc>
                  <a:txBody>
                    <a:bodyPr/>
                    <a:lstStyle/>
                    <a:p>
                      <a:pPr defTabSz="914400">
                        <a:lnSpc>
                          <a:spcPct val="100000"/>
                        </a:lnSpc>
                      </a:pPr>
                      <a:r>
                        <a:rPr lang="it-IT" sz="1400" b="0" u="sng" strike="noStrike" spc="-1" dirty="0">
                          <a:solidFill>
                            <a:schemeClr val="dk1"/>
                          </a:solidFill>
                          <a:uFillTx/>
                          <a:latin typeface="Calibri"/>
                          <a:hlinkClick r:id="rId5"/>
                        </a:rPr>
                        <a:t>https://www.whattoexpect.com/mobile-app/</a:t>
                      </a:r>
                      <a:endParaRPr lang="de-DE" sz="14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dk2">
                        <a:lumMod val="20000"/>
                        <a:lumOff val="80000"/>
                      </a:schemeClr>
                    </a:solidFill>
                  </a:tcPr>
                </a:tc>
                <a:tc>
                  <a:txBody>
                    <a:bodyPr/>
                    <a:lstStyle/>
                    <a:p>
                      <a:pPr defTabSz="914400">
                        <a:lnSpc>
                          <a:spcPct val="100000"/>
                        </a:lnSpc>
                      </a:pPr>
                      <a:r>
                        <a:rPr lang="en-US" sz="1800" b="0" strike="noStrike" spc="-1" dirty="0" err="1">
                          <a:solidFill>
                            <a:schemeClr val="dk1"/>
                          </a:solidFill>
                          <a:latin typeface="Calibri"/>
                        </a:rPr>
                        <a:t>Fälligkeitsrechner</a:t>
                      </a:r>
                      <a:r>
                        <a:rPr lang="en-US" sz="1800" b="0" strike="noStrike" spc="-1" dirty="0">
                          <a:solidFill>
                            <a:schemeClr val="dk1"/>
                          </a:solidFill>
                          <a:latin typeface="Calibri"/>
                        </a:rPr>
                        <a:t>, </a:t>
                      </a:r>
                      <a:r>
                        <a:rPr lang="en-US" sz="1800" b="0" strike="noStrike" spc="-1" dirty="0" err="1">
                          <a:solidFill>
                            <a:schemeClr val="dk1"/>
                          </a:solidFill>
                          <a:latin typeface="Calibri"/>
                        </a:rPr>
                        <a:t>Schwangerschafts</a:t>
                      </a:r>
                      <a:r>
                        <a:rPr lang="en-US" sz="1800" b="0" strike="noStrike" spc="-1" dirty="0">
                          <a:solidFill>
                            <a:schemeClr val="dk1"/>
                          </a:solidFill>
                          <a:latin typeface="Calibri"/>
                        </a:rPr>
                        <a:t>-tracking, </a:t>
                      </a:r>
                      <a:r>
                        <a:rPr lang="en-US" sz="1800" b="0" strike="noStrike" spc="-1" dirty="0" err="1">
                          <a:solidFill>
                            <a:schemeClr val="dk1"/>
                          </a:solidFill>
                          <a:latin typeface="Calibri"/>
                        </a:rPr>
                        <a:t>Vergleich</a:t>
                      </a:r>
                      <a:r>
                        <a:rPr lang="en-US" sz="1800" b="0" strike="noStrike" spc="-1" dirty="0">
                          <a:solidFill>
                            <a:schemeClr val="dk1"/>
                          </a:solidFill>
                          <a:latin typeface="Calibri"/>
                        </a:rPr>
                        <a:t> der </a:t>
                      </a:r>
                      <a:r>
                        <a:rPr lang="en-US" sz="1800" b="0" strike="noStrike" spc="-1" dirty="0" err="1">
                          <a:solidFill>
                            <a:schemeClr val="dk1"/>
                          </a:solidFill>
                          <a:latin typeface="Calibri"/>
                        </a:rPr>
                        <a:t>Babygröße</a:t>
                      </a:r>
                      <a:r>
                        <a:rPr lang="en-US" sz="1800" b="0" strike="noStrike" spc="-1" dirty="0">
                          <a:solidFill>
                            <a:schemeClr val="dk1"/>
                          </a:solidFill>
                          <a:latin typeface="Calibri"/>
                        </a:rPr>
                        <a:t>, </a:t>
                      </a:r>
                      <a:r>
                        <a:rPr lang="en-US" sz="1800" b="0" strike="noStrike" spc="-1" dirty="0" err="1">
                          <a:solidFill>
                            <a:schemeClr val="dk1"/>
                          </a:solidFill>
                          <a:latin typeface="Calibri"/>
                        </a:rPr>
                        <a:t>Verfolgung</a:t>
                      </a:r>
                      <a:r>
                        <a:rPr lang="en-US" sz="1800" b="0" strike="noStrike" spc="-1" dirty="0">
                          <a:solidFill>
                            <a:schemeClr val="dk1"/>
                          </a:solidFill>
                          <a:latin typeface="Calibri"/>
                        </a:rPr>
                        <a:t> von </a:t>
                      </a:r>
                      <a:r>
                        <a:rPr lang="en-US" sz="1800" b="0" strike="noStrike" spc="-1" dirty="0" err="1">
                          <a:solidFill>
                            <a:schemeClr val="dk1"/>
                          </a:solidFill>
                          <a:latin typeface="Calibri"/>
                        </a:rPr>
                        <a:t>Symptomen</a:t>
                      </a:r>
                      <a:r>
                        <a:rPr lang="en-US" sz="1800" b="0" strike="noStrike" spc="-1" dirty="0">
                          <a:solidFill>
                            <a:schemeClr val="dk1"/>
                          </a:solidFill>
                          <a:latin typeface="Calibri"/>
                        </a:rPr>
                        <a:t>, </a:t>
                      </a:r>
                      <a:r>
                        <a:rPr lang="en-US" sz="1800" b="0" strike="noStrike" spc="-1" dirty="0" err="1">
                          <a:solidFill>
                            <a:schemeClr val="dk1"/>
                          </a:solidFill>
                          <a:latin typeface="Calibri"/>
                        </a:rPr>
                        <a:t>Schwangerschaftsgewicht</a:t>
                      </a:r>
                      <a:r>
                        <a:rPr lang="en-US" sz="1800" b="0" strike="noStrike" spc="-1" dirty="0">
                          <a:solidFill>
                            <a:schemeClr val="dk1"/>
                          </a:solidFill>
                          <a:latin typeface="Calibri"/>
                        </a:rPr>
                        <a:t>, </a:t>
                      </a:r>
                      <a:r>
                        <a:rPr lang="en-US" sz="1800" b="0" strike="noStrike" spc="-1" dirty="0" err="1">
                          <a:solidFill>
                            <a:schemeClr val="dk1"/>
                          </a:solidFill>
                          <a:latin typeface="Calibri"/>
                        </a:rPr>
                        <a:t>Anzahl</a:t>
                      </a:r>
                      <a:r>
                        <a:rPr lang="en-US" sz="1800" b="0" strike="noStrike" spc="-1" dirty="0">
                          <a:solidFill>
                            <a:schemeClr val="dk1"/>
                          </a:solidFill>
                          <a:latin typeface="Calibri"/>
                        </a:rPr>
                        <a:t> der </a:t>
                      </a:r>
                      <a:r>
                        <a:rPr lang="en-US" sz="1800" b="0" strike="noStrike" spc="-1" dirty="0" err="1">
                          <a:solidFill>
                            <a:schemeClr val="dk1"/>
                          </a:solidFill>
                          <a:latin typeface="Calibri"/>
                        </a:rPr>
                        <a:t>Tritte</a:t>
                      </a:r>
                      <a:r>
                        <a:rPr lang="en-US" sz="1800" b="0" strike="noStrike" spc="-1" dirty="0">
                          <a:solidFill>
                            <a:schemeClr val="dk1"/>
                          </a:solidFill>
                          <a:latin typeface="Calibri"/>
                        </a:rPr>
                        <a:t> und </a:t>
                      </a:r>
                      <a:r>
                        <a:rPr lang="en-US" sz="1800" b="0" strike="noStrike" spc="-1" dirty="0" err="1">
                          <a:solidFill>
                            <a:schemeClr val="dk1"/>
                          </a:solidFill>
                          <a:latin typeface="Calibri"/>
                        </a:rPr>
                        <a:t>Erinnerungen</a:t>
                      </a:r>
                      <a:r>
                        <a:rPr lang="en-US" sz="1800" b="0" strike="noStrike" spc="-1" dirty="0">
                          <a:solidFill>
                            <a:schemeClr val="dk1"/>
                          </a:solidFill>
                          <a:latin typeface="Calibri"/>
                        </a:rPr>
                        <a:t>, von </a:t>
                      </a:r>
                      <a:r>
                        <a:rPr lang="en-US" sz="1800" b="0" strike="noStrike" spc="-1" dirty="0" err="1">
                          <a:solidFill>
                            <a:schemeClr val="dk1"/>
                          </a:solidFill>
                          <a:latin typeface="Calibri"/>
                        </a:rPr>
                        <a:t>Experten</a:t>
                      </a:r>
                      <a:r>
                        <a:rPr lang="en-US" sz="1800" b="0" strike="noStrike" spc="-1" dirty="0">
                          <a:solidFill>
                            <a:schemeClr val="dk1"/>
                          </a:solidFill>
                          <a:latin typeface="Calibri"/>
                        </a:rPr>
                        <a:t> </a:t>
                      </a:r>
                      <a:r>
                        <a:rPr lang="en-US" sz="1800" b="0" strike="noStrike" spc="-1" dirty="0" err="1">
                          <a:solidFill>
                            <a:schemeClr val="dk1"/>
                          </a:solidFill>
                          <a:latin typeface="Calibri"/>
                        </a:rPr>
                        <a:t>geprüfte</a:t>
                      </a:r>
                      <a:r>
                        <a:rPr lang="en-US" sz="1800" b="0" strike="noStrike" spc="-1" dirty="0">
                          <a:solidFill>
                            <a:schemeClr val="dk1"/>
                          </a:solidFill>
                          <a:latin typeface="Calibri"/>
                        </a:rPr>
                        <a:t> Artikel </a:t>
                      </a:r>
                      <a:r>
                        <a:rPr lang="en-US" sz="1800" b="0" strike="noStrike" spc="-1" dirty="0" err="1">
                          <a:solidFill>
                            <a:schemeClr val="dk1"/>
                          </a:solidFill>
                          <a:latin typeface="Calibri"/>
                        </a:rPr>
                        <a:t>über</a:t>
                      </a:r>
                      <a:r>
                        <a:rPr lang="en-US" sz="1800" b="0" strike="noStrike" spc="-1" dirty="0">
                          <a:solidFill>
                            <a:schemeClr val="dk1"/>
                          </a:solidFill>
                          <a:latin typeface="Calibri"/>
                        </a:rPr>
                        <a:t> </a:t>
                      </a:r>
                      <a:r>
                        <a:rPr lang="en-US" sz="1800" b="0" strike="noStrike" spc="-1" dirty="0" err="1">
                          <a:solidFill>
                            <a:schemeClr val="dk1"/>
                          </a:solidFill>
                          <a:latin typeface="Calibri"/>
                        </a:rPr>
                        <a:t>Schwangerschaftssymptome</a:t>
                      </a:r>
                      <a:r>
                        <a:rPr lang="en-US" sz="1800" b="0" strike="noStrike" spc="-1" dirty="0">
                          <a:solidFill>
                            <a:schemeClr val="dk1"/>
                          </a:solidFill>
                          <a:latin typeface="Calibri"/>
                        </a:rPr>
                        <a:t> und Gesundheit, Videos und </a:t>
                      </a:r>
                      <a:r>
                        <a:rPr lang="en-US" sz="1800" b="0" strike="noStrike" spc="-1" dirty="0" err="1">
                          <a:solidFill>
                            <a:schemeClr val="dk1"/>
                          </a:solidFill>
                          <a:latin typeface="Calibri"/>
                        </a:rPr>
                        <a:t>mehr</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dk2">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74583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394636"/>
            <a:ext cx="11059692" cy="605096"/>
          </a:xfrm>
        </p:spPr>
        <p:txBody>
          <a:bodyPr>
            <a:normAutofit/>
          </a:bodyPr>
          <a:lstStyle/>
          <a:p>
            <a:pPr algn="ctr"/>
            <a:r>
              <a:rPr lang="it-IT" dirty="0" err="1"/>
              <a:t>Schwangerschafts</a:t>
            </a:r>
            <a:r>
              <a:rPr lang="it-IT" dirty="0"/>
              <a:t>-Tracker-Apps</a:t>
            </a:r>
            <a:endParaRPr lang="en-US" dirty="0">
              <a:solidFill>
                <a:srgbClr val="C00000"/>
              </a:solidFill>
            </a:endParaRPr>
          </a:p>
        </p:txBody>
      </p:sp>
      <p:sp>
        <p:nvSpPr>
          <p:cNvPr id="3" name="Rettangolo 2">
            <a:extLst>
              <a:ext uri="{FF2B5EF4-FFF2-40B4-BE49-F238E27FC236}">
                <a16:creationId xmlns:a16="http://schemas.microsoft.com/office/drawing/2014/main" id="{017140A8-413C-41E2-9611-1904E6788DA3}"/>
              </a:ext>
            </a:extLst>
          </p:cNvPr>
          <p:cNvSpPr/>
          <p:nvPr/>
        </p:nvSpPr>
        <p:spPr>
          <a:xfrm>
            <a:off x="566153" y="999732"/>
            <a:ext cx="11059691" cy="4832092"/>
          </a:xfrm>
          <a:prstGeom prst="rect">
            <a:avLst/>
          </a:prstGeom>
        </p:spPr>
        <p:txBody>
          <a:bodyPr wrap="square">
            <a:spAutoFit/>
          </a:bodyPr>
          <a:lstStyle/>
          <a:p>
            <a:pPr>
              <a:defRPr/>
            </a:pPr>
            <a:r>
              <a:rPr lang="en-GB" sz="2000" b="1" dirty="0"/>
              <a:t>Videos:</a:t>
            </a:r>
          </a:p>
          <a:p>
            <a:pPr>
              <a:defRPr/>
            </a:pPr>
            <a:endParaRPr lang="en-GB" b="1" dirty="0"/>
          </a:p>
          <a:p>
            <a:pPr>
              <a:defRPr/>
            </a:pPr>
            <a:endParaRPr lang="en-GB" b="1" dirty="0"/>
          </a:p>
          <a:p>
            <a:pPr algn="ctr">
              <a:defRPr/>
            </a:pPr>
            <a:r>
              <a:rPr lang="en-GB" b="1" u="sng" dirty="0">
                <a:hlinkClick r:id="rId3"/>
              </a:rPr>
              <a:t>https://www.youtube.com/watch?v=WncQSJDsbTU</a:t>
            </a:r>
            <a:r>
              <a:rPr lang="en-GB" b="1" u="sng" dirty="0"/>
              <a:t> </a:t>
            </a:r>
            <a:r>
              <a:rPr lang="en-GB" b="1" dirty="0"/>
              <a:t>– </a:t>
            </a:r>
            <a:r>
              <a:rPr lang="en-GB" b="1" dirty="0" err="1"/>
              <a:t>Amila</a:t>
            </a:r>
            <a:r>
              <a:rPr lang="en-GB" b="1" dirty="0"/>
              <a:t> Pregnancy Tracker (Hindi) </a:t>
            </a:r>
          </a:p>
          <a:p>
            <a:pPr algn="ctr">
              <a:defRPr/>
            </a:pPr>
            <a:r>
              <a:rPr lang="en-GB" b="1" dirty="0"/>
              <a:t/>
            </a:r>
            <a:br>
              <a:rPr lang="en-GB" b="1" dirty="0"/>
            </a:br>
            <a:r>
              <a:rPr lang="en-GB" b="1" u="sng" dirty="0">
                <a:hlinkClick r:id="rId4"/>
              </a:rPr>
              <a:t>https://www.youtube.com/watch?v=lKtxxnHn9vM</a:t>
            </a:r>
            <a:r>
              <a:rPr lang="en-GB" b="1" u="sng" dirty="0"/>
              <a:t> </a:t>
            </a:r>
            <a:r>
              <a:rPr lang="en-GB" b="1" dirty="0"/>
              <a:t>–</a:t>
            </a:r>
            <a:r>
              <a:rPr lang="en-GB" b="1" u="sng" dirty="0"/>
              <a:t> </a:t>
            </a:r>
            <a:r>
              <a:rPr lang="en-GB" b="1" dirty="0"/>
              <a:t>Ovia Pregnancy Tracker (</a:t>
            </a:r>
            <a:r>
              <a:rPr lang="en-GB" b="1" dirty="0" err="1"/>
              <a:t>Englisch</a:t>
            </a:r>
            <a:r>
              <a:rPr lang="en-GB" b="1" dirty="0"/>
              <a:t>)</a:t>
            </a:r>
          </a:p>
          <a:p>
            <a:pPr algn="ctr">
              <a:defRPr/>
            </a:pPr>
            <a:endParaRPr lang="en-GB" b="1" dirty="0"/>
          </a:p>
          <a:p>
            <a:pPr algn="ctr">
              <a:defRPr/>
            </a:pPr>
            <a:r>
              <a:rPr lang="en-GB" b="1" u="sng" dirty="0">
                <a:hlinkClick r:id="rId5"/>
              </a:rPr>
              <a:t>https://www.youtube.com/watch?v=8UIMBDHjUjk</a:t>
            </a:r>
            <a:r>
              <a:rPr lang="en-GB" b="1" u="sng" dirty="0"/>
              <a:t> </a:t>
            </a:r>
            <a:r>
              <a:rPr lang="en-GB" b="1" dirty="0"/>
              <a:t>– BabyCenter (Punjabi)</a:t>
            </a:r>
          </a:p>
          <a:p>
            <a:pPr algn="ctr">
              <a:defRPr/>
            </a:pPr>
            <a:endParaRPr lang="en-GB" b="1" dirty="0"/>
          </a:p>
          <a:p>
            <a:pPr algn="ctr">
              <a:defRPr/>
            </a:pPr>
            <a:r>
              <a:rPr lang="en-GB" b="1" u="sng" dirty="0">
                <a:hlinkClick r:id="rId6"/>
              </a:rPr>
              <a:t>https://www.youtube.com/watch?v=YJoFfezQEbQ</a:t>
            </a:r>
            <a:r>
              <a:rPr lang="en-GB" b="1" dirty="0"/>
              <a:t> – What to Expect review (</a:t>
            </a:r>
            <a:r>
              <a:rPr lang="en-GB" b="1" dirty="0" err="1"/>
              <a:t>Englisch</a:t>
            </a:r>
            <a:r>
              <a:rPr lang="en-GB" b="1" dirty="0"/>
              <a:t>)</a:t>
            </a:r>
          </a:p>
          <a:p>
            <a:pPr algn="ctr">
              <a:defRPr/>
            </a:pPr>
            <a:r>
              <a:rPr lang="en-GB" b="1" dirty="0"/>
              <a:t/>
            </a:r>
            <a:br>
              <a:rPr lang="en-GB" b="1" dirty="0"/>
            </a:br>
            <a:r>
              <a:rPr lang="en-GB" b="1" u="sng" dirty="0">
                <a:hlinkClick r:id="rId7"/>
              </a:rPr>
              <a:t>https://www.youtube.com/watch?v=QvC_ZBodr80</a:t>
            </a:r>
            <a:r>
              <a:rPr lang="en-GB" b="1" dirty="0"/>
              <a:t> - Sprout Pregnancy App Tutorial (</a:t>
            </a:r>
            <a:r>
              <a:rPr lang="en-GB" b="1" dirty="0" err="1"/>
              <a:t>Englisch</a:t>
            </a:r>
            <a:r>
              <a:rPr lang="en-GB" b="1" dirty="0"/>
              <a:t>)</a:t>
            </a:r>
          </a:p>
          <a:p>
            <a:pPr algn="ctr">
              <a:defRPr/>
            </a:pPr>
            <a:endParaRPr lang="en-GB" b="1" dirty="0"/>
          </a:p>
          <a:p>
            <a:pPr algn="ctr">
              <a:defRPr/>
            </a:pPr>
            <a:r>
              <a:rPr lang="en-GB" b="1" u="sng" dirty="0">
                <a:hlinkClick r:id="rId8"/>
              </a:rPr>
              <a:t>https://www.youtube.com/watch?v=hsEW_j20P5w</a:t>
            </a:r>
            <a:r>
              <a:rPr lang="en-GB" b="1" dirty="0"/>
              <a:t> - Pregnancy App Reviews: </a:t>
            </a:r>
            <a:r>
              <a:rPr lang="en-US" b="1" dirty="0"/>
              <a:t>Pregnancy+, What to Expect, Baby Bump Pro, The Bump, Sprout, Pink Pad Pro, Baby Center, Ovia Pregnancy (</a:t>
            </a:r>
            <a:r>
              <a:rPr lang="en-US" b="1" dirty="0" err="1"/>
              <a:t>Englisch</a:t>
            </a:r>
            <a:r>
              <a:rPr lang="en-US" b="1" dirty="0"/>
              <a:t>)</a:t>
            </a:r>
            <a:r>
              <a:rPr lang="en-GB" b="1" dirty="0"/>
              <a:t/>
            </a:r>
            <a:br>
              <a:rPr lang="en-GB" b="1" dirty="0"/>
            </a:br>
            <a:endParaRPr lang="en-GB" b="1" dirty="0"/>
          </a:p>
          <a:p>
            <a:pPr>
              <a:defRPr/>
            </a:pPr>
            <a:endParaRPr lang="en-GB" dirty="0"/>
          </a:p>
        </p:txBody>
      </p:sp>
      <p:sp>
        <p:nvSpPr>
          <p:cNvPr id="2" name="Ορθογώνιο 7">
            <a:extLst>
              <a:ext uri="{FF2B5EF4-FFF2-40B4-BE49-F238E27FC236}">
                <a16:creationId xmlns:a16="http://schemas.microsoft.com/office/drawing/2014/main" id="{4BAF05CD-94C1-E8AB-606D-8516197AD3F8}"/>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latin typeface="+mj-lt"/>
                <a:ea typeface="+mj-ea"/>
                <a:cs typeface="+mj-cs"/>
              </a:rPr>
              <a:t>7.1.4 </a:t>
            </a:r>
            <a:r>
              <a:rPr lang="en-US" altLang="el-GR" dirty="0" err="1">
                <a:solidFill>
                  <a:schemeClr val="bg1"/>
                </a:solidFill>
                <a:latin typeface="+mj-lt"/>
                <a:ea typeface="+mj-ea"/>
                <a:cs typeface="+mj-cs"/>
              </a:rPr>
              <a:t>Schwangerschaft</a:t>
            </a:r>
            <a:r>
              <a:rPr lang="en-US" altLang="el-GR" dirty="0">
                <a:solidFill>
                  <a:schemeClr val="bg1"/>
                </a:solidFill>
                <a:latin typeface="+mj-lt"/>
                <a:ea typeface="+mj-ea"/>
                <a:cs typeface="+mj-cs"/>
              </a:rPr>
              <a:t> und </a:t>
            </a:r>
            <a:r>
              <a:rPr lang="en-US" altLang="el-GR" dirty="0" err="1">
                <a:solidFill>
                  <a:schemeClr val="bg1"/>
                </a:solidFill>
                <a:latin typeface="+mj-lt"/>
                <a:ea typeface="+mj-ea"/>
                <a:cs typeface="+mj-cs"/>
              </a:rPr>
              <a:t>Wochenbett</a:t>
            </a:r>
            <a:endParaRPr lang="en-US" altLang="el-GR" dirty="0">
              <a:solidFill>
                <a:schemeClr val="bg1"/>
              </a:solidFill>
              <a:latin typeface="+mj-lt"/>
              <a:ea typeface="+mj-ea"/>
              <a:cs typeface="+mj-cs"/>
            </a:endParaRPr>
          </a:p>
        </p:txBody>
      </p:sp>
    </p:spTree>
    <p:extLst>
      <p:ext uri="{BB962C8B-B14F-4D97-AF65-F5344CB8AC3E}">
        <p14:creationId xmlns:p14="http://schemas.microsoft.com/office/powerpoint/2010/main" val="2318834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AE156E78-D2A8-5165-6EED-A52086C04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7.1.5</a:t>
            </a:r>
            <a:r>
              <a:rPr lang="en-US" altLang="el-GR" dirty="0"/>
              <a:t/>
            </a:r>
            <a:br>
              <a:rPr lang="en-US" altLang="el-GR" dirty="0"/>
            </a:br>
            <a:r>
              <a:rPr lang="en-US" altLang="el-GR" dirty="0">
                <a:solidFill>
                  <a:srgbClr val="C01E24"/>
                </a:solidFill>
              </a:rPr>
              <a:t>Screening und </a:t>
            </a:r>
            <a:r>
              <a:rPr lang="en-US" altLang="el-GR" dirty="0" err="1">
                <a:solidFill>
                  <a:srgbClr val="C01E24"/>
                </a:solidFill>
              </a:rPr>
              <a:t>Prävention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7160158" cy="4008158"/>
          </a:xfrm>
        </p:spPr>
        <p:txBody>
          <a:bodyPr>
            <a:normAutofit/>
          </a:bodyPr>
          <a:lstStyle/>
          <a:p>
            <a:pPr indent="0" defTabSz="914400">
              <a:lnSpc>
                <a:spcPct val="150000"/>
              </a:lnSpc>
              <a:spcBef>
                <a:spcPts val="601"/>
              </a:spcBef>
              <a:spcAft>
                <a:spcPts val="601"/>
              </a:spcAft>
              <a:buNone/>
              <a:tabLst>
                <a:tab pos="0" algn="l"/>
              </a:tabLst>
            </a:pPr>
            <a:r>
              <a:rPr lang="de-DE" sz="2200" b="0" strike="noStrike" spc="-1" dirty="0">
                <a:solidFill>
                  <a:schemeClr val="dk1"/>
                </a:solidFill>
                <a:latin typeface="Calibri"/>
              </a:rPr>
              <a:t>Informationen über:</a:t>
            </a:r>
            <a:endParaRPr lang="de-DE" sz="2200" b="0" strike="noStrike" spc="-1" dirty="0">
              <a:solidFill>
                <a:srgbClr val="000000"/>
              </a:solidFill>
              <a:latin typeface="Arial"/>
            </a:endParaRPr>
          </a:p>
          <a:p>
            <a:pPr marL="228600" indent="-228600" defTabSz="914400">
              <a:lnSpc>
                <a:spcPct val="15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rPr>
              <a:t>Die grundlegenden Konzepte über geschlechtsspezifische Unterschiede in der Gesundheit.</a:t>
            </a:r>
            <a:endParaRPr lang="de-DE" sz="2200" b="0" strike="noStrike" spc="-1" dirty="0">
              <a:solidFill>
                <a:srgbClr val="000000"/>
              </a:solidFill>
              <a:latin typeface="Arial"/>
            </a:endParaRPr>
          </a:p>
          <a:p>
            <a:pPr marL="228600" indent="-228600" defTabSz="914400">
              <a:lnSpc>
                <a:spcPct val="15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rPr>
              <a:t>Gynäkologische und Brustkrebserkrankungen.</a:t>
            </a:r>
            <a:endParaRPr lang="de-DE" sz="2200" b="0" strike="noStrike" spc="-1" dirty="0">
              <a:solidFill>
                <a:srgbClr val="000000"/>
              </a:solidFill>
              <a:latin typeface="Arial"/>
            </a:endParaRPr>
          </a:p>
          <a:p>
            <a:pPr marL="228600" indent="-228600" defTabSz="914400">
              <a:lnSpc>
                <a:spcPct val="15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rPr>
              <a:t>Prävention und Screening.</a:t>
            </a:r>
            <a:endParaRPr lang="de-DE" sz="2200" b="0" strike="noStrike" spc="-1" dirty="0">
              <a:solidFill>
                <a:srgbClr val="000000"/>
              </a:solidFill>
              <a:latin typeface="Arial"/>
            </a:endParaRPr>
          </a:p>
          <a:p>
            <a:pPr marL="228600" indent="-228600" defTabSz="914400">
              <a:lnSpc>
                <a:spcPct val="15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rPr>
              <a:t>Beispiele für Gesundheits-Apps in diesem Bereich.</a:t>
            </a:r>
            <a:endParaRPr lang="de-DE" sz="2200" b="0" strike="noStrike" spc="-1" dirty="0">
              <a:solidFill>
                <a:srgbClr val="000000"/>
              </a:solidFill>
              <a:latin typeface="Arial"/>
            </a:endParaRPr>
          </a:p>
        </p:txBody>
      </p:sp>
      <p:sp>
        <p:nvSpPr>
          <p:cNvPr id="8" name="TextBox 7">
            <a:extLst>
              <a:ext uri="{FF2B5EF4-FFF2-40B4-BE49-F238E27FC236}">
                <a16:creationId xmlns:a16="http://schemas.microsoft.com/office/drawing/2014/main" id="{7C8BB3A4-8D4B-7EE3-02CC-A055D884B5E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464018"/>
            <a:ext cx="11059692" cy="605096"/>
          </a:xfrm>
        </p:spPr>
        <p:txBody>
          <a:bodyPr/>
          <a:lstStyle/>
          <a:p>
            <a:r>
              <a:rPr lang="de-DE" dirty="0"/>
              <a:t>Geschlechtsspezifische Unterschiede in der Gesundheit</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3156856" y="1138497"/>
            <a:ext cx="8460835" cy="5366228"/>
          </a:xfrm>
        </p:spPr>
        <p:txBody>
          <a:bodyPr>
            <a:normAutofit fontScale="85000" lnSpcReduction="20000"/>
          </a:bodyPr>
          <a:lstStyle/>
          <a:p>
            <a:pPr indent="0" algn="just" defTabSz="914400">
              <a:lnSpc>
                <a:spcPct val="100000"/>
              </a:lnSpc>
              <a:spcBef>
                <a:spcPts val="601"/>
              </a:spcBef>
              <a:spcAft>
                <a:spcPts val="601"/>
              </a:spcAft>
              <a:buNone/>
              <a:tabLst>
                <a:tab pos="0" algn="l"/>
              </a:tabLst>
            </a:pPr>
            <a:r>
              <a:rPr lang="de-DE" sz="2400" b="0" strike="noStrike" spc="-1" dirty="0">
                <a:solidFill>
                  <a:schemeClr val="dk1"/>
                </a:solidFill>
                <a:latin typeface="Calibri"/>
              </a:rPr>
              <a:t>Geschlechtsspezifische Unterschiede in der Gesundheit treten von Geburt an auf und stehen mit der Lebenserwartung und dem gesunden Altern von Männern und Frauen in Verbindung. </a:t>
            </a:r>
            <a:endParaRPr lang="de-DE" sz="2400" b="0" strike="noStrike" spc="-1" dirty="0">
              <a:solidFill>
                <a:srgbClr val="000000"/>
              </a:solidFill>
              <a:latin typeface="Arial"/>
            </a:endParaRPr>
          </a:p>
          <a:p>
            <a:pPr indent="0" algn="ctr" defTabSz="914400">
              <a:lnSpc>
                <a:spcPct val="100000"/>
              </a:lnSpc>
              <a:spcBef>
                <a:spcPts val="601"/>
              </a:spcBef>
              <a:spcAft>
                <a:spcPts val="601"/>
              </a:spcAft>
              <a:buNone/>
              <a:tabLst>
                <a:tab pos="0" algn="l"/>
              </a:tabLst>
            </a:pPr>
            <a:endParaRPr lang="de-DE" sz="2400" b="0" strike="noStrike" spc="-1" dirty="0">
              <a:solidFill>
                <a:srgbClr val="000000"/>
              </a:solidFill>
              <a:latin typeface="Arial"/>
            </a:endParaRPr>
          </a:p>
          <a:p>
            <a:pPr indent="0" algn="ctr" defTabSz="914400">
              <a:lnSpc>
                <a:spcPct val="100000"/>
              </a:lnSpc>
              <a:spcBef>
                <a:spcPts val="601"/>
              </a:spcBef>
              <a:spcAft>
                <a:spcPts val="601"/>
              </a:spcAft>
              <a:buNone/>
              <a:tabLst>
                <a:tab pos="0" algn="l"/>
              </a:tabLst>
            </a:pPr>
            <a:r>
              <a:rPr lang="de-DE" sz="2400" b="1" strike="noStrike" spc="-1" dirty="0">
                <a:solidFill>
                  <a:schemeClr val="dk1"/>
                </a:solidFill>
                <a:latin typeface="Calibri"/>
              </a:rPr>
              <a:t>Frauen leben länger, aber mit Krankheiten und Behinderungen. </a:t>
            </a:r>
            <a:endParaRPr lang="de-DE" sz="2400" b="0" strike="noStrike" spc="-1" dirty="0">
              <a:solidFill>
                <a:srgbClr val="000000"/>
              </a:solidFill>
              <a:latin typeface="Arial"/>
            </a:endParaRPr>
          </a:p>
          <a:p>
            <a:pPr indent="0" algn="ctr" defTabSz="914400">
              <a:lnSpc>
                <a:spcPct val="100000"/>
              </a:lnSpc>
              <a:spcBef>
                <a:spcPts val="601"/>
              </a:spcBef>
              <a:spcAft>
                <a:spcPts val="601"/>
              </a:spcAft>
              <a:buNone/>
              <a:tabLst>
                <a:tab pos="0" algn="l"/>
              </a:tabLst>
            </a:pPr>
            <a:endParaRPr lang="de-DE" sz="24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r>
              <a:rPr lang="de-DE" sz="2400" b="0" strike="noStrike" spc="-1" dirty="0">
                <a:solidFill>
                  <a:schemeClr val="dk1"/>
                </a:solidFill>
                <a:latin typeface="Calibri"/>
              </a:rPr>
              <a:t>Frauen leben länger mit </a:t>
            </a:r>
            <a:r>
              <a:rPr lang="de-DE" sz="2400" b="1" strike="noStrike" spc="-1" dirty="0">
                <a:solidFill>
                  <a:schemeClr val="dk1"/>
                </a:solidFill>
                <a:latin typeface="Calibri"/>
              </a:rPr>
              <a:t>neurodegenerativen</a:t>
            </a:r>
            <a:r>
              <a:rPr lang="de-DE" sz="2400" b="0" strike="noStrike" spc="-1" dirty="0">
                <a:solidFill>
                  <a:schemeClr val="dk1"/>
                </a:solidFill>
                <a:latin typeface="Calibri"/>
              </a:rPr>
              <a:t> und </a:t>
            </a:r>
            <a:r>
              <a:rPr lang="de-DE" sz="2400" b="1" strike="noStrike" spc="-1" dirty="0">
                <a:solidFill>
                  <a:schemeClr val="dk1"/>
                </a:solidFill>
                <a:latin typeface="Calibri"/>
              </a:rPr>
              <a:t>rheumatischen</a:t>
            </a:r>
            <a:r>
              <a:rPr lang="de-DE" sz="2400" b="0" strike="noStrike" spc="-1" dirty="0">
                <a:solidFill>
                  <a:schemeClr val="dk1"/>
                </a:solidFill>
                <a:latin typeface="Calibri"/>
              </a:rPr>
              <a:t> </a:t>
            </a:r>
            <a:r>
              <a:rPr lang="de-DE" sz="2400" b="1" strike="noStrike" spc="-1" dirty="0">
                <a:solidFill>
                  <a:schemeClr val="dk1"/>
                </a:solidFill>
                <a:latin typeface="Calibri"/>
              </a:rPr>
              <a:t>Erkrankungen</a:t>
            </a:r>
            <a:r>
              <a:rPr lang="de-DE" sz="2400" b="0" strike="noStrike" spc="-1" dirty="0">
                <a:solidFill>
                  <a:schemeClr val="dk1"/>
                </a:solidFill>
                <a:latin typeface="Calibri"/>
              </a:rPr>
              <a:t>, und sie erleiden häufiger Stürze und Knochenbrüche.</a:t>
            </a:r>
            <a:endParaRPr lang="de-DE" sz="2400" b="0" strike="noStrike" spc="-1" dirty="0">
              <a:solidFill>
                <a:srgbClr val="000000"/>
              </a:solidFill>
              <a:latin typeface="Arial"/>
            </a:endParaRPr>
          </a:p>
          <a:p>
            <a:pPr indent="0" algn="just" defTabSz="914400">
              <a:lnSpc>
                <a:spcPct val="100000"/>
              </a:lnSpc>
              <a:spcBef>
                <a:spcPts val="601"/>
              </a:spcBef>
              <a:spcAft>
                <a:spcPts val="601"/>
              </a:spcAft>
              <a:buNone/>
              <a:tabLst>
                <a:tab pos="0" algn="l"/>
              </a:tabLst>
            </a:pPr>
            <a:endParaRPr lang="de-DE" sz="2400" b="0" strike="noStrike" spc="-1" dirty="0">
              <a:solidFill>
                <a:srgbClr val="000000"/>
              </a:solidFill>
              <a:latin typeface="Arial"/>
            </a:endParaRPr>
          </a:p>
          <a:p>
            <a:pPr indent="0" algn="just" defTabSz="914400">
              <a:lnSpc>
                <a:spcPct val="100000"/>
              </a:lnSpc>
              <a:spcBef>
                <a:spcPts val="601"/>
              </a:spcBef>
              <a:spcAft>
                <a:spcPts val="601"/>
              </a:spcAft>
              <a:buNone/>
              <a:tabLst>
                <a:tab pos="0" algn="l"/>
              </a:tabLst>
            </a:pPr>
            <a:r>
              <a:rPr lang="de-DE" sz="2400" b="0" strike="noStrike" spc="-1" dirty="0">
                <a:solidFill>
                  <a:schemeClr val="dk1"/>
                </a:solidFill>
                <a:latin typeface="Calibri"/>
              </a:rPr>
              <a:t>Bei Frauen kommt zu den chronischen Krankheiten und Behinderungen noch ein höheres Risiko für </a:t>
            </a:r>
            <a:r>
              <a:rPr lang="de-DE" sz="2400" b="1" strike="noStrike" spc="-1" dirty="0">
                <a:solidFill>
                  <a:schemeClr val="dk1"/>
                </a:solidFill>
                <a:latin typeface="Calibri"/>
              </a:rPr>
              <a:t>Depressionen</a:t>
            </a:r>
            <a:r>
              <a:rPr lang="de-DE" sz="2400" b="0" strike="noStrike" spc="-1" dirty="0">
                <a:solidFill>
                  <a:schemeClr val="dk1"/>
                </a:solidFill>
                <a:latin typeface="Calibri"/>
              </a:rPr>
              <a:t> hinzu, da sie in den letzten Lebensjahren häufiger krank und einsam sind als Männer. </a:t>
            </a:r>
            <a:endParaRPr lang="de-DE" sz="2400" b="0" strike="noStrike" spc="-1" dirty="0">
              <a:solidFill>
                <a:srgbClr val="000000"/>
              </a:solidFill>
              <a:latin typeface="Arial"/>
            </a:endParaRPr>
          </a:p>
          <a:p>
            <a:pPr indent="0" algn="just" defTabSz="914400">
              <a:lnSpc>
                <a:spcPct val="100000"/>
              </a:lnSpc>
              <a:spcBef>
                <a:spcPts val="601"/>
              </a:spcBef>
              <a:spcAft>
                <a:spcPts val="601"/>
              </a:spcAft>
              <a:buNone/>
              <a:tabLst>
                <a:tab pos="0" algn="l"/>
              </a:tabLst>
            </a:pPr>
            <a:endParaRPr lang="de-DE" sz="2400" b="0" strike="noStrike" spc="-1" dirty="0">
              <a:solidFill>
                <a:srgbClr val="000000"/>
              </a:solidFill>
              <a:latin typeface="Arial"/>
            </a:endParaRPr>
          </a:p>
          <a:p>
            <a:pPr indent="0" algn="ctr" defTabSz="914400">
              <a:lnSpc>
                <a:spcPct val="100000"/>
              </a:lnSpc>
              <a:spcBef>
                <a:spcPts val="601"/>
              </a:spcBef>
              <a:spcAft>
                <a:spcPts val="601"/>
              </a:spcAft>
              <a:buNone/>
              <a:tabLst>
                <a:tab pos="0" algn="l"/>
              </a:tabLst>
            </a:pPr>
            <a:r>
              <a:rPr lang="de-DE" sz="2400" b="1" strike="noStrike" spc="-1" dirty="0">
                <a:solidFill>
                  <a:schemeClr val="dk1"/>
                </a:solidFill>
                <a:latin typeface="Calibri"/>
              </a:rPr>
              <a:t>Video:</a:t>
            </a:r>
            <a:r>
              <a:rPr lang="de-DE" sz="2400" b="0" strike="noStrike" spc="-1" dirty="0">
                <a:solidFill>
                  <a:schemeClr val="dk1"/>
                </a:solidFill>
                <a:latin typeface="Calibri"/>
              </a:rPr>
              <a:t> Bedeutung der Frauengesundheit | Was Sie vielleicht nicht über die Gesundheit von Frauen wissen (Englisch/Hindi) - </a:t>
            </a:r>
            <a:r>
              <a:rPr lang="de-DE" sz="2400" b="0" u="sng" strike="noStrike" spc="-1" dirty="0">
                <a:solidFill>
                  <a:schemeClr val="dk1"/>
                </a:solidFill>
                <a:uFillTx/>
                <a:latin typeface="Calibri"/>
                <a:hlinkClick r:id="rId3"/>
              </a:rPr>
              <a:t>https://www.youtube.com/watch?v=lr7MOKB2glM</a:t>
            </a:r>
            <a:r>
              <a:rPr lang="de-DE" sz="2400" b="0" u="sng" strike="noStrike" spc="-1" dirty="0">
                <a:solidFill>
                  <a:schemeClr val="dk1"/>
                </a:solidFill>
                <a:uFillTx/>
                <a:latin typeface="Calibri"/>
              </a:rPr>
              <a:t> </a:t>
            </a:r>
            <a:endParaRPr lang="de-DE" sz="2400" b="0" strike="noStrike" spc="-1" dirty="0">
              <a:solidFill>
                <a:srgbClr val="000000"/>
              </a:solidFill>
              <a:latin typeface="Arial"/>
            </a:endParaRP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7.1.5</a:t>
            </a:r>
            <a:r>
              <a:rPr lang="en-US" altLang="el-GR" dirty="0">
                <a:solidFill>
                  <a:schemeClr val="bg1"/>
                </a:solidFill>
              </a:rPr>
              <a:t> Screening und </a:t>
            </a:r>
            <a:r>
              <a:rPr lang="en-US" altLang="el-GR" dirty="0" err="1">
                <a:solidFill>
                  <a:schemeClr val="bg1"/>
                </a:solidFill>
              </a:rPr>
              <a:t>Prävention</a:t>
            </a:r>
            <a:endParaRPr lang="en-US" dirty="0">
              <a:solidFill>
                <a:schemeClr val="bg1"/>
              </a:solidFill>
              <a:latin typeface="+mj-lt"/>
              <a:ea typeface="+mj-ea"/>
              <a:cs typeface="+mj-cs"/>
            </a:endParaRPr>
          </a:p>
        </p:txBody>
      </p:sp>
      <p:pic>
        <p:nvPicPr>
          <p:cNvPr id="3" name="Immagine 2">
            <a:extLst>
              <a:ext uri="{FF2B5EF4-FFF2-40B4-BE49-F238E27FC236}">
                <a16:creationId xmlns:a16="http://schemas.microsoft.com/office/drawing/2014/main" id="{FFF9811E-26C7-4CB2-9A45-16B053FA0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79" y="1165167"/>
            <a:ext cx="2707714" cy="5201057"/>
          </a:xfrm>
          <a:prstGeom prst="rect">
            <a:avLst/>
          </a:prstGeom>
        </p:spPr>
      </p:pic>
      <p:sp>
        <p:nvSpPr>
          <p:cNvPr id="7" name="Ορθογώνιο 1">
            <a:extLst>
              <a:ext uri="{FF2B5EF4-FFF2-40B4-BE49-F238E27FC236}">
                <a16:creationId xmlns:a16="http://schemas.microsoft.com/office/drawing/2014/main" id="{7B1EB029-2213-4AE7-90AE-BA5281122BEB}"/>
              </a:ext>
            </a:extLst>
          </p:cNvPr>
          <p:cNvSpPr/>
          <p:nvPr/>
        </p:nvSpPr>
        <p:spPr>
          <a:xfrm>
            <a:off x="9780282" y="6227725"/>
            <a:ext cx="2411718" cy="276999"/>
          </a:xfrm>
          <a:prstGeom prst="rect">
            <a:avLst/>
          </a:prstGeom>
        </p:spPr>
        <p:txBody>
          <a:bodyPr wrap="square">
            <a:spAutoFit/>
          </a:bodyPr>
          <a:lstStyle/>
          <a:p>
            <a:pPr algn="r"/>
            <a:r>
              <a:rPr lang="en-US" sz="1200" dirty="0">
                <a:hlinkClick r:id="rId5"/>
              </a:rPr>
              <a:t>Quelle</a:t>
            </a:r>
            <a:r>
              <a:rPr lang="en-US" sz="1200" dirty="0"/>
              <a:t> | </a:t>
            </a:r>
            <a:r>
              <a:rPr lang="en-US" sz="1200" dirty="0" err="1">
                <a:hlinkClick r:id="rId6"/>
              </a:rPr>
              <a:t>Pixabay</a:t>
            </a:r>
            <a:r>
              <a:rPr lang="en-US" sz="1200" dirty="0">
                <a:hlinkClick r:id="rId6"/>
              </a:rPr>
              <a:t> </a:t>
            </a:r>
            <a:r>
              <a:rPr lang="en-US" sz="1200" dirty="0" err="1">
                <a:hlinkClick r:id="rId6"/>
              </a:rPr>
              <a:t>Lizenz</a:t>
            </a:r>
            <a:endParaRPr lang="en-US" sz="1200" dirty="0"/>
          </a:p>
        </p:txBody>
      </p:sp>
    </p:spTree>
    <p:extLst>
      <p:ext uri="{BB962C8B-B14F-4D97-AF65-F5344CB8AC3E}">
        <p14:creationId xmlns:p14="http://schemas.microsoft.com/office/powerpoint/2010/main" val="4036588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31788"/>
            <a:ext cx="11059692" cy="605096"/>
          </a:xfrm>
        </p:spPr>
        <p:txBody>
          <a:bodyPr/>
          <a:lstStyle/>
          <a:p>
            <a:r>
              <a:rPr lang="de-DE" dirty="0"/>
              <a:t>Geschlechtsspezifische Unterschiede in der Gesundheit</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426673" y="1359687"/>
            <a:ext cx="6275470" cy="5311959"/>
          </a:xfrm>
        </p:spPr>
        <p:txBody>
          <a:bodyPr>
            <a:normAutofit fontScale="70000" lnSpcReduction="20000"/>
          </a:bodyPr>
          <a:lstStyle/>
          <a:p>
            <a:pPr indent="0" defTabSz="914400">
              <a:lnSpc>
                <a:spcPct val="100000"/>
              </a:lnSpc>
              <a:buNone/>
              <a:tabLst>
                <a:tab pos="0" algn="l"/>
              </a:tabLst>
            </a:pPr>
            <a:r>
              <a:rPr lang="de-DE" sz="2800" b="0" strike="noStrike" spc="-1" dirty="0">
                <a:solidFill>
                  <a:schemeClr val="dk1"/>
                </a:solidFill>
                <a:latin typeface="Calibri"/>
              </a:rPr>
              <a:t>Die Heterogenität der Mechanismen, der Manifestation, der Prognose und des Ansprechens auf die Behandlung von</a:t>
            </a:r>
            <a:r>
              <a:rPr lang="de-DE" sz="2800" b="1" strike="noStrike" spc="-1" dirty="0">
                <a:solidFill>
                  <a:schemeClr val="dk1"/>
                </a:solidFill>
                <a:latin typeface="Calibri"/>
              </a:rPr>
              <a:t> Herz-Kreislauf-Erkrankungen</a:t>
            </a:r>
            <a:r>
              <a:rPr lang="de-DE" sz="2800" b="0" strike="noStrike" spc="-1" dirty="0">
                <a:solidFill>
                  <a:schemeClr val="dk1"/>
                </a:solidFill>
                <a:latin typeface="Calibri"/>
              </a:rPr>
              <a:t> ist heute zwischen männlichen und weiblichen Patienten offensichtlich. Herz-Kreislauf-Erkrankungen sind bei Frauen die häufigste Todesursache nach der Menopause.</a:t>
            </a:r>
            <a:endParaRPr lang="de-DE" sz="2800" b="0" strike="noStrike" spc="-1" dirty="0">
              <a:solidFill>
                <a:srgbClr val="000000"/>
              </a:solidFill>
              <a:latin typeface="Arial"/>
            </a:endParaRPr>
          </a:p>
          <a:p>
            <a:pPr indent="0" defTabSz="914400">
              <a:lnSpc>
                <a:spcPct val="100000"/>
              </a:lnSpc>
              <a:buNone/>
              <a:tabLst>
                <a:tab pos="0" algn="l"/>
              </a:tabLst>
            </a:pPr>
            <a:endParaRPr lang="de-DE" sz="2800" b="0" strike="noStrike" spc="-1" dirty="0">
              <a:solidFill>
                <a:srgbClr val="000000"/>
              </a:solidFill>
              <a:latin typeface="Arial"/>
            </a:endParaRPr>
          </a:p>
          <a:p>
            <a:pPr indent="0" defTabSz="914400">
              <a:lnSpc>
                <a:spcPct val="100000"/>
              </a:lnSpc>
              <a:buNone/>
              <a:tabLst>
                <a:tab pos="0" algn="l"/>
              </a:tabLst>
            </a:pPr>
            <a:r>
              <a:rPr lang="de-DE" sz="2800" b="1" strike="noStrike" spc="-1" dirty="0">
                <a:solidFill>
                  <a:schemeClr val="dk1"/>
                </a:solidFill>
                <a:latin typeface="Calibri"/>
              </a:rPr>
              <a:t>Osteoporose</a:t>
            </a:r>
            <a:r>
              <a:rPr lang="de-DE" sz="2800" b="0" strike="noStrike" spc="-1" dirty="0">
                <a:solidFill>
                  <a:schemeClr val="dk1"/>
                </a:solidFill>
                <a:latin typeface="Calibri"/>
              </a:rPr>
              <a:t> tritt bei Frauen viermal häufiger auf als bei Männern, doch gibt es Hinweise darauf, dass Männer tendenziell mehr </a:t>
            </a:r>
            <a:r>
              <a:rPr lang="de-DE" sz="2800" b="0" strike="noStrike" spc="-1" dirty="0" err="1">
                <a:solidFill>
                  <a:schemeClr val="dk1"/>
                </a:solidFill>
                <a:latin typeface="Calibri"/>
              </a:rPr>
              <a:t>osteoporosebedingte</a:t>
            </a:r>
            <a:r>
              <a:rPr lang="de-DE" sz="2800" b="0" strike="noStrike" spc="-1" dirty="0">
                <a:solidFill>
                  <a:schemeClr val="dk1"/>
                </a:solidFill>
                <a:latin typeface="Calibri"/>
              </a:rPr>
              <a:t> Komplikationen haben.</a:t>
            </a:r>
            <a:endParaRPr lang="de-DE" sz="2800" b="0" strike="noStrike" spc="-1" dirty="0">
              <a:solidFill>
                <a:srgbClr val="000000"/>
              </a:solidFill>
              <a:latin typeface="Arial"/>
            </a:endParaRPr>
          </a:p>
          <a:p>
            <a:pPr indent="0" defTabSz="914400">
              <a:lnSpc>
                <a:spcPct val="100000"/>
              </a:lnSpc>
              <a:buNone/>
              <a:tabLst>
                <a:tab pos="0" algn="l"/>
              </a:tabLst>
            </a:pPr>
            <a:endParaRPr lang="de-DE" sz="2800" b="0" strike="noStrike" spc="-1" dirty="0">
              <a:solidFill>
                <a:srgbClr val="000000"/>
              </a:solidFill>
              <a:latin typeface="Arial"/>
            </a:endParaRPr>
          </a:p>
          <a:p>
            <a:pPr indent="0" defTabSz="914400">
              <a:lnSpc>
                <a:spcPct val="100000"/>
              </a:lnSpc>
              <a:buNone/>
              <a:tabLst>
                <a:tab pos="0" algn="l"/>
              </a:tabLst>
            </a:pPr>
            <a:r>
              <a:rPr lang="de-DE" sz="2800" b="0" strike="noStrike" spc="-1" dirty="0">
                <a:solidFill>
                  <a:schemeClr val="dk1"/>
                </a:solidFill>
                <a:latin typeface="Calibri"/>
              </a:rPr>
              <a:t>Das </a:t>
            </a:r>
            <a:r>
              <a:rPr lang="de-DE" sz="2800" b="1" strike="noStrike" spc="-1" dirty="0">
                <a:solidFill>
                  <a:schemeClr val="dk1"/>
                </a:solidFill>
                <a:latin typeface="Calibri"/>
              </a:rPr>
              <a:t>Altern</a:t>
            </a:r>
            <a:r>
              <a:rPr lang="de-DE" sz="2800" b="0" strike="noStrike" spc="-1" dirty="0">
                <a:solidFill>
                  <a:schemeClr val="dk1"/>
                </a:solidFill>
                <a:latin typeface="Calibri"/>
              </a:rPr>
              <a:t> ist ein bekannter Risikofaktor für die Entwicklung von </a:t>
            </a:r>
            <a:r>
              <a:rPr lang="de-DE" sz="2800" b="1" strike="noStrike" spc="-1" dirty="0">
                <a:solidFill>
                  <a:schemeClr val="dk1"/>
                </a:solidFill>
                <a:latin typeface="Calibri"/>
              </a:rPr>
              <a:t>Krebserkrankungen</a:t>
            </a:r>
            <a:r>
              <a:rPr lang="de-DE" sz="2800" b="0" strike="noStrike" spc="-1" dirty="0">
                <a:solidFill>
                  <a:schemeClr val="dk1"/>
                </a:solidFill>
                <a:latin typeface="Calibri"/>
              </a:rPr>
              <a:t>, und die Krebsinzidenz nimmt mit dem Alter deutlich zu. Bei Frauen zwischen 30 und 50 Jahren wird häufiger Krebs diagnostiziert als bei Männern, da Brustkrebs in dieser Altersgruppe bereits relativ häufig vorkommt.</a:t>
            </a:r>
            <a:endParaRPr lang="de-DE" sz="2800" b="0" strike="noStrike" spc="-1" dirty="0">
              <a:solidFill>
                <a:srgbClr val="000000"/>
              </a:solidFill>
              <a:latin typeface="Arial"/>
            </a:endParaRPr>
          </a:p>
        </p:txBody>
      </p:sp>
      <p:pic>
        <p:nvPicPr>
          <p:cNvPr id="4" name="Immagine 3">
            <a:extLst>
              <a:ext uri="{FF2B5EF4-FFF2-40B4-BE49-F238E27FC236}">
                <a16:creationId xmlns:a16="http://schemas.microsoft.com/office/drawing/2014/main" id="{74051C02-71AF-4F2B-A5F2-918F6B596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99" y="1591286"/>
            <a:ext cx="2552699" cy="3675427"/>
          </a:xfrm>
          <a:prstGeom prst="rect">
            <a:avLst/>
          </a:prstGeom>
        </p:spPr>
      </p:pic>
      <p:pic>
        <p:nvPicPr>
          <p:cNvPr id="8" name="Immagine 7">
            <a:extLst>
              <a:ext uri="{FF2B5EF4-FFF2-40B4-BE49-F238E27FC236}">
                <a16:creationId xmlns:a16="http://schemas.microsoft.com/office/drawing/2014/main" id="{AA0AD6B8-41E2-49B8-A74E-DCD0C746C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973" y="1274036"/>
            <a:ext cx="2552700" cy="5052176"/>
          </a:xfrm>
          <a:prstGeom prst="rect">
            <a:avLst/>
          </a:prstGeom>
        </p:spPr>
      </p:pic>
      <p:sp>
        <p:nvSpPr>
          <p:cNvPr id="9" name="Ορθογώνιο 1">
            <a:extLst>
              <a:ext uri="{FF2B5EF4-FFF2-40B4-BE49-F238E27FC236}">
                <a16:creationId xmlns:a16="http://schemas.microsoft.com/office/drawing/2014/main" id="{A281B5B8-E6AB-461F-97E7-369E17BC5C5E}"/>
              </a:ext>
            </a:extLst>
          </p:cNvPr>
          <p:cNvSpPr/>
          <p:nvPr/>
        </p:nvSpPr>
        <p:spPr>
          <a:xfrm>
            <a:off x="9703280" y="6394647"/>
            <a:ext cx="2411718" cy="276999"/>
          </a:xfrm>
          <a:prstGeom prst="rect">
            <a:avLst/>
          </a:prstGeom>
        </p:spPr>
        <p:txBody>
          <a:bodyPr wrap="square">
            <a:spAutoFit/>
          </a:bodyPr>
          <a:lstStyle/>
          <a:p>
            <a:pPr algn="r"/>
            <a:r>
              <a:rPr lang="en-US" sz="1200" dirty="0">
                <a:hlinkClick r:id="rId5"/>
              </a:rPr>
              <a:t>Quelle</a:t>
            </a:r>
            <a:r>
              <a:rPr lang="en-US" sz="1200" dirty="0"/>
              <a:t> | </a:t>
            </a:r>
            <a:r>
              <a:rPr lang="en-US" sz="1200" dirty="0">
                <a:hlinkClick r:id="rId6"/>
              </a:rPr>
              <a:t>Quelle</a:t>
            </a:r>
            <a:r>
              <a:rPr lang="en-US" sz="1200" dirty="0"/>
              <a:t> | </a:t>
            </a:r>
            <a:r>
              <a:rPr lang="en-US" sz="1200" dirty="0" err="1">
                <a:hlinkClick r:id="rId7"/>
              </a:rPr>
              <a:t>Pixabay</a:t>
            </a:r>
            <a:r>
              <a:rPr lang="en-US" sz="1200" dirty="0">
                <a:hlinkClick r:id="rId7"/>
              </a:rPr>
              <a:t> </a:t>
            </a:r>
            <a:r>
              <a:rPr lang="en-US" sz="1200" dirty="0" err="1">
                <a:hlinkClick r:id="rId7"/>
              </a:rPr>
              <a:t>Lizenz</a:t>
            </a:r>
            <a:endParaRPr lang="en-US" sz="1200" dirty="0"/>
          </a:p>
        </p:txBody>
      </p:sp>
      <p:sp>
        <p:nvSpPr>
          <p:cNvPr id="2" name="Ορθογώνιο 7">
            <a:extLst>
              <a:ext uri="{FF2B5EF4-FFF2-40B4-BE49-F238E27FC236}">
                <a16:creationId xmlns:a16="http://schemas.microsoft.com/office/drawing/2014/main" id="{F70F5BF3-04BA-3122-C91C-400C7F9ECBCF}"/>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7.1.5</a:t>
            </a:r>
            <a:r>
              <a:rPr lang="en-US" altLang="el-GR" dirty="0">
                <a:solidFill>
                  <a:schemeClr val="bg1"/>
                </a:solidFill>
              </a:rPr>
              <a:t> Screening und </a:t>
            </a:r>
            <a:r>
              <a:rPr lang="en-US" altLang="el-GR" dirty="0" err="1">
                <a:solidFill>
                  <a:schemeClr val="bg1"/>
                </a:solidFill>
              </a:rPr>
              <a:t>Prävention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476619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10433"/>
            <a:ext cx="11059692" cy="605096"/>
          </a:xfrm>
        </p:spPr>
        <p:txBody>
          <a:bodyPr/>
          <a:lstStyle/>
          <a:p>
            <a:r>
              <a:rPr lang="it-IT" dirty="0" err="1"/>
              <a:t>Gynäkologische</a:t>
            </a:r>
            <a:r>
              <a:rPr lang="it-IT" dirty="0"/>
              <a:t> und </a:t>
            </a:r>
            <a:r>
              <a:rPr lang="it-IT" dirty="0" err="1"/>
              <a:t>Brustkrebserkrankungen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360714"/>
            <a:ext cx="7519201" cy="5027945"/>
          </a:xfrm>
        </p:spPr>
        <p:txBody>
          <a:bodyPr>
            <a:normAutofit fontScale="77500" lnSpcReduction="20000"/>
          </a:bodyPr>
          <a:lstStyle/>
          <a:p>
            <a:pPr marL="228600" indent="-228600" defTabSz="914400">
              <a:lnSpc>
                <a:spcPct val="110000"/>
              </a:lnSpc>
              <a:spcBef>
                <a:spcPts val="601"/>
              </a:spcBef>
              <a:spcAft>
                <a:spcPts val="1199"/>
              </a:spcAft>
              <a:buClr>
                <a:srgbClr val="C01E24"/>
              </a:buClr>
              <a:buFont typeface="Wingdings" charset="2"/>
              <a:buChar char=""/>
            </a:pPr>
            <a:r>
              <a:rPr lang="de-DE" sz="2400" b="0" i="1" strike="noStrike" spc="-1" dirty="0">
                <a:solidFill>
                  <a:schemeClr val="dk1"/>
                </a:solidFill>
                <a:latin typeface="Calibri"/>
              </a:rPr>
              <a:t>Krebs</a:t>
            </a:r>
            <a:r>
              <a:rPr lang="de-DE" sz="2400" b="0" strike="noStrike" spc="-1" dirty="0">
                <a:solidFill>
                  <a:schemeClr val="dk1"/>
                </a:solidFill>
                <a:latin typeface="Calibri"/>
              </a:rPr>
              <a:t> ist eine Krankheit, bei der die Zellen im Körper außer Kontrolle geraten. Wenn Krebs in den Fortpflanzungsorganen einer Frau entsteht, wird er als </a:t>
            </a:r>
            <a:r>
              <a:rPr lang="de-DE" sz="2400" b="0" i="1" strike="noStrike" spc="-1" dirty="0">
                <a:solidFill>
                  <a:schemeClr val="dk1"/>
                </a:solidFill>
                <a:latin typeface="Calibri"/>
              </a:rPr>
              <a:t>gynäkologischer Krebs</a:t>
            </a:r>
            <a:r>
              <a:rPr lang="de-DE" sz="2400" b="0" strike="noStrike" spc="-1" dirty="0">
                <a:solidFill>
                  <a:schemeClr val="dk1"/>
                </a:solidFill>
                <a:latin typeface="Calibri"/>
              </a:rPr>
              <a:t> bezeichnet. Die fünf wichtigsten Arten von gynäkologischem Krebs sind:  </a:t>
            </a:r>
            <a:r>
              <a:rPr lang="de-DE" sz="2400" b="0" u="sng" strike="noStrike" spc="-1" dirty="0">
                <a:solidFill>
                  <a:schemeClr val="dk1"/>
                </a:solidFill>
                <a:uFillTx/>
                <a:latin typeface="Calibri"/>
                <a:hlinkClick r:id="rId3"/>
              </a:rPr>
              <a:t>zervikal,</a:t>
            </a:r>
            <a:r>
              <a:rPr lang="de-DE" sz="2400" b="0" strike="noStrike" spc="-1" dirty="0">
                <a:solidFill>
                  <a:schemeClr val="dk1"/>
                </a:solidFill>
                <a:latin typeface="Calibri"/>
              </a:rPr>
              <a:t> </a:t>
            </a:r>
            <a:r>
              <a:rPr lang="de-DE" sz="2400" b="0" u="sng" strike="noStrike" spc="-1" dirty="0">
                <a:solidFill>
                  <a:schemeClr val="dk1"/>
                </a:solidFill>
                <a:uFillTx/>
                <a:latin typeface="Calibri"/>
                <a:hlinkClick r:id="rId4"/>
              </a:rPr>
              <a:t>ovarial,</a:t>
            </a:r>
            <a:r>
              <a:rPr lang="de-DE" sz="2400" b="0" strike="noStrike" spc="-1" dirty="0">
                <a:solidFill>
                  <a:schemeClr val="dk1"/>
                </a:solidFill>
                <a:latin typeface="Calibri"/>
              </a:rPr>
              <a:t> </a:t>
            </a:r>
            <a:r>
              <a:rPr lang="de-DE" sz="2400" b="0" u="sng" strike="noStrike" spc="-1" dirty="0" err="1">
                <a:solidFill>
                  <a:schemeClr val="dk1"/>
                </a:solidFill>
                <a:uFillTx/>
                <a:latin typeface="Calibri"/>
                <a:hlinkClick r:id="rId5"/>
              </a:rPr>
              <a:t>uteral</a:t>
            </a:r>
            <a:r>
              <a:rPr lang="de-DE" sz="2400" b="0" u="sng" strike="noStrike" spc="-1" dirty="0">
                <a:solidFill>
                  <a:schemeClr val="dk1"/>
                </a:solidFill>
                <a:uFillTx/>
                <a:latin typeface="Calibri"/>
                <a:hlinkClick r:id="rId5"/>
              </a:rPr>
              <a:t>,</a:t>
            </a:r>
            <a:r>
              <a:rPr lang="de-DE" sz="2400" b="0" strike="noStrike" spc="-1" dirty="0">
                <a:solidFill>
                  <a:schemeClr val="dk1"/>
                </a:solidFill>
                <a:latin typeface="Calibri"/>
              </a:rPr>
              <a:t> </a:t>
            </a:r>
            <a:r>
              <a:rPr lang="de-DE" sz="2400" b="0" u="sng" strike="noStrike" spc="-1" dirty="0">
                <a:solidFill>
                  <a:schemeClr val="dk1"/>
                </a:solidFill>
                <a:uFillTx/>
                <a:latin typeface="Calibri"/>
                <a:hlinkClick r:id="rId6"/>
              </a:rPr>
              <a:t>vaginal, and </a:t>
            </a:r>
            <a:r>
              <a:rPr lang="de-DE" sz="2400" b="0" u="sng" strike="noStrike" spc="-1" dirty="0" err="1">
                <a:solidFill>
                  <a:schemeClr val="dk1"/>
                </a:solidFill>
                <a:uFillTx/>
                <a:latin typeface="Calibri"/>
                <a:hlinkClick r:id="rId6"/>
              </a:rPr>
              <a:t>vulvar</a:t>
            </a:r>
            <a:r>
              <a:rPr lang="de-DE" sz="2400" b="0" u="sng" strike="noStrike" spc="-1" dirty="0">
                <a:solidFill>
                  <a:schemeClr val="dk1"/>
                </a:solidFill>
                <a:uFillTx/>
                <a:latin typeface="Calibri"/>
                <a:hlinkClick r:id="rId6"/>
              </a:rPr>
              <a:t>.</a:t>
            </a:r>
            <a:r>
              <a:rPr lang="de-DE" sz="2400" b="0" strike="noStrike" spc="-1" dirty="0">
                <a:solidFill>
                  <a:schemeClr val="dk1"/>
                </a:solidFill>
                <a:latin typeface="Calibri"/>
              </a:rPr>
              <a:t> (Eine sechste Art von gynäkologischem Krebs ist der sehr seltene Eileiterkrebs).</a:t>
            </a:r>
            <a:endParaRPr lang="de-DE" sz="2400" b="0" strike="noStrike" spc="-1" dirty="0">
              <a:solidFill>
                <a:srgbClr val="000000"/>
              </a:solidFill>
              <a:latin typeface="Arial"/>
            </a:endParaRPr>
          </a:p>
          <a:p>
            <a:pPr marL="228600" indent="-228600" defTabSz="914400">
              <a:lnSpc>
                <a:spcPct val="110000"/>
              </a:lnSpc>
              <a:spcBef>
                <a:spcPts val="601"/>
              </a:spcBef>
              <a:spcAft>
                <a:spcPts val="1199"/>
              </a:spcAft>
              <a:buClr>
                <a:srgbClr val="C01E24"/>
              </a:buClr>
              <a:buFont typeface="Wingdings" charset="2"/>
              <a:buChar char=""/>
            </a:pPr>
            <a:r>
              <a:rPr lang="de-DE" sz="2400" b="0" strike="noStrike" spc="-1" dirty="0">
                <a:solidFill>
                  <a:schemeClr val="dk1"/>
                </a:solidFill>
                <a:latin typeface="Calibri"/>
              </a:rPr>
              <a:t>Von allen </a:t>
            </a:r>
            <a:r>
              <a:rPr lang="de-DE" sz="2400" b="1" strike="noStrike" spc="-1" dirty="0">
                <a:solidFill>
                  <a:schemeClr val="dk1"/>
                </a:solidFill>
                <a:latin typeface="Calibri"/>
              </a:rPr>
              <a:t>gynäkologischen Krebsarten</a:t>
            </a:r>
            <a:r>
              <a:rPr lang="de-DE" sz="2400" b="0" strike="noStrike" spc="-1" dirty="0">
                <a:solidFill>
                  <a:schemeClr val="dk1"/>
                </a:solidFill>
                <a:latin typeface="Calibri"/>
              </a:rPr>
              <a:t> hat nur der Gebärmutterhalskrebs </a:t>
            </a:r>
            <a:r>
              <a:rPr lang="de-DE" sz="2400" b="0" u="sng" strike="noStrike" spc="-1" dirty="0">
                <a:solidFill>
                  <a:schemeClr val="dk1"/>
                </a:solidFill>
                <a:uFillTx/>
                <a:latin typeface="Calibri"/>
                <a:hlinkClick r:id="rId7"/>
              </a:rPr>
              <a:t>Screening-Tests</a:t>
            </a:r>
            <a:r>
              <a:rPr lang="de-DE" sz="2400" b="0" strike="noStrike" spc="-1" dirty="0">
                <a:solidFill>
                  <a:schemeClr val="dk1"/>
                </a:solidFill>
                <a:latin typeface="Calibri"/>
              </a:rPr>
              <a:t> die diesen Krebs im Frühstadium erkennen können, wenn die Behandlung am wirksamsten ist.</a:t>
            </a:r>
            <a:endParaRPr lang="de-DE" sz="2400" b="0" strike="noStrike" spc="-1" dirty="0">
              <a:solidFill>
                <a:srgbClr val="000000"/>
              </a:solidFill>
              <a:latin typeface="Arial"/>
            </a:endParaRPr>
          </a:p>
          <a:p>
            <a:pPr marL="228600" indent="-228600" defTabSz="914400">
              <a:lnSpc>
                <a:spcPct val="110000"/>
              </a:lnSpc>
              <a:spcBef>
                <a:spcPts val="601"/>
              </a:spcBef>
              <a:spcAft>
                <a:spcPts val="1199"/>
              </a:spcAft>
              <a:buClr>
                <a:srgbClr val="C01E24"/>
              </a:buClr>
              <a:buFont typeface="Wingdings" charset="2"/>
              <a:buChar char=""/>
            </a:pPr>
            <a:r>
              <a:rPr lang="de-DE" sz="2400" b="0" strike="noStrike" spc="-1" dirty="0">
                <a:solidFill>
                  <a:schemeClr val="dk1"/>
                </a:solidFill>
                <a:latin typeface="Calibri"/>
              </a:rPr>
              <a:t>Bei etwa 1 von 7 Frauen wird im Laufe ihres Lebens </a:t>
            </a:r>
            <a:r>
              <a:rPr lang="de-DE" sz="2400" b="1" strike="noStrike" spc="-1" dirty="0">
                <a:solidFill>
                  <a:schemeClr val="dk1"/>
                </a:solidFill>
                <a:latin typeface="Calibri"/>
              </a:rPr>
              <a:t>Brustkrebs</a:t>
            </a:r>
            <a:r>
              <a:rPr lang="de-DE" sz="2400" b="0" strike="noStrike" spc="-1" dirty="0">
                <a:solidFill>
                  <a:schemeClr val="dk1"/>
                </a:solidFill>
                <a:latin typeface="Calibri"/>
              </a:rPr>
              <a:t> diagnostiziert. Die Heilungschancen sind gut, wenn der Krebs in einem frühen Stadium erkannt wird. Aus diesem Grund ist es wichtig, dass Frauen ihre Brüste regelmäßig auf Veränderungen untersuchen und diese immer von ihrem Hausarzt untersuchen lassen. In seltenen Fällen kann auch bei Männern Brustkrebs diagnostiziert werden.</a:t>
            </a:r>
            <a:endParaRPr lang="de-DE" sz="2400" b="0" strike="noStrike" spc="-1" dirty="0">
              <a:solidFill>
                <a:srgbClr val="000000"/>
              </a:solidFill>
              <a:latin typeface="Arial"/>
            </a:endParaRPr>
          </a:p>
        </p:txBody>
      </p:sp>
      <p:sp>
        <p:nvSpPr>
          <p:cNvPr id="2" name="Ορθογώνιο 1">
            <a:extLst>
              <a:ext uri="{FF2B5EF4-FFF2-40B4-BE49-F238E27FC236}">
                <a16:creationId xmlns:a16="http://schemas.microsoft.com/office/drawing/2014/main" id="{43D4E4A8-CD6D-1A78-7059-97648D9F548E}"/>
              </a:ext>
            </a:extLst>
          </p:cNvPr>
          <p:cNvSpPr/>
          <p:nvPr/>
        </p:nvSpPr>
        <p:spPr>
          <a:xfrm>
            <a:off x="9752970" y="6394648"/>
            <a:ext cx="2411718" cy="276999"/>
          </a:xfrm>
          <a:prstGeom prst="rect">
            <a:avLst/>
          </a:prstGeom>
        </p:spPr>
        <p:txBody>
          <a:bodyPr wrap="square">
            <a:spAutoFit/>
          </a:bodyPr>
          <a:lstStyle/>
          <a:p>
            <a:pPr algn="r"/>
            <a:r>
              <a:rPr lang="en-US" sz="1200" dirty="0">
                <a:hlinkClick r:id="rId8"/>
              </a:rPr>
              <a:t>Quelle</a:t>
            </a:r>
            <a:r>
              <a:rPr lang="en-US" sz="1200" dirty="0"/>
              <a:t>| </a:t>
            </a:r>
            <a:r>
              <a:rPr lang="en-US" sz="1200" dirty="0" err="1">
                <a:hlinkClick r:id="rId9"/>
              </a:rPr>
              <a:t>Pixabay</a:t>
            </a:r>
            <a:r>
              <a:rPr lang="en-US" sz="1200" dirty="0">
                <a:hlinkClick r:id="rId9"/>
              </a:rPr>
              <a:t> </a:t>
            </a:r>
            <a:r>
              <a:rPr lang="en-US" sz="1200" dirty="0" err="1">
                <a:hlinkClick r:id="rId9"/>
              </a:rPr>
              <a:t>Lizenz</a:t>
            </a:r>
            <a:endParaRPr lang="en-US" sz="1200" dirty="0"/>
          </a:p>
        </p:txBody>
      </p:sp>
      <p:pic>
        <p:nvPicPr>
          <p:cNvPr id="4" name="Immagine 3">
            <a:extLst>
              <a:ext uri="{FF2B5EF4-FFF2-40B4-BE49-F238E27FC236}">
                <a16:creationId xmlns:a16="http://schemas.microsoft.com/office/drawing/2014/main" id="{F0E0ECF3-9E05-46AD-A614-BADB10D692A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77199" y="602786"/>
            <a:ext cx="3974372" cy="5232038"/>
          </a:xfrm>
          <a:prstGeom prst="rect">
            <a:avLst/>
          </a:prstGeom>
        </p:spPr>
      </p:pic>
      <p:pic>
        <p:nvPicPr>
          <p:cNvPr id="2050" name="Picture 2" descr="https://lh7-us.googleusercontent.com/VJlh76T7zzZOwU9ef2Rvhyzcsxoznp7bc0hcVn9p_P10xpNhUS3yNbZl6-S5HOmugdUkWbFEax4-9-qoKzs6t4LePWls8VHrbV7B4WqwUHvrFjI3NUtGzAaPZIGM29SC98zLG9JC_R5utV9s4ENkOQ=s2048">
            <a:extLst>
              <a:ext uri="{FF2B5EF4-FFF2-40B4-BE49-F238E27FC236}">
                <a16:creationId xmlns:a16="http://schemas.microsoft.com/office/drawing/2014/main" id="{FA621D6E-7703-44E6-89BF-1943C0B0CA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2243" y="5834824"/>
            <a:ext cx="951818" cy="9518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7-us.googleusercontent.com/YzPgK4h6GqK3AgA3e6hlfwg2cuH_NoX82TL5emc__-zjfonFxLkTHYSZMoofKfmraEzUsjG8efKb_FD1QfBl4SxHZhWmN83JqZfu-lXcCnS_FRebmyL4zSpfQ7J5DvSEB8XDRrW4PODM5Xs9n7Ox6g=s2048">
            <a:extLst>
              <a:ext uri="{FF2B5EF4-FFF2-40B4-BE49-F238E27FC236}">
                <a16:creationId xmlns:a16="http://schemas.microsoft.com/office/drawing/2014/main" id="{D0391B6F-2AF2-4488-84A5-CF96BCAF09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44959" y="5828055"/>
            <a:ext cx="843592" cy="8435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7-us.googleusercontent.com/4xiKMmzrxziYTv_iDiWGdiNTsT1hYJg8Y-wJi0jsOERwJrkWnhDWncIUkVzgH-vc85At9NxWfSw_6nOj2MLsjotBAFtc6LfTsuP_cY69eDi7BiCZ_B2_aQahCcBEa_Lkekj0cfFjhQAqf3beEf5sfQ=s2048">
            <a:extLst>
              <a:ext uri="{FF2B5EF4-FFF2-40B4-BE49-F238E27FC236}">
                <a16:creationId xmlns:a16="http://schemas.microsoft.com/office/drawing/2014/main" id="{B7A63094-0B0B-4DC5-84F0-B677F28F96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40089" y="5834824"/>
            <a:ext cx="843593" cy="8435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7-us.googleusercontent.com/k2ex1q28AhJAK7I77e_VD-GvU4Y7mOK_Uk_AzKznIXplHQBuqyltVopry_33aKbI7Kv65Jx_4XP7X1AXIsLAvk7cbwtSlqKHwjcb-I_hbxAg9r9YLyOqZsDitJ-OY9PfthTDFavm9Ae1kiTgK8yKFw=s2048">
            <a:extLst>
              <a:ext uri="{FF2B5EF4-FFF2-40B4-BE49-F238E27FC236}">
                <a16:creationId xmlns:a16="http://schemas.microsoft.com/office/drawing/2014/main" id="{B54EE8DC-6E77-48F4-A6C2-FC3578AD18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57839" y="5834824"/>
            <a:ext cx="843593" cy="84359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FF3AF245-B735-4FD5-3F6B-9F047E2C7A45}"/>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7.1.5</a:t>
            </a:r>
            <a:r>
              <a:rPr lang="en-US" altLang="el-GR" dirty="0">
                <a:solidFill>
                  <a:schemeClr val="bg1"/>
                </a:solidFill>
              </a:rPr>
              <a:t> Screening und </a:t>
            </a:r>
            <a:r>
              <a:rPr lang="en-US" altLang="el-GR" dirty="0" err="1">
                <a:solidFill>
                  <a:schemeClr val="bg1"/>
                </a:solidFill>
              </a:rPr>
              <a:t>Prävention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081207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10433"/>
            <a:ext cx="11059692" cy="605096"/>
          </a:xfrm>
        </p:spPr>
        <p:txBody>
          <a:bodyPr/>
          <a:lstStyle/>
          <a:p>
            <a:r>
              <a:rPr lang="it-IT" dirty="0" err="1"/>
              <a:t>Gynäkologische</a:t>
            </a:r>
            <a:r>
              <a:rPr lang="it-IT" dirty="0"/>
              <a:t> und </a:t>
            </a:r>
            <a:r>
              <a:rPr lang="it-IT" dirty="0" err="1"/>
              <a:t>Brustkrebserkrankungen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360714"/>
            <a:ext cx="7519201" cy="4789715"/>
          </a:xfrm>
        </p:spPr>
        <p:txBody>
          <a:bodyPr>
            <a:normAutofit lnSpcReduction="10000"/>
          </a:bodyPr>
          <a:lstStyle/>
          <a:p>
            <a:pPr marL="0" indent="0">
              <a:spcBef>
                <a:spcPts val="0"/>
              </a:spcBef>
              <a:spcAft>
                <a:spcPts val="0"/>
              </a:spcAft>
              <a:buClrTx/>
              <a:buNone/>
              <a:defRPr/>
            </a:pPr>
            <a:r>
              <a:rPr lang="en-GB" b="1" dirty="0"/>
              <a:t>Videos:</a:t>
            </a:r>
          </a:p>
          <a:p>
            <a:pPr marL="0" indent="0">
              <a:spcBef>
                <a:spcPts val="0"/>
              </a:spcBef>
              <a:spcAft>
                <a:spcPts val="0"/>
              </a:spcAft>
              <a:buClrTx/>
              <a:buNone/>
              <a:defRPr/>
            </a:pPr>
            <a:endParaRPr lang="en-GB" b="1" dirty="0"/>
          </a:p>
          <a:p>
            <a:pPr marL="0" indent="0">
              <a:spcBef>
                <a:spcPts val="0"/>
              </a:spcBef>
              <a:spcAft>
                <a:spcPts val="0"/>
              </a:spcAft>
              <a:buClrTx/>
              <a:buNone/>
              <a:defRPr/>
            </a:pPr>
            <a:r>
              <a:rPr lang="en-GB" u="sng" dirty="0">
                <a:hlinkClick r:id="rId3"/>
              </a:rPr>
              <a:t>https://www.youtube.com/watch?v=sGi8WpCBT5Q</a:t>
            </a:r>
            <a:r>
              <a:rPr lang="en-GB" u="sng" dirty="0"/>
              <a:t> </a:t>
            </a:r>
            <a:r>
              <a:rPr lang="en-GB" dirty="0"/>
              <a:t>- </a:t>
            </a:r>
            <a:r>
              <a:rPr lang="en-US" dirty="0"/>
              <a:t>How to self-exam, get a mammogram: breast cancer awareness video (</a:t>
            </a:r>
            <a:r>
              <a:rPr lang="en-US" dirty="0" err="1"/>
              <a:t>Englissh</a:t>
            </a:r>
            <a:r>
              <a:rPr lang="en-US" dirty="0"/>
              <a:t>)</a:t>
            </a:r>
          </a:p>
          <a:p>
            <a:pPr marL="0" indent="0">
              <a:spcBef>
                <a:spcPts val="0"/>
              </a:spcBef>
              <a:spcAft>
                <a:spcPts val="0"/>
              </a:spcAft>
              <a:buClrTx/>
              <a:buNone/>
              <a:defRPr/>
            </a:pPr>
            <a:endParaRPr lang="en-US" dirty="0"/>
          </a:p>
          <a:p>
            <a:pPr marL="0" indent="0">
              <a:spcBef>
                <a:spcPts val="0"/>
              </a:spcBef>
              <a:spcAft>
                <a:spcPts val="0"/>
              </a:spcAft>
              <a:buClrTx/>
              <a:buNone/>
              <a:defRPr/>
            </a:pPr>
            <a:r>
              <a:rPr lang="it-IT" u="sng" dirty="0">
                <a:hlinkClick r:id="rId4"/>
              </a:rPr>
              <a:t>https://www.youtube.com/watch?v=K2rq7m6vlvE</a:t>
            </a:r>
            <a:r>
              <a:rPr lang="it-IT" dirty="0"/>
              <a:t> - </a:t>
            </a:r>
            <a:r>
              <a:rPr lang="fr-FR" dirty="0"/>
              <a:t>Comment s'auto-examiner, quand faire une mammographie (</a:t>
            </a:r>
            <a:r>
              <a:rPr lang="fr-FR" dirty="0" err="1"/>
              <a:t>Französisch</a:t>
            </a:r>
            <a:r>
              <a:rPr lang="fr-FR" dirty="0"/>
              <a:t>)</a:t>
            </a:r>
          </a:p>
          <a:p>
            <a:pPr marL="0" indent="0">
              <a:spcBef>
                <a:spcPts val="0"/>
              </a:spcBef>
              <a:spcAft>
                <a:spcPts val="0"/>
              </a:spcAft>
              <a:buClrTx/>
              <a:buNone/>
              <a:defRPr/>
            </a:pPr>
            <a:endParaRPr lang="fr-FR" dirty="0"/>
          </a:p>
          <a:p>
            <a:pPr marL="0" indent="0">
              <a:spcBef>
                <a:spcPts val="0"/>
              </a:spcBef>
              <a:spcAft>
                <a:spcPts val="0"/>
              </a:spcAft>
              <a:buClrTx/>
              <a:buNone/>
              <a:defRPr/>
            </a:pPr>
            <a:r>
              <a:rPr lang="it-IT" u="sng" dirty="0">
                <a:hlinkClick r:id="rId5"/>
              </a:rPr>
              <a:t>https://www.youtube.com/watch?v=4ex7XgeQo3A</a:t>
            </a:r>
            <a:r>
              <a:rPr lang="it-IT" dirty="0"/>
              <a:t> - </a:t>
            </a:r>
            <a:r>
              <a:rPr lang="de-DE" dirty="0"/>
              <a:t>Wie mache ich eine Selbstuntersuchung, warum Mammographie? Brustgesundheit (Deutsch)</a:t>
            </a:r>
            <a:endParaRPr lang="en-GB" b="1" dirty="0"/>
          </a:p>
          <a:p>
            <a:pPr marL="0" indent="0">
              <a:lnSpc>
                <a:spcPct val="120000"/>
              </a:lnSpc>
              <a:buNone/>
            </a:pPr>
            <a:endParaRPr lang="en-US" sz="2600" dirty="0"/>
          </a:p>
        </p:txBody>
      </p:sp>
      <p:sp>
        <p:nvSpPr>
          <p:cNvPr id="2" name="Ορθογώνιο 1">
            <a:extLst>
              <a:ext uri="{FF2B5EF4-FFF2-40B4-BE49-F238E27FC236}">
                <a16:creationId xmlns:a16="http://schemas.microsoft.com/office/drawing/2014/main" id="{43D4E4A8-CD6D-1A78-7059-97648D9F548E}"/>
              </a:ext>
            </a:extLst>
          </p:cNvPr>
          <p:cNvSpPr/>
          <p:nvPr/>
        </p:nvSpPr>
        <p:spPr>
          <a:xfrm>
            <a:off x="9752970" y="6394648"/>
            <a:ext cx="2411718" cy="276999"/>
          </a:xfrm>
          <a:prstGeom prst="rect">
            <a:avLst/>
          </a:prstGeom>
        </p:spPr>
        <p:txBody>
          <a:bodyPr wrap="square">
            <a:spAutoFit/>
          </a:bodyPr>
          <a:lstStyle/>
          <a:p>
            <a:pPr algn="r"/>
            <a:r>
              <a:rPr lang="en-US" sz="1200" dirty="0">
                <a:hlinkClick r:id="rId6"/>
              </a:rPr>
              <a:t>Quelle</a:t>
            </a:r>
            <a:r>
              <a:rPr lang="en-US" sz="1200" dirty="0"/>
              <a:t>| </a:t>
            </a:r>
            <a:r>
              <a:rPr lang="en-US" sz="1200" dirty="0" err="1">
                <a:hlinkClick r:id="rId7"/>
              </a:rPr>
              <a:t>Pixabay</a:t>
            </a:r>
            <a:r>
              <a:rPr lang="en-US" sz="1200" dirty="0">
                <a:hlinkClick r:id="rId7"/>
              </a:rPr>
              <a:t> </a:t>
            </a:r>
            <a:r>
              <a:rPr lang="en-US" sz="1200" dirty="0" err="1">
                <a:hlinkClick r:id="rId7"/>
              </a:rPr>
              <a:t>Lizenz</a:t>
            </a:r>
            <a:endParaRPr lang="en-US" sz="1200" dirty="0"/>
          </a:p>
        </p:txBody>
      </p:sp>
      <p:pic>
        <p:nvPicPr>
          <p:cNvPr id="4" name="Immagine 3">
            <a:extLst>
              <a:ext uri="{FF2B5EF4-FFF2-40B4-BE49-F238E27FC236}">
                <a16:creationId xmlns:a16="http://schemas.microsoft.com/office/drawing/2014/main" id="{F0E0ECF3-9E05-46AD-A614-BADB10D692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8012" y="1020849"/>
            <a:ext cx="3418720" cy="5326718"/>
          </a:xfrm>
          <a:prstGeom prst="rect">
            <a:avLst/>
          </a:prstGeom>
        </p:spPr>
      </p:pic>
      <p:pic>
        <p:nvPicPr>
          <p:cNvPr id="2050" name="Picture 2" descr="https://lh7-us.googleusercontent.com/VJlh76T7zzZOwU9ef2Rvhyzcsxoznp7bc0hcVn9p_P10xpNhUS3yNbZl6-S5HOmugdUkWbFEax4-9-qoKzs6t4LePWls8VHrbV7B4WqwUHvrFjI3NUtGzAaPZIGM29SC98zLG9JC_R5utV9s4ENkOQ=s2048">
            <a:extLst>
              <a:ext uri="{FF2B5EF4-FFF2-40B4-BE49-F238E27FC236}">
                <a16:creationId xmlns:a16="http://schemas.microsoft.com/office/drawing/2014/main" id="{FA621D6E-7703-44E6-89BF-1943C0B0CA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382" y="5834825"/>
            <a:ext cx="951818" cy="9518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7-us.googleusercontent.com/YzPgK4h6GqK3AgA3e6hlfwg2cuH_NoX82TL5emc__-zjfonFxLkTHYSZMoofKfmraEzUsjG8efKb_FD1QfBl4SxHZhWmN83JqZfu-lXcCnS_FRebmyL4zSpfQ7J5DvSEB8XDRrW4PODM5Xs9n7Ox6g=s2048">
            <a:extLst>
              <a:ext uri="{FF2B5EF4-FFF2-40B4-BE49-F238E27FC236}">
                <a16:creationId xmlns:a16="http://schemas.microsoft.com/office/drawing/2014/main" id="{D0391B6F-2AF2-4488-84A5-CF96BCAF09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4495" y="5834825"/>
            <a:ext cx="843592" cy="8435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7-us.googleusercontent.com/4xiKMmzrxziYTv_iDiWGdiNTsT1hYJg8Y-wJi0jsOERwJrkWnhDWncIUkVzgH-vc85At9NxWfSw_6nOj2MLsjotBAFtc6LfTsuP_cY69eDi7BiCZ_B2_aQahCcBEa_Lkekj0cfFjhQAqf3beEf5sfQ=s2048">
            <a:extLst>
              <a:ext uri="{FF2B5EF4-FFF2-40B4-BE49-F238E27FC236}">
                <a16:creationId xmlns:a16="http://schemas.microsoft.com/office/drawing/2014/main" id="{B7A63094-0B0B-4DC5-84F0-B677F28F96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2320" y="5834824"/>
            <a:ext cx="843593" cy="8435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7-us.googleusercontent.com/k2ex1q28AhJAK7I77e_VD-GvU4Y7mOK_Uk_AzKznIXplHQBuqyltVopry_33aKbI7Kv65Jx_4XP7X1AXIsLAvk7cbwtSlqKHwjcb-I_hbxAg9r9YLyOqZsDitJ-OY9PfthTDFavm9Ae1kiTgK8yKFw=s2048">
            <a:extLst>
              <a:ext uri="{FF2B5EF4-FFF2-40B4-BE49-F238E27FC236}">
                <a16:creationId xmlns:a16="http://schemas.microsoft.com/office/drawing/2014/main" id="{B54EE8DC-6E77-48F4-A6C2-FC3578AD18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6150" y="5834824"/>
            <a:ext cx="843593" cy="84359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1C9D4641-6A98-1578-2A18-F8DEF5D65AFD}"/>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7.1.5</a:t>
            </a:r>
            <a:r>
              <a:rPr lang="en-US" altLang="el-GR" dirty="0">
                <a:solidFill>
                  <a:schemeClr val="bg1"/>
                </a:solidFill>
              </a:rPr>
              <a:t> Screening und </a:t>
            </a:r>
            <a:r>
              <a:rPr lang="en-US" altLang="el-GR" dirty="0" err="1">
                <a:solidFill>
                  <a:schemeClr val="bg1"/>
                </a:solidFill>
              </a:rPr>
              <a:t>Prävention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13946003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532122"/>
            <a:ext cx="11059692" cy="605096"/>
          </a:xfrm>
        </p:spPr>
        <p:txBody>
          <a:bodyPr>
            <a:noAutofit/>
          </a:bodyPr>
          <a:lstStyle/>
          <a:p>
            <a:r>
              <a:rPr lang="en-GB" dirty="0" err="1"/>
              <a:t>Prävention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274703"/>
            <a:ext cx="11067846" cy="5280327"/>
          </a:xfrm>
        </p:spPr>
        <p:txBody>
          <a:bodyPr>
            <a:normAutofit fontScale="85000" lnSpcReduction="10000"/>
          </a:bodyPr>
          <a:lstStyle/>
          <a:p>
            <a:pPr marL="228600" indent="-228600" defTabSz="914400">
              <a:lnSpc>
                <a:spcPct val="110000"/>
              </a:lnSpc>
              <a:spcBef>
                <a:spcPts val="601"/>
              </a:spcBef>
              <a:spcAft>
                <a:spcPts val="601"/>
              </a:spcAft>
              <a:buClr>
                <a:srgbClr val="C01E24"/>
              </a:buClr>
              <a:buFont typeface="Wingdings" charset="2"/>
              <a:buChar char=""/>
            </a:pPr>
            <a:r>
              <a:rPr lang="de-DE" sz="2400" b="0" strike="noStrike" spc="-1" dirty="0">
                <a:solidFill>
                  <a:schemeClr val="dk1"/>
                </a:solidFill>
                <a:latin typeface="Calibri"/>
              </a:rPr>
              <a:t>Die </a:t>
            </a:r>
            <a:r>
              <a:rPr lang="de-DE" sz="2400" b="1" strike="noStrike" spc="-1" dirty="0">
                <a:solidFill>
                  <a:schemeClr val="dk1"/>
                </a:solidFill>
                <a:latin typeface="Calibri"/>
              </a:rPr>
              <a:t>Ernährung</a:t>
            </a:r>
            <a:r>
              <a:rPr lang="de-DE" sz="2400" b="0" strike="noStrike" spc="-1" dirty="0">
                <a:solidFill>
                  <a:schemeClr val="dk1"/>
                </a:solidFill>
                <a:latin typeface="Calibri"/>
              </a:rPr>
              <a:t> ist von grundlegender Bedeutung für das Wohlbefinden und die Gesundheit und trägt, wenn sie nach ausgewogenen Kriterien erfolgt, zur Definition einer guten körperlichen Verfassung und zur Vorbeugung zahlreicher Krankheiten und sogar zur Verringerung der Sterblichkeit bei.</a:t>
            </a:r>
            <a:endParaRPr lang="de-DE" sz="2400" b="0" strike="noStrike" spc="-1" dirty="0">
              <a:solidFill>
                <a:srgbClr val="000000"/>
              </a:solidFill>
              <a:latin typeface="Arial"/>
            </a:endParaRPr>
          </a:p>
          <a:p>
            <a:pPr marL="228600" indent="-228600" defTabSz="914400">
              <a:lnSpc>
                <a:spcPct val="110000"/>
              </a:lnSpc>
              <a:spcBef>
                <a:spcPts val="601"/>
              </a:spcBef>
              <a:spcAft>
                <a:spcPts val="601"/>
              </a:spcAft>
              <a:buClr>
                <a:srgbClr val="C01E24"/>
              </a:buClr>
              <a:buFont typeface="Wingdings" charset="2"/>
              <a:buChar char=""/>
            </a:pPr>
            <a:r>
              <a:rPr lang="de-DE" sz="2400" b="1" strike="noStrike" spc="-1" dirty="0">
                <a:solidFill>
                  <a:schemeClr val="dk1"/>
                </a:solidFill>
                <a:latin typeface="Calibri"/>
              </a:rPr>
              <a:t>Körperliche Aktivität</a:t>
            </a:r>
            <a:r>
              <a:rPr lang="de-DE" sz="2400" b="0" strike="noStrike" spc="-1" dirty="0">
                <a:solidFill>
                  <a:schemeClr val="dk1"/>
                </a:solidFill>
                <a:latin typeface="Calibri"/>
              </a:rPr>
              <a:t>, insbesondere in Verbindung mit einer ausgewogenen Ernährung, ist für eine gute Gesundheit unerlässlich: Sie garantiert ein gutes Verhältnis zur Nahrung und eine gesunde Lebensweise. Sportliche Betätigung fördert das Herz-Kreislauf-System, die Muskulatur und das psychische Wohlbefinden, ist aber in der Bevölkerung nicht weit verbreitet.</a:t>
            </a:r>
            <a:endParaRPr lang="de-DE" sz="2400" b="0" strike="noStrike" spc="-1" dirty="0">
              <a:solidFill>
                <a:srgbClr val="000000"/>
              </a:solidFill>
              <a:latin typeface="Arial"/>
            </a:endParaRPr>
          </a:p>
          <a:p>
            <a:pPr marL="228600" indent="-228600" defTabSz="914400">
              <a:lnSpc>
                <a:spcPct val="110000"/>
              </a:lnSpc>
              <a:spcBef>
                <a:spcPts val="601"/>
              </a:spcBef>
              <a:spcAft>
                <a:spcPts val="601"/>
              </a:spcAft>
              <a:buClr>
                <a:srgbClr val="C01E24"/>
              </a:buClr>
              <a:buFont typeface="Wingdings" charset="2"/>
              <a:buChar char=""/>
            </a:pPr>
            <a:r>
              <a:rPr lang="de-DE" sz="2400" b="0" strike="noStrike" spc="-1" dirty="0">
                <a:solidFill>
                  <a:schemeClr val="dk1"/>
                </a:solidFill>
                <a:latin typeface="Calibri"/>
              </a:rPr>
              <a:t>Das </a:t>
            </a:r>
            <a:r>
              <a:rPr lang="de-DE" sz="2400" b="1" strike="noStrike" spc="-1" dirty="0">
                <a:solidFill>
                  <a:schemeClr val="dk1"/>
                </a:solidFill>
                <a:latin typeface="Calibri"/>
              </a:rPr>
              <a:t>Gewicht</a:t>
            </a:r>
            <a:r>
              <a:rPr lang="de-DE" sz="2400" b="0" strike="noStrike" spc="-1" dirty="0">
                <a:solidFill>
                  <a:schemeClr val="dk1"/>
                </a:solidFill>
                <a:latin typeface="Calibri"/>
              </a:rPr>
              <a:t> ist einer der nützlichen Indikatoren zur Untersuchung des Gesundheitszustands und gibt Aufschluss über den allgemeinen Gesundheitszustand, muss jedoch mit anderen Dimensionen des psychischen und physischen Wohlbefindens, wie dem Verhältnis zur Ernährung, verknüpft werden. Dieser Ansatz ist besonders wichtig bei der Behandlung des Gewichts unter geschlechtsspezifischen Gesichtspunkten, einem Bereich, der Unterschiede zwischen Gewichtstrends und Essverhalten aufweist.</a:t>
            </a:r>
            <a:endParaRPr lang="de-DE" sz="2400" b="0" strike="noStrike" spc="-1" dirty="0">
              <a:solidFill>
                <a:srgbClr val="000000"/>
              </a:solidFill>
              <a:latin typeface="Arial"/>
            </a:endParaRPr>
          </a:p>
          <a:p>
            <a:pPr marL="228600" indent="-228600" defTabSz="914400">
              <a:lnSpc>
                <a:spcPct val="110000"/>
              </a:lnSpc>
              <a:spcBef>
                <a:spcPts val="601"/>
              </a:spcBef>
              <a:spcAft>
                <a:spcPts val="601"/>
              </a:spcAft>
              <a:buClr>
                <a:srgbClr val="C01E24"/>
              </a:buClr>
              <a:buFont typeface="Wingdings" charset="2"/>
              <a:buChar char=""/>
            </a:pPr>
            <a:r>
              <a:rPr lang="de-DE" sz="2400" b="0" strike="noStrike" spc="-1" dirty="0">
                <a:solidFill>
                  <a:schemeClr val="dk1"/>
                </a:solidFill>
                <a:latin typeface="Calibri"/>
              </a:rPr>
              <a:t>Bestimmte </a:t>
            </a:r>
            <a:r>
              <a:rPr lang="de-DE" sz="2400" b="1" strike="noStrike" spc="-1" dirty="0">
                <a:solidFill>
                  <a:schemeClr val="dk1"/>
                </a:solidFill>
                <a:latin typeface="Calibri"/>
              </a:rPr>
              <a:t>Screening</a:t>
            </a:r>
            <a:r>
              <a:rPr lang="de-DE" sz="2400" b="0" strike="noStrike" spc="-1" dirty="0">
                <a:solidFill>
                  <a:schemeClr val="dk1"/>
                </a:solidFill>
                <a:latin typeface="Calibri"/>
              </a:rPr>
              <a:t>-Tests können helfen, Gesundheitsprobleme frühzeitig zu erkennen. Fragen Sie Ihren Gesundheitsdienstleister, welche Tests für Sie geeignet sind.</a:t>
            </a:r>
            <a:endParaRPr lang="de-DE" sz="2400" b="0" strike="noStrike" spc="-1" dirty="0">
              <a:solidFill>
                <a:srgbClr val="000000"/>
              </a:solidFill>
              <a:latin typeface="Arial"/>
            </a:endParaRPr>
          </a:p>
        </p:txBody>
      </p:sp>
      <p:sp>
        <p:nvSpPr>
          <p:cNvPr id="2" name="Ορθογώνιο 7">
            <a:extLst>
              <a:ext uri="{FF2B5EF4-FFF2-40B4-BE49-F238E27FC236}">
                <a16:creationId xmlns:a16="http://schemas.microsoft.com/office/drawing/2014/main" id="{4336E31D-AE1B-F4E9-C21E-AC0F9388253D}"/>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7.1.5</a:t>
            </a:r>
            <a:r>
              <a:rPr lang="en-US" altLang="el-GR" dirty="0">
                <a:solidFill>
                  <a:schemeClr val="bg1"/>
                </a:solidFill>
              </a:rPr>
              <a:t> Screening und </a:t>
            </a:r>
            <a:r>
              <a:rPr lang="en-US" altLang="el-GR" dirty="0" err="1">
                <a:solidFill>
                  <a:schemeClr val="bg1"/>
                </a:solidFill>
              </a:rPr>
              <a:t>Prävention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545829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838200" y="198651"/>
            <a:ext cx="10515600" cy="1325563"/>
          </a:xfrm>
        </p:spPr>
        <p:txBody>
          <a:bodyPr anchor="b">
            <a:normAutofit/>
          </a:bodyPr>
          <a:lstStyle/>
          <a:p>
            <a:r>
              <a:rPr lang="de-DE" sz="5400" b="0" strike="noStrike" spc="-1" dirty="0">
                <a:solidFill>
                  <a:schemeClr val="dk1"/>
                </a:solidFill>
                <a:latin typeface="Gill Sans Nova"/>
                <a:ea typeface="Adobe Gothic Std B"/>
              </a:rPr>
              <a:t>Unterrichtseinheit:  Inhalt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6" y="1658341"/>
            <a:ext cx="6519184" cy="461665"/>
          </a:xfrm>
          <a:prstGeom prst="rect">
            <a:avLst/>
          </a:prstGeom>
          <a:solidFill>
            <a:srgbClr val="DDE0E5"/>
          </a:solidFill>
        </p:spPr>
        <p:txBody>
          <a:bodyPr wrap="square">
            <a:spAutoFit/>
          </a:bodyPr>
          <a:lstStyle/>
          <a:p>
            <a:pPr lvl="0"/>
            <a:r>
              <a:rPr lang="en-US" sz="2400" dirty="0"/>
              <a:t>1. </a:t>
            </a:r>
            <a:r>
              <a:rPr lang="en-US" sz="2400" u="sng" dirty="0" err="1">
                <a:solidFill>
                  <a:srgbClr val="0070C0"/>
                </a:solidFill>
                <a:hlinkClick r:id="rId4" action="ppaction://hlinksldjump"/>
              </a:rPr>
              <a:t>Einführung</a:t>
            </a:r>
            <a:r>
              <a:rPr lang="en-US" sz="2400" u="sng" dirty="0">
                <a:solidFill>
                  <a:srgbClr val="0070C0"/>
                </a:solidFill>
                <a:hlinkClick r:id="rId4" action="ppaction://hlinksldjump"/>
              </a:rPr>
              <a:t> und </a:t>
            </a:r>
            <a:r>
              <a:rPr lang="en-US" sz="2400" u="sng" dirty="0" err="1">
                <a:solidFill>
                  <a:srgbClr val="0070C0"/>
                </a:solidFill>
                <a:hlinkClick r:id="rId4" action="ppaction://hlinksldjump"/>
              </a:rPr>
              <a:t>Präsentation</a:t>
            </a:r>
            <a:r>
              <a:rPr lang="en-US" sz="2400" u="sng" dirty="0">
                <a:solidFill>
                  <a:srgbClr val="0070C0"/>
                </a:solidFill>
                <a:hlinkClick r:id="rId4" action="ppaction://hlinksldjump"/>
              </a:rPr>
              <a:t> </a:t>
            </a:r>
            <a:endParaRPr lang="el-GR" sz="2400" u="sng" dirty="0">
              <a:solidFill>
                <a:srgbClr val="0070C0"/>
              </a:solidFill>
            </a:endParaRPr>
          </a:p>
        </p:txBody>
      </p:sp>
      <p:sp>
        <p:nvSpPr>
          <p:cNvPr id="9" name="TextBox 8">
            <a:extLst>
              <a:ext uri="{FF2B5EF4-FFF2-40B4-BE49-F238E27FC236}">
                <a16:creationId xmlns:a16="http://schemas.microsoft.com/office/drawing/2014/main" id="{B254F5AA-F28C-4567-C48D-9FB27EBEFD95}"/>
              </a:ext>
            </a:extLst>
          </p:cNvPr>
          <p:cNvSpPr txBox="1"/>
          <p:nvPr/>
        </p:nvSpPr>
        <p:spPr>
          <a:xfrm>
            <a:off x="1512005" y="2254133"/>
            <a:ext cx="6519185" cy="461665"/>
          </a:xfrm>
          <a:prstGeom prst="rect">
            <a:avLst/>
          </a:prstGeom>
          <a:solidFill>
            <a:srgbClr val="DDE0E5"/>
          </a:solidFill>
        </p:spPr>
        <p:txBody>
          <a:bodyPr wrap="square">
            <a:spAutoFit/>
          </a:bodyPr>
          <a:lstStyle/>
          <a:p>
            <a:pPr lvl="0"/>
            <a:r>
              <a:rPr lang="en-US" sz="2400" dirty="0">
                <a:solidFill>
                  <a:schemeClr val="tx1"/>
                </a:solidFill>
                <a:effectLst/>
              </a:rPr>
              <a:t>2. </a:t>
            </a:r>
            <a:r>
              <a:rPr lang="en-US" sz="2400" u="sng" dirty="0" err="1">
                <a:solidFill>
                  <a:srgbClr val="0070C0"/>
                </a:solidFill>
                <a:hlinkClick r:id="rId5" action="ppaction://hlinksldjump"/>
              </a:rPr>
              <a:t>Gesundheits</a:t>
            </a:r>
            <a:r>
              <a:rPr lang="en-US" sz="2400" u="sng" dirty="0">
                <a:solidFill>
                  <a:srgbClr val="0070C0"/>
                </a:solidFill>
                <a:hlinkClick r:id="rId5" action="ppaction://hlinksldjump"/>
              </a:rPr>
              <a:t>-Apps für </a:t>
            </a:r>
            <a:r>
              <a:rPr lang="en-US" sz="2400" u="sng" dirty="0" err="1">
                <a:solidFill>
                  <a:srgbClr val="0070C0"/>
                </a:solidFill>
                <a:hlinkClick r:id="rId5" action="ppaction://hlinksldjump"/>
              </a:rPr>
              <a:t>Frauengesundheit</a:t>
            </a:r>
            <a:endParaRPr lang="el-GR" sz="2400" dirty="0">
              <a:solidFill>
                <a:srgbClr val="0070C0"/>
              </a:solidFill>
              <a:effectLst/>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512006" y="2843121"/>
            <a:ext cx="6519186" cy="461665"/>
          </a:xfrm>
          <a:prstGeom prst="rect">
            <a:avLst/>
          </a:prstGeom>
          <a:solidFill>
            <a:srgbClr val="DDE0E5"/>
          </a:solidFill>
        </p:spPr>
        <p:txBody>
          <a:bodyPr wrap="square">
            <a:spAutoFit/>
          </a:bodyPr>
          <a:lstStyle/>
          <a:p>
            <a:pPr lvl="0"/>
            <a:r>
              <a:rPr lang="en-US" sz="2400" dirty="0">
                <a:solidFill>
                  <a:schemeClr val="tx1"/>
                </a:solidFill>
                <a:effectLst/>
              </a:rPr>
              <a:t>3. </a:t>
            </a:r>
            <a:r>
              <a:rPr lang="en-US" sz="2400" u="sng" dirty="0" err="1">
                <a:solidFill>
                  <a:srgbClr val="0070C0"/>
                </a:solidFill>
                <a:effectLst/>
                <a:hlinkClick r:id="rId6" action="ppaction://hlinksldjump"/>
              </a:rPr>
              <a:t>Menstruationszyklus</a:t>
            </a:r>
            <a:r>
              <a:rPr lang="en-US" sz="2400" u="sng" dirty="0">
                <a:solidFill>
                  <a:srgbClr val="0070C0"/>
                </a:solidFill>
                <a:effectLst/>
                <a:hlinkClick r:id="rId6" action="ppaction://hlinksldjump"/>
              </a:rPr>
              <a:t> und </a:t>
            </a:r>
            <a:r>
              <a:rPr lang="en-US" sz="2400" u="sng" dirty="0" err="1">
                <a:solidFill>
                  <a:srgbClr val="0070C0"/>
                </a:solidFill>
                <a:effectLst/>
                <a:hlinkClick r:id="rId6" action="ppaction://hlinksldjump"/>
              </a:rPr>
              <a:t>Verhütungsmethoden</a:t>
            </a:r>
            <a:endParaRPr lang="el-GR" sz="2400" u="sng" dirty="0">
              <a:solidFill>
                <a:srgbClr val="0070C0"/>
              </a:solidFill>
            </a:endParaRPr>
          </a:p>
        </p:txBody>
      </p:sp>
      <p:sp>
        <p:nvSpPr>
          <p:cNvPr id="15" name="TextBox 14">
            <a:extLst>
              <a:ext uri="{FF2B5EF4-FFF2-40B4-BE49-F238E27FC236}">
                <a16:creationId xmlns:a16="http://schemas.microsoft.com/office/drawing/2014/main" id="{5ADAB96D-17EF-C387-76E1-75DCB4D858FE}"/>
              </a:ext>
            </a:extLst>
          </p:cNvPr>
          <p:cNvSpPr txBox="1"/>
          <p:nvPr/>
        </p:nvSpPr>
        <p:spPr>
          <a:xfrm>
            <a:off x="1514276" y="3435511"/>
            <a:ext cx="6516914" cy="461665"/>
          </a:xfrm>
          <a:prstGeom prst="rect">
            <a:avLst/>
          </a:prstGeom>
          <a:solidFill>
            <a:srgbClr val="DDE0E5"/>
          </a:solidFill>
        </p:spPr>
        <p:txBody>
          <a:bodyPr wrap="square">
            <a:spAutoFit/>
          </a:bodyPr>
          <a:lstStyle/>
          <a:p>
            <a:pPr lvl="0"/>
            <a:r>
              <a:rPr lang="en-US" sz="2400" dirty="0">
                <a:solidFill>
                  <a:schemeClr val="tx1"/>
                </a:solidFill>
                <a:effectLst/>
              </a:rPr>
              <a:t>4. </a:t>
            </a:r>
            <a:r>
              <a:rPr lang="en-US" sz="2400" u="sng" dirty="0" err="1">
                <a:solidFill>
                  <a:srgbClr val="0070C0"/>
                </a:solidFill>
                <a:effectLst/>
                <a:hlinkClick r:id="rId7" action="ppaction://hlinksldjump"/>
              </a:rPr>
              <a:t>Schwangerschaft</a:t>
            </a:r>
            <a:r>
              <a:rPr lang="en-US" sz="2400" u="sng" dirty="0">
                <a:solidFill>
                  <a:srgbClr val="0070C0"/>
                </a:solidFill>
                <a:effectLst/>
                <a:hlinkClick r:id="rId7" action="ppaction://hlinksldjump"/>
              </a:rPr>
              <a:t> und </a:t>
            </a:r>
            <a:r>
              <a:rPr lang="en-US" sz="2400" u="sng" dirty="0" err="1">
                <a:solidFill>
                  <a:srgbClr val="0070C0"/>
                </a:solidFill>
                <a:effectLst/>
                <a:hlinkClick r:id="rId7" action="ppaction://hlinksldjump"/>
              </a:rPr>
              <a:t>Wochenbett</a:t>
            </a:r>
            <a:endParaRPr lang="el-GR" sz="2400" u="sng" dirty="0">
              <a:solidFill>
                <a:srgbClr val="0070C0"/>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512006" y="4027901"/>
            <a:ext cx="6516914" cy="461665"/>
          </a:xfrm>
          <a:prstGeom prst="rect">
            <a:avLst/>
          </a:prstGeom>
          <a:solidFill>
            <a:srgbClr val="DDE0E5"/>
          </a:solidFill>
        </p:spPr>
        <p:txBody>
          <a:bodyPr wrap="square">
            <a:spAutoFit/>
          </a:bodyPr>
          <a:lstStyle/>
          <a:p>
            <a:pPr lvl="0"/>
            <a:r>
              <a:rPr lang="en-US" sz="2400" b="0" i="0" u="none" dirty="0">
                <a:solidFill>
                  <a:schemeClr val="tx1"/>
                </a:solidFill>
                <a:effectLst/>
              </a:rPr>
              <a:t>5. </a:t>
            </a:r>
            <a:r>
              <a:rPr lang="en-US" sz="2400" b="0" i="0" u="sng" dirty="0">
                <a:solidFill>
                  <a:srgbClr val="0070C0"/>
                </a:solidFill>
                <a:effectLst/>
                <a:hlinkClick r:id="rId8" action="ppaction://hlinksldjump"/>
              </a:rPr>
              <a:t>Screening and </a:t>
            </a:r>
            <a:r>
              <a:rPr lang="en-US" sz="2400" b="0" i="0" u="sng" dirty="0" err="1">
                <a:solidFill>
                  <a:srgbClr val="0070C0"/>
                </a:solidFill>
                <a:effectLst/>
                <a:hlinkClick r:id="rId8" action="ppaction://hlinksldjump"/>
              </a:rPr>
              <a:t>Prävention</a:t>
            </a:r>
            <a:endParaRPr lang="el-GR" sz="2400" u="sng" dirty="0">
              <a:solidFill>
                <a:srgbClr val="0070C0"/>
              </a:solidFill>
              <a:effectLst/>
            </a:endParaRPr>
          </a:p>
        </p:txBody>
      </p:sp>
      <p:sp>
        <p:nvSpPr>
          <p:cNvPr id="21" name="TextBox 20">
            <a:extLst>
              <a:ext uri="{FF2B5EF4-FFF2-40B4-BE49-F238E27FC236}">
                <a16:creationId xmlns:a16="http://schemas.microsoft.com/office/drawing/2014/main" id="{306BB6B8-8F2E-E75C-F1D2-95EF948F7A4A}"/>
              </a:ext>
            </a:extLst>
          </p:cNvPr>
          <p:cNvSpPr txBox="1"/>
          <p:nvPr/>
        </p:nvSpPr>
        <p:spPr>
          <a:xfrm>
            <a:off x="1512006" y="4620291"/>
            <a:ext cx="6516914" cy="461665"/>
          </a:xfrm>
          <a:prstGeom prst="rect">
            <a:avLst/>
          </a:prstGeom>
          <a:solidFill>
            <a:srgbClr val="DDE0E5"/>
          </a:solidFill>
        </p:spPr>
        <p:txBody>
          <a:bodyPr wrap="square">
            <a:spAutoFit/>
          </a:bodyPr>
          <a:lstStyle/>
          <a:p>
            <a:pPr lvl="0"/>
            <a:r>
              <a:rPr lang="el-GR" sz="2400" dirty="0">
                <a:solidFill>
                  <a:schemeClr val="tx1"/>
                </a:solidFill>
              </a:rPr>
              <a:t>6. </a:t>
            </a:r>
            <a:r>
              <a:rPr lang="en-GB" sz="2400" u="sng" dirty="0">
                <a:solidFill>
                  <a:srgbClr val="0070C0"/>
                </a:solidFill>
                <a:hlinkClick r:id="rId9" action="ppaction://hlinksldjump"/>
              </a:rPr>
              <a:t>Menopause</a:t>
            </a:r>
            <a:endParaRPr lang="el-GR" sz="2400" u="sng" dirty="0">
              <a:solidFill>
                <a:srgbClr val="0070C0"/>
              </a:solidFill>
            </a:endParaRPr>
          </a:p>
        </p:txBody>
      </p:sp>
      <p:sp>
        <p:nvSpPr>
          <p:cNvPr id="12" name="TextBox 20">
            <a:extLst>
              <a:ext uri="{FF2B5EF4-FFF2-40B4-BE49-F238E27FC236}">
                <a16:creationId xmlns:a16="http://schemas.microsoft.com/office/drawing/2014/main" id="{0184BFF2-F88E-4A43-958E-2056EB55D837}"/>
              </a:ext>
            </a:extLst>
          </p:cNvPr>
          <p:cNvSpPr txBox="1"/>
          <p:nvPr/>
        </p:nvSpPr>
        <p:spPr>
          <a:xfrm>
            <a:off x="1512005" y="5212681"/>
            <a:ext cx="6516914" cy="461665"/>
          </a:xfrm>
          <a:prstGeom prst="rect">
            <a:avLst/>
          </a:prstGeom>
          <a:solidFill>
            <a:srgbClr val="DDE0E5"/>
          </a:solidFill>
        </p:spPr>
        <p:txBody>
          <a:bodyPr wrap="square">
            <a:spAutoFit/>
          </a:bodyPr>
          <a:lstStyle/>
          <a:p>
            <a:pPr lvl="0"/>
            <a:r>
              <a:rPr lang="it-IT" sz="2400" dirty="0"/>
              <a:t>7</a:t>
            </a:r>
            <a:r>
              <a:rPr lang="el-GR" sz="2400" dirty="0">
                <a:solidFill>
                  <a:schemeClr val="tx1"/>
                </a:solidFill>
              </a:rPr>
              <a:t>. </a:t>
            </a:r>
            <a:r>
              <a:rPr lang="en-GB" sz="2400" u="sng" dirty="0" err="1">
                <a:solidFill>
                  <a:srgbClr val="0070C0"/>
                </a:solidFill>
                <a:hlinkClick r:id="rId10" action="ppaction://hlinksldjump"/>
              </a:rPr>
              <a:t>Diskussion</a:t>
            </a:r>
            <a:r>
              <a:rPr lang="en-GB" sz="2400" u="sng" dirty="0">
                <a:solidFill>
                  <a:srgbClr val="0070C0"/>
                </a:solidFill>
                <a:hlinkClick r:id="rId10" action="ppaction://hlinksldjump"/>
              </a:rPr>
              <a:t> und Evaluation</a:t>
            </a:r>
            <a:endParaRPr lang="el-GR" sz="2400" u="sng" dirty="0">
              <a:solidFill>
                <a:srgbClr val="0070C0"/>
              </a:solidFil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1" y="427369"/>
            <a:ext cx="11059692" cy="605096"/>
          </a:xfrm>
        </p:spPr>
        <p:txBody>
          <a:bodyPr/>
          <a:lstStyle/>
          <a:p>
            <a:r>
              <a:rPr lang="en-GB" dirty="0"/>
              <a:t>Screening</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222296"/>
            <a:ext cx="6244734" cy="5485333"/>
          </a:xfrm>
        </p:spPr>
        <p:txBody>
          <a:bodyPr>
            <a:normAutofit lnSpcReduction="10000"/>
          </a:bodyPr>
          <a:lstStyle/>
          <a:p>
            <a:pPr marL="228600" marR="0" lvl="0" indent="-228600" algn="l" defTabSz="914400" rtl="0" eaLnBrk="1" fontAlgn="auto" latinLnBrk="0" hangingPunct="1">
              <a:lnSpc>
                <a:spcPct val="110000"/>
              </a:lnSpc>
              <a:spcBef>
                <a:spcPts val="601"/>
              </a:spcBef>
              <a:spcAft>
                <a:spcPts val="601"/>
              </a:spcAft>
              <a:buClr>
                <a:srgbClr val="C01E24"/>
              </a:buClr>
              <a:buSzTx/>
              <a:buFont typeface="Wingdings" charset="2"/>
              <a:buChar char=""/>
              <a:tabLst/>
              <a:defRPr/>
            </a:pPr>
            <a:r>
              <a:rPr kumimoji="0" lang="de-DE" sz="2200" b="0" i="0" u="none" strike="noStrike" kern="1200" cap="none" spc="-1" normalizeH="0" baseline="0" noProof="0" dirty="0">
                <a:ln>
                  <a:noFill/>
                </a:ln>
                <a:solidFill>
                  <a:srgbClr val="000000"/>
                </a:solidFill>
                <a:effectLst/>
                <a:uLnTx/>
                <a:uFillTx/>
                <a:latin typeface="Calibri"/>
              </a:rPr>
              <a:t>Auch wenn Sie sich gut fühlen, sollten Sie Ihren Arzt regelmäßig für Kontrolluntersuchungen aufsuchen. </a:t>
            </a:r>
            <a:endParaRPr kumimoji="0" lang="de-DE" sz="22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10000"/>
              </a:lnSpc>
              <a:spcBef>
                <a:spcPts val="601"/>
              </a:spcBef>
              <a:spcAft>
                <a:spcPts val="601"/>
              </a:spcAft>
              <a:buClr>
                <a:srgbClr val="C01E24"/>
              </a:buClr>
              <a:buSzTx/>
              <a:buFont typeface="Wingdings" charset="2"/>
              <a:buChar char=""/>
              <a:tabLst/>
              <a:defRPr/>
            </a:pPr>
            <a:r>
              <a:rPr kumimoji="0" lang="de-DE" sz="2200" b="0" i="0" u="none" strike="noStrike" kern="1200" cap="none" spc="-1" normalizeH="0" baseline="0" noProof="0" dirty="0">
                <a:ln>
                  <a:noFill/>
                </a:ln>
                <a:solidFill>
                  <a:srgbClr val="000000"/>
                </a:solidFill>
                <a:effectLst/>
                <a:uLnTx/>
                <a:uFillTx/>
                <a:latin typeface="Calibri"/>
              </a:rPr>
              <a:t>Diese Besuche können Ihnen helfen, Probleme in der Zukunft zu vermeiden. Zum Beispiel ist die einzige Möglichkeit herauszufinden, ob Sie </a:t>
            </a:r>
            <a:r>
              <a:rPr kumimoji="0" lang="de-DE" sz="2200" b="0" i="0" u="sng" strike="noStrike" kern="1200" cap="none" spc="-1" normalizeH="0" baseline="0" noProof="0" dirty="0">
                <a:ln>
                  <a:noFill/>
                </a:ln>
                <a:solidFill>
                  <a:srgbClr val="000000"/>
                </a:solidFill>
                <a:effectLst/>
                <a:uLnTx/>
                <a:uFillTx/>
                <a:latin typeface="Calibri"/>
                <a:hlinkClick r:id="rId3"/>
              </a:rPr>
              <a:t>Bluthochdruck</a:t>
            </a:r>
            <a:r>
              <a:rPr kumimoji="0" lang="de-DE" sz="2200" b="0" i="0" u="none" strike="noStrike" kern="1200" cap="none" spc="-1" normalizeH="0" baseline="0" noProof="0" dirty="0">
                <a:ln>
                  <a:noFill/>
                </a:ln>
                <a:solidFill>
                  <a:srgbClr val="000000"/>
                </a:solidFill>
                <a:effectLst/>
                <a:uLnTx/>
                <a:uFillTx/>
                <a:latin typeface="Calibri"/>
              </a:rPr>
              <a:t> haben, diesen regelmäßig überprüfen zu lassen. Auch ein hoher Blutzucker- und </a:t>
            </a:r>
            <a:r>
              <a:rPr kumimoji="0" lang="de-DE" sz="2200" b="0" i="0" u="sng" strike="noStrike" kern="1200" cap="none" spc="-1" normalizeH="0" baseline="0" noProof="0" dirty="0">
                <a:ln>
                  <a:noFill/>
                </a:ln>
                <a:solidFill>
                  <a:srgbClr val="000000"/>
                </a:solidFill>
                <a:effectLst/>
                <a:uLnTx/>
                <a:uFillTx/>
                <a:latin typeface="Calibri"/>
                <a:hlinkClick r:id="rId4"/>
              </a:rPr>
              <a:t>Cholesterinspiegel</a:t>
            </a:r>
            <a:r>
              <a:rPr kumimoji="0" lang="de-DE" sz="2200" b="0" i="0" u="none" strike="noStrike" kern="1200" cap="none" spc="-1" normalizeH="0" baseline="0" noProof="0" dirty="0">
                <a:ln>
                  <a:noFill/>
                </a:ln>
                <a:solidFill>
                  <a:srgbClr val="000000"/>
                </a:solidFill>
                <a:effectLst/>
                <a:uLnTx/>
                <a:uFillTx/>
                <a:latin typeface="Calibri"/>
              </a:rPr>
              <a:t> macht sich im Anfangsstadium oft nicht bemerkbar. Ein einfacher Bluttest kann diese Krankheiten aufdecken.</a:t>
            </a:r>
            <a:endParaRPr kumimoji="0" lang="de-DE" sz="2200" b="0" i="0" u="none" strike="noStrike" kern="1200" cap="none" spc="-1" normalizeH="0" baseline="0" noProof="0" dirty="0">
              <a:ln>
                <a:noFill/>
              </a:ln>
              <a:solidFill>
                <a:srgbClr val="000000"/>
              </a:solidFill>
              <a:effectLst/>
              <a:uLnTx/>
              <a:uFillTx/>
              <a:latin typeface="Arial"/>
            </a:endParaRPr>
          </a:p>
          <a:p>
            <a:pPr marL="228600" marR="0" lvl="0" indent="-228600" algn="l" defTabSz="914400" rtl="0" eaLnBrk="1" fontAlgn="auto" latinLnBrk="0" hangingPunct="1">
              <a:lnSpc>
                <a:spcPct val="110000"/>
              </a:lnSpc>
              <a:spcBef>
                <a:spcPts val="601"/>
              </a:spcBef>
              <a:spcAft>
                <a:spcPts val="601"/>
              </a:spcAft>
              <a:buClr>
                <a:srgbClr val="C01E24"/>
              </a:buClr>
              <a:buSzTx/>
              <a:buFont typeface="Wingdings" charset="2"/>
              <a:buChar char=""/>
              <a:tabLst/>
              <a:defRPr/>
            </a:pPr>
            <a:r>
              <a:rPr kumimoji="0" lang="de-DE" sz="2200" b="0" i="0" u="none" strike="noStrike" kern="1200" cap="none" spc="-1" normalizeH="0" baseline="0" noProof="0" dirty="0">
                <a:ln>
                  <a:noFill/>
                </a:ln>
                <a:solidFill>
                  <a:srgbClr val="000000"/>
                </a:solidFill>
                <a:effectLst/>
                <a:uLnTx/>
                <a:uFillTx/>
                <a:latin typeface="Calibri"/>
              </a:rPr>
              <a:t>Es gibt bestimmte Zeiten, zu denen Sie Ihren Arzt aufsuchen oder bestimmte Vorsorgeuntersuchungen durchführen lassen sollten.</a:t>
            </a:r>
            <a:endParaRPr kumimoji="0" lang="de-DE" sz="2200" b="0" i="0" u="none" strike="noStrike" kern="1200" cap="none" spc="-1" normalizeH="0" baseline="0" noProof="0" dirty="0">
              <a:ln>
                <a:noFill/>
              </a:ln>
              <a:solidFill>
                <a:srgbClr val="000000"/>
              </a:solidFill>
              <a:effectLst/>
              <a:uLnTx/>
              <a:uFillTx/>
              <a:latin typeface="Arial"/>
            </a:endParaRP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7.1.5 Screening and Prevention </a:t>
            </a:r>
            <a:endParaRPr lang="en-US" dirty="0">
              <a:solidFill>
                <a:schemeClr val="bg1"/>
              </a:solidFill>
              <a:effectLst>
                <a:outerShdw blurRad="38100" dist="38100" dir="2700000" algn="tl">
                  <a:srgbClr val="000000">
                    <a:alpha val="43137"/>
                  </a:srgbClr>
                </a:outerShdw>
              </a:effectLst>
            </a:endParaRPr>
          </a:p>
        </p:txBody>
      </p:sp>
      <p:sp>
        <p:nvSpPr>
          <p:cNvPr id="3" name="Ορθογώνιο 2">
            <a:extLst>
              <a:ext uri="{FF2B5EF4-FFF2-40B4-BE49-F238E27FC236}">
                <a16:creationId xmlns:a16="http://schemas.microsoft.com/office/drawing/2014/main" id="{E689610D-7825-41C0-D4F1-91A24090838C}"/>
              </a:ext>
            </a:extLst>
          </p:cNvPr>
          <p:cNvSpPr/>
          <p:nvPr/>
        </p:nvSpPr>
        <p:spPr>
          <a:xfrm>
            <a:off x="4245780" y="6430631"/>
            <a:ext cx="2411718" cy="276999"/>
          </a:xfrm>
          <a:prstGeom prst="rect">
            <a:avLst/>
          </a:prstGeom>
        </p:spPr>
        <p:txBody>
          <a:bodyPr wrap="square">
            <a:spAutoFit/>
          </a:bodyPr>
          <a:lstStyle/>
          <a:p>
            <a:pPr algn="r"/>
            <a:r>
              <a:rPr lang="en-US" sz="1200" dirty="0">
                <a:hlinkClick r:id="rId5"/>
              </a:rPr>
              <a:t>Quelle</a:t>
            </a:r>
            <a:endParaRPr lang="en-US" sz="1200" dirty="0"/>
          </a:p>
        </p:txBody>
      </p:sp>
      <p:pic>
        <p:nvPicPr>
          <p:cNvPr id="1026" name="Picture 2" descr="https://lh7-us.googleusercontent.com/RlJ7KzK87FlBCPgqk3wnY0fe2Icum79kG05P9rsQkJyPULh8DN0viBnYb7y1YFSIFvm5N0f5J3n6JM1wa1lqxqx46odXYETIqwm8V00WmZq-Q-UnBX0yFSvJeO-HFEo66UzQy4GLU61U5CWs1D2FNw=s2048">
            <a:extLst>
              <a:ext uri="{FF2B5EF4-FFF2-40B4-BE49-F238E27FC236}">
                <a16:creationId xmlns:a16="http://schemas.microsoft.com/office/drawing/2014/main" id="{1DAFF241-CB54-4244-870F-AD3D5D03C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0362" y="-3933"/>
            <a:ext cx="5451638" cy="695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782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286248"/>
            <a:ext cx="11059692" cy="605096"/>
          </a:xfrm>
        </p:spPr>
        <p:txBody>
          <a:bodyPr>
            <a:normAutofit/>
          </a:bodyPr>
          <a:lstStyle/>
          <a:p>
            <a:pPr algn="ctr"/>
            <a:r>
              <a:rPr lang="it-IT" dirty="0"/>
              <a:t>Screening- und </a:t>
            </a:r>
            <a:r>
              <a:rPr lang="it-IT" dirty="0" err="1"/>
              <a:t>Präventions</a:t>
            </a:r>
            <a:r>
              <a:rPr lang="it-IT" dirty="0"/>
              <a:t>-Apps</a:t>
            </a:r>
            <a:endParaRPr lang="en-US" dirty="0">
              <a:solidFill>
                <a:srgbClr val="C00000"/>
              </a:solidFill>
            </a:endParaRPr>
          </a:p>
        </p:txBody>
      </p:sp>
      <p:sp>
        <p:nvSpPr>
          <p:cNvPr id="2" name="Ορθογώνιο 7">
            <a:extLst>
              <a:ext uri="{FF2B5EF4-FFF2-40B4-BE49-F238E27FC236}">
                <a16:creationId xmlns:a16="http://schemas.microsoft.com/office/drawing/2014/main" id="{1CD2E2A3-1805-3C77-9B90-178343A42BDD}"/>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7.1.5</a:t>
            </a:r>
            <a:r>
              <a:rPr lang="en-US" altLang="el-GR" dirty="0">
                <a:solidFill>
                  <a:schemeClr val="bg1"/>
                </a:solidFill>
              </a:rPr>
              <a:t> Screening und </a:t>
            </a:r>
            <a:r>
              <a:rPr lang="en-US" altLang="el-GR" dirty="0" err="1">
                <a:solidFill>
                  <a:schemeClr val="bg1"/>
                </a:solidFill>
              </a:rPr>
              <a:t>Prävention</a:t>
            </a:r>
            <a:endParaRPr lang="en-US" dirty="0">
              <a:solidFill>
                <a:schemeClr val="bg1"/>
              </a:solidFill>
              <a:latin typeface="+mj-lt"/>
              <a:ea typeface="+mj-ea"/>
              <a:cs typeface="+mj-cs"/>
            </a:endParaRPr>
          </a:p>
        </p:txBody>
      </p:sp>
      <p:graphicFrame>
        <p:nvGraphicFramePr>
          <p:cNvPr id="3" name="Tabella 3">
            <a:extLst>
              <a:ext uri="{FF2B5EF4-FFF2-40B4-BE49-F238E27FC236}">
                <a16:creationId xmlns:a16="http://schemas.microsoft.com/office/drawing/2014/main" id="{7C83D405-383C-195F-8849-E9256FC992FF}"/>
              </a:ext>
            </a:extLst>
          </p:cNvPr>
          <p:cNvGraphicFramePr/>
          <p:nvPr>
            <p:extLst>
              <p:ext uri="{D42A27DB-BD31-4B8C-83A1-F6EECF244321}">
                <p14:modId xmlns:p14="http://schemas.microsoft.com/office/powerpoint/2010/main" val="2594615625"/>
              </p:ext>
            </p:extLst>
          </p:nvPr>
        </p:nvGraphicFramePr>
        <p:xfrm>
          <a:off x="405443" y="782955"/>
          <a:ext cx="11786557" cy="6184812"/>
        </p:xfrm>
        <a:graphic>
          <a:graphicData uri="http://schemas.openxmlformats.org/drawingml/2006/table">
            <a:tbl>
              <a:tblPr/>
              <a:tblGrid>
                <a:gridCol w="1472776">
                  <a:extLst>
                    <a:ext uri="{9D8B030D-6E8A-4147-A177-3AD203B41FA5}">
                      <a16:colId xmlns:a16="http://schemas.microsoft.com/office/drawing/2014/main" val="20000"/>
                    </a:ext>
                  </a:extLst>
                </a:gridCol>
                <a:gridCol w="1115552">
                  <a:extLst>
                    <a:ext uri="{9D8B030D-6E8A-4147-A177-3AD203B41FA5}">
                      <a16:colId xmlns:a16="http://schemas.microsoft.com/office/drawing/2014/main" val="20001"/>
                    </a:ext>
                  </a:extLst>
                </a:gridCol>
                <a:gridCol w="1086524">
                  <a:extLst>
                    <a:ext uri="{9D8B030D-6E8A-4147-A177-3AD203B41FA5}">
                      <a16:colId xmlns:a16="http://schemas.microsoft.com/office/drawing/2014/main" val="20002"/>
                    </a:ext>
                  </a:extLst>
                </a:gridCol>
                <a:gridCol w="1812807">
                  <a:extLst>
                    <a:ext uri="{9D8B030D-6E8A-4147-A177-3AD203B41FA5}">
                      <a16:colId xmlns:a16="http://schemas.microsoft.com/office/drawing/2014/main" val="20003"/>
                    </a:ext>
                  </a:extLst>
                </a:gridCol>
                <a:gridCol w="6298898">
                  <a:extLst>
                    <a:ext uri="{9D8B030D-6E8A-4147-A177-3AD203B41FA5}">
                      <a16:colId xmlns:a16="http://schemas.microsoft.com/office/drawing/2014/main" val="20004"/>
                    </a:ext>
                  </a:extLst>
                </a:gridCol>
              </a:tblGrid>
              <a:tr h="355432">
                <a:tc>
                  <a:txBody>
                    <a:bodyPr/>
                    <a:lstStyle/>
                    <a:p>
                      <a:pPr defTabSz="914400">
                        <a:lnSpc>
                          <a:spcPct val="100000"/>
                        </a:lnSpc>
                      </a:pPr>
                      <a:r>
                        <a:rPr lang="de-DE" sz="1600" b="1" strike="noStrike" spc="-1" dirty="0">
                          <a:solidFill>
                            <a:schemeClr val="lt1"/>
                          </a:solidFill>
                          <a:latin typeface="Calibri"/>
                        </a:rPr>
                        <a:t>Name</a:t>
                      </a:r>
                      <a:endParaRPr lang="de-DE" sz="16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600" b="1" strike="noStrike" spc="-1">
                          <a:solidFill>
                            <a:schemeClr val="lt1"/>
                          </a:solidFill>
                          <a:latin typeface="Calibri"/>
                        </a:rPr>
                        <a:t>Kosten</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600" b="1" strike="noStrike" spc="-1">
                          <a:solidFill>
                            <a:schemeClr val="lt1"/>
                          </a:solidFill>
                          <a:latin typeface="Calibri"/>
                        </a:rPr>
                        <a:t>Verfügbar auf</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600" b="1" strike="noStrike" spc="-1" dirty="0">
                          <a:solidFill>
                            <a:schemeClr val="lt1"/>
                          </a:solidFill>
                          <a:latin typeface="Calibri"/>
                        </a:rPr>
                        <a:t>Link</a:t>
                      </a:r>
                      <a:endParaRPr lang="de-DE" sz="16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600" b="1" strike="noStrike" spc="-1">
                          <a:solidFill>
                            <a:schemeClr val="lt1"/>
                          </a:solidFill>
                          <a:latin typeface="Calibri"/>
                        </a:rPr>
                        <a:t>Beschreibung</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1332869">
                <a:tc>
                  <a:txBody>
                    <a:bodyPr/>
                    <a:lstStyle/>
                    <a:p>
                      <a:pPr defTabSz="914400">
                        <a:lnSpc>
                          <a:spcPct val="100000"/>
                        </a:lnSpc>
                      </a:pPr>
                      <a:r>
                        <a:rPr lang="it-IT" sz="1600" b="0" strike="noStrike" spc="-1">
                          <a:solidFill>
                            <a:schemeClr val="dk1"/>
                          </a:solidFill>
                          <a:latin typeface="Calibri"/>
                        </a:rPr>
                        <a:t>Keep a Breast App</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600" b="0" strike="noStrike" spc="-1">
                          <a:solidFill>
                            <a:schemeClr val="dk1"/>
                          </a:solidFill>
                          <a:latin typeface="Calibri"/>
                        </a:rPr>
                        <a:t>Kostenlos</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600" b="0" strike="noStrike" spc="-1">
                          <a:solidFill>
                            <a:schemeClr val="dk1"/>
                          </a:solidFill>
                          <a:latin typeface="Calibri"/>
                        </a:rPr>
                        <a:t>Android, IOS</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200" b="0" u="sng" strike="noStrike" spc="-1">
                          <a:solidFill>
                            <a:schemeClr val="dk1"/>
                          </a:solidFill>
                          <a:uFillTx/>
                          <a:latin typeface="Calibri"/>
                          <a:hlinkClick r:id="rId3"/>
                        </a:rPr>
                        <a:t>https://www.keepabreasteurope.com/</a:t>
                      </a:r>
                      <a:endParaRPr lang="de-DE"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just" defTabSz="914400">
                        <a:lnSpc>
                          <a:spcPct val="100000"/>
                        </a:lnSpc>
                      </a:pPr>
                      <a:r>
                        <a:rPr lang="de-DE" sz="1200" b="0" strike="noStrike" spc="-1" dirty="0">
                          <a:solidFill>
                            <a:schemeClr val="dk1"/>
                          </a:solidFill>
                          <a:latin typeface="Calibri"/>
                        </a:rPr>
                        <a:t>Schritt-für-Schritt-Anleitung zur Selbstuntersuchung mit animierten </a:t>
                      </a:r>
                      <a:r>
                        <a:rPr lang="de-DE" sz="1200" b="0" strike="noStrike" spc="-1" dirty="0" err="1">
                          <a:solidFill>
                            <a:schemeClr val="dk1"/>
                          </a:solidFill>
                          <a:latin typeface="Calibri"/>
                        </a:rPr>
                        <a:t>Gifs</a:t>
                      </a:r>
                      <a:r>
                        <a:rPr lang="de-DE" sz="1200" b="0" strike="noStrike" spc="-1" dirty="0">
                          <a:solidFill>
                            <a:schemeClr val="dk1"/>
                          </a:solidFill>
                          <a:latin typeface="Calibri"/>
                        </a:rPr>
                        <a:t>, Terminplanungsfunktion basierend auf dem Menstruationszyklus, Ressourcen und Informationen zur Brustgesundheit, direkte Verbindung zur virtuellen Versorgung über Carbon Health, Geschichten von Brustkrebsüberlebenden, Belohnungen für Nutzerinnen, die sich monatlich selbst untersuchen, In-App-Sharing-Funktion</a:t>
                      </a:r>
                      <a:endParaRPr lang="de-DE" sz="12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888579">
                <a:tc>
                  <a:txBody>
                    <a:bodyPr/>
                    <a:lstStyle/>
                    <a:p>
                      <a:pPr defTabSz="914400">
                        <a:lnSpc>
                          <a:spcPct val="100000"/>
                        </a:lnSpc>
                      </a:pPr>
                      <a:r>
                        <a:rPr lang="en-US" sz="1600" b="0" strike="noStrike" spc="-1">
                          <a:solidFill>
                            <a:schemeClr val="dk1"/>
                          </a:solidFill>
                          <a:latin typeface="Calibri"/>
                        </a:rPr>
                        <a:t>Know Your Lemons Breast Health</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600" b="0" strike="noStrike" spc="-1">
                          <a:solidFill>
                            <a:schemeClr val="dk1"/>
                          </a:solidFill>
                          <a:latin typeface="Calibri"/>
                        </a:rPr>
                        <a:t>Kostenlos</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it-IT" sz="1600" b="0" strike="noStrike" spc="-1">
                          <a:solidFill>
                            <a:schemeClr val="dk1"/>
                          </a:solidFill>
                          <a:latin typeface="Calibri"/>
                        </a:rPr>
                        <a:t>Android, IOS</a:t>
                      </a:r>
                      <a:endParaRPr lang="de-DE" sz="1600" b="0" strike="noStrike" spc="-1">
                        <a:solidFill>
                          <a:srgbClr val="000000"/>
                        </a:solidFill>
                        <a:latin typeface="Arial"/>
                      </a:endParaRPr>
                    </a:p>
                    <a:p>
                      <a:pPr defTabSz="914400">
                        <a:lnSpc>
                          <a:spcPct val="100000"/>
                        </a:lnSpc>
                        <a:tabLst>
                          <a:tab pos="0" algn="l"/>
                        </a:tabLst>
                      </a:pP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200" b="0" u="sng" strike="noStrike" spc="-1" dirty="0">
                          <a:solidFill>
                            <a:schemeClr val="dk1"/>
                          </a:solidFill>
                          <a:uFillTx/>
                          <a:latin typeface="Calibri"/>
                          <a:hlinkClick r:id="rId4"/>
                        </a:rPr>
                        <a:t>https://www.knowyourlemons.org/app</a:t>
                      </a:r>
                      <a:endParaRPr lang="de-DE" sz="12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just" defTabSz="914400">
                        <a:lnSpc>
                          <a:spcPct val="100000"/>
                        </a:lnSpc>
                      </a:pPr>
                      <a:r>
                        <a:rPr lang="de-DE" sz="1200" b="0" strike="noStrike" spc="-1" dirty="0">
                          <a:solidFill>
                            <a:schemeClr val="dk1"/>
                          </a:solidFill>
                          <a:latin typeface="Calibri"/>
                        </a:rPr>
                        <a:t>Anleitung zur Selbstkontrolle, zyklusabhängige Terminplanung, persönlicher Vorsorgeplan, Ressourcen und Informationen zur Brustgesundheit</a:t>
                      </a:r>
                      <a:endParaRPr lang="de-DE" sz="12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1540204">
                <a:tc>
                  <a:txBody>
                    <a:bodyPr/>
                    <a:lstStyle/>
                    <a:p>
                      <a:pPr defTabSz="914400">
                        <a:lnSpc>
                          <a:spcPct val="100000"/>
                        </a:lnSpc>
                      </a:pPr>
                      <a:r>
                        <a:rPr lang="it-IT" sz="1600" b="0" strike="noStrike" spc="-1">
                          <a:solidFill>
                            <a:schemeClr val="dk1"/>
                          </a:solidFill>
                          <a:latin typeface="Calibri"/>
                        </a:rPr>
                        <a:t>Becca – Breast Cancer Support</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it-IT" sz="1600" b="0" strike="noStrike" spc="-1">
                          <a:solidFill>
                            <a:schemeClr val="dk1"/>
                          </a:solidFill>
                          <a:latin typeface="Calibri"/>
                        </a:rPr>
                        <a:t>Kostenlos</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tabLst>
                          <a:tab pos="0" algn="l"/>
                        </a:tabLst>
                      </a:pPr>
                      <a:r>
                        <a:rPr lang="it-IT" sz="1600" b="0" strike="noStrike" spc="-1">
                          <a:solidFill>
                            <a:schemeClr val="dk1"/>
                          </a:solidFill>
                          <a:latin typeface="Calibri"/>
                        </a:rPr>
                        <a:t>Android, IOS</a:t>
                      </a:r>
                      <a:endParaRPr lang="de-DE" sz="1600" b="0" strike="noStrike" spc="-1">
                        <a:solidFill>
                          <a:srgbClr val="000000"/>
                        </a:solidFill>
                        <a:latin typeface="Arial"/>
                      </a:endParaRPr>
                    </a:p>
                    <a:p>
                      <a:pPr defTabSz="914400">
                        <a:lnSpc>
                          <a:spcPct val="100000"/>
                        </a:lnSpc>
                        <a:tabLst>
                          <a:tab pos="0" algn="l"/>
                        </a:tabLst>
                      </a:pP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it-IT" sz="1200" b="0" u="sng" strike="noStrike" spc="-1" dirty="0">
                          <a:solidFill>
                            <a:schemeClr val="dk1"/>
                          </a:solidFill>
                          <a:uFillTx/>
                          <a:latin typeface="Calibri"/>
                          <a:hlinkClick r:id="rId5"/>
                        </a:rPr>
                        <a:t>https://breastcancernow.org/information-support/support-you/becca</a:t>
                      </a:r>
                      <a:endParaRPr lang="de-DE" sz="12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just" defTabSz="914400">
                        <a:lnSpc>
                          <a:spcPct val="100000"/>
                        </a:lnSpc>
                      </a:pPr>
                      <a:r>
                        <a:rPr lang="de-DE" sz="1200" b="0" strike="noStrike" spc="-1">
                          <a:solidFill>
                            <a:schemeClr val="dk1"/>
                          </a:solidFill>
                          <a:latin typeface="Calibri"/>
                        </a:rPr>
                        <a:t>Sammlung von Informationen und Hilfestellungen aus verschiedenen Quellen, darunter Fachärzte, Online-Publikationen und die Brustkrebs-Community: Nebenwirkungen von Medikamenten, Geschichten von Operationen, Tipps für Beziehungen, Umgang mit Wechseljahrsbeschwerden. Blogs, vorgeschlagene Podcasts, Rezepte, Make-up-Tutorials, Übungsprogramme und Artikel von qualifizierten Ernährungsberatern, Krankenschwestern und medizinischen Fachkräften</a:t>
                      </a:r>
                      <a:endParaRPr lang="de-DE" sz="12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562144">
                <a:tc>
                  <a:txBody>
                    <a:bodyPr/>
                    <a:lstStyle/>
                    <a:p>
                      <a:pPr defTabSz="914400">
                        <a:lnSpc>
                          <a:spcPct val="100000"/>
                        </a:lnSpc>
                      </a:pPr>
                      <a:r>
                        <a:rPr lang="it-IT" sz="1600" b="0" strike="noStrike" spc="-1">
                          <a:solidFill>
                            <a:schemeClr val="dk1"/>
                          </a:solidFill>
                          <a:latin typeface="Calibri"/>
                        </a:rPr>
                        <a:t>OWise Breast Cancer Support</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600" b="0" strike="noStrike" spc="-1">
                          <a:solidFill>
                            <a:schemeClr val="dk1"/>
                          </a:solidFill>
                          <a:latin typeface="Calibri"/>
                        </a:rPr>
                        <a:t>Kostenlos</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it-IT" sz="1600" b="0" strike="noStrike" spc="-1">
                          <a:solidFill>
                            <a:schemeClr val="dk1"/>
                          </a:solidFill>
                          <a:latin typeface="Calibri"/>
                        </a:rPr>
                        <a:t>Android, IOS</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100" b="0" u="sng" strike="noStrike" spc="-1">
                          <a:solidFill>
                            <a:schemeClr val="dk1"/>
                          </a:solidFill>
                          <a:uFillTx/>
                          <a:latin typeface="Calibri"/>
                          <a:hlinkClick r:id="rId6"/>
                        </a:rPr>
                        <a:t>https://app.owise.net/signup</a:t>
                      </a:r>
                      <a:endParaRPr lang="de-DE" sz="11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just" defTabSz="914400">
                        <a:lnSpc>
                          <a:spcPct val="100000"/>
                        </a:lnSpc>
                      </a:pPr>
                      <a:r>
                        <a:rPr lang="de-DE" sz="1200" b="0" strike="noStrike" spc="-1" dirty="0">
                          <a:solidFill>
                            <a:schemeClr val="dk1"/>
                          </a:solidFill>
                          <a:latin typeface="Calibri"/>
                        </a:rPr>
                        <a:t>Personalisierte medizinische Informationen, Tracking-Tools (Behandlungserfahrungen, Nebenwirkungen, allgemeine Lebensqualität), Erinnerungshilfen und mehr</a:t>
                      </a:r>
                      <a:endParaRPr lang="de-DE" sz="12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r h="1155153">
                <a:tc>
                  <a:txBody>
                    <a:bodyPr/>
                    <a:lstStyle/>
                    <a:p>
                      <a:pPr defTabSz="914400">
                        <a:lnSpc>
                          <a:spcPct val="100000"/>
                        </a:lnSpc>
                      </a:pPr>
                      <a:r>
                        <a:rPr lang="it-IT" sz="1600" b="0" strike="noStrike" spc="-1">
                          <a:solidFill>
                            <a:schemeClr val="dk1"/>
                          </a:solidFill>
                          <a:latin typeface="Calibri"/>
                        </a:rPr>
                        <a:t>Mon dépistage: Cancer</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it-IT" sz="1600" b="0" strike="noStrike" spc="-1">
                          <a:solidFill>
                            <a:schemeClr val="dk1"/>
                          </a:solidFill>
                          <a:latin typeface="Calibri"/>
                        </a:rPr>
                        <a:t>Kostenlos</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tabLst>
                          <a:tab pos="0" algn="l"/>
                        </a:tabLst>
                      </a:pPr>
                      <a:r>
                        <a:rPr lang="it-IT" sz="1600" b="0" strike="noStrike" spc="-1">
                          <a:solidFill>
                            <a:schemeClr val="dk1"/>
                          </a:solidFill>
                          <a:latin typeface="Calibri"/>
                        </a:rPr>
                        <a:t>Android, IOS</a:t>
                      </a:r>
                      <a:endParaRPr lang="de-DE" sz="1600" b="0" strike="noStrike" spc="-1">
                        <a:solidFill>
                          <a:srgbClr val="000000"/>
                        </a:solidFill>
                        <a:latin typeface="Arial"/>
                      </a:endParaRPr>
                    </a:p>
                    <a:p>
                      <a:pPr defTabSz="914400">
                        <a:lnSpc>
                          <a:spcPct val="100000"/>
                        </a:lnSpc>
                        <a:tabLst>
                          <a:tab pos="0" algn="l"/>
                        </a:tabLst>
                      </a:pP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it-IT" sz="1100" b="0" u="sng" strike="noStrike" spc="-1" dirty="0">
                          <a:solidFill>
                            <a:srgbClr val="0563C1"/>
                          </a:solidFill>
                          <a:uFillTx/>
                          <a:latin typeface="docs-Calibri'"/>
                          <a:hlinkClick r:id="rId7"/>
                        </a:rPr>
                        <a:t>https://play.google.com/store/apps/details?id=fr.crcdc.mondepistagecancer&amp;hl=fr</a:t>
                      </a:r>
                      <a:endParaRPr lang="de-DE" sz="1100" b="0" strike="noStrike" spc="-1" dirty="0">
                        <a:solidFill>
                          <a:srgbClr val="000000"/>
                        </a:solidFill>
                        <a:latin typeface="Arial"/>
                      </a:endParaRPr>
                    </a:p>
                    <a:p>
                      <a:pPr defTabSz="914400">
                        <a:lnSpc>
                          <a:spcPct val="100000"/>
                        </a:lnSpc>
                      </a:pPr>
                      <a:r>
                        <a:rPr lang="it-IT" sz="1100" b="0" u="sng" strike="noStrike" spc="-1" dirty="0">
                          <a:solidFill>
                            <a:schemeClr val="dk1"/>
                          </a:solidFill>
                          <a:uFillTx/>
                          <a:latin typeface="Calibri"/>
                          <a:hlinkClick r:id="rId8"/>
                        </a:rPr>
                        <a:t>https://apps.apple.com/us/app/mon-d%C3%A9pistage-cancer/id1330177078</a:t>
                      </a:r>
                      <a:endParaRPr lang="de-DE" sz="11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de-DE" sz="1200" b="0" strike="noStrike" spc="-1" dirty="0">
                          <a:solidFill>
                            <a:schemeClr val="dk1"/>
                          </a:solidFill>
                          <a:latin typeface="Calibri"/>
                        </a:rPr>
                        <a:t>Bewertung des Krebsrisikos, Orientierung beim Screening</a:t>
                      </a:r>
                      <a:endParaRPr lang="de-DE" sz="12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45699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483973"/>
            <a:ext cx="11059692" cy="605096"/>
          </a:xfrm>
        </p:spPr>
        <p:txBody>
          <a:bodyPr>
            <a:normAutofit/>
          </a:bodyPr>
          <a:lstStyle/>
          <a:p>
            <a:pPr algn="ctr"/>
            <a:r>
              <a:rPr lang="it-IT" dirty="0"/>
              <a:t>Screening- und </a:t>
            </a:r>
            <a:r>
              <a:rPr lang="it-IT" dirty="0" err="1"/>
              <a:t>Präventions</a:t>
            </a:r>
            <a:r>
              <a:rPr lang="it-IT" dirty="0"/>
              <a:t>-Apps</a:t>
            </a:r>
            <a:endParaRPr lang="en-US" dirty="0">
              <a:solidFill>
                <a:srgbClr val="C00000"/>
              </a:solidFill>
            </a:endParaRPr>
          </a:p>
        </p:txBody>
      </p:sp>
      <p:sp>
        <p:nvSpPr>
          <p:cNvPr id="2" name="Rettangolo 1">
            <a:extLst>
              <a:ext uri="{FF2B5EF4-FFF2-40B4-BE49-F238E27FC236}">
                <a16:creationId xmlns:a16="http://schemas.microsoft.com/office/drawing/2014/main" id="{BB6D8714-C4A8-433C-9C5A-E0581DB71E22}"/>
              </a:ext>
            </a:extLst>
          </p:cNvPr>
          <p:cNvSpPr/>
          <p:nvPr/>
        </p:nvSpPr>
        <p:spPr>
          <a:xfrm>
            <a:off x="685799" y="2136339"/>
            <a:ext cx="10613571" cy="2492990"/>
          </a:xfrm>
          <a:prstGeom prst="rect">
            <a:avLst/>
          </a:prstGeom>
        </p:spPr>
        <p:txBody>
          <a:bodyPr wrap="square">
            <a:spAutoFit/>
          </a:bodyPr>
          <a:lstStyle/>
          <a:p>
            <a:pPr>
              <a:defRPr/>
            </a:pPr>
            <a:r>
              <a:rPr lang="en-GB" sz="2000" b="1" dirty="0"/>
              <a:t>Videos:</a:t>
            </a:r>
          </a:p>
          <a:p>
            <a:pPr>
              <a:defRPr/>
            </a:pPr>
            <a:endParaRPr lang="en-GB" b="1" dirty="0"/>
          </a:p>
          <a:p>
            <a:pPr>
              <a:defRPr/>
            </a:pPr>
            <a:r>
              <a:rPr lang="en-GB" sz="2000" b="1" u="sng" dirty="0">
                <a:hlinkClick r:id="rId3"/>
              </a:rPr>
              <a:t>https://www.youtube.com/watch?v=G5VpEyvu8CY</a:t>
            </a:r>
            <a:r>
              <a:rPr lang="en-GB" sz="2000" b="1" dirty="0"/>
              <a:t> – Keep a Breast (</a:t>
            </a:r>
            <a:r>
              <a:rPr lang="en-GB" sz="2000" b="1" dirty="0" err="1"/>
              <a:t>Englissh</a:t>
            </a:r>
            <a:r>
              <a:rPr lang="en-GB" sz="2000" b="1" dirty="0"/>
              <a:t>)</a:t>
            </a:r>
          </a:p>
          <a:p>
            <a:pPr>
              <a:defRPr/>
            </a:pPr>
            <a:endParaRPr lang="en-GB" sz="2000" b="1" dirty="0"/>
          </a:p>
          <a:p>
            <a:pPr>
              <a:defRPr/>
            </a:pPr>
            <a:r>
              <a:rPr lang="it-IT" sz="2000" b="1" u="sng" dirty="0">
                <a:hlinkClick r:id="rId4"/>
              </a:rPr>
              <a:t>https://www.youtube.com/watch?v=evIO9CNfybQ</a:t>
            </a:r>
            <a:r>
              <a:rPr lang="it-IT" sz="2000" b="1" dirty="0"/>
              <a:t> – Keep a Brest (</a:t>
            </a:r>
            <a:r>
              <a:rPr lang="it-IT" sz="2000" b="1" dirty="0" err="1"/>
              <a:t>Spanissh</a:t>
            </a:r>
            <a:r>
              <a:rPr lang="it-IT" sz="2000" b="1" dirty="0"/>
              <a:t>)</a:t>
            </a:r>
          </a:p>
          <a:p>
            <a:pPr>
              <a:defRPr/>
            </a:pPr>
            <a:endParaRPr lang="it-IT" sz="2000" b="1" dirty="0"/>
          </a:p>
          <a:p>
            <a:pPr>
              <a:defRPr/>
            </a:pPr>
            <a:r>
              <a:rPr lang="it-IT" sz="2000" b="1" u="sng" dirty="0">
                <a:hlinkClick r:id="rId5"/>
              </a:rPr>
              <a:t>https://www.youtube.com/watch?v=NKhIvufyji0</a:t>
            </a:r>
            <a:r>
              <a:rPr lang="it-IT" sz="2000" b="1" dirty="0"/>
              <a:t> - </a:t>
            </a:r>
            <a:r>
              <a:rPr lang="en-US" sz="2000" b="1" dirty="0"/>
              <a:t>Know Your Lemons® in 60 seconds (</a:t>
            </a:r>
            <a:r>
              <a:rPr lang="en-US" sz="2000" b="1" dirty="0" err="1"/>
              <a:t>Englisch</a:t>
            </a:r>
            <a:r>
              <a:rPr lang="en-US" sz="2000" b="1" dirty="0"/>
              <a:t>)</a:t>
            </a:r>
          </a:p>
          <a:p>
            <a:pPr>
              <a:defRPr/>
            </a:pPr>
            <a:endParaRPr lang="en-GB" dirty="0"/>
          </a:p>
        </p:txBody>
      </p:sp>
      <p:sp>
        <p:nvSpPr>
          <p:cNvPr id="3" name="Ορθογώνιο 7">
            <a:extLst>
              <a:ext uri="{FF2B5EF4-FFF2-40B4-BE49-F238E27FC236}">
                <a16:creationId xmlns:a16="http://schemas.microsoft.com/office/drawing/2014/main" id="{CE2FB146-868B-7355-A734-C12CDD4509B9}"/>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7.1.5</a:t>
            </a:r>
            <a:r>
              <a:rPr lang="en-US" altLang="el-GR" dirty="0">
                <a:solidFill>
                  <a:schemeClr val="bg1"/>
                </a:solidFill>
              </a:rPr>
              <a:t> Screening und </a:t>
            </a:r>
            <a:r>
              <a:rPr lang="en-US" altLang="el-GR" dirty="0" err="1">
                <a:solidFill>
                  <a:schemeClr val="bg1"/>
                </a:solidFill>
              </a:rPr>
              <a:t>Prävention</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4016794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7.1.6</a:t>
            </a:r>
            <a:r>
              <a:rPr lang="en-US" altLang="el-GR" dirty="0"/>
              <a:t/>
            </a:r>
            <a:br>
              <a:rPr lang="en-US" altLang="el-GR" dirty="0"/>
            </a:br>
            <a:r>
              <a:rPr lang="en-US" altLang="el-GR" dirty="0">
                <a:solidFill>
                  <a:srgbClr val="C01E24"/>
                </a:solidFill>
              </a:rPr>
              <a:t>Menopause</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8" name="Segnaposto contenuto 7">
            <a:extLst>
              <a:ext uri="{FF2B5EF4-FFF2-40B4-BE49-F238E27FC236}">
                <a16:creationId xmlns:a16="http://schemas.microsoft.com/office/drawing/2014/main" id="{6F787F69-632E-4573-A4A6-5BB509724618}"/>
              </a:ext>
            </a:extLst>
          </p:cNvPr>
          <p:cNvSpPr>
            <a:spLocks noGrp="1"/>
          </p:cNvSpPr>
          <p:nvPr>
            <p:ph sz="half" idx="2"/>
          </p:nvPr>
        </p:nvSpPr>
        <p:spPr>
          <a:xfrm>
            <a:off x="558000" y="2687950"/>
            <a:ext cx="5379121" cy="3684588"/>
          </a:xfrm>
        </p:spPr>
        <p:txBody>
          <a:bodyPr/>
          <a:lstStyle/>
          <a:p>
            <a:pPr indent="0" defTabSz="914400">
              <a:lnSpc>
                <a:spcPct val="150000"/>
              </a:lnSpc>
              <a:spcBef>
                <a:spcPts val="601"/>
              </a:spcBef>
              <a:spcAft>
                <a:spcPts val="601"/>
              </a:spcAft>
              <a:buNone/>
              <a:tabLst>
                <a:tab pos="0" algn="l"/>
              </a:tabLst>
            </a:pPr>
            <a:r>
              <a:rPr lang="de-DE" sz="2200" b="0" strike="noStrike" spc="-1" dirty="0">
                <a:solidFill>
                  <a:schemeClr val="dk1"/>
                </a:solidFill>
                <a:latin typeface="Calibri"/>
              </a:rPr>
              <a:t>Informationen über:</a:t>
            </a:r>
            <a:endParaRPr lang="de-DE" sz="2200" b="0" strike="noStrike" spc="-1" dirty="0">
              <a:solidFill>
                <a:srgbClr val="000000"/>
              </a:solidFill>
              <a:latin typeface="Arial"/>
            </a:endParaRPr>
          </a:p>
          <a:p>
            <a:pPr marL="228600" indent="-228600" defTabSz="914400">
              <a:lnSpc>
                <a:spcPct val="15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rPr>
              <a:t>Grundlegende Konzepte zur Menopause.</a:t>
            </a:r>
            <a:endParaRPr lang="de-DE" sz="2200" b="0" strike="noStrike" spc="-1" dirty="0">
              <a:solidFill>
                <a:srgbClr val="000000"/>
              </a:solidFill>
              <a:latin typeface="Arial"/>
            </a:endParaRPr>
          </a:p>
          <a:p>
            <a:pPr marL="228600" indent="-228600" defTabSz="914400">
              <a:lnSpc>
                <a:spcPct val="15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rPr>
              <a:t>Die Vorteile von Menopause-Apps.</a:t>
            </a:r>
            <a:endParaRPr lang="de-DE" sz="2200" b="0" strike="noStrike" spc="-1" dirty="0">
              <a:solidFill>
                <a:srgbClr val="000000"/>
              </a:solidFill>
              <a:latin typeface="Arial"/>
            </a:endParaRPr>
          </a:p>
          <a:p>
            <a:pPr marL="228600" indent="-228600" defTabSz="914400">
              <a:lnSpc>
                <a:spcPct val="15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rPr>
              <a:t>Beispiele für Gesundheits-Apps in diesem Bereich. </a:t>
            </a:r>
            <a:endParaRPr lang="de-DE" sz="2200" b="0" strike="noStrike" spc="-1" dirty="0">
              <a:solidFill>
                <a:srgbClr val="000000"/>
              </a:solidFill>
              <a:latin typeface="Arial"/>
            </a:endParaRPr>
          </a:p>
          <a:p>
            <a:pPr indent="0" defTabSz="914400">
              <a:lnSpc>
                <a:spcPct val="150000"/>
              </a:lnSpc>
              <a:spcBef>
                <a:spcPts val="601"/>
              </a:spcBef>
              <a:spcAft>
                <a:spcPts val="601"/>
              </a:spcAft>
              <a:buNone/>
              <a:tabLst>
                <a:tab pos="0" algn="l"/>
              </a:tabLst>
            </a:pPr>
            <a:endParaRPr lang="de-DE" sz="2200" b="0" strike="noStrike" spc="-1" dirty="0">
              <a:solidFill>
                <a:srgbClr val="000000"/>
              </a:solidFill>
              <a:latin typeface="Arial"/>
            </a:endParaRPr>
          </a:p>
        </p:txBody>
      </p:sp>
      <p:pic>
        <p:nvPicPr>
          <p:cNvPr id="6" name="Picture 2" descr="Ambition abstract concept">
            <a:extLst>
              <a:ext uri="{FF2B5EF4-FFF2-40B4-BE49-F238E27FC236}">
                <a16:creationId xmlns:a16="http://schemas.microsoft.com/office/drawing/2014/main" id="{B45802B2-CE04-C048-B497-5012E209D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014" y="1132728"/>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F52CA4-0564-0C88-3B23-7EF2BC082CD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C899E44A-D6BC-464B-A535-711DB1ABE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00" y="498258"/>
            <a:ext cx="11368808" cy="6174685"/>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590143"/>
            <a:ext cx="11396576" cy="599188"/>
          </a:xfrm>
        </p:spPr>
        <p:txBody>
          <a:bodyPr>
            <a:noAutofit/>
          </a:bodyPr>
          <a:lstStyle/>
          <a:p>
            <a:r>
              <a:rPr lang="it-IT" dirty="0">
                <a:solidFill>
                  <a:schemeClr val="bg1"/>
                </a:solidFill>
                <a:effectLst>
                  <a:outerShdw blurRad="38100" dist="38100" dir="2700000" algn="tl">
                    <a:srgbClr val="000000">
                      <a:alpha val="43137"/>
                    </a:srgbClr>
                  </a:outerShdw>
                </a:effectLst>
              </a:rPr>
              <a:t>Menopause</a:t>
            </a:r>
            <a:endParaRPr lang="en-US" dirty="0">
              <a:solidFill>
                <a:schemeClr val="bg1"/>
              </a:solidFill>
              <a:effectLst>
                <a:outerShdw blurRad="38100" dist="38100" dir="2700000" algn="tl">
                  <a:srgbClr val="000000">
                    <a:alpha val="43137"/>
                  </a:srgbClr>
                </a:outerShdw>
              </a:effectLst>
            </a:endParaRPr>
          </a:p>
        </p:txBody>
      </p:sp>
      <p:sp>
        <p:nvSpPr>
          <p:cNvPr id="9" name="Rettangolo 8">
            <a:extLst>
              <a:ext uri="{FF2B5EF4-FFF2-40B4-BE49-F238E27FC236}">
                <a16:creationId xmlns:a16="http://schemas.microsoft.com/office/drawing/2014/main" id="{1B2DE52D-1B02-4463-93D9-CF5703D7B2ED}"/>
              </a:ext>
            </a:extLst>
          </p:cNvPr>
          <p:cNvSpPr/>
          <p:nvPr/>
        </p:nvSpPr>
        <p:spPr>
          <a:xfrm>
            <a:off x="558000" y="1224340"/>
            <a:ext cx="4205206"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de-DE" sz="2000" dirty="0">
                <a:solidFill>
                  <a:srgbClr val="000000"/>
                </a:solidFill>
                <a:latin typeface="Calibri" panose="020F0502020204030204" pitchFamily="34" charset="0"/>
              </a:rPr>
              <a:t>Die Menopause ist der Zeitpunkt, der das Ende der Menstruationszyklen einer Frau markiert. Die Menopause dauert ein Jahr, denn wenn eine Frau 12 Monate hintereinander keine Periode hat, tritt sie in die Postmenopause ein. Die Menopause kann in den 40er oder 50er Jahren eintreten, das Durchschnittsalter liegt in Europa jedoch bei 50 Jahren.</a:t>
            </a:r>
          </a:p>
        </p:txBody>
      </p:sp>
      <p:sp>
        <p:nvSpPr>
          <p:cNvPr id="11" name="Rettangolo 10">
            <a:extLst>
              <a:ext uri="{FF2B5EF4-FFF2-40B4-BE49-F238E27FC236}">
                <a16:creationId xmlns:a16="http://schemas.microsoft.com/office/drawing/2014/main" id="{079EB42F-7525-4047-AE1F-F1F657614025}"/>
              </a:ext>
            </a:extLst>
          </p:cNvPr>
          <p:cNvSpPr/>
          <p:nvPr/>
        </p:nvSpPr>
        <p:spPr>
          <a:xfrm>
            <a:off x="6381719" y="753630"/>
            <a:ext cx="4701370"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de-DE" dirty="0">
                <a:solidFill>
                  <a:srgbClr val="000000"/>
                </a:solidFill>
                <a:latin typeface="Calibri" panose="020F0502020204030204" pitchFamily="34" charset="0"/>
              </a:rPr>
              <a:t>Die Menopause ist ein natürlicher biologischer Prozess. Aber die körperlichen Symptome, wie Hitzewallungen, und die emotionalen Symptome der Wechseljahre können den Schlaf stören, das Energieniveau senken oder die emotionale Gesundheit beeinträchtigen.</a:t>
            </a:r>
          </a:p>
        </p:txBody>
      </p:sp>
      <p:sp>
        <p:nvSpPr>
          <p:cNvPr id="12" name="Rettangolo 11">
            <a:extLst>
              <a:ext uri="{FF2B5EF4-FFF2-40B4-BE49-F238E27FC236}">
                <a16:creationId xmlns:a16="http://schemas.microsoft.com/office/drawing/2014/main" id="{F2686E93-9BF3-4351-8348-8B3C16044AF9}"/>
              </a:ext>
            </a:extLst>
          </p:cNvPr>
          <p:cNvSpPr/>
          <p:nvPr/>
        </p:nvSpPr>
        <p:spPr>
          <a:xfrm>
            <a:off x="5538000" y="2677277"/>
            <a:ext cx="6096000" cy="175432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de-DE" dirty="0">
                <a:solidFill>
                  <a:srgbClr val="000000"/>
                </a:solidFill>
                <a:latin typeface="Calibri" panose="020F0502020204030204" pitchFamily="34" charset="0"/>
              </a:rPr>
              <a:t>Die Menopause ist ein normaler Teil des Lebens einer Frau. Manchmal wird sie auch als „der Wechsel des Lebens“ bezeichnet. Die Menopause tritt nicht auf einmal ein. Da der Körper einer Frau über mehrere Jahre hinweg in die Wechseljahre übergeht, kann es zu </a:t>
            </a:r>
            <a:r>
              <a:rPr lang="de-DE" dirty="0" err="1">
                <a:solidFill>
                  <a:srgbClr val="000000"/>
                </a:solidFill>
                <a:latin typeface="Calibri" panose="020F0502020204030204" pitchFamily="34" charset="0"/>
              </a:rPr>
              <a:t>Wechseljahrsbeschwerden</a:t>
            </a:r>
            <a:r>
              <a:rPr lang="de-DE" dirty="0">
                <a:solidFill>
                  <a:srgbClr val="000000"/>
                </a:solidFill>
                <a:latin typeface="Calibri" panose="020F0502020204030204" pitchFamily="34" charset="0"/>
              </a:rPr>
              <a:t> und unregelmäßigen Perioden kommen.</a:t>
            </a:r>
          </a:p>
        </p:txBody>
      </p:sp>
      <p:sp>
        <p:nvSpPr>
          <p:cNvPr id="4" name="Rettangolo 3">
            <a:extLst>
              <a:ext uri="{FF2B5EF4-FFF2-40B4-BE49-F238E27FC236}">
                <a16:creationId xmlns:a16="http://schemas.microsoft.com/office/drawing/2014/main" id="{AC7DDC46-4EAD-4085-A40A-B15469426AB5}"/>
              </a:ext>
            </a:extLst>
          </p:cNvPr>
          <p:cNvSpPr/>
          <p:nvPr/>
        </p:nvSpPr>
        <p:spPr>
          <a:xfrm>
            <a:off x="558000" y="4513531"/>
            <a:ext cx="11368808"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de-DE" dirty="0"/>
              <a:t>Die meisten Studien mit Migrantinnen ergaben, dass ihre Erfahrungen mit den Wechseljahren und ihre Selbstpflegestrategien kulturell geprägt sind; dass es unwahrscheinlich ist, dass Migrantinnen eine </a:t>
            </a:r>
            <a:r>
              <a:rPr lang="de-DE" dirty="0" err="1"/>
              <a:t>menopausenbezogene</a:t>
            </a:r>
            <a:r>
              <a:rPr lang="de-DE" dirty="0"/>
              <a:t> Gesundheitsversorgung in Anspruch nehmen oder mit ihren Gesundheitsdienstleistern ein Gespräch über die Wechseljahre beginnen; und dass die meisten derjenigen, die eine </a:t>
            </a:r>
            <a:r>
              <a:rPr lang="de-DE" dirty="0" err="1"/>
              <a:t>menopausenbezogene</a:t>
            </a:r>
            <a:r>
              <a:rPr lang="de-DE" dirty="0"/>
              <a:t> Gesundheitsversorgung in Anspruch nehmen, von der erhaltenen Versorgung enttäuscht sind. Studien, die das Wissen über die Wechseljahre untersuchten, ergaben, dass viele Migrantinnen nur über ein begrenztes Wissen über die Wechseljahre und die Gesundheit nach den Wechseljahren verfügen und dass Familie und Freunde die häufigsten Informationsquellen zum Thema Wechseljahre sind.</a:t>
            </a:r>
          </a:p>
        </p:txBody>
      </p:sp>
      <p:sp>
        <p:nvSpPr>
          <p:cNvPr id="14" name="Ορθογώνιο 1">
            <a:extLst>
              <a:ext uri="{FF2B5EF4-FFF2-40B4-BE49-F238E27FC236}">
                <a16:creationId xmlns:a16="http://schemas.microsoft.com/office/drawing/2014/main" id="{FE2E6CBF-E592-4E6F-876B-7A9CDB0C3DEF}"/>
              </a:ext>
            </a:extLst>
          </p:cNvPr>
          <p:cNvSpPr/>
          <p:nvPr/>
        </p:nvSpPr>
        <p:spPr>
          <a:xfrm>
            <a:off x="9542858" y="6371479"/>
            <a:ext cx="2411718" cy="276999"/>
          </a:xfrm>
          <a:prstGeom prst="rect">
            <a:avLst/>
          </a:prstGeom>
        </p:spPr>
        <p:txBody>
          <a:bodyPr wrap="square">
            <a:spAutoFit/>
          </a:bodyPr>
          <a:lstStyle/>
          <a:p>
            <a:pPr algn="r"/>
            <a:r>
              <a:rPr lang="en-US" sz="1200" dirty="0">
                <a:hlinkClick r:id="rId4"/>
              </a:rPr>
              <a:t>Quelle</a:t>
            </a:r>
            <a:r>
              <a:rPr lang="en-US" sz="1200" dirty="0"/>
              <a:t> | </a:t>
            </a:r>
            <a:r>
              <a:rPr lang="en-US" sz="1200" dirty="0" err="1">
                <a:hlinkClick r:id="rId5"/>
              </a:rPr>
              <a:t>Pixabay</a:t>
            </a:r>
            <a:r>
              <a:rPr lang="en-US" sz="1200" dirty="0">
                <a:hlinkClick r:id="rId5"/>
              </a:rPr>
              <a:t> </a:t>
            </a:r>
            <a:r>
              <a:rPr lang="en-US" sz="1200" dirty="0" err="1">
                <a:hlinkClick r:id="rId5"/>
              </a:rPr>
              <a:t>Lizenz</a:t>
            </a:r>
            <a:endParaRPr lang="en-US" sz="1200" dirty="0"/>
          </a:p>
        </p:txBody>
      </p:sp>
      <p:sp>
        <p:nvSpPr>
          <p:cNvPr id="2" name="Ορθογώνιο 7">
            <a:extLst>
              <a:ext uri="{FF2B5EF4-FFF2-40B4-BE49-F238E27FC236}">
                <a16:creationId xmlns:a16="http://schemas.microsoft.com/office/drawing/2014/main" id="{0FDE4990-D2DF-559D-8C50-F89365FDDF44}"/>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spTree>
    <p:extLst>
      <p:ext uri="{BB962C8B-B14F-4D97-AF65-F5344CB8AC3E}">
        <p14:creationId xmlns:p14="http://schemas.microsoft.com/office/powerpoint/2010/main" val="3196789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7-us.googleusercontent.com/qDTsIoTPgm-YtQE0FQncoc8swnM_oS_hBgKWo1z6kmvfUB9RUo-nlR9xSPkviU57tBqecbox5slvnLpMoOshTIDEMXWHGWyCoGUnpqDmFplIYxYxcL2ik2k2m3B8Ncpk5zdqDaTFhf6CekGq7ezUXg=s2048">
            <a:extLst>
              <a:ext uri="{FF2B5EF4-FFF2-40B4-BE49-F238E27FC236}">
                <a16:creationId xmlns:a16="http://schemas.microsoft.com/office/drawing/2014/main" id="{C469918D-73B6-4746-897F-AB2A91012F6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68886" y="566677"/>
            <a:ext cx="7540971" cy="307737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1364D520-EDBF-4914-8BBC-9346834669F7}"/>
              </a:ext>
            </a:extLst>
          </p:cNvPr>
          <p:cNvSpPr/>
          <p:nvPr/>
        </p:nvSpPr>
        <p:spPr>
          <a:xfrm>
            <a:off x="568886" y="3902839"/>
            <a:ext cx="6096000" cy="2800767"/>
          </a:xfrm>
          <a:prstGeom prst="rect">
            <a:avLst/>
          </a:prstGeom>
        </p:spPr>
        <p:txBody>
          <a:bodyPr>
            <a:spAutoFit/>
          </a:bodyPr>
          <a:lstStyle/>
          <a:p>
            <a:pPr defTabSz="914400">
              <a:lnSpc>
                <a:spcPct val="100000"/>
              </a:lnSpc>
            </a:pPr>
            <a:r>
              <a:rPr lang="de-DE" sz="1600" b="1" strike="noStrike" spc="-1" dirty="0" err="1">
                <a:solidFill>
                  <a:srgbClr val="000000"/>
                </a:solidFill>
                <a:latin typeface="Calibri"/>
                <a:ea typeface="DejaVu Sans"/>
              </a:rPr>
              <a:t>Perimenopause</a:t>
            </a:r>
            <a:r>
              <a:rPr lang="de-DE" sz="1600" b="0" strike="noStrike" spc="-1" dirty="0">
                <a:solidFill>
                  <a:srgbClr val="000000"/>
                </a:solidFill>
                <a:latin typeface="Calibri"/>
                <a:ea typeface="DejaVu Sans"/>
              </a:rPr>
              <a:t> - oder Prämenopause - bedeutet „um die Menopause herum“ und ist die Zeit, in der die ersten Symptome auftreten, die zur Menopause führen. Diese Phase beginnt in der Regel etwa 4-8 Jahre vor der Menopause. Das Alter, in dem die </a:t>
            </a:r>
            <a:r>
              <a:rPr lang="de-DE" sz="1600" b="0" strike="noStrike" spc="-1" dirty="0" err="1">
                <a:solidFill>
                  <a:srgbClr val="000000"/>
                </a:solidFill>
                <a:latin typeface="Calibri"/>
                <a:ea typeface="DejaVu Sans"/>
              </a:rPr>
              <a:t>Perimenopause</a:t>
            </a:r>
            <a:r>
              <a:rPr lang="de-DE" sz="1600" b="0" strike="noStrike" spc="-1" dirty="0">
                <a:solidFill>
                  <a:srgbClr val="000000"/>
                </a:solidFill>
                <a:latin typeface="Calibri"/>
                <a:ea typeface="DejaVu Sans"/>
              </a:rPr>
              <a:t> einsetzt, ist unterschiedlich - manche Frauen bemerken sie in ihren 40ern, bei anderen kann sie schon mit Mitte 30 einsetzen.</a:t>
            </a:r>
            <a:endParaRPr lang="de-DE" sz="1600" b="0" strike="noStrike" spc="-1" dirty="0">
              <a:solidFill>
                <a:srgbClr val="000000"/>
              </a:solidFill>
              <a:latin typeface="Arial"/>
            </a:endParaRPr>
          </a:p>
          <a:p>
            <a:pPr defTabSz="914400">
              <a:lnSpc>
                <a:spcPct val="100000"/>
              </a:lnSpc>
            </a:pPr>
            <a:r>
              <a:rPr lang="de-DE" sz="1600" b="0" strike="noStrike" spc="-1" dirty="0">
                <a:solidFill>
                  <a:srgbClr val="000000"/>
                </a:solidFill>
                <a:latin typeface="Calibri"/>
                <a:ea typeface="DejaVu Sans"/>
              </a:rPr>
              <a:t>Die </a:t>
            </a:r>
            <a:r>
              <a:rPr lang="de-DE" sz="1600" b="0" strike="noStrike" spc="-1" dirty="0" err="1">
                <a:solidFill>
                  <a:srgbClr val="000000"/>
                </a:solidFill>
                <a:latin typeface="Calibri"/>
                <a:ea typeface="DejaVu Sans"/>
              </a:rPr>
              <a:t>Perimenopause</a:t>
            </a:r>
            <a:r>
              <a:rPr lang="de-DE" sz="1600" b="0" strike="noStrike" spc="-1" dirty="0">
                <a:solidFill>
                  <a:srgbClr val="000000"/>
                </a:solidFill>
                <a:latin typeface="Calibri"/>
                <a:ea typeface="DejaVu Sans"/>
              </a:rPr>
              <a:t> tritt ein, wenn die Eierstöcke aufhören zu arbeiten. Sie produzieren weniger und qualitativ schlechtere Eizellen und Follikel (mit Flüssigkeit gefüllte Säcke, die eine Eizelle enthalten). Einige frühe Symptome der Menopause sind z. B. Veränderungen der Periode oder Stimmungsschwankungen.</a:t>
            </a:r>
            <a:endParaRPr lang="de-DE" sz="1600" b="0" strike="noStrike" spc="-1" dirty="0">
              <a:solidFill>
                <a:srgbClr val="000000"/>
              </a:solidFill>
              <a:latin typeface="Arial"/>
            </a:endParaRPr>
          </a:p>
        </p:txBody>
      </p:sp>
      <p:sp>
        <p:nvSpPr>
          <p:cNvPr id="6" name="Rettangolo 5">
            <a:extLst>
              <a:ext uri="{FF2B5EF4-FFF2-40B4-BE49-F238E27FC236}">
                <a16:creationId xmlns:a16="http://schemas.microsoft.com/office/drawing/2014/main" id="{BC3297A4-1869-44BC-BC94-5C0716A71EDA}"/>
              </a:ext>
            </a:extLst>
          </p:cNvPr>
          <p:cNvSpPr/>
          <p:nvPr/>
        </p:nvSpPr>
        <p:spPr>
          <a:xfrm>
            <a:off x="8381370" y="566677"/>
            <a:ext cx="3560258" cy="5509200"/>
          </a:xfrm>
          <a:prstGeom prst="rect">
            <a:avLst/>
          </a:prstGeom>
        </p:spPr>
        <p:txBody>
          <a:bodyPr wrap="square">
            <a:spAutoFit/>
          </a:bodyPr>
          <a:lstStyle/>
          <a:p>
            <a:pPr defTabSz="914400">
              <a:lnSpc>
                <a:spcPct val="100000"/>
              </a:lnSpc>
            </a:pPr>
            <a:r>
              <a:rPr lang="de-DE" sz="1600" b="1" strike="noStrike" spc="-1" dirty="0">
                <a:solidFill>
                  <a:srgbClr val="000000"/>
                </a:solidFill>
                <a:latin typeface="Calibri"/>
                <a:ea typeface="DejaVu Sans"/>
              </a:rPr>
              <a:t>Postmenopause</a:t>
            </a:r>
            <a:r>
              <a:rPr lang="de-DE" sz="1600" b="0" strike="noStrike" spc="-1" dirty="0">
                <a:solidFill>
                  <a:srgbClr val="000000"/>
                </a:solidFill>
                <a:latin typeface="Calibri"/>
                <a:ea typeface="DejaVu Sans"/>
              </a:rPr>
              <a:t> bedeutet einfach „nach der Menopause“, und Frauen erreichen diesen Punkt, wenn seit ihrer letzten Periode 12 Monate vergangen sind. Die Postmenopause signalisiert das Ende der reproduktiven Jahre einer Frau, und sie wird sich für den Rest ihres Lebens in diesem Stadium befinden. Die Eierstöcke produzieren zwar immer noch geringe Mengen der Hormone Östrogen und Progesteron, aber in der Postmenopause hat die Frau keinen Eisprung mehr (sie gibt keine Eizellen mehr ab), so dass sie nicht schwanger werden kann.</a:t>
            </a:r>
            <a:endParaRPr lang="de-DE" sz="1600" b="0" strike="noStrike" spc="-1" dirty="0">
              <a:solidFill>
                <a:srgbClr val="000000"/>
              </a:solidFill>
              <a:latin typeface="Arial"/>
            </a:endParaRPr>
          </a:p>
          <a:p>
            <a:pPr defTabSz="914400">
              <a:lnSpc>
                <a:spcPct val="100000"/>
              </a:lnSpc>
            </a:pPr>
            <a:endParaRPr lang="de-DE" sz="1600" b="0" strike="noStrike" spc="-1" dirty="0">
              <a:solidFill>
                <a:srgbClr val="000000"/>
              </a:solidFill>
              <a:latin typeface="Arial"/>
            </a:endParaRPr>
          </a:p>
          <a:p>
            <a:pPr defTabSz="914400">
              <a:lnSpc>
                <a:spcPct val="100000"/>
              </a:lnSpc>
            </a:pPr>
            <a:r>
              <a:rPr lang="de-DE" sz="1600" b="0" strike="noStrike" spc="-1" dirty="0">
                <a:solidFill>
                  <a:srgbClr val="000000"/>
                </a:solidFill>
                <a:latin typeface="Calibri"/>
                <a:ea typeface="DejaVu Sans"/>
              </a:rPr>
              <a:t>Die Symptome der Menopause halten noch etwa 2 bis 7 Jahre nach dem letzten Menstruationszyklus an (bei manchen Menschen kann es auch länger dauern), aber nach dieser Zeit werden die Symptome oft milder oder verschwinden ganz.</a:t>
            </a:r>
            <a:endParaRPr lang="de-DE" sz="1600" b="0" strike="noStrike" spc="-1" dirty="0">
              <a:solidFill>
                <a:srgbClr val="000000"/>
              </a:solidFill>
              <a:latin typeface="Arial"/>
            </a:endParaRPr>
          </a:p>
        </p:txBody>
      </p:sp>
      <p:sp>
        <p:nvSpPr>
          <p:cNvPr id="7" name="Ορθογώνιο 2">
            <a:extLst>
              <a:ext uri="{FF2B5EF4-FFF2-40B4-BE49-F238E27FC236}">
                <a16:creationId xmlns:a16="http://schemas.microsoft.com/office/drawing/2014/main" id="{FB0B9C7C-304B-4EE1-B009-B849EDFCD66C}"/>
              </a:ext>
            </a:extLst>
          </p:cNvPr>
          <p:cNvSpPr/>
          <p:nvPr/>
        </p:nvSpPr>
        <p:spPr>
          <a:xfrm>
            <a:off x="9687656" y="6493193"/>
            <a:ext cx="2411718" cy="276999"/>
          </a:xfrm>
          <a:prstGeom prst="rect">
            <a:avLst/>
          </a:prstGeom>
        </p:spPr>
        <p:txBody>
          <a:bodyPr wrap="square">
            <a:spAutoFit/>
          </a:bodyPr>
          <a:lstStyle/>
          <a:p>
            <a:pPr algn="r"/>
            <a:r>
              <a:rPr lang="en-US" sz="1200" dirty="0">
                <a:hlinkClick r:id="rId4"/>
              </a:rPr>
              <a:t>Quelle</a:t>
            </a:r>
            <a:r>
              <a:rPr lang="en-US" sz="1200" dirty="0"/>
              <a:t>|</a:t>
            </a:r>
          </a:p>
        </p:txBody>
      </p:sp>
      <p:sp>
        <p:nvSpPr>
          <p:cNvPr id="2" name="Ορθογώνιο 7">
            <a:extLst>
              <a:ext uri="{FF2B5EF4-FFF2-40B4-BE49-F238E27FC236}">
                <a16:creationId xmlns:a16="http://schemas.microsoft.com/office/drawing/2014/main" id="{775FF24D-6765-AEDC-BA98-4E028A09947D}"/>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spTree>
    <p:extLst>
      <p:ext uri="{BB962C8B-B14F-4D97-AF65-F5344CB8AC3E}">
        <p14:creationId xmlns:p14="http://schemas.microsoft.com/office/powerpoint/2010/main" val="3365000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34439"/>
            <a:ext cx="11396576" cy="599188"/>
          </a:xfrm>
        </p:spPr>
        <p:txBody>
          <a:bodyPr>
            <a:noAutofit/>
          </a:bodyPr>
          <a:lstStyle/>
          <a:p>
            <a:r>
              <a:rPr lang="it-IT" dirty="0" err="1"/>
              <a:t>Symptome</a:t>
            </a:r>
            <a:r>
              <a:rPr lang="it-IT" dirty="0"/>
              <a:t> </a:t>
            </a:r>
            <a:r>
              <a:rPr lang="it-IT" dirty="0" err="1"/>
              <a:t>der</a:t>
            </a:r>
            <a:r>
              <a:rPr lang="it-IT" dirty="0"/>
              <a:t> Menopause</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473430"/>
            <a:ext cx="10501887" cy="4893408"/>
          </a:xfrm>
        </p:spPr>
        <p:txBody>
          <a:bodyPr>
            <a:normAutofit fontScale="77500" lnSpcReduction="20000"/>
          </a:bodyPr>
          <a:lstStyle/>
          <a:p>
            <a:pPr indent="0" defTabSz="914400">
              <a:lnSpc>
                <a:spcPct val="100000"/>
              </a:lnSpc>
              <a:spcBef>
                <a:spcPts val="601"/>
              </a:spcBef>
              <a:spcAft>
                <a:spcPts val="601"/>
              </a:spcAft>
              <a:buNone/>
              <a:tabLst>
                <a:tab pos="0" algn="l"/>
              </a:tabLst>
            </a:pPr>
            <a:r>
              <a:rPr lang="de-DE" sz="2200" b="0" strike="noStrike" spc="-1" dirty="0">
                <a:solidFill>
                  <a:schemeClr val="dk1"/>
                </a:solidFill>
                <a:latin typeface="Calibri"/>
              </a:rPr>
              <a:t>Die Symptome der Wechseljahre können plötzlich auftreten und sehr auffällig sein, oder sie können zunächst sehr mild sein. Die Symptome können die meiste Zeit über auftreten, wenn sie einmal begonnen haben, oder sie können nur ab und zu auftreten. Manche Frauen bemerken Veränderungen in vielen Bereichen. Einige </a:t>
            </a:r>
            <a:r>
              <a:rPr lang="de-DE" sz="2200" b="0" strike="noStrike" spc="-1" dirty="0" err="1">
                <a:solidFill>
                  <a:schemeClr val="dk1"/>
                </a:solidFill>
                <a:latin typeface="Calibri"/>
              </a:rPr>
              <a:t>Wechseljahrsbeschwerden</a:t>
            </a:r>
            <a:r>
              <a:rPr lang="de-DE" sz="2200" b="0" strike="noStrike" spc="-1" dirty="0">
                <a:solidFill>
                  <a:schemeClr val="dk1"/>
                </a:solidFill>
                <a:latin typeface="Calibri"/>
              </a:rPr>
              <a:t>, wie z. B. Stimmungsschwankungen, ähneln den Symptomen des prämenstruellen Syndroms (PMS). Andere können neu sein:</a:t>
            </a:r>
            <a:endParaRPr lang="de-DE" sz="22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r>
              <a:rPr lang="de-DE" sz="2200" b="0" strike="noStrike" spc="-1" dirty="0">
                <a:solidFill>
                  <a:schemeClr val="dk1"/>
                </a:solidFill>
                <a:latin typeface="Calibri"/>
              </a:rPr>
              <a:t>Die Regelblutung kommt vielleicht nicht mehr so regelmäßig wie früher. Sie können auch länger dauern oder kürzer sein. Die Perioden können für einige Monate ausbleiben und dann wieder einsetzen.</a:t>
            </a:r>
            <a:endParaRPr lang="de-DE" sz="22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rPr>
              <a:t>Die Regelblutungen können stärker oder schwächer ausfallen als früher.</a:t>
            </a:r>
            <a:endParaRPr lang="de-DE" sz="22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rPr>
              <a:t>Eine Frau kann Hitzewallungen und Schlafprobleme haben.</a:t>
            </a:r>
            <a:endParaRPr lang="de-DE" sz="22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rPr>
              <a:t>Eine Frau kann Stimmungsschwankungen haben oder reizbar sein.</a:t>
            </a:r>
            <a:endParaRPr lang="de-DE" sz="22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rPr>
              <a:t>Eine Frau kann unter Scheidentrockenheit leiden. Sex kann unangenehm oder schmerzhaft sein.</a:t>
            </a:r>
            <a:endParaRPr lang="de-DE" sz="22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rPr>
              <a:t>Das Interesse am Sex kann nachlassen, und es kann länger dauern, bis eine Frau erregt wird.</a:t>
            </a:r>
            <a:endParaRPr lang="de-DE" sz="22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r>
              <a:rPr lang="de-DE" sz="2200" b="0" strike="noStrike" spc="-1" dirty="0">
                <a:solidFill>
                  <a:schemeClr val="dk1"/>
                </a:solidFill>
                <a:latin typeface="Calibri"/>
              </a:rPr>
              <a:t>Andere mögliche Veränderungen sind nicht so auffällig. So kann es zum Beispiel sein, dass Ihre Knochendichte abnimmt, weil Sie weniger Östrogen haben. Dies kann zu Osteoporose führen, einer Erkrankung, bei der die Knochen schwach werden und leicht brechen. Ein veränderter Östrogenspiegel kann auch den Cholesterinspiegel ansteigen lassen und Ihr Risiko für Herzkrankheiten und Schlaganfälle erhöhen.</a:t>
            </a:r>
            <a:endParaRPr lang="de-DE" sz="2200" b="0" strike="noStrike" spc="-1" dirty="0">
              <a:solidFill>
                <a:srgbClr val="000000"/>
              </a:solidFill>
              <a:latin typeface="Arial"/>
            </a:endParaRPr>
          </a:p>
        </p:txBody>
      </p:sp>
      <p:sp>
        <p:nvSpPr>
          <p:cNvPr id="2" name="Ορθογώνιο 7">
            <a:extLst>
              <a:ext uri="{FF2B5EF4-FFF2-40B4-BE49-F238E27FC236}">
                <a16:creationId xmlns:a16="http://schemas.microsoft.com/office/drawing/2014/main" id="{1E0BDB97-B870-AC07-CFD2-15C5D79682E4}"/>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spTree>
    <p:extLst>
      <p:ext uri="{BB962C8B-B14F-4D97-AF65-F5344CB8AC3E}">
        <p14:creationId xmlns:p14="http://schemas.microsoft.com/office/powerpoint/2010/main" val="31346392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34439"/>
            <a:ext cx="11396576" cy="599188"/>
          </a:xfrm>
        </p:spPr>
        <p:txBody>
          <a:bodyPr>
            <a:noAutofit/>
          </a:bodyPr>
          <a:lstStyle/>
          <a:p>
            <a:pPr algn="ctr"/>
            <a:r>
              <a:rPr lang="it-IT" dirty="0"/>
              <a:t>Menopause</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473430"/>
            <a:ext cx="10501887" cy="4893408"/>
          </a:xfrm>
        </p:spPr>
        <p:txBody>
          <a:bodyPr>
            <a:normAutofit lnSpcReduction="10000"/>
          </a:bodyPr>
          <a:lstStyle/>
          <a:p>
            <a:pPr marL="0" indent="0">
              <a:buNone/>
            </a:pPr>
            <a:r>
              <a:rPr lang="en-GB" b="1" dirty="0"/>
              <a:t>Videos:</a:t>
            </a:r>
          </a:p>
          <a:p>
            <a:pPr marL="0" indent="0">
              <a:buNone/>
            </a:pPr>
            <a:endParaRPr lang="en-GB" b="1" dirty="0"/>
          </a:p>
          <a:p>
            <a:pPr marL="0" indent="0" algn="ctr">
              <a:buNone/>
            </a:pPr>
            <a:r>
              <a:rPr lang="en-GB" sz="2400" b="1" u="sng" dirty="0">
                <a:hlinkClick r:id="rId3"/>
              </a:rPr>
              <a:t>https://www.youtube.com/watch?v=-Fc2S7_k53k</a:t>
            </a:r>
            <a:r>
              <a:rPr lang="en-GB" sz="2400" b="1" dirty="0"/>
              <a:t> - </a:t>
            </a:r>
            <a:r>
              <a:rPr lang="en-US" sz="2400" b="1" dirty="0"/>
              <a:t>This is Menopause in 2 Minutes (</a:t>
            </a:r>
            <a:r>
              <a:rPr lang="en-US" sz="2400" b="1" dirty="0" err="1"/>
              <a:t>Englisch</a:t>
            </a:r>
            <a:r>
              <a:rPr lang="en-US" sz="2400" b="1" dirty="0"/>
              <a:t>)</a:t>
            </a:r>
          </a:p>
          <a:p>
            <a:pPr marL="0" indent="0" algn="ctr">
              <a:buNone/>
            </a:pPr>
            <a:endParaRPr lang="en-US" sz="2400" b="1" dirty="0"/>
          </a:p>
          <a:p>
            <a:pPr marL="0" indent="0" algn="ctr">
              <a:buNone/>
            </a:pPr>
            <a:r>
              <a:rPr lang="en-GB" sz="2400" b="1" u="sng" dirty="0">
                <a:hlinkClick r:id="rId4"/>
              </a:rPr>
              <a:t>https://www.youtube.com/watch?v=RCXYzfHxaDg</a:t>
            </a:r>
            <a:r>
              <a:rPr lang="en-GB" sz="2400" b="1" dirty="0"/>
              <a:t> - </a:t>
            </a:r>
            <a:r>
              <a:rPr lang="en-US" sz="2400" b="1" dirty="0"/>
              <a:t>Anne Henderson Overview Of The Menopause (</a:t>
            </a:r>
            <a:r>
              <a:rPr lang="en-US" sz="2400" b="1" dirty="0" err="1"/>
              <a:t>Englisch</a:t>
            </a:r>
            <a:r>
              <a:rPr lang="en-US" sz="2400" b="1" dirty="0"/>
              <a:t>)</a:t>
            </a:r>
          </a:p>
          <a:p>
            <a:pPr marL="0" indent="0" algn="ctr">
              <a:buNone/>
            </a:pPr>
            <a:endParaRPr lang="en-US" sz="2400" b="1" dirty="0"/>
          </a:p>
          <a:p>
            <a:pPr marL="0" indent="0" algn="ctr">
              <a:buNone/>
            </a:pPr>
            <a:r>
              <a:rPr lang="en-GB" sz="2400" b="1" u="sng" dirty="0">
                <a:hlinkClick r:id="rId5"/>
              </a:rPr>
              <a:t>https://www.youtube.com/watch?v=tH0ol0TPvcM</a:t>
            </a:r>
            <a:r>
              <a:rPr lang="en-GB" sz="2400" b="1" dirty="0"/>
              <a:t> – Asanas for Menopause (</a:t>
            </a:r>
            <a:r>
              <a:rPr lang="en-GB" sz="2400" b="1" dirty="0" err="1"/>
              <a:t>Englisch</a:t>
            </a:r>
            <a:r>
              <a:rPr lang="en-GB" sz="2400" b="1" dirty="0"/>
              <a:t>)</a:t>
            </a:r>
            <a:br>
              <a:rPr lang="en-GB" sz="2400" b="1" dirty="0"/>
            </a:br>
            <a:endParaRPr lang="en-GB" sz="2400" b="1" dirty="0"/>
          </a:p>
          <a:p>
            <a:pPr marL="0" indent="0">
              <a:buNone/>
            </a:pPr>
            <a:endParaRPr lang="en-US" sz="2400" dirty="0"/>
          </a:p>
          <a:p>
            <a:endParaRPr lang="en-GB" b="1" dirty="0"/>
          </a:p>
          <a:p>
            <a:pPr marL="0" indent="0">
              <a:lnSpc>
                <a:spcPct val="120000"/>
              </a:lnSpc>
              <a:buNone/>
            </a:pPr>
            <a:endParaRPr lang="el-GR" sz="2600" dirty="0"/>
          </a:p>
        </p:txBody>
      </p:sp>
      <p:sp>
        <p:nvSpPr>
          <p:cNvPr id="2" name="Ορθογώνιο 7">
            <a:extLst>
              <a:ext uri="{FF2B5EF4-FFF2-40B4-BE49-F238E27FC236}">
                <a16:creationId xmlns:a16="http://schemas.microsoft.com/office/drawing/2014/main" id="{D8E8AD6E-3153-6E25-5120-692F48261B7F}"/>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spTree>
    <p:extLst>
      <p:ext uri="{BB962C8B-B14F-4D97-AF65-F5344CB8AC3E}">
        <p14:creationId xmlns:p14="http://schemas.microsoft.com/office/powerpoint/2010/main" val="20050672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553168"/>
            <a:ext cx="11396576" cy="599188"/>
          </a:xfrm>
        </p:spPr>
        <p:txBody>
          <a:bodyPr>
            <a:noAutofit/>
          </a:bodyPr>
          <a:lstStyle/>
          <a:p>
            <a:r>
              <a:rPr lang="it-IT" dirty="0" err="1"/>
              <a:t>Vorteile</a:t>
            </a:r>
            <a:r>
              <a:rPr lang="it-IT" dirty="0"/>
              <a:t> von Menopause-Apps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152355"/>
            <a:ext cx="5810144" cy="5519291"/>
          </a:xfrm>
        </p:spPr>
        <p:txBody>
          <a:bodyPr>
            <a:normAutofit fontScale="25000" lnSpcReduction="20000"/>
          </a:bodyPr>
          <a:lstStyle/>
          <a:p>
            <a:pPr indent="0" defTabSz="914400">
              <a:lnSpc>
                <a:spcPct val="100000"/>
              </a:lnSpc>
              <a:spcBef>
                <a:spcPts val="601"/>
              </a:spcBef>
              <a:spcAft>
                <a:spcPts val="601"/>
              </a:spcAft>
              <a:buNone/>
              <a:tabLst>
                <a:tab pos="0" algn="l"/>
              </a:tabLst>
            </a:pPr>
            <a:r>
              <a:rPr lang="de-DE" sz="7200" b="0" strike="noStrike" spc="-1" dirty="0">
                <a:solidFill>
                  <a:schemeClr val="dk1"/>
                </a:solidFill>
                <a:latin typeface="Calibri"/>
              </a:rPr>
              <a:t>Natürlich verläuft die Menopause bei jeder Frau anders, und die Symptome und der Schweregrad sind von Person zu Person unterschiedlich. Untersuchungen zeigen, dass manche Frauen überhaupt keine Symptome verspüren.</a:t>
            </a:r>
            <a:endParaRPr lang="de-DE" sz="72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r>
              <a:rPr lang="de-DE" sz="7200" b="0" strike="noStrike" spc="-1" dirty="0">
                <a:solidFill>
                  <a:schemeClr val="dk1"/>
                </a:solidFill>
                <a:latin typeface="Calibri"/>
              </a:rPr>
              <a:t>Apps können Frauen mit medizinischem Fachpersonal in Verbindung bringen, über Chatrooms Unterstützung in der Gemeinschaft bieten und es den Nutzerinnen sogar ermöglichen, sich virtuell mit einem Arzt oder einer Krankenschwester zu treffen und Rezepte für eine Hormonersatztherapie zu erhalten.</a:t>
            </a:r>
            <a:endParaRPr lang="de-DE" sz="72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r>
              <a:rPr lang="de-DE" sz="7200" b="0" strike="noStrike" spc="-1" dirty="0">
                <a:solidFill>
                  <a:schemeClr val="dk1"/>
                </a:solidFill>
                <a:latin typeface="Calibri"/>
              </a:rPr>
              <a:t>Eine der besten Funktionen einer Menopause-App ist oft ein Tracker, mit dem die Nutzerinnen ihre Symptome, deren Häufigkeit und Schweregrad notieren können. Wenn Sie Ihrem Arzt genau sagen können, wie oft Sie nachts geschwitzt haben, wann Sie zum ersten Mal Gelenkschmerzen bemerkten oder wie oft Sie schlaflose Nächte hatten, kann Ihr Arzt möglicherweise besser herausfinden, wie er Ihre spezifischen Wechseljahresbeschwerden behandeln kann.</a:t>
            </a:r>
            <a:endParaRPr lang="de-DE" sz="72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r>
              <a:rPr lang="de-DE" sz="7200" b="1" strike="noStrike" spc="-1" dirty="0">
                <a:solidFill>
                  <a:schemeClr val="dk1"/>
                </a:solidFill>
                <a:latin typeface="Calibri"/>
              </a:rPr>
              <a:t>Keine dieser Apps sollte einen Gynäkologen ersetzen, aber es gibt Frauen, die nur einmal im Jahr zum Arzt gehen.</a:t>
            </a:r>
            <a:endParaRPr lang="de-DE" sz="7200" b="0" strike="noStrike" spc="-1" dirty="0">
              <a:solidFill>
                <a:srgbClr val="000000"/>
              </a:solidFill>
              <a:latin typeface="Arial"/>
            </a:endParaRPr>
          </a:p>
        </p:txBody>
      </p:sp>
      <p:pic>
        <p:nvPicPr>
          <p:cNvPr id="4098" name="Picture 2" descr="https://lh7-us.googleusercontent.com/BT4U6Ol00ZcdRVo5DGxzVADNahBUhMJArfQjH3JRUO69Pxv1AuSTOEpSbG8suiNxY1oQpb_DuKncNX3pSnqkIthLYJC-hr4IsWSoD9e87kCRKlNhyX6XDkiLrhxZF4OfOudvgEpUaK6ABJk=s2048">
            <a:extLst>
              <a:ext uri="{FF2B5EF4-FFF2-40B4-BE49-F238E27FC236}">
                <a16:creationId xmlns:a16="http://schemas.microsoft.com/office/drawing/2014/main" id="{0817514D-B7C0-48D8-A7AB-4236508B1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558815"/>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7-us.googleusercontent.com/VDjT4qchBbyTEBJqSt7qYAbWVJ7MtD3aV3qmZ-RRtQQVxUqCbWY-eTA0QBubqSUa7-dCy280KQHLYuK_GAbce74TR9Gj0gn8UPtVOWEHLmdp2ZNz0F65aHoQm7kSqgzLlCFBarbu9WKlwKQ=s2048">
            <a:extLst>
              <a:ext uri="{FF2B5EF4-FFF2-40B4-BE49-F238E27FC236}">
                <a16:creationId xmlns:a16="http://schemas.microsoft.com/office/drawing/2014/main" id="{639B546D-BFB5-4F9C-82E6-B295B499D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0588" y="553168"/>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7-us.googleusercontent.com/c5YyHNQC96TQHxeENsOJnBD5Q4dS1h4IjQNWojPY_m6KI9xYsPXw6t0iAVrSTfM6VzQpURFA_l8ojU2ApDoa-ATp0l4YogRToRGtO8vDZ0QwgZHySkkUfkJYA7F5UPdtURHdzQ-VcuZJD2c=s2048">
            <a:extLst>
              <a:ext uri="{FF2B5EF4-FFF2-40B4-BE49-F238E27FC236}">
                <a16:creationId xmlns:a16="http://schemas.microsoft.com/office/drawing/2014/main" id="{99D9F1E1-5EB8-4880-980A-87F39BDCE7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165" y="2696036"/>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lh7-us.googleusercontent.com/0RnQ6pxznjOaAWzAPlDA-B-hJfUXp6Jp4RfF285UAJNBGj6qBCQ0G9OEpKodg4OtitJVWwTFlWQM2KduzkJyZ6KjbYIjQ4l_g_gtvnqBG_FHuTo5AiFrw5EztnrAb3pIZdXCxNtF8wx1IIo=s2048">
            <a:extLst>
              <a:ext uri="{FF2B5EF4-FFF2-40B4-BE49-F238E27FC236}">
                <a16:creationId xmlns:a16="http://schemas.microsoft.com/office/drawing/2014/main" id="{2B9085EB-CF06-459A-98CF-FE1BDEF58B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8647" y="2696036"/>
            <a:ext cx="1465928" cy="146592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lh7-us.googleusercontent.com/Z73stJldVAT5qTv9BsCKpTmjvC2eS9dqTod2tcDkUBVLCuaFGC_s4gwTPCDicg8KcaFial5caitisr_9jAK9BsLKYePqma8GK2Zp4Lq-mAD0EJTs466gLs1CnWalX7fzuAZesAW9q3s0hNw=s2048">
            <a:extLst>
              <a:ext uri="{FF2B5EF4-FFF2-40B4-BE49-F238E27FC236}">
                <a16:creationId xmlns:a16="http://schemas.microsoft.com/office/drawing/2014/main" id="{4CCC1EE4-A4F5-4486-9B87-D6BA207502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1" y="4833257"/>
            <a:ext cx="1328057" cy="132805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lh7-us.googleusercontent.com/Dx8UbznNSu1Qjj3-ynfFyt8JT_M3vecMg2fofuGvjtJvQKWWO6MMUvNElYTSx7FzUh6Ya1dxrilvUPOvJauSOdfgb6crjFB11euD-9Y82eIydtLtJDApKWuTqonVeA-qk67T9r9UQiUXx3o=s2048">
            <a:extLst>
              <a:ext uri="{FF2B5EF4-FFF2-40B4-BE49-F238E27FC236}">
                <a16:creationId xmlns:a16="http://schemas.microsoft.com/office/drawing/2014/main" id="{DACA3500-3D1C-4983-B616-A53C49E200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7600" y="4831385"/>
            <a:ext cx="1328057" cy="1328057"/>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471E15BC-B759-3DDB-FD23-A876833A556A}"/>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spTree>
    <p:extLst>
      <p:ext uri="{BB962C8B-B14F-4D97-AF65-F5344CB8AC3E}">
        <p14:creationId xmlns:p14="http://schemas.microsoft.com/office/powerpoint/2010/main" val="22713438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0" y="602590"/>
            <a:ext cx="11059692" cy="605096"/>
          </a:xfrm>
        </p:spPr>
        <p:txBody>
          <a:bodyPr>
            <a:normAutofit/>
          </a:bodyPr>
          <a:lstStyle/>
          <a:p>
            <a:pPr algn="ctr"/>
            <a:r>
              <a:rPr lang="it-IT" dirty="0"/>
              <a:t>Menopause Apps</a:t>
            </a:r>
            <a:endParaRPr lang="en-US" dirty="0">
              <a:solidFill>
                <a:srgbClr val="C00000"/>
              </a:solidFill>
            </a:endParaRPr>
          </a:p>
        </p:txBody>
      </p:sp>
      <p:sp>
        <p:nvSpPr>
          <p:cNvPr id="2" name="Ορθογώνιο 7">
            <a:extLst>
              <a:ext uri="{FF2B5EF4-FFF2-40B4-BE49-F238E27FC236}">
                <a16:creationId xmlns:a16="http://schemas.microsoft.com/office/drawing/2014/main" id="{8D199245-C98F-94F9-D68A-F6D4E84AC137}"/>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graphicFrame>
        <p:nvGraphicFramePr>
          <p:cNvPr id="5" name="Tabella 3">
            <a:extLst>
              <a:ext uri="{FF2B5EF4-FFF2-40B4-BE49-F238E27FC236}">
                <a16:creationId xmlns:a16="http://schemas.microsoft.com/office/drawing/2014/main" id="{D408491C-FC9F-C688-4A9D-2870CD23C7EC}"/>
              </a:ext>
            </a:extLst>
          </p:cNvPr>
          <p:cNvGraphicFramePr/>
          <p:nvPr/>
        </p:nvGraphicFramePr>
        <p:xfrm>
          <a:off x="566280" y="1415520"/>
          <a:ext cx="11058840" cy="4029480"/>
        </p:xfrm>
        <a:graphic>
          <a:graphicData uri="http://schemas.openxmlformats.org/drawingml/2006/table">
            <a:tbl>
              <a:tblPr/>
              <a:tblGrid>
                <a:gridCol w="1367280">
                  <a:extLst>
                    <a:ext uri="{9D8B030D-6E8A-4147-A177-3AD203B41FA5}">
                      <a16:colId xmlns:a16="http://schemas.microsoft.com/office/drawing/2014/main" val="20000"/>
                    </a:ext>
                  </a:extLst>
                </a:gridCol>
                <a:gridCol w="1199880">
                  <a:extLst>
                    <a:ext uri="{9D8B030D-6E8A-4147-A177-3AD203B41FA5}">
                      <a16:colId xmlns:a16="http://schemas.microsoft.com/office/drawing/2014/main" val="20001"/>
                    </a:ext>
                  </a:extLst>
                </a:gridCol>
                <a:gridCol w="1181520">
                  <a:extLst>
                    <a:ext uri="{9D8B030D-6E8A-4147-A177-3AD203B41FA5}">
                      <a16:colId xmlns:a16="http://schemas.microsoft.com/office/drawing/2014/main" val="20002"/>
                    </a:ext>
                  </a:extLst>
                </a:gridCol>
                <a:gridCol w="1523880">
                  <a:extLst>
                    <a:ext uri="{9D8B030D-6E8A-4147-A177-3AD203B41FA5}">
                      <a16:colId xmlns:a16="http://schemas.microsoft.com/office/drawing/2014/main" val="20003"/>
                    </a:ext>
                  </a:extLst>
                </a:gridCol>
                <a:gridCol w="5786280">
                  <a:extLst>
                    <a:ext uri="{9D8B030D-6E8A-4147-A177-3AD203B41FA5}">
                      <a16:colId xmlns:a16="http://schemas.microsoft.com/office/drawing/2014/main" val="20004"/>
                    </a:ext>
                  </a:extLst>
                </a:gridCol>
              </a:tblGrid>
              <a:tr h="321840">
                <a:tc>
                  <a:txBody>
                    <a:bodyPr/>
                    <a:lstStyle/>
                    <a:p>
                      <a:pPr defTabSz="914400">
                        <a:lnSpc>
                          <a:spcPct val="100000"/>
                        </a:lnSpc>
                      </a:pPr>
                      <a:r>
                        <a:rPr lang="de-DE" sz="1800" b="1" strike="noStrike" spc="-1">
                          <a:solidFill>
                            <a:schemeClr val="lt1"/>
                          </a:solidFill>
                          <a:latin typeface="Calibri"/>
                        </a:rPr>
                        <a:t>Name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Kosten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Verfügbar auf</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Link</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Beschreibung</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1011960">
                <a:tc>
                  <a:txBody>
                    <a:bodyPr/>
                    <a:lstStyle/>
                    <a:p>
                      <a:pPr defTabSz="914400">
                        <a:lnSpc>
                          <a:spcPct val="100000"/>
                        </a:lnSpc>
                      </a:pPr>
                      <a:r>
                        <a:rPr lang="it-IT" sz="1800" b="0" strike="noStrike" spc="-1">
                          <a:solidFill>
                            <a:schemeClr val="dk1"/>
                          </a:solidFill>
                          <a:latin typeface="Calibri"/>
                        </a:rPr>
                        <a:t>Health &amp; Her Menopause App</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800" b="0" strike="noStrike" spc="-1">
                          <a:solidFill>
                            <a:schemeClr val="dk1"/>
                          </a:solidFill>
                          <a:latin typeface="Calibri"/>
                        </a:rPr>
                        <a:t>Kostenlos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800" b="0" strike="noStrike" spc="-1">
                          <a:solidFill>
                            <a:schemeClr val="dk1"/>
                          </a:solidFill>
                          <a:latin typeface="Calibri"/>
                        </a:rPr>
                        <a:t>Android, IOS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400" b="0" u="sng" strike="noStrike" spc="-1">
                          <a:solidFill>
                            <a:schemeClr val="dk1"/>
                          </a:solidFill>
                          <a:uFillTx/>
                          <a:latin typeface="Calibri"/>
                          <a:hlinkClick r:id="rId3"/>
                        </a:rPr>
                        <a:t>https://healthandher.com/menopause-perimenopause-app/?eur</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just" defTabSz="914400">
                        <a:lnSpc>
                          <a:spcPct val="100000"/>
                        </a:lnSpc>
                      </a:pPr>
                      <a:r>
                        <a:rPr lang="de-DE" sz="1800" b="0" strike="noStrike" spc="-1">
                          <a:solidFill>
                            <a:schemeClr val="dk1"/>
                          </a:solidFill>
                          <a:latin typeface="Calibri"/>
                        </a:rPr>
                        <a:t>Persönlicher Trainer für die Wechseljahre, Symptom-Toolkit, tägliche Erinnerungshilfen, Bibliothek mit Experteninhalten, tägliche Symptombeurteilung, gezielte Überwachung der Periode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1011960">
                <a:tc>
                  <a:txBody>
                    <a:bodyPr/>
                    <a:lstStyle/>
                    <a:p>
                      <a:pPr defTabSz="914400">
                        <a:lnSpc>
                          <a:spcPct val="100000"/>
                        </a:lnSpc>
                      </a:pPr>
                      <a:r>
                        <a:rPr lang="it-IT" sz="1800" b="0" strike="noStrike" spc="-1">
                          <a:solidFill>
                            <a:schemeClr val="dk1"/>
                          </a:solidFill>
                          <a:latin typeface="Calibri"/>
                        </a:rPr>
                        <a:t>Balance – Menopause Support</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it-IT" sz="1800" b="0" strike="noStrike" spc="-1">
                          <a:solidFill>
                            <a:schemeClr val="dk1"/>
                          </a:solidFill>
                          <a:latin typeface="Calibri"/>
                        </a:rPr>
                        <a:t>Kostenlos</a:t>
                      </a:r>
                      <a:r>
                        <a:rPr lang="de-DE" sz="1800" b="0" strike="noStrike" spc="-1">
                          <a:solidFill>
                            <a:schemeClr val="dk1"/>
                          </a:solidFill>
                          <a:latin typeface="Calibri"/>
                        </a:rPr>
                        <a:t>/Premium</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it-IT" sz="1800" b="0" strike="noStrike" spc="-1">
                          <a:solidFill>
                            <a:schemeClr val="dk1"/>
                          </a:solidFill>
                          <a:latin typeface="Calibri"/>
                        </a:rPr>
                        <a:t>Android, IOS</a:t>
                      </a:r>
                      <a:endParaRPr lang="de-DE" sz="1800" b="0" strike="noStrike" spc="-1">
                        <a:solidFill>
                          <a:srgbClr val="000000"/>
                        </a:solidFill>
                        <a:latin typeface="Arial"/>
                      </a:endParaRPr>
                    </a:p>
                    <a:p>
                      <a:pPr defTabSz="914400">
                        <a:lnSpc>
                          <a:spcPct val="100000"/>
                        </a:lnSpc>
                        <a:tabLst>
                          <a:tab pos="0" algn="l"/>
                        </a:tabLst>
                      </a:pP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400" b="0" u="sng" strike="noStrike" spc="-1">
                          <a:solidFill>
                            <a:schemeClr val="dk1"/>
                          </a:solidFill>
                          <a:uFillTx/>
                          <a:latin typeface="Calibri"/>
                          <a:hlinkClick r:id="rId4"/>
                        </a:rPr>
                        <a:t>https://www.balance-menopause.com/</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just" defTabSz="914400">
                        <a:lnSpc>
                          <a:spcPct val="100000"/>
                        </a:lnSpc>
                      </a:pPr>
                      <a:r>
                        <a:rPr lang="de-DE" sz="1800" b="0" strike="noStrike" spc="-1">
                          <a:solidFill>
                            <a:schemeClr val="dk1"/>
                          </a:solidFill>
                          <a:latin typeface="Calibri"/>
                        </a:rPr>
                        <a:t>Sammlung von evidenzbasierten Fachartikeln, Verfolgung von Symptomen und Perioden, Health Report©, Community, psychische Gesundheit und Überwachung der Stimmung, Überwachung der Schlafqualität</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1011960">
                <a:tc>
                  <a:txBody>
                    <a:bodyPr/>
                    <a:lstStyle/>
                    <a:p>
                      <a:pPr defTabSz="914400">
                        <a:lnSpc>
                          <a:spcPct val="100000"/>
                        </a:lnSpc>
                      </a:pPr>
                      <a:r>
                        <a:rPr lang="it-IT" sz="1800" b="0" strike="noStrike" spc="-1">
                          <a:solidFill>
                            <a:schemeClr val="dk1"/>
                          </a:solidFill>
                          <a:latin typeface="Calibri"/>
                        </a:rPr>
                        <a:t>Femilog</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it-IT" sz="1800" b="0" strike="noStrike" spc="-1">
                          <a:solidFill>
                            <a:schemeClr val="dk1"/>
                          </a:solidFill>
                          <a:latin typeface="Calibri"/>
                        </a:rPr>
                        <a:t>14 Tage Kostenlos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tabLst>
                          <a:tab pos="0" algn="l"/>
                        </a:tabLst>
                      </a:pPr>
                      <a:r>
                        <a:rPr lang="it-IT" sz="1800" b="0" strike="noStrike" spc="-1">
                          <a:solidFill>
                            <a:schemeClr val="dk1"/>
                          </a:solidFill>
                          <a:latin typeface="Calibri"/>
                        </a:rPr>
                        <a:t>Android, IOS</a:t>
                      </a:r>
                      <a:endParaRPr lang="de-DE" sz="1800" b="0" strike="noStrike" spc="-1">
                        <a:solidFill>
                          <a:srgbClr val="000000"/>
                        </a:solidFill>
                        <a:latin typeface="Arial"/>
                      </a:endParaRPr>
                    </a:p>
                    <a:p>
                      <a:pPr defTabSz="914400">
                        <a:lnSpc>
                          <a:spcPct val="100000"/>
                        </a:lnSpc>
                        <a:tabLst>
                          <a:tab pos="0" algn="l"/>
                        </a:tabLst>
                      </a:pP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it-IT" sz="1400" b="0" u="sng" strike="noStrike" spc="-1">
                          <a:solidFill>
                            <a:schemeClr val="dk1"/>
                          </a:solidFill>
                          <a:uFillTx/>
                          <a:latin typeface="Calibri"/>
                          <a:hlinkClick r:id="rId5"/>
                        </a:rPr>
                        <a:t>https://femilog.com/</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just" defTabSz="914400">
                        <a:lnSpc>
                          <a:spcPct val="100000"/>
                        </a:lnSpc>
                      </a:pPr>
                      <a:r>
                        <a:rPr lang="de-DE" sz="1800" b="0" strike="noStrike" spc="-1" dirty="0">
                          <a:solidFill>
                            <a:schemeClr val="dk1"/>
                          </a:solidFill>
                          <a:latin typeface="Calibri"/>
                        </a:rPr>
                        <a:t>Überwachung von Symptomen, personalisierte, ausführliche Vorschläge, Quiz zur Menopause und mehr</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31987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pPr defTabSz="914400">
              <a:lnSpc>
                <a:spcPct val="90000"/>
              </a:lnSpc>
            </a:pPr>
            <a:r>
              <a:rPr lang="de-DE" sz="2200" b="1" strike="noStrike" spc="-1" dirty="0">
                <a:solidFill>
                  <a:schemeClr val="dk1"/>
                </a:solidFill>
                <a:latin typeface="Calibri"/>
                <a:ea typeface="DejaVu Sans"/>
              </a:rPr>
              <a:t>Frauengesundheit und relevante Gesundheits-Apps</a:t>
            </a:r>
            <a:endParaRPr lang="de-DE" sz="2200" b="0" strike="noStrike" spc="-1" dirty="0">
              <a:solidFill>
                <a:srgbClr val="000000"/>
              </a:solidFill>
              <a:latin typeface="Aria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7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73626"/>
            <a:ext cx="7658153" cy="3332039"/>
          </a:xfrm>
        </p:spPr>
        <p:txBody>
          <a:bodyPr>
            <a:normAutofit/>
          </a:bodyPr>
          <a:lstStyle/>
          <a:p>
            <a:pPr marL="228600" indent="-228600" defTabSz="914400">
              <a:lnSpc>
                <a:spcPct val="100000"/>
              </a:lnSpc>
              <a:spcBef>
                <a:spcPts val="601"/>
              </a:spcBef>
              <a:spcAft>
                <a:spcPts val="601"/>
              </a:spcAft>
              <a:buClr>
                <a:srgbClr val="C00000"/>
              </a:buClr>
              <a:buFont typeface="Wingdings" charset="2"/>
              <a:buChar char=""/>
            </a:pPr>
            <a:r>
              <a:rPr lang="de-DE" sz="2400" b="0" strike="noStrike" spc="-1" dirty="0">
                <a:solidFill>
                  <a:srgbClr val="000000"/>
                </a:solidFill>
                <a:latin typeface="Calibri"/>
                <a:ea typeface="Times New Roman"/>
              </a:rPr>
              <a:t>Das Bewusstsein für die Frauengesundheit und ihre</a:t>
            </a:r>
            <a:r>
              <a:rPr lang="de-DE" sz="2400" spc="-1" dirty="0">
                <a:solidFill>
                  <a:srgbClr val="000000"/>
                </a:solidFill>
                <a:latin typeface="Calibri"/>
                <a:ea typeface="Times New Roman"/>
              </a:rPr>
              <a:t>r</a:t>
            </a:r>
            <a:r>
              <a:rPr lang="de-DE" sz="2400" b="0" strike="noStrike" spc="-1" dirty="0">
                <a:solidFill>
                  <a:srgbClr val="000000"/>
                </a:solidFill>
                <a:latin typeface="Calibri"/>
                <a:ea typeface="Times New Roman"/>
              </a:rPr>
              <a:t> Auswirkungen auf eine Gemeinschaft zu erhöhen.</a:t>
            </a:r>
            <a:endParaRPr lang="de-DE" sz="2400" b="0" strike="noStrike" spc="-1" dirty="0">
              <a:solidFill>
                <a:srgbClr val="000000"/>
              </a:solidFill>
              <a:latin typeface="Arial"/>
            </a:endParaRPr>
          </a:p>
          <a:p>
            <a:pPr marL="228600" indent="-228600" defTabSz="914400">
              <a:lnSpc>
                <a:spcPct val="100000"/>
              </a:lnSpc>
              <a:spcBef>
                <a:spcPts val="601"/>
              </a:spcBef>
              <a:spcAft>
                <a:spcPts val="601"/>
              </a:spcAft>
              <a:buClr>
                <a:srgbClr val="C00000"/>
              </a:buClr>
              <a:buFont typeface="Wingdings" charset="2"/>
              <a:buChar char=""/>
            </a:pPr>
            <a:r>
              <a:rPr lang="de-DE" sz="2400" b="0" strike="noStrike" spc="-1" dirty="0">
                <a:solidFill>
                  <a:srgbClr val="000000"/>
                </a:solidFill>
                <a:latin typeface="Calibri"/>
                <a:ea typeface="Times New Roman"/>
              </a:rPr>
              <a:t>Das Bewusstsein </a:t>
            </a:r>
            <a:r>
              <a:rPr lang="de-DE" sz="2400" spc="-1" dirty="0">
                <a:solidFill>
                  <a:srgbClr val="000000"/>
                </a:solidFill>
                <a:latin typeface="Calibri"/>
                <a:ea typeface="Times New Roman"/>
              </a:rPr>
              <a:t>über die Vorteile des</a:t>
            </a:r>
            <a:r>
              <a:rPr lang="de-DE" sz="2400" b="0" strike="noStrike" spc="-1" dirty="0">
                <a:solidFill>
                  <a:srgbClr val="000000"/>
                </a:solidFill>
                <a:latin typeface="Calibri"/>
                <a:ea typeface="Times New Roman"/>
              </a:rPr>
              <a:t> Gesundheits-Selbstmanagements für migrantische Frauen zu erhöhen.</a:t>
            </a:r>
            <a:endParaRPr lang="de-DE" sz="2400" b="0" strike="noStrike" spc="-1" dirty="0">
              <a:solidFill>
                <a:srgbClr val="000000"/>
              </a:solidFill>
              <a:latin typeface="Arial"/>
            </a:endParaRPr>
          </a:p>
          <a:p>
            <a:pPr marL="228600" indent="-228600" defTabSz="914400">
              <a:lnSpc>
                <a:spcPct val="100000"/>
              </a:lnSpc>
              <a:spcBef>
                <a:spcPts val="601"/>
              </a:spcBef>
              <a:spcAft>
                <a:spcPts val="601"/>
              </a:spcAft>
              <a:buClr>
                <a:srgbClr val="C00000"/>
              </a:buClr>
              <a:buFont typeface="Wingdings" charset="2"/>
              <a:buChar char=""/>
            </a:pPr>
            <a:r>
              <a:rPr lang="de-DE" sz="2400" b="0" strike="noStrike" spc="-1" dirty="0">
                <a:solidFill>
                  <a:srgbClr val="000000"/>
                </a:solidFill>
                <a:latin typeface="Calibri"/>
                <a:ea typeface="Times New Roman"/>
              </a:rPr>
              <a:t>Sich mit der Nutzung von Apps zum Thema Frauengesundheit vertraut machen</a:t>
            </a:r>
            <a:endParaRPr lang="de-DE" sz="2400" b="0" strike="noStrike" spc="-1" dirty="0">
              <a:solidFill>
                <a:srgbClr val="000000"/>
              </a:solidFill>
              <a:latin typeface="Arial"/>
            </a:endParaRPr>
          </a:p>
        </p:txBody>
      </p:sp>
      <p:sp>
        <p:nvSpPr>
          <p:cNvPr id="3" name="TextBox 2">
            <a:extLst>
              <a:ext uri="{FF2B5EF4-FFF2-40B4-BE49-F238E27FC236}">
                <a16:creationId xmlns:a16="http://schemas.microsoft.com/office/drawing/2014/main" id="{2DCDC390-4C71-6E87-4476-E0FEE43616B7}"/>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4" name="Google Shape;479;g2c319d66040_0_178">
            <a:extLst>
              <a:ext uri="{FF2B5EF4-FFF2-40B4-BE49-F238E27FC236}">
                <a16:creationId xmlns:a16="http://schemas.microsoft.com/office/drawing/2014/main" id="{60898066-E9FC-5452-152A-ED202B094029}"/>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0" y="504619"/>
            <a:ext cx="11059692" cy="605096"/>
          </a:xfrm>
        </p:spPr>
        <p:txBody>
          <a:bodyPr>
            <a:normAutofit/>
          </a:bodyPr>
          <a:lstStyle/>
          <a:p>
            <a:pPr algn="ctr"/>
            <a:r>
              <a:rPr lang="it-IT" dirty="0"/>
              <a:t>Menopause Apps</a:t>
            </a:r>
            <a:endParaRPr lang="en-US" dirty="0">
              <a:solidFill>
                <a:srgbClr val="C00000"/>
              </a:solidFill>
            </a:endParaRPr>
          </a:p>
        </p:txBody>
      </p:sp>
      <p:sp>
        <p:nvSpPr>
          <p:cNvPr id="2" name="Ορθογώνιο 7">
            <a:extLst>
              <a:ext uri="{FF2B5EF4-FFF2-40B4-BE49-F238E27FC236}">
                <a16:creationId xmlns:a16="http://schemas.microsoft.com/office/drawing/2014/main" id="{2C8464AD-37AB-0FF2-DE76-8E116156B612}"/>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graphicFrame>
        <p:nvGraphicFramePr>
          <p:cNvPr id="6" name="Tabella 3">
            <a:extLst>
              <a:ext uri="{FF2B5EF4-FFF2-40B4-BE49-F238E27FC236}">
                <a16:creationId xmlns:a16="http://schemas.microsoft.com/office/drawing/2014/main" id="{198CF186-812A-2D9B-15F6-01E159319403}"/>
              </a:ext>
            </a:extLst>
          </p:cNvPr>
          <p:cNvGraphicFramePr/>
          <p:nvPr>
            <p:extLst>
              <p:ext uri="{D42A27DB-BD31-4B8C-83A1-F6EECF244321}">
                <p14:modId xmlns:p14="http://schemas.microsoft.com/office/powerpoint/2010/main" val="2406017150"/>
              </p:ext>
            </p:extLst>
          </p:nvPr>
        </p:nvGraphicFramePr>
        <p:xfrm>
          <a:off x="566280" y="1219680"/>
          <a:ext cx="11058840" cy="5474520"/>
        </p:xfrm>
        <a:graphic>
          <a:graphicData uri="http://schemas.openxmlformats.org/drawingml/2006/table">
            <a:tbl>
              <a:tblPr/>
              <a:tblGrid>
                <a:gridCol w="1805400">
                  <a:extLst>
                    <a:ext uri="{9D8B030D-6E8A-4147-A177-3AD203B41FA5}">
                      <a16:colId xmlns:a16="http://schemas.microsoft.com/office/drawing/2014/main" val="20000"/>
                    </a:ext>
                  </a:extLst>
                </a:gridCol>
                <a:gridCol w="1190520">
                  <a:extLst>
                    <a:ext uri="{9D8B030D-6E8A-4147-A177-3AD203B41FA5}">
                      <a16:colId xmlns:a16="http://schemas.microsoft.com/office/drawing/2014/main" val="20001"/>
                    </a:ext>
                  </a:extLst>
                </a:gridCol>
                <a:gridCol w="1209960">
                  <a:extLst>
                    <a:ext uri="{9D8B030D-6E8A-4147-A177-3AD203B41FA5}">
                      <a16:colId xmlns:a16="http://schemas.microsoft.com/office/drawing/2014/main" val="20002"/>
                    </a:ext>
                  </a:extLst>
                </a:gridCol>
                <a:gridCol w="1181880">
                  <a:extLst>
                    <a:ext uri="{9D8B030D-6E8A-4147-A177-3AD203B41FA5}">
                      <a16:colId xmlns:a16="http://schemas.microsoft.com/office/drawing/2014/main" val="20003"/>
                    </a:ext>
                  </a:extLst>
                </a:gridCol>
                <a:gridCol w="5671080">
                  <a:extLst>
                    <a:ext uri="{9D8B030D-6E8A-4147-A177-3AD203B41FA5}">
                      <a16:colId xmlns:a16="http://schemas.microsoft.com/office/drawing/2014/main" val="20004"/>
                    </a:ext>
                  </a:extLst>
                </a:gridCol>
              </a:tblGrid>
              <a:tr h="691920">
                <a:tc>
                  <a:txBody>
                    <a:bodyPr/>
                    <a:lstStyle/>
                    <a:p>
                      <a:pPr defTabSz="914400">
                        <a:lnSpc>
                          <a:spcPct val="100000"/>
                        </a:lnSpc>
                      </a:pPr>
                      <a:r>
                        <a:rPr lang="de-DE" sz="1800" b="1" strike="noStrike" spc="-1">
                          <a:solidFill>
                            <a:schemeClr val="lt1"/>
                          </a:solidFill>
                          <a:latin typeface="Calibri"/>
                        </a:rPr>
                        <a:t>Name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Kosten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dirty="0" err="1">
                          <a:solidFill>
                            <a:schemeClr val="lt1"/>
                          </a:solidFill>
                          <a:latin typeface="Calibri"/>
                        </a:rPr>
                        <a:t>Verfügbar</a:t>
                      </a:r>
                      <a:r>
                        <a:rPr lang="it-IT" sz="1800" b="1" strike="noStrike" spc="-1" dirty="0">
                          <a:solidFill>
                            <a:schemeClr val="lt1"/>
                          </a:solidFill>
                          <a:latin typeface="Calibri"/>
                        </a:rPr>
                        <a:t> </a:t>
                      </a:r>
                      <a:r>
                        <a:rPr lang="it-IT" sz="1800" b="1" strike="noStrike" spc="-1" dirty="0" err="1">
                          <a:solidFill>
                            <a:schemeClr val="lt1"/>
                          </a:solidFill>
                          <a:latin typeface="Calibri"/>
                        </a:rPr>
                        <a:t>auf</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Link</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it-IT" sz="1800" b="1" strike="noStrike" spc="-1">
                          <a:solidFill>
                            <a:schemeClr val="lt1"/>
                          </a:solidFill>
                          <a:latin typeface="Calibri"/>
                        </a:rPr>
                        <a:t>Beschreibung</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1122840">
                <a:tc>
                  <a:txBody>
                    <a:bodyPr/>
                    <a:lstStyle/>
                    <a:p>
                      <a:pPr defTabSz="914400">
                        <a:lnSpc>
                          <a:spcPct val="100000"/>
                        </a:lnSpc>
                      </a:pPr>
                      <a:r>
                        <a:rPr lang="it-IT" sz="1800" b="0" strike="noStrike" spc="-1">
                          <a:solidFill>
                            <a:schemeClr val="dk1"/>
                          </a:solidFill>
                          <a:latin typeface="Calibri"/>
                        </a:rPr>
                        <a:t>Omena - Ménopause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800" b="0" strike="noStrike" spc="-1">
                          <a:solidFill>
                            <a:schemeClr val="dk1"/>
                          </a:solidFill>
                          <a:latin typeface="Calibri"/>
                        </a:rPr>
                        <a:t>Kostenlos/Premium</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800" b="0" strike="noStrike" spc="-1">
                          <a:solidFill>
                            <a:schemeClr val="dk1"/>
                          </a:solidFill>
                          <a:latin typeface="Calibri"/>
                        </a:rPr>
                        <a:t>Android, IOS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defTabSz="914400">
                        <a:lnSpc>
                          <a:spcPct val="100000"/>
                        </a:lnSpc>
                      </a:pPr>
                      <a:r>
                        <a:rPr lang="it-IT" sz="1400" b="0" u="sng" strike="noStrike" spc="-1">
                          <a:solidFill>
                            <a:schemeClr val="dk1"/>
                          </a:solidFill>
                          <a:uFillTx/>
                          <a:latin typeface="Calibri"/>
                          <a:hlinkClick r:id="rId3"/>
                        </a:rPr>
                        <a:t>https://www.omena.app/</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just" defTabSz="914400">
                        <a:lnSpc>
                          <a:spcPct val="100000"/>
                        </a:lnSpc>
                      </a:pPr>
                      <a:r>
                        <a:rPr lang="de-DE" sz="1800" b="0" strike="noStrike" spc="-1" dirty="0">
                          <a:solidFill>
                            <a:schemeClr val="dk1"/>
                          </a:solidFill>
                          <a:latin typeface="Calibri"/>
                        </a:rPr>
                        <a:t>Expertenrat zur Linderung von </a:t>
                      </a:r>
                      <a:r>
                        <a:rPr lang="de-DE" sz="1800" b="0" strike="noStrike" spc="-1" dirty="0" err="1">
                          <a:solidFill>
                            <a:schemeClr val="dk1"/>
                          </a:solidFill>
                          <a:latin typeface="Calibri"/>
                        </a:rPr>
                        <a:t>Wechseljahrsbeschwerden</a:t>
                      </a:r>
                      <a:r>
                        <a:rPr lang="de-DE" sz="1800" b="0" strike="noStrike" spc="-1" dirty="0">
                          <a:solidFill>
                            <a:schemeClr val="dk1"/>
                          </a:solidFill>
                          <a:latin typeface="Calibri"/>
                        </a:rPr>
                        <a:t>. Die App enthält außerdem über 80 von Ärzten verfasste Artikel, die Frauen helfen, ihren Körper in dieser Zeit des hormonellen Übergangs zu verstehen.</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1633320">
                <a:tc>
                  <a:txBody>
                    <a:bodyPr/>
                    <a:lstStyle/>
                    <a:p>
                      <a:pPr defTabSz="914400">
                        <a:lnSpc>
                          <a:spcPct val="100000"/>
                        </a:lnSpc>
                      </a:pPr>
                      <a:r>
                        <a:rPr lang="it-IT" sz="1800" b="0" strike="noStrike" spc="-1">
                          <a:solidFill>
                            <a:schemeClr val="dk1"/>
                          </a:solidFill>
                          <a:latin typeface="Calibri"/>
                        </a:rPr>
                        <a:t>Evia: Menopause Hypnotherapy</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it-IT" sz="1800" b="0" strike="noStrike" spc="-1">
                          <a:solidFill>
                            <a:schemeClr val="dk1"/>
                          </a:solidFill>
                          <a:latin typeface="Calibri"/>
                        </a:rPr>
                        <a:t>7 Tage Kostenlos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tabLst>
                          <a:tab pos="0" algn="l"/>
                        </a:tabLst>
                      </a:pPr>
                      <a:r>
                        <a:rPr lang="it-IT" sz="1800" b="0" strike="noStrike" spc="-1">
                          <a:solidFill>
                            <a:schemeClr val="dk1"/>
                          </a:solidFill>
                          <a:latin typeface="Calibri"/>
                        </a:rPr>
                        <a:t>Android, IOS</a:t>
                      </a:r>
                      <a:endParaRPr lang="de-DE" sz="1800" b="0" strike="noStrike" spc="-1">
                        <a:solidFill>
                          <a:srgbClr val="000000"/>
                        </a:solidFill>
                        <a:latin typeface="Arial"/>
                      </a:endParaRPr>
                    </a:p>
                    <a:p>
                      <a:pPr defTabSz="914400">
                        <a:lnSpc>
                          <a:spcPct val="100000"/>
                        </a:lnSpc>
                        <a:tabLst>
                          <a:tab pos="0" algn="l"/>
                        </a:tabLst>
                      </a:pP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it-IT" sz="1400" b="0" u="sng" strike="noStrike" spc="-1">
                          <a:solidFill>
                            <a:schemeClr val="dk1"/>
                          </a:solidFill>
                          <a:uFillTx/>
                          <a:latin typeface="Calibri"/>
                          <a:hlinkClick r:id="rId4"/>
                        </a:rPr>
                        <a:t>https://www.eviamenopause.com/</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just" defTabSz="914400">
                        <a:lnSpc>
                          <a:spcPct val="100000"/>
                        </a:lnSpc>
                      </a:pPr>
                      <a:r>
                        <a:rPr lang="de-DE" sz="1800" b="0" strike="noStrike" spc="-1">
                          <a:solidFill>
                            <a:schemeClr val="dk1"/>
                          </a:solidFill>
                          <a:latin typeface="Calibri"/>
                        </a:rPr>
                        <a:t>5-Wochen-Kernprogramm mit evidenzbasierter Hypnotherapie, entspannende 20-minütige tägliche Sitzungen, unterstützendes Erhaltungsprogramm zur Aufrechterhaltung der Ergebnisse nach fünf Wochen, entspannende Schlafsitzung, tägliche informative Lektüre über Wechseljahre und Hitzewallungen, In-App-Chat-Support von echten Menschen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1582200">
                <a:tc>
                  <a:txBody>
                    <a:bodyPr/>
                    <a:lstStyle/>
                    <a:p>
                      <a:pPr defTabSz="914400">
                        <a:lnSpc>
                          <a:spcPct val="100000"/>
                        </a:lnSpc>
                      </a:pPr>
                      <a:r>
                        <a:rPr lang="it-IT" sz="1800" b="0" strike="noStrike" spc="-1">
                          <a:solidFill>
                            <a:schemeClr val="dk1"/>
                          </a:solidFill>
                          <a:latin typeface="Calibri"/>
                        </a:rPr>
                        <a:t>perry: Perimenopause Community</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it-IT" sz="1800" b="0" strike="noStrike" spc="-1">
                          <a:solidFill>
                            <a:schemeClr val="dk1"/>
                          </a:solidFill>
                          <a:latin typeface="Calibri"/>
                        </a:rPr>
                        <a:t>Kostenlos</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tabLst>
                          <a:tab pos="0" algn="l"/>
                        </a:tabLst>
                      </a:pPr>
                      <a:r>
                        <a:rPr lang="it-IT" sz="1800" b="0" strike="noStrike" spc="-1">
                          <a:solidFill>
                            <a:schemeClr val="dk1"/>
                          </a:solidFill>
                          <a:latin typeface="Calibri"/>
                        </a:rPr>
                        <a:t>Android, IOS</a:t>
                      </a:r>
                      <a:endParaRPr lang="de-DE" sz="1800" b="0" strike="noStrike" spc="-1">
                        <a:solidFill>
                          <a:srgbClr val="000000"/>
                        </a:solidFill>
                        <a:latin typeface="Arial"/>
                      </a:endParaRPr>
                    </a:p>
                    <a:p>
                      <a:pPr defTabSz="914400">
                        <a:lnSpc>
                          <a:spcPct val="100000"/>
                        </a:lnSpc>
                        <a:tabLst>
                          <a:tab pos="0" algn="l"/>
                        </a:tabLst>
                      </a:pP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it-IT" sz="1400" b="0" u="sng" strike="noStrike" spc="-1">
                          <a:solidFill>
                            <a:schemeClr val="dk1"/>
                          </a:solidFill>
                          <a:uFillTx/>
                          <a:latin typeface="Calibri"/>
                          <a:hlinkClick r:id="rId5"/>
                        </a:rPr>
                        <a:t>https://heyperry.com/</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just" defTabSz="914400">
                        <a:lnSpc>
                          <a:spcPct val="100000"/>
                        </a:lnSpc>
                      </a:pPr>
                      <a:r>
                        <a:rPr lang="de-DE" sz="1800" b="0" strike="noStrike" spc="-1" dirty="0">
                          <a:solidFill>
                            <a:schemeClr val="dk1"/>
                          </a:solidFill>
                          <a:latin typeface="Calibri"/>
                        </a:rPr>
                        <a:t>Perry-Community (Gruppen zu spezifischen Themen der </a:t>
                      </a:r>
                      <a:r>
                        <a:rPr lang="de-DE" sz="1800" b="0" strike="noStrike" spc="-1" dirty="0" err="1">
                          <a:solidFill>
                            <a:schemeClr val="dk1"/>
                          </a:solidFill>
                          <a:latin typeface="Calibri"/>
                        </a:rPr>
                        <a:t>Perimenopause</a:t>
                      </a:r>
                      <a:r>
                        <a:rPr lang="de-DE" sz="1800" b="0" strike="noStrike" spc="-1" dirty="0">
                          <a:solidFill>
                            <a:schemeClr val="dk1"/>
                          </a:solidFill>
                          <a:latin typeface="Calibri"/>
                        </a:rPr>
                        <a:t> und der Menopause, Chat in Gruppengesprächen oder einzeln), forschungsgestützte Kurse und Tutorials, regelmäßige Live-Veranstaltungen mit Menopause-Experten</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71249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7">
            <a:extLst>
              <a:ext uri="{FF2B5EF4-FFF2-40B4-BE49-F238E27FC236}">
                <a16:creationId xmlns:a16="http://schemas.microsoft.com/office/drawing/2014/main" id="{C0DFA73F-FDC8-497A-8912-CA8C28C95043}"/>
              </a:ext>
            </a:extLst>
          </p:cNvPr>
          <p:cNvSpPr/>
          <p:nvPr/>
        </p:nvSpPr>
        <p:spPr>
          <a:xfrm>
            <a:off x="10230522" y="-3933"/>
            <a:ext cx="1960218"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rPr>
              <a:t>7.1.6 Menopause</a:t>
            </a:r>
            <a:endParaRPr lang="en-US" dirty="0">
              <a:solidFill>
                <a:schemeClr val="bg1"/>
              </a:solidFill>
            </a:endParaRPr>
          </a:p>
        </p:txBody>
      </p:sp>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66154" y="394636"/>
            <a:ext cx="11059692" cy="605096"/>
          </a:xfrm>
        </p:spPr>
        <p:txBody>
          <a:bodyPr>
            <a:normAutofit/>
          </a:bodyPr>
          <a:lstStyle/>
          <a:p>
            <a:pPr algn="ctr"/>
            <a:r>
              <a:rPr lang="it-IT" dirty="0"/>
              <a:t>Menopause Apps</a:t>
            </a:r>
            <a:endParaRPr lang="en-US" dirty="0">
              <a:solidFill>
                <a:srgbClr val="C00000"/>
              </a:solidFill>
            </a:endParaRPr>
          </a:p>
        </p:txBody>
      </p:sp>
      <p:sp>
        <p:nvSpPr>
          <p:cNvPr id="2" name="Rettangolo 1">
            <a:extLst>
              <a:ext uri="{FF2B5EF4-FFF2-40B4-BE49-F238E27FC236}">
                <a16:creationId xmlns:a16="http://schemas.microsoft.com/office/drawing/2014/main" id="{A8E38ACB-0585-4C12-B1B4-27D6BE1D81DB}"/>
              </a:ext>
            </a:extLst>
          </p:cNvPr>
          <p:cNvSpPr/>
          <p:nvPr/>
        </p:nvSpPr>
        <p:spPr>
          <a:xfrm>
            <a:off x="566153" y="1099456"/>
            <a:ext cx="11059691" cy="4801314"/>
          </a:xfrm>
          <a:prstGeom prst="rect">
            <a:avLst/>
          </a:prstGeom>
        </p:spPr>
        <p:txBody>
          <a:bodyPr wrap="square">
            <a:spAutoFit/>
          </a:bodyPr>
          <a:lstStyle/>
          <a:p>
            <a:pPr>
              <a:defRPr/>
            </a:pPr>
            <a:r>
              <a:rPr lang="en-GB" sz="2000" b="1" dirty="0"/>
              <a:t>Videos:</a:t>
            </a:r>
          </a:p>
          <a:p>
            <a:pPr>
              <a:defRPr/>
            </a:pPr>
            <a:endParaRPr lang="en-GB" b="1" dirty="0"/>
          </a:p>
          <a:p>
            <a:pPr>
              <a:defRPr/>
            </a:pPr>
            <a:endParaRPr lang="en-GB" b="1" dirty="0"/>
          </a:p>
          <a:p>
            <a:pPr algn="ctr">
              <a:defRPr/>
            </a:pPr>
            <a:r>
              <a:rPr lang="en-GB" b="1" u="sng" dirty="0">
                <a:hlinkClick r:id="rId3"/>
              </a:rPr>
              <a:t>https://www.youtube.com/watch?v=fYUk55D69OE</a:t>
            </a:r>
            <a:r>
              <a:rPr lang="en-GB" b="1" dirty="0"/>
              <a:t> - </a:t>
            </a:r>
            <a:r>
              <a:rPr lang="en-GB" b="1" dirty="0" err="1"/>
              <a:t>Femilog</a:t>
            </a:r>
            <a:r>
              <a:rPr lang="en-GB" b="1" dirty="0"/>
              <a:t>®: </a:t>
            </a:r>
            <a:r>
              <a:rPr lang="en-GB" b="1" dirty="0" err="1"/>
              <a:t>Menopause+Mental</a:t>
            </a:r>
            <a:r>
              <a:rPr lang="en-GB" b="1" dirty="0"/>
              <a:t> Care (</a:t>
            </a:r>
            <a:r>
              <a:rPr lang="en-GB" b="1" dirty="0" err="1"/>
              <a:t>Englisch</a:t>
            </a:r>
            <a:r>
              <a:rPr lang="en-GB" b="1" dirty="0"/>
              <a:t>)</a:t>
            </a:r>
          </a:p>
          <a:p>
            <a:pPr algn="ctr">
              <a:defRPr/>
            </a:pPr>
            <a:endParaRPr lang="en-GB" b="1" dirty="0"/>
          </a:p>
          <a:p>
            <a:pPr algn="ctr">
              <a:defRPr/>
            </a:pPr>
            <a:endParaRPr lang="en-GB" b="1" dirty="0"/>
          </a:p>
          <a:p>
            <a:pPr algn="ctr">
              <a:defRPr/>
            </a:pPr>
            <a:r>
              <a:rPr lang="en-GB" b="1" u="sng" dirty="0">
                <a:solidFill>
                  <a:srgbClr val="0070C0"/>
                </a:solidFill>
              </a:rPr>
              <a:t>https://www.youtube.com/shorts/oZbh8sUU6yE</a:t>
            </a:r>
            <a:r>
              <a:rPr lang="en-GB" b="1" dirty="0">
                <a:solidFill>
                  <a:srgbClr val="0070C0"/>
                </a:solidFill>
              </a:rPr>
              <a:t> </a:t>
            </a:r>
            <a:r>
              <a:rPr lang="en-GB" b="1" dirty="0"/>
              <a:t>- </a:t>
            </a:r>
            <a:r>
              <a:rPr lang="en-US" b="1" dirty="0"/>
              <a:t>Menopause app - Health &amp; Her (</a:t>
            </a:r>
            <a:r>
              <a:rPr lang="en-US" b="1" dirty="0" err="1"/>
              <a:t>Englisch</a:t>
            </a:r>
            <a:r>
              <a:rPr lang="en-US" b="1" dirty="0"/>
              <a:t>)</a:t>
            </a:r>
          </a:p>
          <a:p>
            <a:pPr algn="ctr">
              <a:defRPr/>
            </a:pPr>
            <a:endParaRPr lang="en-US" b="1" dirty="0"/>
          </a:p>
          <a:p>
            <a:pPr algn="ctr">
              <a:defRPr/>
            </a:pPr>
            <a:endParaRPr lang="en-US" b="1" dirty="0"/>
          </a:p>
          <a:p>
            <a:pPr algn="ctr">
              <a:defRPr/>
            </a:pPr>
            <a:r>
              <a:rPr lang="en-GB" b="1" dirty="0">
                <a:hlinkClick r:id="rId4"/>
              </a:rPr>
              <a:t>https://www.facebook.com/watch/?v=857751258924492</a:t>
            </a:r>
            <a:r>
              <a:rPr lang="en-GB" b="1" dirty="0"/>
              <a:t> – Balance Menopause App (</a:t>
            </a:r>
            <a:r>
              <a:rPr lang="en-GB" b="1" dirty="0" err="1"/>
              <a:t>Englisch</a:t>
            </a:r>
            <a:r>
              <a:rPr lang="en-GB" b="1" dirty="0"/>
              <a:t>)</a:t>
            </a:r>
          </a:p>
          <a:p>
            <a:pPr algn="ctr">
              <a:defRPr/>
            </a:pPr>
            <a:endParaRPr lang="en-GB" b="1" dirty="0"/>
          </a:p>
          <a:p>
            <a:pPr algn="ctr">
              <a:defRPr/>
            </a:pPr>
            <a:endParaRPr lang="en-GB" b="1" dirty="0"/>
          </a:p>
          <a:p>
            <a:pPr algn="ctr">
              <a:defRPr/>
            </a:pPr>
            <a:r>
              <a:rPr lang="en-GB" b="1" dirty="0">
                <a:hlinkClick r:id="rId5"/>
              </a:rPr>
              <a:t>https://www.youtube.com/watch?v=OLkRwMv2r7g</a:t>
            </a:r>
            <a:r>
              <a:rPr lang="en-GB" b="1" dirty="0"/>
              <a:t> – Omena (</a:t>
            </a:r>
            <a:r>
              <a:rPr lang="en-GB" b="1" dirty="0" err="1"/>
              <a:t>Französisch</a:t>
            </a:r>
            <a:r>
              <a:rPr lang="en-GB" b="1" dirty="0"/>
              <a:t>)</a:t>
            </a:r>
          </a:p>
          <a:p>
            <a:pPr algn="ctr">
              <a:defRPr/>
            </a:pPr>
            <a:endParaRPr lang="en-GB" b="1" dirty="0"/>
          </a:p>
          <a:p>
            <a:pPr algn="ctr">
              <a:defRPr/>
            </a:pPr>
            <a:r>
              <a:rPr lang="en-GB" b="1" dirty="0"/>
              <a:t/>
            </a:r>
            <a:br>
              <a:rPr lang="en-GB" b="1" dirty="0"/>
            </a:br>
            <a:r>
              <a:rPr lang="en-GB" b="1" dirty="0">
                <a:hlinkClick r:id="rId6"/>
              </a:rPr>
              <a:t>https://www.youtube.com/watch?v=VgG9vrqtzRU</a:t>
            </a:r>
            <a:r>
              <a:rPr lang="en-GB" b="1" dirty="0"/>
              <a:t> – perry (</a:t>
            </a:r>
            <a:r>
              <a:rPr lang="en-GB" b="1" dirty="0" err="1"/>
              <a:t>Englisch</a:t>
            </a:r>
            <a:r>
              <a:rPr lang="en-GB" b="1" dirty="0"/>
              <a:t>)</a:t>
            </a:r>
            <a:br>
              <a:rPr lang="en-GB" b="1" dirty="0"/>
            </a:br>
            <a:endParaRPr lang="en-GB" b="1" dirty="0"/>
          </a:p>
        </p:txBody>
      </p:sp>
    </p:spTree>
    <p:extLst>
      <p:ext uri="{BB962C8B-B14F-4D97-AF65-F5344CB8AC3E}">
        <p14:creationId xmlns:p14="http://schemas.microsoft.com/office/powerpoint/2010/main" val="38111057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7.1.7</a:t>
            </a:r>
            <a:r>
              <a:rPr lang="en-US" altLang="el-GR" dirty="0"/>
              <a:t/>
            </a:r>
            <a:br>
              <a:rPr lang="en-US" altLang="el-GR" dirty="0"/>
            </a:br>
            <a:r>
              <a:rPr lang="en-US" altLang="el-GR" dirty="0" err="1">
                <a:solidFill>
                  <a:srgbClr val="C01E24"/>
                </a:solidFill>
              </a:rPr>
              <a:t>Diskussion</a:t>
            </a:r>
            <a:r>
              <a:rPr lang="en-US" altLang="el-GR" dirty="0">
                <a:solidFill>
                  <a:srgbClr val="C01E24"/>
                </a:solidFill>
              </a:rPr>
              <a:t> und Evaluation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637260" cy="3731827"/>
          </a:xfrm>
        </p:spPr>
        <p:txBody>
          <a:bodyPr>
            <a:normAutofit/>
          </a:bodyPr>
          <a:lstStyle/>
          <a:p>
            <a:pPr marL="228600" indent="-228600" defTabSz="914400">
              <a:lnSpc>
                <a:spcPct val="150000"/>
              </a:lnSpc>
              <a:spcBef>
                <a:spcPts val="601"/>
              </a:spcBef>
              <a:spcAft>
                <a:spcPts val="601"/>
              </a:spcAft>
              <a:buClr>
                <a:srgbClr val="C01E24"/>
              </a:buClr>
              <a:buFont typeface="Wingdings" charset="2"/>
              <a:buChar char=""/>
            </a:pPr>
            <a:r>
              <a:rPr lang="de-DE" sz="2000" b="0" strike="noStrike" spc="-1" dirty="0">
                <a:solidFill>
                  <a:schemeClr val="dk1"/>
                </a:solidFill>
                <a:latin typeface="Calibri"/>
              </a:rPr>
              <a:t>Beseitigung und Klärung von Missverständnissen, die sich aus allen vorangegangenen theoretischen Informationen ergeben haben.</a:t>
            </a:r>
            <a:endParaRPr lang="de-DE" sz="2000" b="0" strike="noStrike" spc="-1" dirty="0">
              <a:solidFill>
                <a:srgbClr val="000000"/>
              </a:solidFill>
              <a:latin typeface="Arial"/>
            </a:endParaRPr>
          </a:p>
          <a:p>
            <a:pPr marL="228600" indent="-228600" defTabSz="914400">
              <a:lnSpc>
                <a:spcPct val="150000"/>
              </a:lnSpc>
              <a:spcBef>
                <a:spcPts val="601"/>
              </a:spcBef>
              <a:spcAft>
                <a:spcPts val="601"/>
              </a:spcAft>
              <a:buClr>
                <a:srgbClr val="C01E24"/>
              </a:buClr>
              <a:buFont typeface="Wingdings" charset="2"/>
              <a:buChar char=""/>
            </a:pPr>
            <a:r>
              <a:rPr lang="de-DE" sz="2000" b="0" strike="noStrike" spc="-1" dirty="0">
                <a:solidFill>
                  <a:schemeClr val="dk1"/>
                </a:solidFill>
                <a:latin typeface="Calibri"/>
              </a:rPr>
              <a:t>Sicherstellen, dass der Inhalt des Moduls in der Tiefe verstanden wird. </a:t>
            </a:r>
            <a:endParaRPr lang="de-DE" sz="2000" b="0" strike="noStrike" spc="-1" dirty="0">
              <a:solidFill>
                <a:srgbClr val="000000"/>
              </a:solidFill>
              <a:latin typeface="Arial"/>
            </a:endParaRPr>
          </a:p>
          <a:p>
            <a:pPr marL="228600" indent="-228600" defTabSz="914400">
              <a:lnSpc>
                <a:spcPct val="150000"/>
              </a:lnSpc>
              <a:spcBef>
                <a:spcPts val="601"/>
              </a:spcBef>
              <a:spcAft>
                <a:spcPts val="601"/>
              </a:spcAft>
              <a:buClr>
                <a:srgbClr val="C01E24"/>
              </a:buClr>
              <a:buFont typeface="Wingdings" charset="2"/>
              <a:buChar char=""/>
            </a:pPr>
            <a:r>
              <a:rPr lang="de-DE" sz="2000" b="0" strike="noStrike" spc="-1" dirty="0">
                <a:solidFill>
                  <a:schemeClr val="dk1"/>
                </a:solidFill>
                <a:latin typeface="Calibri"/>
              </a:rPr>
              <a:t>Das Modul zu evaluieren. </a:t>
            </a:r>
            <a:endParaRPr lang="de-DE" sz="2000" b="0" strike="noStrike" spc="-1" dirty="0">
              <a:solidFill>
                <a:srgbClr val="000000"/>
              </a:solidFill>
              <a:latin typeface="Arial"/>
            </a:endParaRPr>
          </a:p>
        </p:txBody>
      </p:sp>
      <p:pic>
        <p:nvPicPr>
          <p:cNvPr id="7" name="Picture 2" descr="Ambition abstract concept">
            <a:extLst>
              <a:ext uri="{FF2B5EF4-FFF2-40B4-BE49-F238E27FC236}">
                <a16:creationId xmlns:a16="http://schemas.microsoft.com/office/drawing/2014/main" id="{C5EAE1A7-C315-5C6D-9B5A-EC7E32E3F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150" y="1132728"/>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C54F960-78D6-3BBB-BC97-1B27322C8040}"/>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28210145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err="1"/>
              <a:t>Diskussion</a:t>
            </a:r>
            <a:endParaRPr lang="en-US" sz="2800" dirty="0"/>
          </a:p>
        </p:txBody>
      </p:sp>
      <p:sp>
        <p:nvSpPr>
          <p:cNvPr id="3" name="Θέση περιεχομένου 2"/>
          <p:cNvSpPr>
            <a:spLocks noGrp="1"/>
          </p:cNvSpPr>
          <p:nvPr>
            <p:ph idx="1"/>
          </p:nvPr>
        </p:nvSpPr>
        <p:spPr/>
        <p:txBody>
          <a:bodyPr/>
          <a:lstStyle/>
          <a:p>
            <a:pPr marL="228600" indent="-228600" defTabSz="914400">
              <a:lnSpc>
                <a:spcPct val="100000"/>
              </a:lnSpc>
              <a:spcBef>
                <a:spcPts val="601"/>
              </a:spcBef>
              <a:spcAft>
                <a:spcPts val="601"/>
              </a:spcAft>
              <a:buClr>
                <a:srgbClr val="C01E24"/>
              </a:buClr>
              <a:buFont typeface="Wingdings" charset="2"/>
              <a:buChar char=""/>
            </a:pPr>
            <a:r>
              <a:rPr lang="de-DE" sz="3200" b="0" i="1" strike="noStrike" spc="-1" dirty="0">
                <a:solidFill>
                  <a:schemeClr val="dk1"/>
                </a:solidFill>
                <a:latin typeface="Calibri"/>
              </a:rPr>
              <a:t>Fragen?</a:t>
            </a:r>
            <a:endParaRPr lang="de-DE" sz="32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endParaRPr lang="de-DE" sz="32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tabLst>
                <a:tab pos="0" algn="l"/>
              </a:tabLst>
            </a:pPr>
            <a:r>
              <a:rPr lang="de-DE" sz="3200" b="0" i="1" strike="noStrike" spc="-1" dirty="0">
                <a:solidFill>
                  <a:schemeClr val="dk1"/>
                </a:solidFill>
                <a:latin typeface="Calibri"/>
              </a:rPr>
              <a:t>Klärungen?</a:t>
            </a:r>
            <a:endParaRPr lang="de-DE" sz="32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endParaRPr lang="de-DE" sz="32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tabLst>
                <a:tab pos="0" algn="l"/>
              </a:tabLst>
            </a:pPr>
            <a:r>
              <a:rPr lang="de-DE" sz="3200" b="0" i="1" strike="noStrike" spc="-1" dirty="0">
                <a:solidFill>
                  <a:schemeClr val="dk1"/>
                </a:solidFill>
                <a:latin typeface="Calibri"/>
              </a:rPr>
              <a:t>Kommentare?</a:t>
            </a:r>
            <a:endParaRPr lang="de-DE" sz="32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endParaRPr lang="de-DE" sz="2200" b="0" strike="noStrike" spc="-1" dirty="0">
              <a:solidFill>
                <a:srgbClr val="000000"/>
              </a:solidFill>
              <a:latin typeface="Arial"/>
            </a:endParaRPr>
          </a:p>
        </p:txBody>
      </p:sp>
      <p:sp>
        <p:nvSpPr>
          <p:cNvPr id="9" name="Ορθογώνιο 7">
            <a:extLst>
              <a:ext uri="{FF2B5EF4-FFF2-40B4-BE49-F238E27FC236}">
                <a16:creationId xmlns:a16="http://schemas.microsoft.com/office/drawing/2014/main" id="{C0DFA73F-FDC8-497A-8912-CA8C28C95043}"/>
              </a:ext>
            </a:extLst>
          </p:cNvPr>
          <p:cNvSpPr/>
          <p:nvPr/>
        </p:nvSpPr>
        <p:spPr>
          <a:xfrm>
            <a:off x="9013371" y="0"/>
            <a:ext cx="3177369" cy="394636"/>
          </a:xfrm>
          <a:prstGeom prst="rect">
            <a:avLst/>
          </a:prstGeom>
          <a:solidFill>
            <a:srgbClr val="DDE0E5"/>
          </a:solidFill>
        </p:spPr>
        <p:txBody>
          <a:bodyPr vert="horz" lIns="91440" tIns="45720" rIns="91440" bIns="45720" rtlCol="0" anchor="ctr">
            <a:noAutofit/>
          </a:bodyPr>
          <a:lstStyle/>
          <a:p>
            <a:pPr algn="just">
              <a:lnSpc>
                <a:spcPct val="90000"/>
              </a:lnSpc>
              <a:spcBef>
                <a:spcPct val="0"/>
              </a:spcBef>
            </a:pPr>
            <a:r>
              <a:rPr lang="en-US" altLang="el-GR" dirty="0">
                <a:solidFill>
                  <a:schemeClr val="bg1"/>
                </a:solidFill>
              </a:rPr>
              <a:t>7.1.7 </a:t>
            </a:r>
            <a:r>
              <a:rPr lang="en-US" altLang="el-GR" dirty="0" err="1">
                <a:solidFill>
                  <a:schemeClr val="bg1"/>
                </a:solidFill>
              </a:rPr>
              <a:t>Diskussion</a:t>
            </a:r>
            <a:r>
              <a:rPr lang="en-US" altLang="el-GR" dirty="0">
                <a:solidFill>
                  <a:schemeClr val="bg1"/>
                </a:solidFill>
              </a:rPr>
              <a:t> und Evaluation</a:t>
            </a:r>
            <a:endParaRPr lang="en-US" dirty="0">
              <a:solidFill>
                <a:schemeClr val="bg1"/>
              </a:solidFill>
            </a:endParaRPr>
          </a:p>
        </p:txBody>
      </p:sp>
      <p:pic>
        <p:nvPicPr>
          <p:cNvPr id="1026"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888" y="1444081"/>
            <a:ext cx="4509286" cy="4509286"/>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n-US" sz="1200" dirty="0">
                <a:hlinkClick r:id="rId4"/>
              </a:rPr>
              <a:t>Quelle</a:t>
            </a:r>
            <a:r>
              <a:rPr lang="en-US" sz="1200" dirty="0"/>
              <a:t> | </a:t>
            </a:r>
            <a:r>
              <a:rPr lang="en-US" sz="1200" dirty="0" err="1">
                <a:hlinkClick r:id="rId5"/>
              </a:rPr>
              <a:t>Pixabay</a:t>
            </a:r>
            <a:r>
              <a:rPr lang="en-US" sz="1200" dirty="0">
                <a:hlinkClick r:id="rId5"/>
              </a:rPr>
              <a:t> </a:t>
            </a:r>
            <a:r>
              <a:rPr lang="en-US" sz="1200" dirty="0" err="1">
                <a:hlinkClick r:id="rId5"/>
              </a:rPr>
              <a:t>Lizenz</a:t>
            </a:r>
            <a:endParaRPr lang="en-US" sz="1200" dirty="0"/>
          </a:p>
        </p:txBody>
      </p:sp>
    </p:spTree>
    <p:extLst>
      <p:ext uri="{BB962C8B-B14F-4D97-AF65-F5344CB8AC3E}">
        <p14:creationId xmlns:p14="http://schemas.microsoft.com/office/powerpoint/2010/main" val="4226754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 </a:t>
            </a:r>
            <a:r>
              <a:rPr lang="en-GB" dirty="0" err="1"/>
              <a:t>Fragebogen</a:t>
            </a:r>
            <a:r>
              <a:rPr lang="en-GB" dirty="0"/>
              <a:t>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3359841913"/>
              </p:ext>
            </p:extLst>
          </p:nvPr>
        </p:nvGraphicFramePr>
        <p:xfrm>
          <a:off x="558000" y="2127443"/>
          <a:ext cx="11060110" cy="7416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defTabSz="914400">
                        <a:lnSpc>
                          <a:spcPct val="100000"/>
                        </a:lnSpc>
                      </a:pPr>
                      <a:r>
                        <a:rPr lang="de-DE" sz="1800" b="1" strike="noStrike" spc="-1" dirty="0">
                          <a:solidFill>
                            <a:schemeClr val="lt1"/>
                          </a:solidFill>
                          <a:latin typeface="Calibri"/>
                        </a:rPr>
                        <a:t>Der Inhalt des Moduls war anregend und interessant (Minimum 1, Maximum 5)</a:t>
                      </a:r>
                      <a:endParaRPr lang="de-DE" sz="1800" b="0" strike="noStrike" spc="-1" dirty="0">
                        <a:solidFill>
                          <a:srgbClr val="000000"/>
                        </a:solidFill>
                        <a:latin typeface="Arial"/>
                      </a:endParaRPr>
                    </a:p>
                  </a:txBody>
                  <a:tcPr/>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extLst>
                  <a:ext uri="{0D108BD9-81ED-4DB2-BD59-A6C34878D82A}">
                    <a16:rowId xmlns:a16="http://schemas.microsoft.com/office/drawing/2014/main" val="10000"/>
                  </a:ext>
                </a:extLst>
              </a:tr>
              <a:tr h="370840">
                <a:tc>
                  <a:txBody>
                    <a:bodyPr/>
                    <a:lstStyle/>
                    <a:p>
                      <a:pPr algn="ctr" defTabSz="914400">
                        <a:lnSpc>
                          <a:spcPct val="100000"/>
                        </a:lnSpc>
                      </a:pPr>
                      <a:r>
                        <a:rPr lang="en-US" sz="1800" b="0" strike="noStrike" spc="-1">
                          <a:solidFill>
                            <a:schemeClr val="dk1"/>
                          </a:solidFill>
                          <a:latin typeface="Calibri"/>
                        </a:rPr>
                        <a:t>1</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2</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3</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4</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dirty="0">
                          <a:solidFill>
                            <a:schemeClr val="dk1"/>
                          </a:solidFill>
                          <a:latin typeface="Calibri"/>
                        </a:rPr>
                        <a:t>5</a:t>
                      </a:r>
                      <a:endParaRPr lang="de-DE" sz="1800" b="0" strike="noStrike" spc="-1" dirty="0">
                        <a:solidFill>
                          <a:srgbClr val="000000"/>
                        </a:solidFill>
                        <a:latin typeface="Arial"/>
                      </a:endParaRPr>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341212042"/>
              </p:ext>
            </p:extLst>
          </p:nvPr>
        </p:nvGraphicFramePr>
        <p:xfrm>
          <a:off x="557582" y="3646419"/>
          <a:ext cx="11060110" cy="7416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defTabSz="914400">
                        <a:lnSpc>
                          <a:spcPct val="100000"/>
                        </a:lnSpc>
                      </a:pPr>
                      <a:r>
                        <a:rPr lang="de-DE" sz="1800" b="1" strike="noStrike" spc="-1" dirty="0">
                          <a:solidFill>
                            <a:schemeClr val="lt1"/>
                          </a:solidFill>
                          <a:latin typeface="Calibri"/>
                        </a:rPr>
                        <a:t>Der Inhalt des Moduls war klar, verständlich und leicht nachvollziehbar (Minimum 1, Maximum 5)</a:t>
                      </a:r>
                      <a:endParaRPr lang="de-DE" sz="1800" b="0" strike="noStrike" spc="-1" dirty="0">
                        <a:solidFill>
                          <a:srgbClr val="000000"/>
                        </a:solidFill>
                        <a:latin typeface="Arial"/>
                      </a:endParaRPr>
                    </a:p>
                  </a:txBody>
                  <a:tcPr/>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extLst>
                  <a:ext uri="{0D108BD9-81ED-4DB2-BD59-A6C34878D82A}">
                    <a16:rowId xmlns:a16="http://schemas.microsoft.com/office/drawing/2014/main" val="10000"/>
                  </a:ext>
                </a:extLst>
              </a:tr>
              <a:tr h="370840">
                <a:tc>
                  <a:txBody>
                    <a:bodyPr/>
                    <a:lstStyle/>
                    <a:p>
                      <a:pPr algn="ctr" defTabSz="914400">
                        <a:lnSpc>
                          <a:spcPct val="100000"/>
                        </a:lnSpc>
                      </a:pPr>
                      <a:r>
                        <a:rPr lang="en-US" sz="1800" b="0" strike="noStrike" spc="-1">
                          <a:solidFill>
                            <a:schemeClr val="dk1"/>
                          </a:solidFill>
                          <a:latin typeface="Calibri"/>
                        </a:rPr>
                        <a:t>1</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2</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3</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4</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dirty="0">
                          <a:solidFill>
                            <a:schemeClr val="dk1"/>
                          </a:solidFill>
                          <a:latin typeface="Calibri"/>
                        </a:rPr>
                        <a:t>5</a:t>
                      </a:r>
                      <a:endParaRPr lang="de-DE" sz="1800" b="0" strike="noStrike" spc="-1" dirty="0">
                        <a:solidFill>
                          <a:srgbClr val="000000"/>
                        </a:solidFill>
                        <a:latin typeface="Arial"/>
                      </a:endParaRPr>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250184682"/>
              </p:ext>
            </p:extLst>
          </p:nvPr>
        </p:nvGraphicFramePr>
        <p:xfrm>
          <a:off x="558000" y="5213962"/>
          <a:ext cx="11060110" cy="7416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defTabSz="914400">
                        <a:lnSpc>
                          <a:spcPct val="100000"/>
                        </a:lnSpc>
                      </a:pPr>
                      <a:r>
                        <a:rPr lang="de-DE" sz="1800" b="1" strike="noStrike" spc="-1" dirty="0">
                          <a:solidFill>
                            <a:schemeClr val="lt1"/>
                          </a:solidFill>
                          <a:latin typeface="Calibri"/>
                        </a:rPr>
                        <a:t>Der Trainer war gut vorbereitet  (Minimum1, Maximum 5) </a:t>
                      </a:r>
                      <a:endParaRPr lang="de-DE" sz="1800" b="0" strike="noStrike" spc="-1" dirty="0">
                        <a:solidFill>
                          <a:srgbClr val="000000"/>
                        </a:solidFill>
                        <a:latin typeface="Arial"/>
                      </a:endParaRPr>
                    </a:p>
                  </a:txBody>
                  <a:tcPr/>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extLst>
                  <a:ext uri="{0D108BD9-81ED-4DB2-BD59-A6C34878D82A}">
                    <a16:rowId xmlns:a16="http://schemas.microsoft.com/office/drawing/2014/main" val="10000"/>
                  </a:ext>
                </a:extLst>
              </a:tr>
              <a:tr h="370840">
                <a:tc>
                  <a:txBody>
                    <a:bodyPr/>
                    <a:lstStyle/>
                    <a:p>
                      <a:pPr algn="ctr" defTabSz="914400">
                        <a:lnSpc>
                          <a:spcPct val="100000"/>
                        </a:lnSpc>
                      </a:pPr>
                      <a:r>
                        <a:rPr lang="en-US" sz="1800" b="0" strike="noStrike" spc="-1">
                          <a:solidFill>
                            <a:schemeClr val="dk1"/>
                          </a:solidFill>
                          <a:latin typeface="Calibri"/>
                        </a:rPr>
                        <a:t>1</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2</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3</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4</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dirty="0">
                          <a:solidFill>
                            <a:schemeClr val="dk1"/>
                          </a:solidFill>
                          <a:latin typeface="Calibri"/>
                        </a:rPr>
                        <a:t>5</a:t>
                      </a:r>
                      <a:endParaRPr lang="de-DE" sz="1800" b="0" strike="noStrike" spc="-1" dirty="0">
                        <a:solidFill>
                          <a:srgbClr val="000000"/>
                        </a:solidFill>
                        <a:latin typeface="Aria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 </a:t>
            </a:r>
            <a:r>
              <a:rPr lang="en-GB" dirty="0" err="1"/>
              <a:t>Fragebogen</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4234560353"/>
              </p:ext>
            </p:extLst>
          </p:nvPr>
        </p:nvGraphicFramePr>
        <p:xfrm>
          <a:off x="558000" y="5212288"/>
          <a:ext cx="11060110" cy="7416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defTabSz="914400">
                        <a:lnSpc>
                          <a:spcPct val="100000"/>
                        </a:lnSpc>
                      </a:pPr>
                      <a:r>
                        <a:rPr lang="de-DE" sz="1800" b="1" strike="noStrike" spc="-1" dirty="0">
                          <a:solidFill>
                            <a:schemeClr val="lt1"/>
                          </a:solidFill>
                          <a:latin typeface="Calibri"/>
                        </a:rPr>
                        <a:t>Ich bin mit dem Modul insgesamt zufrieden (</a:t>
                      </a:r>
                      <a:r>
                        <a:rPr lang="de-DE" sz="1800" b="1" strike="noStrike" spc="-1" dirty="0">
                          <a:solidFill>
                            <a:schemeClr val="lt1"/>
                          </a:solidFill>
                          <a:latin typeface="+mn-lt"/>
                        </a:rPr>
                        <a:t>Minimum 1, Maximum 5</a:t>
                      </a:r>
                      <a:r>
                        <a:rPr lang="de-DE" sz="1800" b="1" strike="noStrike" spc="-1" dirty="0">
                          <a:solidFill>
                            <a:schemeClr val="lt1"/>
                          </a:solidFill>
                          <a:latin typeface="Calibri"/>
                        </a:rPr>
                        <a:t>)</a:t>
                      </a:r>
                      <a:endParaRPr lang="de-DE" sz="1800" b="0" strike="noStrike" spc="-1" dirty="0">
                        <a:solidFill>
                          <a:srgbClr val="000000"/>
                        </a:solidFill>
                        <a:latin typeface="Arial"/>
                      </a:endParaRPr>
                    </a:p>
                  </a:txBody>
                  <a:tcPr/>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extLst>
                  <a:ext uri="{0D108BD9-81ED-4DB2-BD59-A6C34878D82A}">
                    <a16:rowId xmlns:a16="http://schemas.microsoft.com/office/drawing/2014/main" val="10000"/>
                  </a:ext>
                </a:extLst>
              </a:tr>
              <a:tr h="370840">
                <a:tc>
                  <a:txBody>
                    <a:bodyPr/>
                    <a:lstStyle/>
                    <a:p>
                      <a:pPr algn="ctr" defTabSz="914400">
                        <a:lnSpc>
                          <a:spcPct val="100000"/>
                        </a:lnSpc>
                      </a:pPr>
                      <a:r>
                        <a:rPr lang="en-US" sz="1800" b="0" strike="noStrike" spc="-1">
                          <a:solidFill>
                            <a:schemeClr val="dk1"/>
                          </a:solidFill>
                          <a:latin typeface="Calibri"/>
                        </a:rPr>
                        <a:t>1</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2</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3</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4</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dirty="0">
                          <a:solidFill>
                            <a:schemeClr val="dk1"/>
                          </a:solidFill>
                          <a:latin typeface="Calibri"/>
                        </a:rPr>
                        <a:t>5</a:t>
                      </a:r>
                      <a:endParaRPr lang="de-DE" sz="1800" b="0" strike="noStrike" spc="-1" dirty="0">
                        <a:solidFill>
                          <a:srgbClr val="000000"/>
                        </a:solidFill>
                        <a:latin typeface="Arial"/>
                      </a:endParaRPr>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4235767925"/>
              </p:ext>
            </p:extLst>
          </p:nvPr>
        </p:nvGraphicFramePr>
        <p:xfrm>
          <a:off x="558000" y="3646420"/>
          <a:ext cx="11060110" cy="7416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defTabSz="914400">
                        <a:lnSpc>
                          <a:spcPct val="100000"/>
                        </a:lnSpc>
                      </a:pPr>
                      <a:r>
                        <a:rPr lang="de-DE" sz="1800" b="1" strike="noStrike" spc="-1" dirty="0">
                          <a:solidFill>
                            <a:schemeClr val="lt1"/>
                          </a:solidFill>
                          <a:latin typeface="Calibri"/>
                        </a:rPr>
                        <a:t> Ich würde dieses Modul weiter empfehlen (</a:t>
                      </a:r>
                      <a:r>
                        <a:rPr lang="de-DE" sz="1800" b="1" strike="noStrike" spc="-1" dirty="0">
                          <a:solidFill>
                            <a:schemeClr val="lt1"/>
                          </a:solidFill>
                          <a:latin typeface="+mn-lt"/>
                        </a:rPr>
                        <a:t>Minimum 1, Maximum 5</a:t>
                      </a:r>
                      <a:r>
                        <a:rPr lang="de-DE" sz="1800" b="1" strike="noStrike" spc="-1" dirty="0">
                          <a:solidFill>
                            <a:schemeClr val="lt1"/>
                          </a:solidFill>
                          <a:latin typeface="Calibri"/>
                        </a:rPr>
                        <a:t>)</a:t>
                      </a:r>
                      <a:endParaRPr lang="de-DE" sz="1800" b="0" strike="noStrike" spc="-1" dirty="0">
                        <a:solidFill>
                          <a:srgbClr val="000000"/>
                        </a:solidFill>
                        <a:latin typeface="Arial"/>
                      </a:endParaRPr>
                    </a:p>
                  </a:txBody>
                  <a:tcPr/>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tc hMerge="1">
                  <a:txBody>
                    <a:bodyPr/>
                    <a:lstStyle/>
                    <a:p>
                      <a:endParaRPr lang="de-DE" sz="1800" b="0" strike="noStrike" spc="-1">
                        <a:solidFill>
                          <a:srgbClr val="000000"/>
                        </a:solidFill>
                        <a:latin typeface="Arial"/>
                      </a:endParaRPr>
                    </a:p>
                  </a:txBody>
                  <a:tcPr marL="90000" marR="90000"/>
                </a:tc>
                <a:extLst>
                  <a:ext uri="{0D108BD9-81ED-4DB2-BD59-A6C34878D82A}">
                    <a16:rowId xmlns:a16="http://schemas.microsoft.com/office/drawing/2014/main" val="10000"/>
                  </a:ext>
                </a:extLst>
              </a:tr>
              <a:tr h="370840">
                <a:tc>
                  <a:txBody>
                    <a:bodyPr/>
                    <a:lstStyle/>
                    <a:p>
                      <a:pPr algn="ctr" defTabSz="914400">
                        <a:lnSpc>
                          <a:spcPct val="100000"/>
                        </a:lnSpc>
                      </a:pPr>
                      <a:r>
                        <a:rPr lang="en-US" sz="1800" b="0" strike="noStrike" spc="-1">
                          <a:solidFill>
                            <a:schemeClr val="dk1"/>
                          </a:solidFill>
                          <a:latin typeface="Calibri"/>
                        </a:rPr>
                        <a:t>1</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2</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3</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a:solidFill>
                            <a:schemeClr val="dk1"/>
                          </a:solidFill>
                          <a:latin typeface="Calibri"/>
                        </a:rPr>
                        <a:t>4</a:t>
                      </a:r>
                      <a:endParaRPr lang="de-DE" sz="1800" b="0" strike="noStrike" spc="-1">
                        <a:solidFill>
                          <a:srgbClr val="000000"/>
                        </a:solidFill>
                        <a:latin typeface="Arial"/>
                      </a:endParaRPr>
                    </a:p>
                  </a:txBody>
                  <a:tcPr/>
                </a:tc>
                <a:tc>
                  <a:txBody>
                    <a:bodyPr/>
                    <a:lstStyle/>
                    <a:p>
                      <a:pPr algn="ctr" defTabSz="914400">
                        <a:lnSpc>
                          <a:spcPct val="100000"/>
                        </a:lnSpc>
                      </a:pPr>
                      <a:r>
                        <a:rPr lang="en-US" sz="1800" b="0" strike="noStrike" spc="-1" dirty="0">
                          <a:solidFill>
                            <a:schemeClr val="dk1"/>
                          </a:solidFill>
                          <a:latin typeface="Calibri"/>
                        </a:rPr>
                        <a:t>5</a:t>
                      </a:r>
                      <a:endParaRPr lang="de-DE" sz="1800" b="0" strike="noStrike" spc="-1" dirty="0">
                        <a:solidFill>
                          <a:srgbClr val="000000"/>
                        </a:solidFill>
                        <a:latin typeface="Arial"/>
                      </a:endParaRPr>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3557837911"/>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modul</a:t>
                      </a:r>
                      <a:r>
                        <a:rPr lang="en-US" sz="2000" baseline="0" dirty="0"/>
                        <a:t>e enhanced </a:t>
                      </a:r>
                      <a:r>
                        <a:rPr lang="en-GB" sz="2000" baseline="0" dirty="0"/>
                        <a:t>my knowledge of the subject matter </a:t>
                      </a:r>
                      <a:r>
                        <a:rPr lang="en-US" sz="1800" i="1" baseline="0" dirty="0"/>
                        <a:t>(1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3" name="Θέση περιεχομένου 6">
            <a:extLst>
              <a:ext uri="{FF2B5EF4-FFF2-40B4-BE49-F238E27FC236}">
                <a16:creationId xmlns:a16="http://schemas.microsoft.com/office/drawing/2014/main" id="{1A04CB4A-18D3-9DDB-B6CD-A637A69916AF}"/>
              </a:ext>
            </a:extLst>
          </p:cNvPr>
          <p:cNvGraphicFramePr/>
          <p:nvPr>
            <p:extLst>
              <p:ext uri="{D42A27DB-BD31-4B8C-83A1-F6EECF244321}">
                <p14:modId xmlns:p14="http://schemas.microsoft.com/office/powerpoint/2010/main" val="3621988389"/>
              </p:ext>
            </p:extLst>
          </p:nvPr>
        </p:nvGraphicFramePr>
        <p:xfrm>
          <a:off x="557640" y="2123280"/>
          <a:ext cx="11059200" cy="741600"/>
        </p:xfrm>
        <a:graphic>
          <a:graphicData uri="http://schemas.openxmlformats.org/drawingml/2006/table">
            <a:tbl>
              <a:tblPr/>
              <a:tblGrid>
                <a:gridCol w="2211840">
                  <a:extLst>
                    <a:ext uri="{9D8B030D-6E8A-4147-A177-3AD203B41FA5}">
                      <a16:colId xmlns:a16="http://schemas.microsoft.com/office/drawing/2014/main" val="20000"/>
                    </a:ext>
                  </a:extLst>
                </a:gridCol>
                <a:gridCol w="2211840">
                  <a:extLst>
                    <a:ext uri="{9D8B030D-6E8A-4147-A177-3AD203B41FA5}">
                      <a16:colId xmlns:a16="http://schemas.microsoft.com/office/drawing/2014/main" val="20001"/>
                    </a:ext>
                  </a:extLst>
                </a:gridCol>
                <a:gridCol w="2211840">
                  <a:extLst>
                    <a:ext uri="{9D8B030D-6E8A-4147-A177-3AD203B41FA5}">
                      <a16:colId xmlns:a16="http://schemas.microsoft.com/office/drawing/2014/main" val="20002"/>
                    </a:ext>
                  </a:extLst>
                </a:gridCol>
                <a:gridCol w="2211840">
                  <a:extLst>
                    <a:ext uri="{9D8B030D-6E8A-4147-A177-3AD203B41FA5}">
                      <a16:colId xmlns:a16="http://schemas.microsoft.com/office/drawing/2014/main" val="20003"/>
                    </a:ext>
                  </a:extLst>
                </a:gridCol>
                <a:gridCol w="2211840">
                  <a:extLst>
                    <a:ext uri="{9D8B030D-6E8A-4147-A177-3AD203B41FA5}">
                      <a16:colId xmlns:a16="http://schemas.microsoft.com/office/drawing/2014/main" val="20004"/>
                    </a:ext>
                  </a:extLst>
                </a:gridCol>
              </a:tblGrid>
              <a:tr h="370800">
                <a:tc gridSpan="5">
                  <a:txBody>
                    <a:bodyPr/>
                    <a:lstStyle/>
                    <a:p>
                      <a:pPr defTabSz="914400">
                        <a:lnSpc>
                          <a:spcPct val="100000"/>
                        </a:lnSpc>
                      </a:pPr>
                      <a:r>
                        <a:rPr lang="de-DE" sz="1800" b="1" strike="noStrike" spc="-1" dirty="0">
                          <a:solidFill>
                            <a:schemeClr val="lt1"/>
                          </a:solidFill>
                          <a:latin typeface="Calibri"/>
                        </a:rPr>
                        <a:t>Das Modul hat mein Wissen über das Fachgebiet erweitert (</a:t>
                      </a:r>
                      <a:r>
                        <a:rPr lang="de-DE" sz="1800" b="1" strike="noStrike" spc="-1" dirty="0">
                          <a:solidFill>
                            <a:schemeClr val="lt1"/>
                          </a:solidFill>
                          <a:latin typeface="+mn-lt"/>
                        </a:rPr>
                        <a:t>Minimum 1, Maximum 5</a:t>
                      </a:r>
                      <a:r>
                        <a:rPr lang="de-DE" sz="1800" b="1" strike="noStrike" spc="-1" dirty="0">
                          <a:solidFill>
                            <a:schemeClr val="lt1"/>
                          </a:solidFill>
                          <a:latin typeface="Calibri"/>
                        </a:rPr>
                        <a:t>) </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hMerge="1">
                  <a:txBody>
                    <a:bodyPr/>
                    <a:lstStyle/>
                    <a:p>
                      <a:endParaRPr lang="de-DE"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de-DE"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de-DE"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de-DE"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370800">
                <a:tc>
                  <a:txBody>
                    <a:bodyPr/>
                    <a:lstStyle/>
                    <a:p>
                      <a:pPr algn="ctr" defTabSz="914400">
                        <a:lnSpc>
                          <a:spcPct val="100000"/>
                        </a:lnSpc>
                      </a:pPr>
                      <a:r>
                        <a:rPr lang="en-US" sz="1800" b="0" strike="noStrike" spc="-1">
                          <a:solidFill>
                            <a:schemeClr val="dk1"/>
                          </a:solidFill>
                          <a:latin typeface="Calibri"/>
                        </a:rPr>
                        <a:t>1</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ctr" defTabSz="914400">
                        <a:lnSpc>
                          <a:spcPct val="100000"/>
                        </a:lnSpc>
                      </a:pPr>
                      <a:r>
                        <a:rPr lang="en-US" sz="1800" b="0" strike="noStrike" spc="-1">
                          <a:solidFill>
                            <a:schemeClr val="dk1"/>
                          </a:solidFill>
                          <a:latin typeface="Calibri"/>
                        </a:rPr>
                        <a:t>2</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00000"/>
                        </a:lnSpc>
                      </a:pPr>
                      <a:r>
                        <a:rPr lang="en-US" sz="1800" b="0" strike="noStrike" spc="-1">
                          <a:solidFill>
                            <a:schemeClr val="dk1"/>
                          </a:solidFill>
                          <a:latin typeface="Calibri"/>
                        </a:rPr>
                        <a:t>3</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00000"/>
                        </a:lnSpc>
                      </a:pPr>
                      <a:r>
                        <a:rPr lang="en-US" sz="1800" b="0" strike="noStrike" spc="-1">
                          <a:solidFill>
                            <a:schemeClr val="dk1"/>
                          </a:solidFill>
                          <a:latin typeface="Calibri"/>
                        </a:rPr>
                        <a:t>4</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ctr" defTabSz="914400">
                        <a:lnSpc>
                          <a:spcPct val="100000"/>
                        </a:lnSpc>
                      </a:pPr>
                      <a:r>
                        <a:rPr lang="en-US" sz="1800" b="0" strike="noStrike" spc="-1" dirty="0">
                          <a:solidFill>
                            <a:schemeClr val="dk1"/>
                          </a:solidFill>
                          <a:latin typeface="Calibri"/>
                        </a:rPr>
                        <a:t>5</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Referenzen</a:t>
            </a:r>
            <a:r>
              <a:rPr lang="it-IT" dirty="0">
                <a:solidFill>
                  <a:srgbClr val="C01E24"/>
                </a:solidFill>
              </a:rPr>
              <a:t> und </a:t>
            </a:r>
            <a:r>
              <a:rPr lang="it-IT" dirty="0" err="1">
                <a:solidFill>
                  <a:srgbClr val="C01E24"/>
                </a:solidFill>
              </a:rPr>
              <a:t>weiterführende</a:t>
            </a:r>
            <a:r>
              <a:rPr lang="it-IT" dirty="0">
                <a:solidFill>
                  <a:srgbClr val="C01E24"/>
                </a:solidFill>
              </a:rPr>
              <a:t> </a:t>
            </a:r>
            <a:r>
              <a:rPr lang="it-IT" dirty="0" err="1">
                <a:solidFill>
                  <a:srgbClr val="C01E24"/>
                </a:solidFill>
              </a:rPr>
              <a:t>Literatur</a:t>
            </a:r>
            <a:r>
              <a:rPr lang="it-IT" dirty="0">
                <a:solidFill>
                  <a:srgbClr val="C01E24"/>
                </a:solidFill>
              </a:rPr>
              <a:t> </a:t>
            </a:r>
            <a:r>
              <a:rPr lang="en-GB" dirty="0">
                <a:solidFill>
                  <a:srgbClr val="C01E24"/>
                </a:solidFill>
              </a:rPr>
              <a:t> (1)</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Women’s health. 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https://www.who.int/health-topics/women-s-health</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Gender and health. Retrieved 29.11.23 from: </a:t>
            </a:r>
            <a:r>
              <a:rPr lang="en-US" sz="1400" u="sng" dirty="0">
                <a:solidFill>
                  <a:srgbClr val="0563C1"/>
                </a:solidFill>
                <a:ea typeface="MyriadPro-Regular"/>
                <a:cs typeface="Times New Roman" panose="02020603050405020304" pitchFamily="18" charset="0"/>
              </a:rPr>
              <a:t>https://www.who.int/health-topics/gender#tab=tab_1</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27 June 2022. </a:t>
            </a:r>
            <a:r>
              <a:rPr lang="en-US" sz="1400" dirty="0"/>
              <a:t>WHO guideline on self-care interventions for health and well-being, 2022 revision</a:t>
            </a:r>
            <a:r>
              <a:rPr lang="en-US" sz="1400" dirty="0">
                <a:ea typeface="MyriadPro-Regular"/>
                <a:cs typeface="Times New Roman" panose="02020603050405020304" pitchFamily="18" charset="0"/>
              </a:rPr>
              <a:t>. Retrieved 29.11.23 from: </a:t>
            </a:r>
            <a:r>
              <a:rPr lang="en-US" sz="1400" dirty="0">
                <a:ea typeface="MyriadPro-Regular"/>
                <a:cs typeface="Times New Roman" panose="02020603050405020304" pitchFamily="18" charset="0"/>
                <a:hlinkClick r:id="rId3"/>
              </a:rPr>
              <a:t>https://www.who.int/publications/i/item/9789240052192</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Self-care interventions for health. Retrieved 29.11.23 from: </a:t>
            </a:r>
            <a:r>
              <a:rPr lang="en-US" sz="1400" u="sng" dirty="0">
                <a:solidFill>
                  <a:srgbClr val="0563C1"/>
                </a:solidFill>
                <a:ea typeface="MyriadPro-Regular"/>
                <a:cs typeface="Times New Roman" panose="02020603050405020304" pitchFamily="18" charset="0"/>
              </a:rPr>
              <a:t>https://www.who.int/health-topics/self-care#tab=tab_1</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Medecins</a:t>
            </a:r>
            <a:r>
              <a:rPr lang="en-US" sz="1400" dirty="0">
                <a:ea typeface="MyriadPro-Regular"/>
                <a:cs typeface="Times New Roman" panose="02020603050405020304" pitchFamily="18" charset="0"/>
              </a:rPr>
              <a:t> Sans </a:t>
            </a:r>
            <a:r>
              <a:rPr lang="en-US" sz="1400" dirty="0" err="1">
                <a:ea typeface="MyriadPro-Regular"/>
                <a:cs typeface="Times New Roman" panose="02020603050405020304" pitchFamily="18" charset="0"/>
              </a:rPr>
              <a:t>Frontieres</a:t>
            </a:r>
            <a:r>
              <a:rPr lang="en-US" sz="1400" dirty="0">
                <a:ea typeface="MyriadPro-Regular"/>
                <a:cs typeface="Times New Roman" panose="02020603050405020304" pitchFamily="18" charset="0"/>
              </a:rPr>
              <a:t>/Doctors Without Borders. Self-care Tips for Managing Your Own Health. Retrieved 29.11.23 from: </a:t>
            </a:r>
            <a:r>
              <a:rPr lang="en-US" sz="1400" dirty="0">
                <a:ea typeface="MyriadPro-Regular"/>
                <a:cs typeface="Times New Roman" panose="02020603050405020304" pitchFamily="18" charset="0"/>
                <a:hlinkClick r:id="rId4"/>
              </a:rPr>
              <a:t>https://msf.org.au/self-care-tips-managing-your-own-health</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err="1">
                <a:cs typeface="Times New Roman" panose="02020603050405020304" pitchFamily="18" charset="0"/>
              </a:rPr>
              <a:t>Medecins</a:t>
            </a:r>
            <a:r>
              <a:rPr lang="en-US" sz="1400" dirty="0">
                <a:cs typeface="Times New Roman" panose="02020603050405020304" pitchFamily="18" charset="0"/>
              </a:rPr>
              <a:t> Sans </a:t>
            </a:r>
            <a:r>
              <a:rPr lang="en-US" sz="1400" dirty="0" err="1">
                <a:cs typeface="Times New Roman" panose="02020603050405020304" pitchFamily="18" charset="0"/>
              </a:rPr>
              <a:t>Frontieres</a:t>
            </a:r>
            <a:r>
              <a:rPr lang="en-US" sz="1400" dirty="0">
                <a:cs typeface="Times New Roman" panose="02020603050405020304" pitchFamily="18" charset="0"/>
              </a:rPr>
              <a:t>. 4 March 2021. </a:t>
            </a:r>
            <a:r>
              <a:rPr lang="en-US" sz="1400" dirty="0"/>
              <a:t>Practicing self-care: empowering women to manage their own health</a:t>
            </a:r>
            <a:r>
              <a:rPr lang="en-US" sz="1400" dirty="0">
                <a:cs typeface="Times New Roman" panose="02020603050405020304" pitchFamily="18" charset="0"/>
              </a:rPr>
              <a:t>. Retrieved 29.11.23 from: </a:t>
            </a:r>
            <a:r>
              <a:rPr lang="en-US" sz="1400" dirty="0">
                <a:cs typeface="Times New Roman" panose="02020603050405020304" pitchFamily="18" charset="0"/>
                <a:hlinkClick r:id="rId5"/>
              </a:rPr>
              <a:t>https://www.msf.org/empowering-women-practice-self-care</a:t>
            </a:r>
            <a:r>
              <a:rPr lang="en-US" sz="1400" dirty="0">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de-DE" sz="1400" dirty="0"/>
              <a:t>C. McClure. </a:t>
            </a:r>
            <a:r>
              <a:rPr lang="en-US" sz="1400" dirty="0"/>
              <a:t>12 </a:t>
            </a:r>
            <a:r>
              <a:rPr lang="en-US" sz="1400" dirty="0" err="1"/>
              <a:t>femtech</a:t>
            </a:r>
            <a:r>
              <a:rPr lang="en-US" sz="1400" dirty="0"/>
              <a:t> apps helping women take control of their health</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6"/>
              </a:rPr>
              <a:t>https://www.thriveagency.uk/insights/12-femtech-apps-helping-women-take-control-of-their-health/</a:t>
            </a:r>
            <a:r>
              <a:rPr lang="de-DE" sz="1400" dirty="0"/>
              <a:t> </a:t>
            </a:r>
          </a:p>
          <a:p>
            <a:pPr marL="342900" indent="-342900">
              <a:lnSpc>
                <a:spcPct val="130000"/>
              </a:lnSpc>
              <a:buFont typeface="Arial" panose="020B0604020202020204" pitchFamily="34" charset="0"/>
              <a:buChar char="•"/>
              <a:tabLst>
                <a:tab pos="457200" algn="l"/>
              </a:tabLst>
            </a:pPr>
            <a:r>
              <a:rPr lang="de-DE" sz="1400" dirty="0"/>
              <a:t>J. E. McLaughlin. September 2022. Menstrual Cycle. </a:t>
            </a:r>
            <a:r>
              <a:rPr lang="de-DE" sz="1400" dirty="0" err="1"/>
              <a:t>Retrieved</a:t>
            </a:r>
            <a:r>
              <a:rPr lang="de-DE" sz="1400" dirty="0"/>
              <a:t> 29.11.23 </a:t>
            </a:r>
            <a:r>
              <a:rPr lang="de-DE" sz="1400" dirty="0" err="1"/>
              <a:t>from</a:t>
            </a:r>
            <a:r>
              <a:rPr lang="de-DE" sz="1400" dirty="0"/>
              <a:t>: </a:t>
            </a:r>
            <a:r>
              <a:rPr lang="de-DE" sz="1400" dirty="0">
                <a:hlinkClick r:id="rId7"/>
              </a:rPr>
              <a:t>https://www.msdmanuals.com/home/women-s-health-issues/biology-of-the-female-reproductive-system/menstrual-cycle</a:t>
            </a:r>
            <a:r>
              <a:rPr lang="de-DE" sz="1400" dirty="0"/>
              <a:t> </a:t>
            </a:r>
          </a:p>
          <a:p>
            <a:pPr marL="342900" indent="-342900">
              <a:lnSpc>
                <a:spcPct val="130000"/>
              </a:lnSpc>
              <a:buFont typeface="Arial" panose="020B0604020202020204" pitchFamily="34" charset="0"/>
              <a:buChar char="•"/>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27534613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Referenzen</a:t>
            </a:r>
            <a:r>
              <a:rPr lang="it-IT" dirty="0">
                <a:solidFill>
                  <a:srgbClr val="C01E24"/>
                </a:solidFill>
              </a:rPr>
              <a:t> und </a:t>
            </a:r>
            <a:r>
              <a:rPr lang="it-IT" dirty="0" err="1">
                <a:solidFill>
                  <a:srgbClr val="C01E24"/>
                </a:solidFill>
              </a:rPr>
              <a:t>weiterführende</a:t>
            </a:r>
            <a:r>
              <a:rPr lang="it-IT" dirty="0">
                <a:solidFill>
                  <a:srgbClr val="C01E24"/>
                </a:solidFill>
              </a:rPr>
              <a:t> </a:t>
            </a:r>
            <a:r>
              <a:rPr lang="it-IT" dirty="0" err="1">
                <a:solidFill>
                  <a:srgbClr val="C01E24"/>
                </a:solidFill>
              </a:rPr>
              <a:t>Literatur</a:t>
            </a:r>
            <a:r>
              <a:rPr lang="it-IT" dirty="0">
                <a:solidFill>
                  <a:srgbClr val="C01E24"/>
                </a:solidFill>
              </a:rPr>
              <a:t> </a:t>
            </a:r>
            <a:r>
              <a:rPr lang="en-GB" dirty="0">
                <a:solidFill>
                  <a:srgbClr val="C01E24"/>
                </a:solidFill>
              </a:rPr>
              <a:t> (2)</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Women’sHealth</a:t>
            </a:r>
            <a:r>
              <a:rPr lang="en-US" sz="1400" dirty="0">
                <a:ea typeface="MyriadPro-Regular"/>
                <a:cs typeface="Times New Roman" panose="02020603050405020304" pitchFamily="18" charset="0"/>
              </a:rPr>
              <a:t>. 28 November 2023. </a:t>
            </a:r>
            <a:r>
              <a:rPr lang="en-US" sz="1400" dirty="0"/>
              <a:t>Best Period Tracker App: 11 Options To Get To Know Your Cycle, According To Ob-Gyns.</a:t>
            </a:r>
            <a:r>
              <a:rPr lang="en-US" sz="1400" b="1" dirty="0"/>
              <a:t> </a:t>
            </a:r>
            <a:r>
              <a:rPr lang="en-US" sz="1400" dirty="0">
                <a:ea typeface="MyriadPro-Regular"/>
                <a:cs typeface="Times New Roman" panose="02020603050405020304" pitchFamily="18" charset="0"/>
              </a:rPr>
              <a:t>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https://www.womenshealthmag.com/health/g26787041/best-period-tracking-apps/</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BBC. 17 January 2021. </a:t>
            </a:r>
            <a:r>
              <a:rPr lang="en-US" sz="1400" dirty="0"/>
              <a:t>Are women let down by period trackers?</a:t>
            </a:r>
            <a:r>
              <a:rPr lang="en-US" sz="1400" dirty="0">
                <a:ea typeface="MyriadPro-Regular"/>
                <a:cs typeface="Times New Roman" panose="02020603050405020304" pitchFamily="18" charset="0"/>
              </a:rPr>
              <a:t>. Retrieved 29.11.23 from: </a:t>
            </a:r>
            <a:r>
              <a:rPr lang="en-US" sz="1400" u="sng" dirty="0">
                <a:solidFill>
                  <a:srgbClr val="0563C1"/>
                </a:solidFill>
                <a:ea typeface="MyriadPro-Regular"/>
                <a:cs typeface="Times New Roman" panose="02020603050405020304" pitchFamily="18" charset="0"/>
              </a:rPr>
              <a:t>https://www.bbc.com/news/technology-55146149 </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Sexual health. Retrieved 29.11.23 from: </a:t>
            </a:r>
            <a:r>
              <a:rPr lang="en-US" sz="1400" dirty="0">
                <a:ea typeface="MyriadPro-Regular"/>
                <a:cs typeface="Times New Roman" panose="02020603050405020304" pitchFamily="18" charset="0"/>
                <a:hlinkClick r:id="rId3"/>
              </a:rPr>
              <a:t>https://www.who.int/health-topics/sexual-health#tab=tab_1</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NHS. Contraception. Retrieved 29.11.23 from: </a:t>
            </a:r>
            <a:r>
              <a:rPr lang="en-US" sz="1400" u="sng" dirty="0">
                <a:solidFill>
                  <a:srgbClr val="0563C1"/>
                </a:solidFill>
                <a:ea typeface="MyriadPro-Regular"/>
                <a:cs typeface="Times New Roman" panose="02020603050405020304" pitchFamily="18" charset="0"/>
              </a:rPr>
              <a:t>https://www.nhs.uk/contraception/ </a:t>
            </a: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March of Dimes. September 2018. What is full-term?. Retrieved 29.11.23 from: </a:t>
            </a:r>
            <a:r>
              <a:rPr lang="en-US" sz="1400" dirty="0">
                <a:ea typeface="MyriadPro-Regular"/>
                <a:cs typeface="Times New Roman" panose="02020603050405020304" pitchFamily="18" charset="0"/>
                <a:hlinkClick r:id="rId4"/>
              </a:rPr>
              <a:t>https://www.marchofdimes.org/find-support/topics/pregnancy/what-full-term</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World Health Organization. Maternal hea</a:t>
            </a:r>
            <a:r>
              <a:rPr lang="en-US" sz="1400" dirty="0"/>
              <a:t>lth</a:t>
            </a:r>
            <a:r>
              <a:rPr lang="en-US" sz="1400" dirty="0">
                <a:cs typeface="Times New Roman" panose="02020603050405020304" pitchFamily="18" charset="0"/>
              </a:rPr>
              <a:t>. Retrieved 29.11.23 from: </a:t>
            </a:r>
            <a:r>
              <a:rPr lang="en-US" sz="1400" dirty="0">
                <a:cs typeface="Times New Roman" panose="02020603050405020304" pitchFamily="18" charset="0"/>
                <a:hlinkClick r:id="rId5"/>
              </a:rPr>
              <a:t>https://www.who.int/health-topics/maternal-health#tab=tab_1</a:t>
            </a:r>
            <a:r>
              <a:rPr lang="en-US" sz="1400" dirty="0">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de-DE" sz="1400" dirty="0"/>
              <a:t>NHS. </a:t>
            </a:r>
            <a:r>
              <a:rPr lang="de-DE" sz="1400" dirty="0" err="1"/>
              <a:t>Antenatal</a:t>
            </a:r>
            <a:r>
              <a:rPr lang="de-DE" sz="1400" dirty="0"/>
              <a:t> Checks and </a:t>
            </a:r>
            <a:r>
              <a:rPr lang="de-DE" sz="1400" dirty="0" err="1"/>
              <a:t>tests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6"/>
              </a:rPr>
              <a:t>https://www.nhs.uk/pregnancy/your-pregnancy-care/antenatal-checks-and-tests/</a:t>
            </a:r>
            <a:r>
              <a:rPr lang="de-DE" sz="1400" dirty="0"/>
              <a:t> </a:t>
            </a:r>
          </a:p>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de-DE" sz="1400" dirty="0"/>
              <a:t>. </a:t>
            </a:r>
            <a:r>
              <a:rPr lang="en-US" sz="1400" dirty="0"/>
              <a:t>Urgent Maternal Warning Signs Educational Materials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7"/>
              </a:rPr>
              <a:t>https://www.cdc.gov/hearher/resources/download-share/warning-signs-poster.html#poster</a:t>
            </a:r>
            <a:r>
              <a:rPr lang="de-DE" sz="1400" dirty="0"/>
              <a:t> </a:t>
            </a:r>
          </a:p>
          <a:p>
            <a:pPr marL="342900" indent="-342900">
              <a:lnSpc>
                <a:spcPct val="130000"/>
              </a:lnSpc>
              <a:buFont typeface="Arial" panose="020B0604020202020204" pitchFamily="34" charset="0"/>
              <a:buChar char="•"/>
              <a:tabLst>
                <a:tab pos="457200" algn="l"/>
              </a:tabLst>
            </a:pPr>
            <a:r>
              <a:rPr lang="de-DE" sz="1400" dirty="0"/>
              <a:t>OASH. </a:t>
            </a:r>
            <a:r>
              <a:rPr lang="de-DE" sz="1400" dirty="0" err="1"/>
              <a:t>Prenatal</a:t>
            </a:r>
            <a:r>
              <a:rPr lang="de-DE" sz="1400" dirty="0"/>
              <a:t> care. </a:t>
            </a:r>
            <a:r>
              <a:rPr lang="de-DE" sz="1400" dirty="0" err="1"/>
              <a:t>Retrieved</a:t>
            </a:r>
            <a:r>
              <a:rPr lang="de-DE" sz="1400" dirty="0"/>
              <a:t> 29.11.23 </a:t>
            </a:r>
            <a:r>
              <a:rPr lang="de-DE" sz="1400" dirty="0" err="1"/>
              <a:t>from</a:t>
            </a:r>
            <a:r>
              <a:rPr lang="de-DE" sz="1400" dirty="0"/>
              <a:t>: </a:t>
            </a:r>
            <a:r>
              <a:rPr lang="de-DE" sz="1400" dirty="0">
                <a:hlinkClick r:id="rId8"/>
              </a:rPr>
              <a:t>https://www.womenshealth.gov/a-z-topics/prenatal-care</a:t>
            </a:r>
            <a:r>
              <a:rPr lang="de-DE" sz="1400" dirty="0"/>
              <a:t> </a:t>
            </a:r>
          </a:p>
          <a:p>
            <a:pPr marL="342900" indent="-342900">
              <a:lnSpc>
                <a:spcPct val="130000"/>
              </a:lnSpc>
              <a:buFont typeface="Arial" panose="020B0604020202020204" pitchFamily="34" charset="0"/>
              <a:buChar char="•"/>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1168967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Referenzen</a:t>
            </a:r>
            <a:r>
              <a:rPr lang="it-IT" dirty="0">
                <a:solidFill>
                  <a:srgbClr val="C01E24"/>
                </a:solidFill>
              </a:rPr>
              <a:t> und </a:t>
            </a:r>
            <a:r>
              <a:rPr lang="it-IT" dirty="0" err="1">
                <a:solidFill>
                  <a:srgbClr val="C01E24"/>
                </a:solidFill>
              </a:rPr>
              <a:t>weiterführende</a:t>
            </a:r>
            <a:r>
              <a:rPr lang="it-IT" dirty="0">
                <a:solidFill>
                  <a:srgbClr val="C01E24"/>
                </a:solidFill>
              </a:rPr>
              <a:t> </a:t>
            </a:r>
            <a:r>
              <a:rPr lang="it-IT" dirty="0" err="1">
                <a:solidFill>
                  <a:srgbClr val="C01E24"/>
                </a:solidFill>
              </a:rPr>
              <a:t>Literatur</a:t>
            </a:r>
            <a:r>
              <a:rPr lang="it-IT" dirty="0">
                <a:solidFill>
                  <a:srgbClr val="C01E24"/>
                </a:solidFill>
              </a:rPr>
              <a:t> </a:t>
            </a:r>
            <a:r>
              <a:rPr lang="en-GB" dirty="0">
                <a:solidFill>
                  <a:srgbClr val="C01E24"/>
                </a:solidFill>
              </a:rPr>
              <a:t> (3)</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Lindberg S. 13 September 2021. </a:t>
            </a:r>
            <a:r>
              <a:rPr lang="en-US" sz="1400" dirty="0"/>
              <a:t>Should You Try a Pregnancy App?. </a:t>
            </a:r>
            <a:r>
              <a:rPr lang="en-US" sz="1400" dirty="0">
                <a:ea typeface="MyriadPro-Regular"/>
                <a:cs typeface="Times New Roman" panose="02020603050405020304" pitchFamily="18" charset="0"/>
              </a:rPr>
              <a:t>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https://www.verywellfamily.com/pregnancy-apps-4685312 </a:t>
            </a: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npr</a:t>
            </a:r>
            <a:r>
              <a:rPr lang="en-US" sz="1400" dirty="0">
                <a:ea typeface="MyriadPro-Regular"/>
                <a:cs typeface="Times New Roman" panose="02020603050405020304" pitchFamily="18" charset="0"/>
              </a:rPr>
              <a:t>. 6 February 2022. </a:t>
            </a:r>
            <a:r>
              <a:rPr lang="en-US" sz="1400" dirty="0"/>
              <a:t>Disinformation is everywhere — including pregnancy apps</a:t>
            </a:r>
            <a:r>
              <a:rPr lang="en-US" sz="1400" b="1" dirty="0"/>
              <a:t>. </a:t>
            </a:r>
            <a:r>
              <a:rPr lang="en-US" sz="1400" dirty="0">
                <a:ea typeface="MyriadPro-Regular"/>
                <a:cs typeface="Times New Roman" panose="02020603050405020304" pitchFamily="18" charset="0"/>
              </a:rPr>
              <a:t>Retrieved 29.11.23 from: </a:t>
            </a:r>
            <a:r>
              <a:rPr lang="en-US" sz="1400" u="sng" dirty="0">
                <a:solidFill>
                  <a:srgbClr val="0563C1"/>
                </a:solidFill>
                <a:ea typeface="MyriadPro-Regular"/>
                <a:cs typeface="Times New Roman" panose="02020603050405020304" pitchFamily="18" charset="0"/>
              </a:rPr>
              <a:t>https://www.npr.org/2022/02/06/1078634106/disinformation-is-everywhere-including-pregnancy-apps </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*Privacy Not Included moz://a. </a:t>
            </a:r>
            <a:r>
              <a:rPr lang="en-US" sz="1400" dirty="0"/>
              <a:t>What to Expect Pregnancy Tracker &amp; Baby App</a:t>
            </a:r>
            <a:r>
              <a:rPr lang="en-US" sz="1400" dirty="0">
                <a:ea typeface="MyriadPro-Regular"/>
                <a:cs typeface="Times New Roman" panose="02020603050405020304" pitchFamily="18" charset="0"/>
              </a:rPr>
              <a:t>. Retrieved 29.11.23 from: </a:t>
            </a:r>
            <a:r>
              <a:rPr lang="en-US" sz="1400" dirty="0">
                <a:ea typeface="MyriadPro-Regular"/>
                <a:cs typeface="Times New Roman" panose="02020603050405020304" pitchFamily="18" charset="0"/>
                <a:hlinkClick r:id="rId3"/>
              </a:rPr>
              <a:t>https://foundation.mozilla.org/en/privacynotincluded/what-to-expect-pregnancy-tracker-baby-app/</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Nusselder</a:t>
            </a:r>
            <a:r>
              <a:rPr lang="en-US" sz="1400" dirty="0">
                <a:ea typeface="MyriadPro-Regular"/>
                <a:cs typeface="Times New Roman" panose="02020603050405020304" pitchFamily="18" charset="0"/>
              </a:rPr>
              <a:t> W.J., </a:t>
            </a:r>
            <a:r>
              <a:rPr lang="en-US" sz="1400" dirty="0" err="1">
                <a:ea typeface="MyriadPro-Regular"/>
                <a:cs typeface="Times New Roman" panose="02020603050405020304" pitchFamily="18" charset="0"/>
              </a:rPr>
              <a:t>Cambois</a:t>
            </a:r>
            <a:r>
              <a:rPr lang="en-US" sz="1400" dirty="0">
                <a:ea typeface="MyriadPro-Regular"/>
                <a:cs typeface="Times New Roman" panose="02020603050405020304" pitchFamily="18" charset="0"/>
              </a:rPr>
              <a:t> E.M., </a:t>
            </a:r>
            <a:r>
              <a:rPr lang="en-US" sz="1400" dirty="0" err="1">
                <a:ea typeface="MyriadPro-Regular"/>
                <a:cs typeface="Times New Roman" panose="02020603050405020304" pitchFamily="18" charset="0"/>
              </a:rPr>
              <a:t>Wapperom</a:t>
            </a:r>
            <a:r>
              <a:rPr lang="en-US" sz="1400" dirty="0">
                <a:ea typeface="MyriadPro-Regular"/>
                <a:cs typeface="Times New Roman" panose="02020603050405020304" pitchFamily="18" charset="0"/>
              </a:rPr>
              <a:t> D., </a:t>
            </a:r>
            <a:r>
              <a:rPr lang="en-US" sz="1400" dirty="0" err="1">
                <a:ea typeface="MyriadPro-Regular"/>
                <a:cs typeface="Times New Roman" panose="02020603050405020304" pitchFamily="18" charset="0"/>
              </a:rPr>
              <a:t>Meslé</a:t>
            </a:r>
            <a:r>
              <a:rPr lang="en-US" sz="1400" dirty="0">
                <a:ea typeface="MyriadPro-Regular"/>
                <a:cs typeface="Times New Roman" panose="02020603050405020304" pitchFamily="18" charset="0"/>
              </a:rPr>
              <a:t> F., </a:t>
            </a:r>
            <a:r>
              <a:rPr lang="en-US" sz="1400" dirty="0" err="1">
                <a:ea typeface="MyriadPro-Regular"/>
                <a:cs typeface="Times New Roman" panose="02020603050405020304" pitchFamily="18" charset="0"/>
              </a:rPr>
              <a:t>Looman</a:t>
            </a:r>
            <a:r>
              <a:rPr lang="en-US" sz="1400" dirty="0">
                <a:ea typeface="MyriadPro-Regular"/>
                <a:cs typeface="Times New Roman" panose="02020603050405020304" pitchFamily="18" charset="0"/>
              </a:rPr>
              <a:t> C.W.N, Yokota R.T.C., Van Oyen H.,  Jagger C., </a:t>
            </a:r>
            <a:r>
              <a:rPr lang="en-US" sz="1400" dirty="0" err="1">
                <a:ea typeface="MyriadPro-Regular"/>
                <a:cs typeface="Times New Roman" panose="02020603050405020304" pitchFamily="18" charset="0"/>
              </a:rPr>
              <a:t>Robine</a:t>
            </a:r>
            <a:r>
              <a:rPr lang="en-US" sz="1400" dirty="0">
                <a:ea typeface="MyriadPro-Regular"/>
                <a:cs typeface="Times New Roman" panose="02020603050405020304" pitchFamily="18" charset="0"/>
              </a:rPr>
              <a:t> J.M. 5 July 2019. </a:t>
            </a:r>
            <a:r>
              <a:rPr lang="en-US" sz="1400" dirty="0"/>
              <a:t>Women’s excess unhealthy life years: disentangling the unhealthy life years gap</a:t>
            </a:r>
            <a:r>
              <a:rPr lang="en-US" sz="1400" dirty="0">
                <a:ea typeface="MyriadPro-Regular"/>
                <a:cs typeface="Times New Roman" panose="02020603050405020304" pitchFamily="18" charset="0"/>
              </a:rPr>
              <a:t>. Retrieved 29.11.23 from: </a:t>
            </a:r>
            <a:r>
              <a:rPr lang="en-US" sz="1400" u="sng" dirty="0">
                <a:solidFill>
                  <a:srgbClr val="0563C1"/>
                </a:solidFill>
                <a:ea typeface="MyriadPro-Regular"/>
                <a:cs typeface="Times New Roman" panose="02020603050405020304" pitchFamily="18" charset="0"/>
              </a:rPr>
              <a:t>https://www.ncbi.nlm.nih.gov/pmc/articles/PMC6761840/</a:t>
            </a:r>
          </a:p>
          <a:p>
            <a:pPr marL="342900" lvl="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Hearth Federation. Women &amp; CVD. Retrieved 29.11.23 from: </a:t>
            </a:r>
            <a:r>
              <a:rPr lang="en-US" sz="1400" dirty="0">
                <a:ea typeface="MyriadPro-Regular"/>
                <a:cs typeface="Times New Roman" panose="02020603050405020304" pitchFamily="18" charset="0"/>
                <a:hlinkClick r:id="rId4"/>
              </a:rPr>
              <a:t>https://world-heart-federation.org/what-we-do/women-cvd/</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NHS. Overview Osteoporosis. Retrieved 29.11.23 from: </a:t>
            </a:r>
            <a:r>
              <a:rPr lang="en-US" sz="1400" dirty="0">
                <a:cs typeface="Times New Roman" panose="02020603050405020304" pitchFamily="18" charset="0"/>
                <a:hlinkClick r:id="rId5"/>
              </a:rPr>
              <a:t>https://www.nhs.uk/conditions/osteoporosis/</a:t>
            </a:r>
            <a:r>
              <a:rPr lang="en-US" sz="1400" dirty="0">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de-DE" sz="1400" dirty="0"/>
              <a:t>Berner L., Floris G., </a:t>
            </a:r>
            <a:r>
              <a:rPr lang="de-DE" sz="1400" dirty="0" err="1"/>
              <a:t>Wildiers</a:t>
            </a:r>
            <a:r>
              <a:rPr lang="de-DE" sz="1400" dirty="0"/>
              <a:t> H., </a:t>
            </a:r>
            <a:r>
              <a:rPr lang="de-DE" sz="1400" dirty="0" err="1"/>
              <a:t>Hatse</a:t>
            </a:r>
            <a:r>
              <a:rPr lang="de-DE" sz="1400" dirty="0"/>
              <a:t> S. 19 March 2021. </a:t>
            </a:r>
            <a:r>
              <a:rPr lang="en-US" sz="1400" dirty="0"/>
              <a:t>Cancer and Aging: Two Tightly Interconnected Biological Processes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6"/>
              </a:rPr>
              <a:t>https://www.ncbi.nlm.nih.gov/pmc/articles/PMC8003441/</a:t>
            </a:r>
            <a:r>
              <a:rPr lang="de-DE" sz="1400" dirty="0"/>
              <a:t> </a:t>
            </a:r>
          </a:p>
          <a:p>
            <a:pPr marL="342900" indent="-342900">
              <a:lnSpc>
                <a:spcPct val="130000"/>
              </a:lnSpc>
              <a:buFont typeface="Arial" panose="020B0604020202020204" pitchFamily="34" charset="0"/>
              <a:buChar char="•"/>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16379182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Referenzen</a:t>
            </a:r>
            <a:r>
              <a:rPr lang="it-IT" dirty="0">
                <a:solidFill>
                  <a:srgbClr val="C01E24"/>
                </a:solidFill>
              </a:rPr>
              <a:t> und </a:t>
            </a:r>
            <a:r>
              <a:rPr lang="it-IT" dirty="0" err="1">
                <a:solidFill>
                  <a:srgbClr val="C01E24"/>
                </a:solidFill>
              </a:rPr>
              <a:t>weiterführende</a:t>
            </a:r>
            <a:r>
              <a:rPr lang="it-IT" dirty="0">
                <a:solidFill>
                  <a:srgbClr val="C01E24"/>
                </a:solidFill>
              </a:rPr>
              <a:t> </a:t>
            </a:r>
            <a:r>
              <a:rPr lang="it-IT" dirty="0" err="1">
                <a:solidFill>
                  <a:srgbClr val="C01E24"/>
                </a:solidFill>
              </a:rPr>
              <a:t>Literatur</a:t>
            </a:r>
            <a:r>
              <a:rPr lang="it-IT" dirty="0">
                <a:solidFill>
                  <a:srgbClr val="C01E24"/>
                </a:solidFill>
              </a:rPr>
              <a:t> </a:t>
            </a:r>
            <a:r>
              <a:rPr lang="en-GB" dirty="0">
                <a:solidFill>
                  <a:srgbClr val="C01E24"/>
                </a:solidFill>
              </a:rPr>
              <a:t> (4)</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de-DE" sz="1400" dirty="0"/>
              <a:t>.</a:t>
            </a:r>
            <a:r>
              <a:rPr lang="it-IT" sz="1400" b="1" dirty="0"/>
              <a:t> </a:t>
            </a:r>
            <a:r>
              <a:rPr lang="it-IT" sz="1400" dirty="0" err="1"/>
              <a:t>Gynecologic</a:t>
            </a:r>
            <a:r>
              <a:rPr lang="it-IT" sz="1400" dirty="0"/>
              <a:t> Cancer Awareness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3"/>
              </a:rPr>
              <a:t>https://www.cdc.gov/cancer/dcpc/resources/features/gynecologiccancers/index.htm</a:t>
            </a:r>
            <a:r>
              <a:rPr lang="de-DE" sz="1400" dirty="0"/>
              <a:t>  </a:t>
            </a:r>
            <a:endParaRPr lang="en-US"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Cervical cancer</a:t>
            </a:r>
            <a:r>
              <a:rPr lang="en-US" sz="1400" dirty="0"/>
              <a:t>. </a:t>
            </a:r>
            <a:r>
              <a:rPr lang="en-US" sz="1400" dirty="0">
                <a:ea typeface="MyriadPro-Regular"/>
                <a:cs typeface="Times New Roman" panose="02020603050405020304" pitchFamily="18" charset="0"/>
              </a:rPr>
              <a:t>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https://www.who.int/health-topics/cervical-cancer#tab=tab_1</a:t>
            </a:r>
          </a:p>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en-US" sz="1400" dirty="0">
                <a:ea typeface="MyriadPro-Regular"/>
                <a:cs typeface="Times New Roman" panose="02020603050405020304" pitchFamily="18" charset="0"/>
              </a:rPr>
              <a:t>. What is Breast Cancer?</a:t>
            </a:r>
            <a:r>
              <a:rPr lang="en-US" sz="1400" b="1" dirty="0"/>
              <a:t>. </a:t>
            </a:r>
            <a:r>
              <a:rPr lang="en-US" sz="1400" dirty="0">
                <a:ea typeface="MyriadPro-Regular"/>
                <a:cs typeface="Times New Roman" panose="02020603050405020304" pitchFamily="18" charset="0"/>
              </a:rPr>
              <a:t>Retrieved 29.11.23 from: </a:t>
            </a:r>
            <a:r>
              <a:rPr lang="en-US" sz="1400" u="sng" dirty="0">
                <a:solidFill>
                  <a:srgbClr val="0563C1"/>
                </a:solidFill>
                <a:ea typeface="MyriadPro-Regular"/>
                <a:cs typeface="Times New Roman" panose="02020603050405020304" pitchFamily="18" charset="0"/>
              </a:rPr>
              <a:t>https://www.cdc.gov/cancer/breast/basic_info/what-is-breast-cancer.htm</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World Health Organization. 11 March 2024. Breast cancer. Retrieved 27.03.24 from: </a:t>
            </a:r>
            <a:r>
              <a:rPr lang="en-US" sz="1400" dirty="0">
                <a:ea typeface="MyriadPro-Regular"/>
                <a:cs typeface="Times New Roman" panose="02020603050405020304" pitchFamily="18" charset="0"/>
                <a:hlinkClick r:id="rId4"/>
              </a:rPr>
              <a:t>https://www.who.int/news-room/fact-sheets/detail/breast-cancer</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Foundation for Women’s Cancer. Maintaining Health. Retrieved 29.11.23 from: </a:t>
            </a:r>
            <a:r>
              <a:rPr lang="en-US" sz="1400" u="sng" dirty="0">
                <a:solidFill>
                  <a:srgbClr val="0563C1"/>
                </a:solidFill>
                <a:ea typeface="MyriadPro-Regular"/>
                <a:cs typeface="Times New Roman" panose="02020603050405020304" pitchFamily="18" charset="0"/>
                <a:hlinkClick r:id="rId5"/>
              </a:rPr>
              <a:t>https://foundationforwomenscancer.org/gynecological-cancers/gynecologic-cancer-risk-prevention/maintaining-health/</a:t>
            </a:r>
            <a:endParaRPr lang="en-US" sz="1400" u="sng" dirty="0">
              <a:solidFill>
                <a:srgbClr val="0563C1"/>
              </a:solidFill>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de-DE" sz="1400" dirty="0"/>
              <a:t>Centers </a:t>
            </a:r>
            <a:r>
              <a:rPr lang="de-DE" sz="1400" dirty="0" err="1"/>
              <a:t>for</a:t>
            </a:r>
            <a:r>
              <a:rPr lang="de-DE" sz="1400" dirty="0"/>
              <a:t> Disease Control and </a:t>
            </a:r>
            <a:r>
              <a:rPr lang="de-DE" sz="1400" dirty="0" err="1"/>
              <a:t>Prevention</a:t>
            </a:r>
            <a:r>
              <a:rPr lang="en-US" sz="1400" dirty="0">
                <a:ea typeface="MyriadPro-Regular"/>
                <a:cs typeface="Times New Roman" panose="02020603050405020304" pitchFamily="18" charset="0"/>
              </a:rPr>
              <a:t>. </a:t>
            </a:r>
            <a:r>
              <a:rPr lang="en-US" sz="1400" dirty="0"/>
              <a:t>What Can I Do to Reduce My Risk?</a:t>
            </a:r>
            <a:r>
              <a:rPr lang="en-US" sz="1400" dirty="0">
                <a:ea typeface="MyriadPro-Regular"/>
                <a:cs typeface="Times New Roman" panose="02020603050405020304" pitchFamily="18" charset="0"/>
              </a:rPr>
              <a:t>. Retrieved 29.11.23 from: </a:t>
            </a:r>
            <a:r>
              <a:rPr lang="en-US" sz="1400" dirty="0">
                <a:ea typeface="MyriadPro-Regular"/>
                <a:cs typeface="Times New Roman" panose="02020603050405020304" pitchFamily="18" charset="0"/>
                <a:hlinkClick r:id="rId6"/>
              </a:rPr>
              <a:t>https://www.cdc.gov/cancer/gynecologic/basic_info/prevention.htm</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U.S. Food and Drug Administration. </a:t>
            </a:r>
            <a:r>
              <a:rPr lang="en-US" sz="1400" dirty="0"/>
              <a:t>5 Healthy Aging Tips for Women</a:t>
            </a:r>
            <a:r>
              <a:rPr lang="en-US" sz="1400" dirty="0">
                <a:cs typeface="Times New Roman" panose="02020603050405020304" pitchFamily="18" charset="0"/>
              </a:rPr>
              <a:t>. Retrieved 29.11.23 from </a:t>
            </a:r>
            <a:r>
              <a:rPr lang="en-US" sz="1400" dirty="0">
                <a:cs typeface="Times New Roman" panose="02020603050405020304" pitchFamily="18" charset="0"/>
                <a:hlinkClick r:id="rId7"/>
              </a:rPr>
              <a:t>https://www.fda.gov/consumers/womens-health-topics/5-healthy-aging-tips-women</a:t>
            </a:r>
            <a:r>
              <a:rPr lang="en-US" sz="1400" dirty="0">
                <a:cs typeface="Times New Roman" panose="02020603050405020304" pitchFamily="18" charset="0"/>
              </a:rPr>
              <a:t> </a:t>
            </a:r>
          </a:p>
          <a:p>
            <a:pPr marL="0" indent="0">
              <a:lnSpc>
                <a:spcPct val="130000"/>
              </a:lnSpc>
              <a:buNone/>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931823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Kompetenzen</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pPr defTabSz="914400">
              <a:lnSpc>
                <a:spcPct val="90000"/>
              </a:lnSpc>
            </a:pPr>
            <a:r>
              <a:rPr lang="de-DE" sz="2200" b="1" strike="noStrike" spc="-1" dirty="0">
                <a:solidFill>
                  <a:schemeClr val="dk1"/>
                </a:solidFill>
                <a:latin typeface="Calibri"/>
                <a:ea typeface="DejaVu Sans"/>
              </a:rPr>
              <a:t>Frauengesundheit und relevante Gesundheits-Apps</a:t>
            </a:r>
            <a:endParaRPr lang="de-DE" sz="2200" b="0" strike="noStrike" spc="-1" dirty="0">
              <a:solidFill>
                <a:srgbClr val="000000"/>
              </a:solidFill>
              <a:latin typeface="Aria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7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441862"/>
            <a:ext cx="6314063" cy="3389344"/>
          </a:xfrm>
        </p:spPr>
        <p:txBody>
          <a:bodyPr>
            <a:normAutofit fontScale="92500" lnSpcReduction="10000"/>
          </a:bodyPr>
          <a:lstStyle/>
          <a:p>
            <a:pPr marL="228600" indent="-228600" defTabSz="914400">
              <a:lnSpc>
                <a:spcPct val="100000"/>
              </a:lnSpc>
              <a:spcBef>
                <a:spcPts val="601"/>
              </a:spcBef>
              <a:spcAft>
                <a:spcPts val="601"/>
              </a:spcAft>
              <a:buClr>
                <a:srgbClr val="C00000"/>
              </a:buClr>
              <a:buFont typeface="Wingdings" charset="2"/>
              <a:buChar char=""/>
            </a:pPr>
            <a:r>
              <a:rPr lang="de-DE" sz="2200" b="0" strike="noStrike" spc="-1" dirty="0">
                <a:solidFill>
                  <a:schemeClr val="dk1"/>
                </a:solidFill>
                <a:latin typeface="Calibri"/>
                <a:ea typeface="DejaVu Sans"/>
              </a:rPr>
              <a:t>Die Lernenden werden in der Lage sein, zu identifizieren, welche Aspekte der Frauengesundheit für sie und ihre Gemeinschaft am relevantesten sind.</a:t>
            </a:r>
            <a:endParaRPr lang="de-DE" sz="2200" b="0" strike="noStrike" spc="-1" dirty="0">
              <a:solidFill>
                <a:srgbClr val="000000"/>
              </a:solidFill>
              <a:latin typeface="Arial"/>
            </a:endParaRPr>
          </a:p>
          <a:p>
            <a:pPr marL="228600" indent="-228600" defTabSz="914400">
              <a:lnSpc>
                <a:spcPct val="100000"/>
              </a:lnSpc>
              <a:spcBef>
                <a:spcPts val="601"/>
              </a:spcBef>
              <a:spcAft>
                <a:spcPts val="601"/>
              </a:spcAft>
              <a:buClr>
                <a:srgbClr val="C00000"/>
              </a:buClr>
              <a:buFont typeface="Wingdings" charset="2"/>
              <a:buChar char=""/>
            </a:pPr>
            <a:r>
              <a:rPr lang="de-DE" sz="2200" b="0" strike="noStrike" spc="-1" dirty="0">
                <a:solidFill>
                  <a:schemeClr val="dk1"/>
                </a:solidFill>
                <a:latin typeface="Calibri"/>
                <a:ea typeface="DejaVu Sans"/>
              </a:rPr>
              <a:t>Migrantinnen werden die Hauptbereiche identifizieren können, in denen ihr Gesundheits-Selbstmanagement verbessert werden kann.</a:t>
            </a:r>
            <a:endParaRPr lang="de-DE" sz="2200" b="0" strike="noStrike" spc="-1" dirty="0">
              <a:solidFill>
                <a:srgbClr val="000000"/>
              </a:solidFill>
              <a:latin typeface="Arial"/>
            </a:endParaRPr>
          </a:p>
          <a:p>
            <a:pPr marL="228600" indent="-228600" defTabSz="914400">
              <a:lnSpc>
                <a:spcPct val="100000"/>
              </a:lnSpc>
              <a:spcBef>
                <a:spcPts val="601"/>
              </a:spcBef>
              <a:spcAft>
                <a:spcPts val="601"/>
              </a:spcAft>
              <a:buClr>
                <a:srgbClr val="C00000"/>
              </a:buClr>
              <a:buFont typeface="Wingdings" charset="2"/>
              <a:buChar char=""/>
            </a:pPr>
            <a:r>
              <a:rPr lang="de-DE" sz="2200" b="0" strike="noStrike" spc="-1" dirty="0">
                <a:solidFill>
                  <a:schemeClr val="dk1"/>
                </a:solidFill>
                <a:latin typeface="Calibri"/>
                <a:ea typeface="DejaVu Sans"/>
              </a:rPr>
              <a:t>Die Lernenden werden wissen, wie sie eine Reihe von Gesundheits-Apps nutzen und davon profitieren können.</a:t>
            </a:r>
            <a:endParaRPr lang="de-DE" sz="2200" b="0" strike="noStrike" spc="-1" dirty="0">
              <a:solidFill>
                <a:srgbClr val="000000"/>
              </a:solidFill>
              <a:latin typeface="Arial"/>
            </a:endParaRPr>
          </a:p>
          <a:p>
            <a:pPr marL="228600" indent="-228600" defTabSz="914400">
              <a:lnSpc>
                <a:spcPct val="100000"/>
              </a:lnSpc>
              <a:spcBef>
                <a:spcPts val="601"/>
              </a:spcBef>
              <a:spcAft>
                <a:spcPts val="601"/>
              </a:spcAft>
              <a:buClr>
                <a:srgbClr val="C00000"/>
              </a:buClr>
              <a:buFont typeface="Wingdings" charset="2"/>
              <a:buChar char=""/>
            </a:pPr>
            <a:r>
              <a:rPr lang="de-DE" sz="2200" b="0" strike="noStrike" spc="-1" dirty="0">
                <a:solidFill>
                  <a:schemeClr val="dk1"/>
                </a:solidFill>
                <a:latin typeface="Calibri"/>
                <a:ea typeface="DejaVu Sans"/>
              </a:rPr>
              <a:t>Die Lernenden werden mehr von der Nutzung lokaler Gesundheitsdienste profitieren.</a:t>
            </a:r>
            <a:endParaRPr lang="de-DE" sz="2200" b="0" strike="noStrike" spc="-1" dirty="0">
              <a:solidFill>
                <a:srgbClr val="000000"/>
              </a:solidFill>
              <a:latin typeface="Arial"/>
            </a:endParaRPr>
          </a:p>
        </p:txBody>
      </p:sp>
      <p:sp>
        <p:nvSpPr>
          <p:cNvPr id="4" name="Ορθογώνιο 1">
            <a:extLst>
              <a:ext uri="{FF2B5EF4-FFF2-40B4-BE49-F238E27FC236}">
                <a16:creationId xmlns:a16="http://schemas.microsoft.com/office/drawing/2014/main" id="{3DDBF1C3-FB80-CC7D-A678-362A5C0BA23E}"/>
              </a:ext>
            </a:extLst>
          </p:cNvPr>
          <p:cNvSpPr/>
          <p:nvPr/>
        </p:nvSpPr>
        <p:spPr>
          <a:xfrm>
            <a:off x="3419912" y="6129356"/>
            <a:ext cx="8772088" cy="276999"/>
          </a:xfrm>
          <a:prstGeom prst="rect">
            <a:avLst/>
          </a:prstGeom>
        </p:spPr>
        <p:txBody>
          <a:bodyPr wrap="square">
            <a:spAutoFit/>
          </a:bodyPr>
          <a:lstStyle/>
          <a:p>
            <a:pPr algn="r"/>
            <a:r>
              <a:rPr lang="en-US" sz="1200" dirty="0">
                <a:hlinkClick r:id="rId3"/>
              </a:rPr>
              <a:t>Bild von </a:t>
            </a:r>
            <a:r>
              <a:rPr lang="en-US" sz="1200" dirty="0" err="1">
                <a:hlinkClick r:id="rId3"/>
              </a:rPr>
              <a:t>vectorjuice</a:t>
            </a:r>
            <a:r>
              <a:rPr lang="en-US" sz="1200" dirty="0">
                <a:hlinkClick r:id="rId3"/>
              </a:rPr>
              <a:t> auf </a:t>
            </a:r>
            <a:r>
              <a:rPr lang="en-US" sz="1200" dirty="0" err="1">
                <a:hlinkClick r:id="rId3"/>
              </a:rPr>
              <a:t>Freepik</a:t>
            </a:r>
            <a:endParaRPr lang="en-US" sz="1200" dirty="0"/>
          </a:p>
        </p:txBody>
      </p:sp>
      <p:pic>
        <p:nvPicPr>
          <p:cNvPr id="6" name="Google Shape;190;g2c07f5df07d_0_263">
            <a:extLst>
              <a:ext uri="{FF2B5EF4-FFF2-40B4-BE49-F238E27FC236}">
                <a16:creationId xmlns:a16="http://schemas.microsoft.com/office/drawing/2014/main" id="{777CF64F-023C-835B-5596-E4070E984016}"/>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7999" y="633685"/>
            <a:ext cx="11059692" cy="728162"/>
          </a:xfrm>
        </p:spPr>
        <p:txBody>
          <a:bodyPr/>
          <a:lstStyle/>
          <a:p>
            <a:r>
              <a:rPr lang="it-IT" dirty="0" err="1">
                <a:solidFill>
                  <a:srgbClr val="C01E24"/>
                </a:solidFill>
              </a:rPr>
              <a:t>Referenzen</a:t>
            </a:r>
            <a:r>
              <a:rPr lang="it-IT" dirty="0">
                <a:solidFill>
                  <a:srgbClr val="C01E24"/>
                </a:solidFill>
              </a:rPr>
              <a:t> und </a:t>
            </a:r>
            <a:r>
              <a:rPr lang="it-IT" dirty="0" err="1">
                <a:solidFill>
                  <a:srgbClr val="C01E24"/>
                </a:solidFill>
              </a:rPr>
              <a:t>weiterführende</a:t>
            </a:r>
            <a:r>
              <a:rPr lang="it-IT" dirty="0">
                <a:solidFill>
                  <a:srgbClr val="C01E24"/>
                </a:solidFill>
              </a:rPr>
              <a:t> </a:t>
            </a:r>
            <a:r>
              <a:rPr lang="it-IT" dirty="0" err="1">
                <a:solidFill>
                  <a:srgbClr val="C01E24"/>
                </a:solidFill>
              </a:rPr>
              <a:t>Literatur</a:t>
            </a:r>
            <a:r>
              <a:rPr lang="it-IT" dirty="0">
                <a:solidFill>
                  <a:srgbClr val="C01E24"/>
                </a:solidFill>
              </a:rPr>
              <a:t> </a:t>
            </a:r>
            <a:r>
              <a:rPr lang="en-GB" dirty="0">
                <a:solidFill>
                  <a:srgbClr val="C01E24"/>
                </a:solidFill>
              </a:rPr>
              <a:t> (5)</a:t>
            </a:r>
            <a:endParaRPr lang="el-GR" dirty="0"/>
          </a:p>
        </p:txBody>
      </p:sp>
      <p:sp>
        <p:nvSpPr>
          <p:cNvPr id="4" name="Segnaposto contenuto 3">
            <a:extLst>
              <a:ext uri="{FF2B5EF4-FFF2-40B4-BE49-F238E27FC236}">
                <a16:creationId xmlns:a16="http://schemas.microsoft.com/office/drawing/2014/main" id="{322CD5FC-E9C7-44BC-A747-2275E47A54ED}"/>
              </a:ext>
            </a:extLst>
          </p:cNvPr>
          <p:cNvSpPr>
            <a:spLocks noGrp="1"/>
          </p:cNvSpPr>
          <p:nvPr>
            <p:ph idx="1"/>
          </p:nvPr>
        </p:nvSpPr>
        <p:spPr>
          <a:xfrm>
            <a:off x="557998" y="1458686"/>
            <a:ext cx="11059693" cy="4332514"/>
          </a:xfrm>
        </p:spPr>
        <p:txBody>
          <a:bodyPr>
            <a:noAutofit/>
          </a:bodyPr>
          <a:lstStyle/>
          <a:p>
            <a:pPr marL="342900" indent="-342900">
              <a:lnSpc>
                <a:spcPct val="130000"/>
              </a:lnSpc>
              <a:buFont typeface="Arial" panose="020B0604020202020204" pitchFamily="34" charset="0"/>
              <a:buChar char="•"/>
              <a:tabLst>
                <a:tab pos="457200" algn="l"/>
              </a:tabLst>
            </a:pPr>
            <a:r>
              <a:rPr lang="de-DE" sz="1400" dirty="0"/>
              <a:t>Johns Hopkins Medicine.</a:t>
            </a:r>
            <a:r>
              <a:rPr lang="en-US" sz="1400" b="1" dirty="0"/>
              <a:t> </a:t>
            </a:r>
            <a:r>
              <a:rPr lang="en-US" sz="1400" dirty="0"/>
              <a:t>Women’s Preventive Care Timeline: Infographic</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3"/>
              </a:rPr>
              <a:t>https://www.hopkinsmedicine.org/health/wellness-and-prevention/womens-preventive-care-infographic</a:t>
            </a:r>
            <a:r>
              <a:rPr lang="de-DE" sz="1400" dirty="0"/>
              <a:t> </a:t>
            </a:r>
            <a:endParaRPr lang="en-US"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de-DE" sz="1400" dirty="0" err="1"/>
              <a:t>Teach</a:t>
            </a:r>
            <a:r>
              <a:rPr lang="de-DE" sz="1400" dirty="0"/>
              <a:t> on Earth.</a:t>
            </a:r>
            <a:r>
              <a:rPr lang="it-IT" sz="1400" b="1" dirty="0"/>
              <a:t> </a:t>
            </a:r>
            <a:r>
              <a:rPr lang="fr-FR" sz="1400" dirty="0"/>
              <a:t>Je prends mon dépistage en main - CHALLENGES</a:t>
            </a:r>
            <a:r>
              <a:rPr lang="de-DE" sz="1400" dirty="0"/>
              <a:t>. </a:t>
            </a:r>
            <a:r>
              <a:rPr lang="de-DE" sz="1400" dirty="0" err="1"/>
              <a:t>Retrieved</a:t>
            </a:r>
            <a:r>
              <a:rPr lang="de-DE" sz="1400" dirty="0"/>
              <a:t> 29.11.23 </a:t>
            </a:r>
            <a:r>
              <a:rPr lang="de-DE" sz="1400" dirty="0" err="1"/>
              <a:t>from</a:t>
            </a:r>
            <a:r>
              <a:rPr lang="de-DE" sz="1400" dirty="0"/>
              <a:t>: </a:t>
            </a:r>
            <a:r>
              <a:rPr lang="de-DE" sz="1400" dirty="0">
                <a:hlinkClick r:id="rId4"/>
              </a:rPr>
              <a:t>https://teachonearth-webapp.teachonmars.com/training/je-prends-mon-depistage-en-main-bellebien-sept2023</a:t>
            </a:r>
            <a:r>
              <a:rPr lang="de-DE" sz="1400" dirty="0"/>
              <a:t> </a:t>
            </a:r>
            <a:endParaRPr lang="en-US"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Stanzel</a:t>
            </a:r>
            <a:r>
              <a:rPr lang="en-US" sz="1400" dirty="0">
                <a:ea typeface="MyriadPro-Regular"/>
                <a:cs typeface="Times New Roman" panose="02020603050405020304" pitchFamily="18" charset="0"/>
              </a:rPr>
              <a:t> K.A., </a:t>
            </a:r>
            <a:r>
              <a:rPr lang="en-US" sz="1400" dirty="0" err="1">
                <a:ea typeface="MyriadPro-Regular"/>
                <a:cs typeface="Times New Roman" panose="02020603050405020304" pitchFamily="18" charset="0"/>
              </a:rPr>
              <a:t>Hammarberg</a:t>
            </a:r>
            <a:r>
              <a:rPr lang="en-US" sz="1400" dirty="0">
                <a:ea typeface="MyriadPro-Regular"/>
                <a:cs typeface="Times New Roman" panose="02020603050405020304" pitchFamily="18" charset="0"/>
              </a:rPr>
              <a:t> K., Fisher J. August 2021. </a:t>
            </a:r>
            <a:r>
              <a:rPr lang="en-US" sz="1400" dirty="0"/>
              <a:t>Challenges in menopausal care of immigrant women</a:t>
            </a:r>
            <a:r>
              <a:rPr lang="en-US" sz="1400" b="1" dirty="0"/>
              <a:t>.</a:t>
            </a:r>
            <a:r>
              <a:rPr lang="en-US" sz="1400" dirty="0"/>
              <a:t> </a:t>
            </a:r>
            <a:r>
              <a:rPr lang="en-US" sz="1400" dirty="0">
                <a:ea typeface="MyriadPro-Regular"/>
                <a:cs typeface="Times New Roman" panose="02020603050405020304" pitchFamily="18" charset="0"/>
              </a:rPr>
              <a:t>Retrieved </a:t>
            </a:r>
            <a:r>
              <a:rPr lang="en-GB" sz="1400" dirty="0">
                <a:ea typeface="MyriadPro-Regular"/>
                <a:cs typeface="Times New Roman" panose="02020603050405020304" pitchFamily="18" charset="0"/>
              </a:rPr>
              <a:t>29.11.23 </a:t>
            </a:r>
            <a:r>
              <a:rPr lang="en-US" sz="1400" dirty="0">
                <a:ea typeface="MyriadPro-Regular"/>
                <a:cs typeface="Times New Roman" panose="02020603050405020304" pitchFamily="18" charset="0"/>
              </a:rPr>
              <a:t>from: </a:t>
            </a:r>
            <a:r>
              <a:rPr lang="en-US" sz="1400" u="sng" dirty="0">
                <a:solidFill>
                  <a:srgbClr val="0563C1"/>
                </a:solidFill>
                <a:ea typeface="MyriadPro-Regular"/>
                <a:cs typeface="Times New Roman" panose="02020603050405020304" pitchFamily="18" charset="0"/>
              </a:rPr>
              <a:t>https://www.sciencedirect.com/science/article/abs/pii/S0378512221000785 </a:t>
            </a:r>
          </a:p>
          <a:p>
            <a:pPr marL="342900" indent="-342900">
              <a:lnSpc>
                <a:spcPct val="130000"/>
              </a:lnSpc>
              <a:buFont typeface="Arial" panose="020B0604020202020204" pitchFamily="34" charset="0"/>
              <a:buChar char="•"/>
              <a:tabLst>
                <a:tab pos="457200" algn="l"/>
              </a:tabLst>
            </a:pPr>
            <a:r>
              <a:rPr lang="en-US" sz="1400" dirty="0" err="1">
                <a:ea typeface="MyriadPro-Regular"/>
                <a:cs typeface="Times New Roman" panose="02020603050405020304" pitchFamily="18" charset="0"/>
              </a:rPr>
              <a:t>livi</a:t>
            </a:r>
            <a:r>
              <a:rPr lang="en-US" sz="1400" dirty="0">
                <a:ea typeface="MyriadPro-Regular"/>
                <a:cs typeface="Times New Roman" panose="02020603050405020304" pitchFamily="18" charset="0"/>
              </a:rPr>
              <a:t>. 23 May 2022. </a:t>
            </a:r>
            <a:r>
              <a:rPr lang="en-US" sz="1400" dirty="0"/>
              <a:t>What age will I reach menopause? A doctor’s guide</a:t>
            </a:r>
            <a:r>
              <a:rPr lang="en-US" sz="1400" b="1" dirty="0"/>
              <a:t>. </a:t>
            </a:r>
            <a:r>
              <a:rPr lang="en-US" sz="1400" dirty="0">
                <a:ea typeface="MyriadPro-Regular"/>
                <a:cs typeface="Times New Roman" panose="02020603050405020304" pitchFamily="18" charset="0"/>
              </a:rPr>
              <a:t>Retrieved 29.11.23 from: </a:t>
            </a:r>
            <a:r>
              <a:rPr lang="en-US" sz="1400" u="sng" dirty="0">
                <a:solidFill>
                  <a:srgbClr val="0563C1"/>
                </a:solidFill>
                <a:ea typeface="MyriadPro-Regular"/>
                <a:cs typeface="Times New Roman" panose="02020603050405020304" pitchFamily="18" charset="0"/>
              </a:rPr>
              <a:t>https://www.livi.co.uk/your-health/what-age-will-i-reach-menopause-a-doctors-guide/</a:t>
            </a: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NHS inform. Menopause. Retrieved 29.11.23 from: </a:t>
            </a:r>
            <a:r>
              <a:rPr lang="en-US" sz="1400" dirty="0">
                <a:ea typeface="MyriadPro-Regular"/>
                <a:cs typeface="Times New Roman" panose="02020603050405020304" pitchFamily="18" charset="0"/>
                <a:hlinkClick r:id="rId5"/>
              </a:rPr>
              <a:t>https://www.nhsinform.scot/healthy-living/womens-health/later-years-around-50-years-and-over/menopause-and-post-menopause-health/menopause</a:t>
            </a:r>
            <a:r>
              <a:rPr lang="en-US" sz="1400" dirty="0">
                <a:ea typeface="MyriadPro-Regular"/>
                <a:cs typeface="Times New Roman" panose="02020603050405020304" pitchFamily="18" charset="0"/>
              </a:rPr>
              <a:t> </a:t>
            </a:r>
            <a:endParaRPr lang="de-DE" sz="1400" dirty="0">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400" dirty="0">
                <a:ea typeface="MyriadPro-Regular"/>
                <a:cs typeface="Times New Roman" panose="02020603050405020304" pitchFamily="18" charset="0"/>
              </a:rPr>
              <a:t>OASH. Menopause basics. Retrieved 29.11.23 from </a:t>
            </a:r>
            <a:r>
              <a:rPr lang="en-US" sz="1400" dirty="0">
                <a:ea typeface="MyriadPro-Regular"/>
                <a:cs typeface="Times New Roman" panose="02020603050405020304" pitchFamily="18" charset="0"/>
                <a:hlinkClick r:id="rId6"/>
              </a:rPr>
              <a:t>https://www.womenshealth.gov/menopause/menopause-basics</a:t>
            </a:r>
            <a:r>
              <a:rPr lang="en-US" sz="1400" dirty="0">
                <a:ea typeface="MyriadPro-Regular"/>
                <a:cs typeface="Times New Roman" panose="02020603050405020304" pitchFamily="18" charset="0"/>
              </a:rPr>
              <a:t> </a:t>
            </a:r>
            <a:endParaRPr lang="en-US" sz="1400" u="sng" dirty="0">
              <a:solidFill>
                <a:srgbClr val="0563C1"/>
              </a:solidFill>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de-DE" sz="1400" dirty="0"/>
              <a:t>Johns Hopkins Medicine</a:t>
            </a:r>
            <a:r>
              <a:rPr lang="en-US" sz="1400" dirty="0">
                <a:ea typeface="MyriadPro-Regular"/>
                <a:cs typeface="Times New Roman" panose="02020603050405020304" pitchFamily="18" charset="0"/>
              </a:rPr>
              <a:t>. Strategies for </a:t>
            </a:r>
            <a:r>
              <a:rPr lang="en-US" sz="1400" dirty="0" err="1">
                <a:ea typeface="MyriadPro-Regular"/>
                <a:cs typeface="Times New Roman" panose="02020603050405020304" pitchFamily="18" charset="0"/>
              </a:rPr>
              <a:t>Healty</a:t>
            </a:r>
            <a:r>
              <a:rPr lang="en-US" sz="1400" dirty="0">
                <a:ea typeface="MyriadPro-Regular"/>
                <a:cs typeface="Times New Roman" panose="02020603050405020304" pitchFamily="18" charset="0"/>
              </a:rPr>
              <a:t> Aging. Retrieved 29.11.23 from: </a:t>
            </a:r>
            <a:r>
              <a:rPr lang="en-US" sz="1400" dirty="0">
                <a:ea typeface="MyriadPro-Regular"/>
                <a:cs typeface="Times New Roman" panose="02020603050405020304" pitchFamily="18" charset="0"/>
                <a:hlinkClick r:id="rId7"/>
              </a:rPr>
              <a:t>https://www.hopkinsmedicine.org/womens-wellness-program/strategies</a:t>
            </a:r>
            <a:r>
              <a:rPr lang="en-US" sz="1400" dirty="0">
                <a:ea typeface="MyriadPro-Regular"/>
                <a:cs typeface="Times New Roman" panose="02020603050405020304" pitchFamily="18" charset="0"/>
              </a:rPr>
              <a:t> </a:t>
            </a:r>
          </a:p>
          <a:p>
            <a:pPr marL="342900" indent="-342900">
              <a:lnSpc>
                <a:spcPct val="130000"/>
              </a:lnSpc>
              <a:buFont typeface="Arial" panose="020B0604020202020204" pitchFamily="34" charset="0"/>
              <a:buChar char="•"/>
              <a:tabLst>
                <a:tab pos="457200" algn="l"/>
              </a:tabLst>
            </a:pPr>
            <a:r>
              <a:rPr lang="en-US" sz="1400" dirty="0">
                <a:cs typeface="Times New Roman" panose="02020603050405020304" pitchFamily="18" charset="0"/>
              </a:rPr>
              <a:t>Everyday Health. 14 April 2023. </a:t>
            </a:r>
            <a:r>
              <a:rPr lang="en-US" sz="1400" dirty="0"/>
              <a:t>Menopause Apps You Should Know About</a:t>
            </a:r>
            <a:r>
              <a:rPr lang="en-US" sz="1400" dirty="0">
                <a:cs typeface="Times New Roman" panose="02020603050405020304" pitchFamily="18" charset="0"/>
              </a:rPr>
              <a:t>. Retrieved 29.11.23 from </a:t>
            </a:r>
            <a:r>
              <a:rPr lang="en-US" sz="1400" dirty="0">
                <a:cs typeface="Times New Roman" panose="02020603050405020304" pitchFamily="18" charset="0"/>
                <a:hlinkClick r:id="rId8"/>
              </a:rPr>
              <a:t>https://www.everydayhealth.com/menopause/menopause-apps-you-should-know-about/</a:t>
            </a:r>
            <a:r>
              <a:rPr lang="en-US" sz="1400" dirty="0">
                <a:cs typeface="Times New Roman" panose="02020603050405020304" pitchFamily="18" charset="0"/>
              </a:rPr>
              <a:t> </a:t>
            </a:r>
          </a:p>
          <a:p>
            <a:pPr marL="0" indent="0">
              <a:lnSpc>
                <a:spcPct val="130000"/>
              </a:lnSpc>
              <a:buNone/>
              <a:tabLst>
                <a:tab pos="457200" algn="l"/>
              </a:tabLst>
            </a:pPr>
            <a:endParaRPr lang="de-DE" sz="1200" dirty="0"/>
          </a:p>
          <a:p>
            <a:pPr marL="342900" indent="-342900">
              <a:lnSpc>
                <a:spcPct val="130000"/>
              </a:lnSpc>
              <a:buFont typeface="Arial" panose="020B0604020202020204" pitchFamily="34" charset="0"/>
              <a:buChar char="•"/>
              <a:tabLst>
                <a:tab pos="457200" algn="l"/>
              </a:tabLst>
            </a:pPr>
            <a:endParaRPr lang="de-DE" sz="1200" dirty="0"/>
          </a:p>
        </p:txBody>
      </p:sp>
    </p:spTree>
    <p:extLst>
      <p:ext uri="{BB962C8B-B14F-4D97-AF65-F5344CB8AC3E}">
        <p14:creationId xmlns:p14="http://schemas.microsoft.com/office/powerpoint/2010/main" val="32093217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de-DE" sz="2800" dirty="0">
                <a:solidFill>
                  <a:srgbClr val="C01E24"/>
                </a:solidFill>
                <a:latin typeface="+mj-lt"/>
              </a:rPr>
              <a:t>Glückwunsch!</a:t>
            </a:r>
          </a:p>
          <a:p>
            <a:pPr algn="l">
              <a:spcAft>
                <a:spcPts val="600"/>
              </a:spcAft>
            </a:pPr>
            <a:r>
              <a:rPr lang="de-DE" sz="2800" dirty="0">
                <a:solidFill>
                  <a:srgbClr val="C01E24"/>
                </a:solidFill>
                <a:latin typeface="+mj-lt"/>
              </a:rPr>
              <a:t>Sie haben die Unterrichtseinheit dieses Moduls abgeschlossen!</a:t>
            </a: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 y="6391797"/>
            <a:ext cx="2063265" cy="453080"/>
          </a:xfrm>
          <a:prstGeom prst="rect">
            <a:avLst/>
          </a:prstGeom>
        </p:spPr>
      </p:pic>
      <p:sp>
        <p:nvSpPr>
          <p:cNvPr id="15" name="Ορθογώνιο 10">
            <a:extLst>
              <a:ext uri="{FF2B5EF4-FFF2-40B4-BE49-F238E27FC236}">
                <a16:creationId xmlns:a16="http://schemas.microsoft.com/office/drawing/2014/main" id="{2AEE8F04-0D28-7342-5C1E-E908E35E4C21}"/>
              </a:ext>
            </a:extLst>
          </p:cNvPr>
          <p:cNvSpPr/>
          <p:nvPr/>
        </p:nvSpPr>
        <p:spPr>
          <a:xfrm>
            <a:off x="3898918" y="631935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de-DE" sz="1000" dirty="0">
                <a:solidFill>
                  <a:schemeClr val="accent5">
                    <a:lumMod val="20000"/>
                    <a:lumOff val="80000"/>
                  </a:schemeClr>
                </a:solidFill>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r>
              <a:rPr lang="de-DE" sz="1000" dirty="0" smtClean="0">
                <a:solidFill>
                  <a:schemeClr val="accent5">
                    <a:lumMod val="20000"/>
                    <a:lumOff val="80000"/>
                  </a:schemeClr>
                </a:solidFill>
                <a:latin typeface="+mj-lt"/>
              </a:rPr>
              <a:t>.</a:t>
            </a:r>
            <a:endParaRPr lang="de-DE" sz="1000" dirty="0">
              <a:solidFill>
                <a:schemeClr val="accent5">
                  <a:lumMod val="20000"/>
                  <a:lumOff val="80000"/>
                </a:schemeClr>
              </a:solidFill>
              <a:latin typeface="+mj-lt"/>
            </a:endParaRPr>
          </a:p>
        </p:txBody>
      </p:sp>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7.1.1</a:t>
            </a:r>
            <a:r>
              <a:rPr lang="en-US" altLang="el-GR" dirty="0"/>
              <a:t/>
            </a:r>
            <a:br>
              <a:rPr lang="en-US" altLang="el-GR" dirty="0"/>
            </a:br>
            <a:r>
              <a:rPr lang="en-US" altLang="el-GR" dirty="0" err="1">
                <a:solidFill>
                  <a:srgbClr val="C01E24"/>
                </a:solidFill>
              </a:rPr>
              <a:t>Einführung</a:t>
            </a:r>
            <a:r>
              <a:rPr lang="en-US" altLang="el-GR" dirty="0">
                <a:solidFill>
                  <a:srgbClr val="C01E24"/>
                </a:solidFill>
              </a:rPr>
              <a:t> und </a:t>
            </a:r>
            <a:r>
              <a:rPr lang="en-US" altLang="el-GR" dirty="0" err="1">
                <a:solidFill>
                  <a:srgbClr val="C01E24"/>
                </a:solidFill>
              </a:rPr>
              <a:t>Präsentation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lnSpcReduction="10000"/>
          </a:bodyPr>
          <a:lstStyle/>
          <a:p>
            <a:pPr marL="228600" indent="-228600" defTabSz="914400">
              <a:lnSpc>
                <a:spcPct val="150000"/>
              </a:lnSpc>
              <a:spcBef>
                <a:spcPts val="601"/>
              </a:spcBef>
              <a:spcAft>
                <a:spcPts val="601"/>
              </a:spcAft>
              <a:buClr>
                <a:srgbClr val="C01E24"/>
              </a:buClr>
              <a:buFont typeface="Wingdings" charset="2"/>
              <a:buChar char=""/>
            </a:pPr>
            <a:r>
              <a:rPr lang="de-DE" sz="2400" b="0" strike="noStrike" spc="-1" dirty="0">
                <a:solidFill>
                  <a:schemeClr val="dk1"/>
                </a:solidFill>
                <a:latin typeface="Calibri"/>
                <a:ea typeface="DejaVu Sans"/>
              </a:rPr>
              <a:t>Das </a:t>
            </a:r>
            <a:r>
              <a:rPr lang="de-DE" sz="2400" b="0" strike="noStrike" spc="-1" dirty="0" err="1">
                <a:solidFill>
                  <a:schemeClr val="dk1"/>
                </a:solidFill>
                <a:latin typeface="Calibri"/>
                <a:ea typeface="DejaVu Sans"/>
              </a:rPr>
              <a:t>Mig</a:t>
            </a:r>
            <a:r>
              <a:rPr lang="de-DE" sz="2400" b="0" strike="noStrike" spc="-1" dirty="0">
                <a:solidFill>
                  <a:schemeClr val="dk1"/>
                </a:solidFill>
                <a:latin typeface="Calibri"/>
                <a:ea typeface="DejaVu Sans"/>
              </a:rPr>
              <a:t>-Health Apps Projekt vorstellen und die Organisation des Schulungskurses erläutern.</a:t>
            </a:r>
            <a:endParaRPr lang="de-DE" sz="2400" b="0" strike="noStrike" spc="-1" dirty="0">
              <a:solidFill>
                <a:srgbClr val="000000"/>
              </a:solidFill>
              <a:latin typeface="Arial"/>
            </a:endParaRPr>
          </a:p>
          <a:p>
            <a:pPr marL="228600" indent="-228600" defTabSz="914400">
              <a:lnSpc>
                <a:spcPct val="150000"/>
              </a:lnSpc>
              <a:spcBef>
                <a:spcPts val="601"/>
              </a:spcBef>
              <a:spcAft>
                <a:spcPts val="601"/>
              </a:spcAft>
              <a:buClr>
                <a:srgbClr val="C01E24"/>
              </a:buClr>
              <a:buFont typeface="Wingdings" charset="2"/>
              <a:buChar char=""/>
            </a:pPr>
            <a:r>
              <a:rPr lang="de-DE" sz="2400" b="0" strike="noStrike" spc="-1" dirty="0">
                <a:solidFill>
                  <a:schemeClr val="dk1"/>
                </a:solidFill>
                <a:latin typeface="Calibri"/>
                <a:ea typeface="DejaVu Sans"/>
              </a:rPr>
              <a:t>Dem Trainer helfen, die Hauptmerkmale der Lernenden zu verstehen (einschließlich ihrer digitalen Fähigkeiten).</a:t>
            </a:r>
            <a:endParaRPr lang="de-DE" sz="2400" b="0" strike="noStrike" spc="-1" dirty="0">
              <a:solidFill>
                <a:srgbClr val="000000"/>
              </a:solidFill>
              <a:latin typeface="Arial"/>
            </a:endParaRPr>
          </a:p>
        </p:txBody>
      </p:sp>
      <p:pic>
        <p:nvPicPr>
          <p:cNvPr id="7" name="Picture 2" descr="Ambition abstract concept">
            <a:extLst>
              <a:ext uri="{FF2B5EF4-FFF2-40B4-BE49-F238E27FC236}">
                <a16:creationId xmlns:a16="http://schemas.microsoft.com/office/drawing/2014/main" id="{11924F11-58A5-9325-08C0-442F0FE4D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D544A0-DA65-4E7B-3C06-CB39B99EC643}"/>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44522F97-B3FD-DB3C-4892-6AB0E9E26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7.1.2</a:t>
            </a:r>
            <a:r>
              <a:rPr lang="en-US" altLang="el-GR" dirty="0"/>
              <a:t/>
            </a:r>
            <a:br>
              <a:rPr lang="en-US" altLang="el-GR" dirty="0"/>
            </a:br>
            <a:r>
              <a:rPr lang="en-US" altLang="el-GR" dirty="0" err="1">
                <a:solidFill>
                  <a:srgbClr val="C01E24"/>
                </a:solidFill>
              </a:rPr>
              <a:t>Gesundheits</a:t>
            </a:r>
            <a:r>
              <a:rPr lang="en-US" altLang="el-GR" dirty="0">
                <a:solidFill>
                  <a:srgbClr val="C01E24"/>
                </a:solidFill>
              </a:rPr>
              <a:t>-Apps für die </a:t>
            </a:r>
            <a:r>
              <a:rPr lang="en-US" altLang="el-GR" dirty="0" err="1">
                <a:solidFill>
                  <a:srgbClr val="C01E24"/>
                </a:solidFill>
              </a:rPr>
              <a:t>Frauengesundheit</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de-DE" sz="2200" b="1" strike="noStrike" spc="-1" dirty="0">
                <a:solidFill>
                  <a:srgbClr val="203864"/>
                </a:solidFill>
                <a:latin typeface="Arial"/>
                <a:ea typeface="MS PGothic"/>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marL="228600" indent="-228600" defTabSz="914400">
              <a:lnSpc>
                <a:spcPct val="120000"/>
              </a:lnSpc>
              <a:spcBef>
                <a:spcPts val="601"/>
              </a:spcBef>
              <a:spcAft>
                <a:spcPts val="601"/>
              </a:spcAft>
              <a:buClr>
                <a:srgbClr val="C01E24"/>
              </a:buClr>
              <a:buFont typeface="Wingdings" charset="2"/>
              <a:buChar char=""/>
            </a:pPr>
            <a:r>
              <a:rPr lang="de-DE" sz="2200" b="0" strike="noStrike" spc="-1" dirty="0">
                <a:solidFill>
                  <a:schemeClr val="dk1"/>
                </a:solidFill>
                <a:latin typeface="Calibri"/>
                <a:ea typeface="DejaVu Sans"/>
              </a:rPr>
              <a:t>Das Bewusstsein für die Frauengesundheit und ihre Auswirkungen auf die Gemeinschaft als Ganzes erhöhen.</a:t>
            </a:r>
            <a:endParaRPr lang="de-DE" sz="2200" b="0" strike="noStrike" spc="-1" dirty="0">
              <a:solidFill>
                <a:srgbClr val="000000"/>
              </a:solidFill>
              <a:latin typeface="Arial"/>
            </a:endParaRPr>
          </a:p>
          <a:p>
            <a:pPr marL="228600" indent="-228600" defTabSz="914400">
              <a:lnSpc>
                <a:spcPct val="120000"/>
              </a:lnSpc>
              <a:spcBef>
                <a:spcPts val="601"/>
              </a:spcBef>
              <a:spcAft>
                <a:spcPts val="601"/>
              </a:spcAft>
              <a:buClr>
                <a:srgbClr val="C01E24"/>
              </a:buClr>
              <a:buFont typeface="Wingdings" charset="2"/>
              <a:buChar char=""/>
            </a:pPr>
            <a:r>
              <a:rPr lang="de-DE" sz="2200" b="0" strike="noStrike" spc="-1" dirty="0">
                <a:solidFill>
                  <a:schemeClr val="dk1"/>
                </a:solidFill>
                <a:latin typeface="Calibri"/>
                <a:ea typeface="DejaVu Sans"/>
              </a:rPr>
              <a:t>Die Selbstverwaltung der Gesundheit fördern.</a:t>
            </a:r>
            <a:endParaRPr lang="de-DE" sz="2200" b="0" strike="noStrike" spc="-1" dirty="0">
              <a:solidFill>
                <a:srgbClr val="000000"/>
              </a:solidFill>
              <a:latin typeface="Arial"/>
            </a:endParaRPr>
          </a:p>
          <a:p>
            <a:pPr marL="228600" indent="-228600" defTabSz="914400">
              <a:lnSpc>
                <a:spcPct val="120000"/>
              </a:lnSpc>
              <a:spcBef>
                <a:spcPts val="601"/>
              </a:spcBef>
              <a:spcAft>
                <a:spcPts val="601"/>
              </a:spcAft>
              <a:buClr>
                <a:srgbClr val="C01E24"/>
              </a:buClr>
              <a:buFont typeface="Wingdings" charset="2"/>
              <a:buChar char=""/>
            </a:pPr>
            <a:r>
              <a:rPr lang="de-DE" sz="2200" b="0" strike="noStrike" spc="-1" dirty="0">
                <a:solidFill>
                  <a:schemeClr val="dk1"/>
                </a:solidFill>
                <a:latin typeface="Calibri"/>
                <a:ea typeface="DejaVu Sans"/>
              </a:rPr>
              <a:t>Den Lernenden helfen, sich mit der Nutzung dieser Gruppe von Gesundheits-Apps vertraut zu machen.</a:t>
            </a:r>
            <a:endParaRPr lang="de-DE" sz="2200" b="0" strike="noStrike" spc="-1" dirty="0">
              <a:solidFill>
                <a:srgbClr val="000000"/>
              </a:solidFill>
              <a:latin typeface="Arial"/>
            </a:endParaRPr>
          </a:p>
        </p:txBody>
      </p:sp>
      <p:sp>
        <p:nvSpPr>
          <p:cNvPr id="8" name="TextBox 7">
            <a:extLst>
              <a:ext uri="{FF2B5EF4-FFF2-40B4-BE49-F238E27FC236}">
                <a16:creationId xmlns:a16="http://schemas.microsoft.com/office/drawing/2014/main" id="{70B9107A-9972-88A2-FD19-02EEF6ADE11A}"/>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1491921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49A5A53-B90C-4526-91DD-4E9136592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065" y="2714043"/>
            <a:ext cx="3564972" cy="2740573"/>
          </a:xfrm>
          <a:prstGeom prst="rect">
            <a:avLst/>
          </a:prstGeom>
          <a:ln>
            <a:noFill/>
          </a:ln>
          <a:effectLst>
            <a:softEdge rad="112500"/>
          </a:effectLst>
        </p:spPr>
      </p:pic>
      <p:sp>
        <p:nvSpPr>
          <p:cNvPr id="5" name="Τίτλος 4"/>
          <p:cNvSpPr>
            <a:spLocks noGrp="1"/>
          </p:cNvSpPr>
          <p:nvPr>
            <p:ph type="title"/>
          </p:nvPr>
        </p:nvSpPr>
        <p:spPr>
          <a:xfrm>
            <a:off x="557999" y="655457"/>
            <a:ext cx="11396576" cy="599188"/>
          </a:xfrm>
        </p:spPr>
        <p:txBody>
          <a:bodyPr/>
          <a:lstStyle/>
          <a:p>
            <a:r>
              <a:rPr lang="it-IT" dirty="0" err="1"/>
              <a:t>Frauengesundheit</a:t>
            </a:r>
            <a:r>
              <a:rPr lang="it-IT" dirty="0"/>
              <a:t> und </a:t>
            </a:r>
            <a:r>
              <a:rPr lang="it-IT" dirty="0" err="1"/>
              <a:t>Geschlechtervorurteile</a:t>
            </a:r>
            <a:endParaRPr lang="el-GR" dirty="0"/>
          </a:p>
        </p:txBody>
      </p:sp>
      <p:sp>
        <p:nvSpPr>
          <p:cNvPr id="10" name="Θέση περιεχομένου 5">
            <a:extLst>
              <a:ext uri="{FF2B5EF4-FFF2-40B4-BE49-F238E27FC236}">
                <a16:creationId xmlns:a16="http://schemas.microsoft.com/office/drawing/2014/main" id="{0C1D5052-E652-48A7-D550-94919F0621DA}"/>
              </a:ext>
            </a:extLst>
          </p:cNvPr>
          <p:cNvSpPr>
            <a:spLocks noGrp="1"/>
          </p:cNvSpPr>
          <p:nvPr>
            <p:ph sz="half" idx="1"/>
          </p:nvPr>
        </p:nvSpPr>
        <p:spPr>
          <a:xfrm>
            <a:off x="710005" y="1371598"/>
            <a:ext cx="9415630" cy="5204013"/>
          </a:xfrm>
        </p:spPr>
        <p:txBody>
          <a:bodyPr>
            <a:normAutofit lnSpcReduction="10000"/>
          </a:bodyPr>
          <a:lstStyle/>
          <a:p>
            <a:pPr marL="0" indent="0" algn="just">
              <a:buNone/>
            </a:pPr>
            <a:r>
              <a:rPr lang="de-DE" sz="2400" dirty="0">
                <a:latin typeface="Calibri" panose="020F0502020204030204" pitchFamily="34" charset="0"/>
                <a:cs typeface="Calibri" panose="020F0502020204030204" pitchFamily="34" charset="0"/>
              </a:rPr>
              <a:t>Die Gesundheit von Frauen ist heutzutage von globalem Interesse, da sie in vielen Gesellschaften eine benachteiligte Gruppe repräsentieren, die durch soziokulturell verwurzelte Diskriminierung geprägt ist.</a:t>
            </a:r>
          </a:p>
          <a:p>
            <a:pPr marL="0" indent="0" algn="just">
              <a:buNone/>
            </a:pPr>
            <a:r>
              <a:rPr lang="de-DE" sz="2400" dirty="0">
                <a:latin typeface="Calibri" panose="020F0502020204030204" pitchFamily="34" charset="0"/>
                <a:cs typeface="Calibri" panose="020F0502020204030204" pitchFamily="34" charset="0"/>
              </a:rPr>
              <a:t>Barrieren, die den Zugang von Frauen zur Gesundheitsversorgung behindern:</a:t>
            </a:r>
          </a:p>
          <a:p>
            <a:pPr marL="0" indent="0" algn="just">
              <a:buNone/>
            </a:pPr>
            <a:r>
              <a:rPr lang="de-DE" sz="2400" dirty="0">
                <a:latin typeface="Calibri" panose="020F0502020204030204" pitchFamily="34" charset="0"/>
                <a:cs typeface="Calibri" panose="020F0502020204030204" pitchFamily="34" charset="0"/>
              </a:rPr>
              <a:t>Begrenztes Wissen über die Gesundheit von Frauen;</a:t>
            </a:r>
          </a:p>
          <a:p>
            <a:pPr marL="0" indent="0" algn="just">
              <a:buNone/>
            </a:pPr>
            <a:r>
              <a:rPr lang="de-DE" sz="2400" dirty="0">
                <a:latin typeface="Calibri" panose="020F0502020204030204" pitchFamily="34" charset="0"/>
                <a:cs typeface="Calibri" panose="020F0502020204030204" pitchFamily="34" charset="0"/>
              </a:rPr>
              <a:t>Soziale Stigmatisierung;</a:t>
            </a:r>
          </a:p>
          <a:p>
            <a:pPr marL="0" indent="0" algn="just">
              <a:buNone/>
            </a:pPr>
            <a:r>
              <a:rPr lang="de-DE" sz="2400" dirty="0">
                <a:latin typeface="Calibri" panose="020F0502020204030204" pitchFamily="34" charset="0"/>
                <a:cs typeface="Calibri" panose="020F0502020204030204" pitchFamily="34" charset="0"/>
              </a:rPr>
              <a:t>Mangel an finanziellen Mitteln;</a:t>
            </a:r>
          </a:p>
          <a:p>
            <a:pPr marL="0" indent="0" algn="just">
              <a:buNone/>
            </a:pPr>
            <a:r>
              <a:rPr lang="de-DE" sz="2400" dirty="0">
                <a:latin typeface="Calibri" panose="020F0502020204030204" pitchFamily="34" charset="0"/>
                <a:cs typeface="Calibri" panose="020F0502020204030204" pitchFamily="34" charset="0"/>
              </a:rPr>
              <a:t>Traditionelle Überzeugungen.</a:t>
            </a:r>
          </a:p>
          <a:p>
            <a:pPr marL="0" indent="0" algn="just">
              <a:buNone/>
            </a:pPr>
            <a:r>
              <a:rPr lang="de-DE" sz="2400" dirty="0">
                <a:latin typeface="Calibri" panose="020F0502020204030204" pitchFamily="34" charset="0"/>
                <a:cs typeface="Calibri" panose="020F0502020204030204" pitchFamily="34" charset="0"/>
              </a:rPr>
              <a:t>Obwohl sich die Welt langsam anpasst, um die Gesundheitsprobleme von Frauen anzugehen, bestehen weiterhin Ungleichheiten, insbesondere in Entwicklungsländern und bei migrantischen Frauen.</a:t>
            </a:r>
          </a:p>
        </p:txBody>
      </p:sp>
      <p:sp>
        <p:nvSpPr>
          <p:cNvPr id="7" name="Ορθογώνιο 7">
            <a:extLst>
              <a:ext uri="{FF2B5EF4-FFF2-40B4-BE49-F238E27FC236}">
                <a16:creationId xmlns:a16="http://schemas.microsoft.com/office/drawing/2014/main" id="{C0DFA73F-FDC8-497A-8912-CA8C28C95043}"/>
              </a:ext>
            </a:extLst>
          </p:cNvPr>
          <p:cNvSpPr/>
          <p:nvPr/>
        </p:nvSpPr>
        <p:spPr>
          <a:xfrm>
            <a:off x="7666075" y="-3933"/>
            <a:ext cx="4524666" cy="398569"/>
          </a:xfrm>
          <a:prstGeom prst="rect">
            <a:avLst/>
          </a:prstGeom>
          <a:solidFill>
            <a:srgbClr val="DDE0E5"/>
          </a:solidFill>
        </p:spPr>
        <p:txBody>
          <a:bodyPr vert="horz" lIns="91440" tIns="45720" rIns="91440" bIns="45720" rtlCol="0" anchor="ctr">
            <a:normAutofit fontScale="92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7.1.2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Gesundheits</a:t>
            </a:r>
            <a:r>
              <a:rPr kumimoji="0" lang="en-US" altLang="el-GR" sz="1800" b="0" i="0" u="none" strike="noStrike" kern="1200" cap="none" spc="0" normalizeH="0" baseline="0" noProof="0" dirty="0">
                <a:ln>
                  <a:noFill/>
                </a:ln>
                <a:solidFill>
                  <a:prstClr val="white"/>
                </a:solidFill>
                <a:uLnTx/>
                <a:uFillTx/>
                <a:latin typeface="Calibri Light" panose="020F0302020204030204"/>
                <a:ea typeface="+mn-ea"/>
                <a:cs typeface="+mn-cs"/>
              </a:rPr>
              <a:t>-Apps für die </a:t>
            </a:r>
            <a:r>
              <a:rPr kumimoji="0" lang="en-US" altLang="el-GR" sz="1800" b="0" i="0" u="none" strike="noStrike" kern="1200" cap="none" spc="0" normalizeH="0" baseline="0" noProof="0" dirty="0" err="1">
                <a:ln>
                  <a:noFill/>
                </a:ln>
                <a:solidFill>
                  <a:prstClr val="white"/>
                </a:solidFill>
                <a:uLnTx/>
                <a:uFillTx/>
                <a:latin typeface="Calibri Light" panose="020F0302020204030204"/>
                <a:ea typeface="+mn-ea"/>
                <a:cs typeface="+mn-cs"/>
              </a:rPr>
              <a:t>Frauengesundheit</a:t>
            </a:r>
            <a:endParaRPr kumimoji="0" lang="en-US" sz="1800" b="0" i="0" u="none" strike="noStrike" kern="1200" cap="none" spc="0" normalizeH="0" baseline="0" noProof="0" dirty="0">
              <a:ln>
                <a:noFill/>
              </a:ln>
              <a:solidFill>
                <a:prstClr val="white"/>
              </a:solidFill>
              <a:uLnTx/>
              <a:uFillTx/>
              <a:latin typeface="Calibri Light" panose="020F0302020204030204"/>
              <a:ea typeface="+mn-ea"/>
              <a:cs typeface="+mn-cs"/>
            </a:endParaRPr>
          </a:p>
        </p:txBody>
      </p:sp>
      <p:sp>
        <p:nvSpPr>
          <p:cNvPr id="8" name="Ορθογώνιο 7">
            <a:extLst>
              <a:ext uri="{FF2B5EF4-FFF2-40B4-BE49-F238E27FC236}">
                <a16:creationId xmlns:a16="http://schemas.microsoft.com/office/drawing/2014/main" id="{C8504BE3-A140-4591-BC92-5138CE181967}"/>
              </a:ext>
            </a:extLst>
          </p:cNvPr>
          <p:cNvSpPr/>
          <p:nvPr/>
        </p:nvSpPr>
        <p:spPr>
          <a:xfrm>
            <a:off x="9779022" y="6464806"/>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Quelle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Pixabay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Lizenz</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0551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7 1 Women's Health Apps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rrq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Cuu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K66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Cuu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Cuu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Cuu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rrqhYFQaV5GsAAABvAAAAHAAAAHVuaXZlcnNhbC9sb2NhbF9zZXR0aW5ncy54bWwNyrEKwkAMANC9XxEySB3Uugn2rpujCK0fENogB7mk9ELRv/e2N7x++GaBnbeSTANezx0C62xL0k/A9/Q43RCKky4kphxQDWGITS82k4zsXmOBVejH28S5wvlJuc4XqbOkAu1B/B6PeInNH1BLAwQUAAIACAAsrq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LK6oWOohDhNLAAAAbAAAABsAAAB1bml2ZXJzYWwvdW5pdmVyc2FsLnBuZy54bWyzsa/IzVEoSy0qzszPs1Uy1DNQsrfj5bIpKEoty0wtV6gAigEFIUBJoRLINUJwyzNTSjKAQiYmFgjBjNTM9IwSoKiBhRlcVB9oKABQSwECAAAUAAIACACpflBPNmFYAkcDAADhCQAAFAAAAAAAAAABAAAAAAAAAAAAdW5pdmVyc2FsL3BsYXllci54bWxQSwECAAAUAAIACAArrqhYtTf0qBwFAADhEwAAHQAAAAAAAAABAAAAAAB5AwAAdW5pdmVyc2FsL2NvbW1vbl9tZXNzYWdlcy5sbmdQSwECAAAUAAIACAArrqhYFR5gG6MAAAB/AQAALgAAAAAAAAABAAAAAADQCAAAdW5pdmVyc2FsL3BsYXliYWNrX2FuZF9uYXZpZ2F0aW9uX3NldHRpbmdzLnhtbFBLAQIAABQAAgAIACuuqFh0STUfPAQAAAwVAAAnAAAAAAAAAAEAAAAAAL8JAAB1bml2ZXJzYWwvZmxhc2hfcHVibGlzaGluZ19zZXR0aW5ncy54bWxQSwECAAAUAAIACAArrqhYN4uHansDAACsDAAAIQAAAAAAAAABAAAAAABADgAAdW5pdmVyc2FsL2ZsYXNoX3NraW5fc2V0dGluZ3MueG1sUEsBAgAAFAACAAgAK66oWKavViM2BAAAlhQAACYAAAAAAAAAAQAAAAAA+hEAAHVuaXZlcnNhbC9odG1sX3B1Ymxpc2hpbmdfc2V0dGluZ3MueG1sUEsBAgAAFAACAAgAK66oWCYPfuiwAQAAbwYAAB8AAAAAAAAAAQAAAAAAdBYAAHVuaXZlcnNhbC9odG1sX3NraW5fc2V0dGluZ3MuanNQSwECAAAUAAIACAArrqhYFQaV5GsAAABvAAAAHAAAAAAAAAABAAAAAABhGAAAdW5pdmVyc2FsL2xvY2FsX3NldHRpbmdzLnhtbFBLAQIAABQAAgAIACyuqFjCG66ZaBIAAPdNAAAXAAAAAAAAAAAAAAAAAAYZAAB1bml2ZXJzYWwvdW5pdmVyc2FsLnBuZ1BLAQIAABQAAgAIACyuqFjqIQ4TSwAAAGwAAAAbAAAAAAAAAAEAAAAAAKMrAAB1bml2ZXJzYWwvdW5pdmVyc2FsLnBuZy54bWxQSwUGAAAAAAoACgAGAwAAJywAAAAA"/>
  <p:tag name="ISPRING_LMS_API_VERSION" val="SCORM 1.2"/>
  <p:tag name="ISPRING_ULTRA_SCORM_COURSE_ID" val="1B98EF7D-97A7-4F35-9352-0CD13BA7DB58"/>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7 1 Women's Health Apps TEACHING SESSION"/>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HAPPS\\DE\\German\\Training material for ETA 01_Deutsch&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6574</Words>
  <Application>Microsoft Office PowerPoint</Application>
  <PresentationFormat>Ευρεία οθόνη</PresentationFormat>
  <Paragraphs>749</Paragraphs>
  <Slides>61</Slides>
  <Notes>61</Notes>
  <HiddenSlides>0</HiddenSlides>
  <MMClips>0</MMClips>
  <ScaleCrop>false</ScaleCrop>
  <HeadingPairs>
    <vt:vector size="6" baseType="variant">
      <vt:variant>
        <vt:lpstr>Γραμματοσειρές που χρησιμοποιούνται</vt:lpstr>
      </vt:variant>
      <vt:variant>
        <vt:i4>15</vt:i4>
      </vt:variant>
      <vt:variant>
        <vt:lpstr>Θέμα</vt:lpstr>
      </vt:variant>
      <vt:variant>
        <vt:i4>1</vt:i4>
      </vt:variant>
      <vt:variant>
        <vt:lpstr>Τίτλοι διαφανειών</vt:lpstr>
      </vt:variant>
      <vt:variant>
        <vt:i4>61</vt:i4>
      </vt:variant>
    </vt:vector>
  </HeadingPairs>
  <TitlesOfParts>
    <vt:vector size="77" baseType="lpstr">
      <vt:lpstr>Adobe Gothic Std B</vt:lpstr>
      <vt:lpstr>微软雅黑</vt:lpstr>
      <vt:lpstr>MS PGothic</vt:lpstr>
      <vt:lpstr>Abadi Extra Light</vt:lpstr>
      <vt:lpstr>Arial</vt:lpstr>
      <vt:lpstr>Calibri</vt:lpstr>
      <vt:lpstr>Calibri Light</vt:lpstr>
      <vt:lpstr>DejaVu Sans</vt:lpstr>
      <vt:lpstr>docs-Calibri'</vt:lpstr>
      <vt:lpstr>Gill Sans Nova</vt:lpstr>
      <vt:lpstr>Impact</vt:lpstr>
      <vt:lpstr>MyriadPro-Regular</vt:lpstr>
      <vt:lpstr>Roboto</vt:lpstr>
      <vt:lpstr>Times New Roman</vt:lpstr>
      <vt:lpstr>Wingdings</vt:lpstr>
      <vt:lpstr>Θέμα του Office</vt:lpstr>
      <vt:lpstr>Παρουσίαση του PowerPoint</vt:lpstr>
      <vt:lpstr>Παρουσίαση του PowerPoint</vt:lpstr>
      <vt:lpstr>Partners</vt:lpstr>
      <vt:lpstr>Unterrichtseinheit:  Inhalt</vt:lpstr>
      <vt:lpstr>Ziele</vt:lpstr>
      <vt:lpstr>Kompetenzen</vt:lpstr>
      <vt:lpstr>7.1.1 Einführung und Präsentation</vt:lpstr>
      <vt:lpstr>7.1.2 Gesundheits-Apps für die Frauengesundheit</vt:lpstr>
      <vt:lpstr>Frauengesundheit und Geschlechtervorurteile</vt:lpstr>
      <vt:lpstr>Frauengesundheit und Geschlechtervorurteile</vt:lpstr>
      <vt:lpstr>Frauengesundheit und Geschlechtervorurteile</vt:lpstr>
      <vt:lpstr>Selbstfürsorge</vt:lpstr>
      <vt:lpstr>Selbstfürsorge bedeutet Bestärkung (Empowerment)</vt:lpstr>
      <vt:lpstr>Apps zur Frauengesundheit</vt:lpstr>
      <vt:lpstr>Apps zur Frauengesundheit</vt:lpstr>
      <vt:lpstr>Frauengesundheit und Sie</vt:lpstr>
      <vt:lpstr>7.1.3 Menstruationszyklus und Verhütung</vt:lpstr>
      <vt:lpstr>Menstruationszyklus</vt:lpstr>
      <vt:lpstr>Period Tracking Apps</vt:lpstr>
      <vt:lpstr>Menstruations-Tracking-Apps</vt:lpstr>
      <vt:lpstr>Gründe für die Verwendung von Menstruations-Tracking-Apps</vt:lpstr>
      <vt:lpstr>Verhütung</vt:lpstr>
      <vt:lpstr>Verhütungsmethoden</vt:lpstr>
      <vt:lpstr>Menstruations-Tracking-Apps</vt:lpstr>
      <vt:lpstr>Menstruations-Tracking-Apps</vt:lpstr>
      <vt:lpstr>7.1.4 Schwangerschaft und Wochenbett</vt:lpstr>
      <vt:lpstr>Schwangerschaft</vt:lpstr>
      <vt:lpstr>Schwangerschaft</vt:lpstr>
      <vt:lpstr>Mütterliche Gesundheit und Schwangerschaftsfürsorge</vt:lpstr>
      <vt:lpstr>Schwangerschafts-Tracker-Apps</vt:lpstr>
      <vt:lpstr>Schwangerschafts-Tracker-Apps</vt:lpstr>
      <vt:lpstr>Schwangerschafts-Tracker-Apps</vt:lpstr>
      <vt:lpstr>Schwangerschafts-Tracker-Apps</vt:lpstr>
      <vt:lpstr>7.1.5 Screening und Prävention</vt:lpstr>
      <vt:lpstr>Geschlechtsspezifische Unterschiede in der Gesundheit</vt:lpstr>
      <vt:lpstr>Geschlechtsspezifische Unterschiede in der Gesundheit</vt:lpstr>
      <vt:lpstr>Gynäkologische und Brustkrebserkrankungen</vt:lpstr>
      <vt:lpstr>Gynäkologische und Brustkrebserkrankungen</vt:lpstr>
      <vt:lpstr>Prävention</vt:lpstr>
      <vt:lpstr>Screening</vt:lpstr>
      <vt:lpstr>Screening- und Präventions-Apps</vt:lpstr>
      <vt:lpstr>Screening- und Präventions-Apps</vt:lpstr>
      <vt:lpstr>7.1.6 Menopause</vt:lpstr>
      <vt:lpstr>Menopause</vt:lpstr>
      <vt:lpstr>Παρουσίαση του PowerPoint</vt:lpstr>
      <vt:lpstr>Symptome der Menopause</vt:lpstr>
      <vt:lpstr>Menopause</vt:lpstr>
      <vt:lpstr>Vorteile von Menopause-Apps</vt:lpstr>
      <vt:lpstr>Menopause Apps</vt:lpstr>
      <vt:lpstr>Menopause Apps</vt:lpstr>
      <vt:lpstr>Menopause Apps</vt:lpstr>
      <vt:lpstr>7.1.7 Diskussion und Evaluation</vt:lpstr>
      <vt:lpstr>Diskussion</vt:lpstr>
      <vt:lpstr>Evaluation Fragebogen </vt:lpstr>
      <vt:lpstr>Evaluation Fragebogen</vt:lpstr>
      <vt:lpstr>Referenzen und weiterführende Literatur  (1)</vt:lpstr>
      <vt:lpstr>Referenzen und weiterführende Literatur  (2)</vt:lpstr>
      <vt:lpstr>Referenzen und weiterführende Literatur  (3)</vt:lpstr>
      <vt:lpstr>Referenzen und weiterführende Literatur  (4)</vt:lpstr>
      <vt:lpstr>Referenzen und weiterführende Literatur  (5)</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ETA7 1 Women's Health Apps TEACHING SESSION</dc:title>
  <dc:creator>pantelis bbalaouras</dc:creator>
  <cp:lastModifiedBy>pantelis</cp:lastModifiedBy>
  <cp:revision>1230</cp:revision>
  <dcterms:created xsi:type="dcterms:W3CDTF">2020-06-02T13:31:56Z</dcterms:created>
  <dcterms:modified xsi:type="dcterms:W3CDTF">2024-06-21T09:01:48Z</dcterms:modified>
</cp:coreProperties>
</file>