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457" r:id="rId5"/>
    <p:sldId id="458" r:id="rId6"/>
    <p:sldId id="437" r:id="rId7"/>
    <p:sldId id="404" r:id="rId8"/>
  </p:sldIdLst>
  <p:sldSz cx="12192000" cy="6858000"/>
  <p:notesSz cx="6858000" cy="9144000"/>
  <p:custDataLst>
    <p:tags r:id="rId1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157613-5C2B-47AD-A03B-DB149246848F}" v="1" dt="2024-05-02T08:00:30.63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3497" autoAdjust="0"/>
  </p:normalViewPr>
  <p:slideViewPr>
    <p:cSldViewPr snapToGrid="0">
      <p:cViewPr varScale="1">
        <p:scale>
          <a:sx n="97" d="100"/>
          <a:sy n="97" d="100"/>
        </p:scale>
        <p:origin x="462" y="7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B5157613-5C2B-47AD-A03B-DB149246848F}"/>
    <pc:docChg chg="modSld">
      <pc:chgData name="pantelis balaouras" userId="25e8755020fc1734" providerId="LiveId" clId="{B5157613-5C2B-47AD-A03B-DB149246848F}" dt="2024-05-02T08:00:30.632" v="1"/>
      <pc:docMkLst>
        <pc:docMk/>
      </pc:docMkLst>
      <pc:sldChg chg="addSp modSp mod">
        <pc:chgData name="pantelis balaouras" userId="25e8755020fc1734" providerId="LiveId" clId="{B5157613-5C2B-47AD-A03B-DB149246848F}" dt="2024-05-02T08:00:30.632" v="1"/>
        <pc:sldMkLst>
          <pc:docMk/>
          <pc:sldMk cId="694210016" sldId="437"/>
        </pc:sldMkLst>
        <pc:spChg chg="mod">
          <ac:chgData name="pantelis balaouras" userId="25e8755020fc1734" providerId="LiveId" clId="{B5157613-5C2B-47AD-A03B-DB149246848F}" dt="2024-05-02T08:00:17.142" v="0" actId="114"/>
          <ac:spMkLst>
            <pc:docMk/>
            <pc:sldMk cId="694210016" sldId="437"/>
            <ac:spMk id="4" creationId="{E0308CCA-7979-6DB8-C0FD-349C24519D98}"/>
          </ac:spMkLst>
        </pc:spChg>
        <pc:spChg chg="add mod">
          <ac:chgData name="pantelis balaouras" userId="25e8755020fc1734" providerId="LiveId" clId="{B5157613-5C2B-47AD-A03B-DB149246848F}" dt="2024-05-02T08:00:30.632" v="1"/>
          <ac:spMkLst>
            <pc:docMk/>
            <pc:sldMk cId="694210016" sldId="437"/>
            <ac:spMk id="5" creationId="{06A5F09D-76C4-EEB6-BAF9-6157A1D8F7CA}"/>
          </ac:spMkLst>
        </pc:spChg>
        <pc:picChg chg="add mod">
          <ac:chgData name="pantelis balaouras" userId="25e8755020fc1734" providerId="LiveId" clId="{B5157613-5C2B-47AD-A03B-DB149246848F}" dt="2024-05-02T08:00:30.632" v="1"/>
          <ac:picMkLst>
            <pc:docMk/>
            <pc:sldMk cId="694210016" sldId="437"/>
            <ac:picMk id="3" creationId="{CBC81D64-AB11-497E-AF82-CC3D2063EE9B}"/>
          </ac:picMkLst>
        </pc:picChg>
      </pc:sldChg>
    </pc:docChg>
  </pc:docChgLst>
  <pc:docChgLst>
    <pc:chgData name="pantelis balaouras" userId="25e8755020fc1734" providerId="LiveId" clId="{A5261928-E083-4C28-823B-778393748D9E}"/>
    <pc:docChg chg="modSld modMainMaster">
      <pc:chgData name="pantelis balaouras" userId="25e8755020fc1734" providerId="LiveId" clId="{A5261928-E083-4C28-823B-778393748D9E}" dt="2024-04-29T11:08:02.679" v="12" actId="20577"/>
      <pc:docMkLst>
        <pc:docMk/>
      </pc:docMkLst>
      <pc:sldChg chg="modSp mod">
        <pc:chgData name="pantelis balaouras" userId="25e8755020fc1734" providerId="LiveId" clId="{A5261928-E083-4C28-823B-778393748D9E}" dt="2024-04-29T11:03:49.688" v="6" actId="255"/>
        <pc:sldMkLst>
          <pc:docMk/>
          <pc:sldMk cId="2775606300" sldId="457"/>
        </pc:sldMkLst>
        <pc:spChg chg="mod">
          <ac:chgData name="pantelis balaouras" userId="25e8755020fc1734" providerId="LiveId" clId="{A5261928-E083-4C28-823B-778393748D9E}" dt="2024-04-29T11:03:49.688" v="6" actId="255"/>
          <ac:spMkLst>
            <pc:docMk/>
            <pc:sldMk cId="2775606300" sldId="457"/>
            <ac:spMk id="4" creationId="{122BC770-408C-50C8-126F-18790E99F2CB}"/>
          </ac:spMkLst>
        </pc:spChg>
      </pc:sldChg>
      <pc:sldMasterChg chg="modSldLayout">
        <pc:chgData name="pantelis balaouras" userId="25e8755020fc1734" providerId="LiveId" clId="{A5261928-E083-4C28-823B-778393748D9E}" dt="2024-04-29T11:08:02.679" v="12" actId="20577"/>
        <pc:sldMasterMkLst>
          <pc:docMk/>
          <pc:sldMasterMk cId="1468923052" sldId="2147483648"/>
        </pc:sldMasterMkLst>
        <pc:sldLayoutChg chg="modSp mod">
          <pc:chgData name="pantelis balaouras" userId="25e8755020fc1734" providerId="LiveId" clId="{A5261928-E083-4C28-823B-778393748D9E}" dt="2024-04-29T11:08:02.679" v="12" actId="20577"/>
          <pc:sldLayoutMkLst>
            <pc:docMk/>
            <pc:sldMasterMk cId="1468923052" sldId="2147483648"/>
            <pc:sldLayoutMk cId="2577986437" sldId="2147483661"/>
          </pc:sldLayoutMkLst>
          <pc:spChg chg="mod">
            <ac:chgData name="pantelis balaouras" userId="25e8755020fc1734" providerId="LiveId" clId="{A5261928-E083-4C28-823B-778393748D9E}" dt="2024-04-29T11:08:02.679" v="12"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A5261928-E083-4C28-823B-778393748D9E}" dt="2024-04-29T11:07:56.615" v="10" actId="20577"/>
          <pc:sldLayoutMkLst>
            <pc:docMk/>
            <pc:sldMasterMk cId="1468923052" sldId="2147483648"/>
            <pc:sldLayoutMk cId="2515741970" sldId="2147483665"/>
          </pc:sldLayoutMkLst>
          <pc:spChg chg="mod">
            <ac:chgData name="pantelis balaouras" userId="25e8755020fc1734" providerId="LiveId" clId="{A5261928-E083-4C28-823B-778393748D9E}" dt="2024-04-29T11:07:56.615" v="10"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A5261928-E083-4C28-823B-778393748D9E}" dt="2024-04-29T11:07:51.334" v="8" actId="20577"/>
          <pc:sldLayoutMkLst>
            <pc:docMk/>
            <pc:sldMasterMk cId="1468923052" sldId="2147483648"/>
            <pc:sldLayoutMk cId="2336866591" sldId="2147483666"/>
          </pc:sldLayoutMkLst>
          <pc:spChg chg="mod">
            <ac:chgData name="pantelis balaouras" userId="25e8755020fc1734" providerId="LiveId" clId="{A5261928-E083-4C28-823B-778393748D9E}" dt="2024-04-29T11:07:51.334" v="8"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192097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2757783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Ernährung</a:t>
            </a:r>
            <a:r>
              <a:rPr lang="en-US" altLang="el-GR" sz="1800" dirty="0">
                <a:solidFill>
                  <a:schemeClr val="tx1">
                    <a:lumMod val="50000"/>
                    <a:lumOff val="50000"/>
                  </a:schemeClr>
                </a:solidFill>
                <a:latin typeface="Abadi Extra Light" panose="020B0204020104020204" pitchFamily="34" charset="0"/>
              </a:rPr>
              <a:t> und </a:t>
            </a:r>
            <a:r>
              <a:rPr lang="en-US" altLang="el-GR" sz="1800" dirty="0" err="1">
                <a:solidFill>
                  <a:schemeClr val="tx1">
                    <a:lumMod val="50000"/>
                    <a:lumOff val="50000"/>
                  </a:schemeClr>
                </a:solidFill>
                <a:latin typeface="Abadi Extra Light" panose="020B0204020104020204" pitchFamily="34" charset="0"/>
              </a:rPr>
              <a:t>relevante</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Gesundheits</a:t>
            </a:r>
            <a:r>
              <a:rPr lang="en-US" altLang="el-GR" sz="180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eg"/><Relationship Id="rId7" Type="http://schemas.openxmlformats.org/officeDocument/2006/relationships/image" Target="../media/image13.jpeg"/><Relationship Id="rId12" Type="http://schemas.openxmlformats.org/officeDocument/2006/relationships/hyperlink" Target="https://www.oxfamitalia.org/"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s://www.media-k.eu/"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www.uv.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6  - </a:t>
            </a:r>
            <a:r>
              <a:rPr lang="en-US" sz="3400" b="1" dirty="0" err="1">
                <a:solidFill>
                  <a:srgbClr val="C00000"/>
                </a:solidFill>
                <a:effectLst/>
                <a:latin typeface="+mj-lt"/>
              </a:rPr>
              <a:t>Abschlusssitzung</a:t>
            </a:r>
            <a:r>
              <a:rPr lang="en-US" sz="3400" b="1" dirty="0">
                <a:solidFill>
                  <a:srgbClr val="C00000"/>
                </a:solidFill>
                <a:effectLst/>
                <a:latin typeface="+mj-lt"/>
              </a:rPr>
              <a:t> </a:t>
            </a:r>
            <a:r>
              <a:rPr lang="en-US" sz="2400" b="1" kern="1200" dirty="0">
                <a:solidFill>
                  <a:srgbClr val="C00000"/>
                </a:solidFill>
                <a:effectLst/>
                <a:latin typeface="+mj-lt"/>
                <a:ea typeface="+mj-ea"/>
                <a:cs typeface="+mj-cs"/>
              </a:rPr>
              <a:t>(6.4)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kern="1200" dirty="0" err="1">
                <a:solidFill>
                  <a:schemeClr val="tx1"/>
                </a:solidFill>
                <a:effectLst/>
                <a:latin typeface="+mj-lt"/>
                <a:ea typeface="+mj-ea"/>
                <a:cs typeface="+mj-cs"/>
              </a:rPr>
              <a:t>Ernährung</a:t>
            </a:r>
            <a:r>
              <a:rPr lang="en-US" sz="4000" b="1" kern="1200" dirty="0">
                <a:solidFill>
                  <a:schemeClr val="tx1"/>
                </a:solidFill>
                <a:effectLst/>
                <a:latin typeface="+mj-lt"/>
                <a:ea typeface="+mj-ea"/>
                <a:cs typeface="+mj-cs"/>
              </a:rPr>
              <a:t> und </a:t>
            </a:r>
            <a:r>
              <a:rPr lang="en-US" sz="4000" b="1" kern="1200" dirty="0" err="1">
                <a:solidFill>
                  <a:schemeClr val="tx1"/>
                </a:solidFill>
                <a:effectLst/>
                <a:latin typeface="+mj-lt"/>
                <a:ea typeface="+mj-ea"/>
                <a:cs typeface="+mj-cs"/>
              </a:rPr>
              <a:t>relevante</a:t>
            </a:r>
            <a:r>
              <a:rPr lang="en-US" sz="4000" b="1" kern="1200" dirty="0">
                <a:solidFill>
                  <a:schemeClr val="tx1"/>
                </a:solidFill>
                <a:effectLst/>
                <a:latin typeface="+mj-lt"/>
                <a:ea typeface="+mj-ea"/>
                <a:cs typeface="+mj-cs"/>
              </a:rPr>
              <a:t> </a:t>
            </a:r>
            <a:r>
              <a:rPr lang="en-US" sz="4000" b="1" kern="1200" dirty="0" err="1">
                <a:solidFill>
                  <a:schemeClr val="tx1"/>
                </a:solidFill>
                <a:effectLst/>
                <a:latin typeface="+mj-lt"/>
                <a:ea typeface="+mj-ea"/>
                <a:cs typeface="+mj-cs"/>
              </a:rPr>
              <a:t>Gesundheits</a:t>
            </a:r>
            <a:r>
              <a:rPr lang="en-US" sz="4000" b="1" kern="1200" dirty="0">
                <a:solidFill>
                  <a:schemeClr val="tx1"/>
                </a:solidFill>
                <a:effectLst/>
                <a:latin typeface="+mj-lt"/>
                <a:ea typeface="+mj-ea"/>
                <a:cs typeface="+mj-cs"/>
              </a:rPr>
              <a:t>-Apps</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2217365" y="4818416"/>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581" y="6316437"/>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8554" y="6445326"/>
            <a:ext cx="1954612" cy="429323"/>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ceHolder 1">
            <a:extLst>
              <a:ext uri="{FF2B5EF4-FFF2-40B4-BE49-F238E27FC236}">
                <a16:creationId xmlns:a16="http://schemas.microsoft.com/office/drawing/2014/main" id="{119BC7EC-5417-7311-12EE-785F987179DC}"/>
              </a:ext>
            </a:extLst>
          </p:cNvPr>
          <p:cNvSpPr>
            <a:spLocks noGrp="1"/>
          </p:cNvSpPr>
          <p:nvPr>
            <p:ph type="title"/>
          </p:nvPr>
        </p:nvSpPr>
        <p:spPr>
          <a:xfrm>
            <a:off x="838560" y="376916"/>
            <a:ext cx="10514880" cy="1325160"/>
          </a:xfrm>
          <a:prstGeom prst="rect">
            <a:avLst/>
          </a:prstGeom>
          <a:noFill/>
          <a:ln w="0">
            <a:noFill/>
          </a:ln>
        </p:spPr>
        <p:txBody>
          <a:bodyPr lIns="91440" tIns="45720" rIns="91440" bIns="45720" anchor="ctr">
            <a:normAutofit/>
          </a:bodyPr>
          <a:lstStyle/>
          <a:p>
            <a:pPr indent="0" algn="ctr">
              <a:lnSpc>
                <a:spcPct val="90000"/>
              </a:lnSpc>
              <a:buNone/>
              <a:tabLst>
                <a:tab pos="0" algn="l"/>
              </a:tabLst>
            </a:pPr>
            <a:r>
              <a:rPr lang="de-DE" sz="4800" b="1" strike="noStrike" spc="-1">
                <a:solidFill>
                  <a:srgbClr val="203864"/>
                </a:solidFill>
                <a:latin typeface="Calibri"/>
                <a:ea typeface="Calibri"/>
              </a:rPr>
              <a:t>Partner</a:t>
            </a:r>
            <a:endParaRPr lang="de-DE" sz="4800" b="0" strike="noStrike" spc="-1">
              <a:solidFill>
                <a:srgbClr val="000000"/>
              </a:solidFill>
              <a:latin typeface="Arial"/>
            </a:endParaRPr>
          </a:p>
        </p:txBody>
      </p:sp>
      <p:grpSp>
        <p:nvGrpSpPr>
          <p:cNvPr id="10" name="Google Shape;145;p2">
            <a:extLst>
              <a:ext uri="{FF2B5EF4-FFF2-40B4-BE49-F238E27FC236}">
                <a16:creationId xmlns:a16="http://schemas.microsoft.com/office/drawing/2014/main" id="{9F00EBA4-A060-BD3F-9B47-F5A60DBAC362}"/>
              </a:ext>
            </a:extLst>
          </p:cNvPr>
          <p:cNvGrpSpPr/>
          <p:nvPr/>
        </p:nvGrpSpPr>
        <p:grpSpPr>
          <a:xfrm>
            <a:off x="6607200" y="1824836"/>
            <a:ext cx="6095160" cy="1667880"/>
            <a:chOff x="6606720" y="1812960"/>
            <a:chExt cx="6095160" cy="1667880"/>
          </a:xfrm>
        </p:grpSpPr>
        <p:pic>
          <p:nvPicPr>
            <p:cNvPr id="25" name="Google Shape;146;p2">
              <a:extLst>
                <a:ext uri="{FF2B5EF4-FFF2-40B4-BE49-F238E27FC236}">
                  <a16:creationId xmlns:a16="http://schemas.microsoft.com/office/drawing/2014/main" id="{30CF10FD-2B85-8A9A-78C5-AC335B7268F8}"/>
                </a:ext>
              </a:extLst>
            </p:cNvPr>
            <p:cNvPicPr/>
            <p:nvPr/>
          </p:nvPicPr>
          <p:blipFill>
            <a:blip r:embed="rId3"/>
            <a:stretch/>
          </p:blipFill>
          <p:spPr>
            <a:xfrm>
              <a:off x="8930160" y="1812960"/>
              <a:ext cx="1448280" cy="996480"/>
            </a:xfrm>
            <a:prstGeom prst="rect">
              <a:avLst/>
            </a:prstGeom>
            <a:ln w="0">
              <a:noFill/>
            </a:ln>
          </p:spPr>
        </p:pic>
        <p:sp>
          <p:nvSpPr>
            <p:cNvPr id="30" name="Google Shape;147;p2">
              <a:extLst>
                <a:ext uri="{FF2B5EF4-FFF2-40B4-BE49-F238E27FC236}">
                  <a16:creationId xmlns:a16="http://schemas.microsoft.com/office/drawing/2014/main" id="{E1379C6C-84F8-11DC-EE27-3E9251C151A8}"/>
                </a:ext>
              </a:extLst>
            </p:cNvPr>
            <p:cNvSpPr/>
            <p:nvPr/>
          </p:nvSpPr>
          <p:spPr>
            <a:xfrm>
              <a:off x="6606720" y="2751840"/>
              <a:ext cx="6095160" cy="729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50" b="0" strike="noStrike" spc="-1">
                  <a:solidFill>
                    <a:srgbClr val="203864"/>
                  </a:solidFill>
                  <a:latin typeface="Roboto"/>
                  <a:ea typeface="Roboto"/>
                </a:rPr>
                <a:t>WESTFALISCHE </a:t>
              </a:r>
              <a:r>
                <a:rPr lang="en-US" sz="1000" b="0" strike="noStrike" spc="-1">
                  <a:solidFill>
                    <a:srgbClr val="203864"/>
                  </a:solidFill>
                  <a:latin typeface="Roboto"/>
                  <a:ea typeface="Roboto"/>
                </a:rPr>
                <a:t>HOCHSCHULE</a:t>
              </a:r>
              <a:r>
                <a:rPr lang="en-US" sz="1050" b="0" strike="noStrike" spc="-1">
                  <a:solidFill>
                    <a:srgbClr val="203864"/>
                  </a:solidFill>
                  <a:latin typeface="Roboto"/>
                  <a:ea typeface="Roboto"/>
                </a:rPr>
                <a:t> GELSENKIRCHEN,</a:t>
              </a:r>
              <a:r>
                <a:rPr sz="1050"/>
                <a:t/>
              </a:r>
              <a:br>
                <a:rPr sz="1050"/>
              </a:br>
              <a:r>
                <a:rPr lang="en-US" sz="1050" b="0" strike="noStrike" spc="-1">
                  <a:solidFill>
                    <a:srgbClr val="203864"/>
                  </a:solidFill>
                  <a:latin typeface="Roboto"/>
                  <a:ea typeface="Roboto"/>
                </a:rPr>
                <a:t>BOCHOLT, RECKLINGHAUSEN</a:t>
              </a:r>
              <a:endParaRPr lang="de-DE" sz="1050" b="0" strike="noStrike" spc="-1">
                <a:solidFill>
                  <a:srgbClr val="000000"/>
                </a:solidFill>
                <a:latin typeface="Arial"/>
              </a:endParaRPr>
            </a:p>
            <a:p>
              <a:pPr algn="ctr">
                <a:lnSpc>
                  <a:spcPct val="100000"/>
                </a:lnSpc>
                <a:tabLst>
                  <a:tab pos="0" algn="l"/>
                </a:tabLst>
              </a:pPr>
              <a:r>
                <a:rPr lang="en-US" sz="1050" b="0" strike="noStrike" spc="-1">
                  <a:solidFill>
                    <a:srgbClr val="414042"/>
                  </a:solidFill>
                  <a:latin typeface="Roboto"/>
                  <a:ea typeface="Roboto"/>
                </a:rPr>
                <a:t>GELSENKIRCHEN, DEUTSCHLAND</a:t>
              </a:r>
              <a:endParaRPr lang="de-DE" sz="1050" b="0" strike="noStrike" spc="-1">
                <a:solidFill>
                  <a:srgbClr val="000000"/>
                </a:solidFill>
                <a:latin typeface="Arial"/>
              </a:endParaRPr>
            </a:p>
            <a:p>
              <a:pPr algn="ctr">
                <a:lnSpc>
                  <a:spcPct val="100000"/>
                </a:lnSpc>
                <a:tabLst>
                  <a:tab pos="0" algn="l"/>
                </a:tabLst>
              </a:pPr>
              <a:r>
                <a:rPr lang="en-US" sz="1050" b="0" u="sng" strike="noStrike" spc="-1">
                  <a:solidFill>
                    <a:srgbClr val="0563C1"/>
                  </a:solidFill>
                  <a:uFillTx/>
                  <a:latin typeface="Roboto"/>
                  <a:ea typeface="Roboto"/>
                  <a:hlinkClick r:id="rId4"/>
                </a:rPr>
                <a:t>www.w-hs.de</a:t>
              </a:r>
              <a:endParaRPr lang="de-DE" sz="1050" b="0" strike="noStrike" spc="-1">
                <a:solidFill>
                  <a:srgbClr val="000000"/>
                </a:solidFill>
                <a:latin typeface="Arial"/>
              </a:endParaRPr>
            </a:p>
          </p:txBody>
        </p:sp>
      </p:grpSp>
      <p:grpSp>
        <p:nvGrpSpPr>
          <p:cNvPr id="31" name="Google Shape;148;p2">
            <a:extLst>
              <a:ext uri="{FF2B5EF4-FFF2-40B4-BE49-F238E27FC236}">
                <a16:creationId xmlns:a16="http://schemas.microsoft.com/office/drawing/2014/main" id="{4919F409-5895-0FE5-51DA-7A88DC23F412}"/>
              </a:ext>
            </a:extLst>
          </p:cNvPr>
          <p:cNvGrpSpPr/>
          <p:nvPr/>
        </p:nvGrpSpPr>
        <p:grpSpPr>
          <a:xfrm>
            <a:off x="3484200" y="4515836"/>
            <a:ext cx="6628680" cy="1730880"/>
            <a:chOff x="3483720" y="4503960"/>
            <a:chExt cx="6628680" cy="1730880"/>
          </a:xfrm>
        </p:grpSpPr>
        <p:pic>
          <p:nvPicPr>
            <p:cNvPr id="32" name="Google Shape;149;p2">
              <a:extLst>
                <a:ext uri="{FF2B5EF4-FFF2-40B4-BE49-F238E27FC236}">
                  <a16:creationId xmlns:a16="http://schemas.microsoft.com/office/drawing/2014/main" id="{07227909-D4A8-2287-0F79-EC7C389179B0}"/>
                </a:ext>
              </a:extLst>
            </p:cNvPr>
            <p:cNvPicPr/>
            <p:nvPr/>
          </p:nvPicPr>
          <p:blipFill>
            <a:blip r:embed="rId5"/>
            <a:stretch/>
          </p:blipFill>
          <p:spPr>
            <a:xfrm>
              <a:off x="5531760" y="4503960"/>
              <a:ext cx="2532960" cy="1046880"/>
            </a:xfrm>
            <a:prstGeom prst="rect">
              <a:avLst/>
            </a:prstGeom>
            <a:ln w="0">
              <a:noFill/>
            </a:ln>
          </p:spPr>
        </p:pic>
        <p:sp>
          <p:nvSpPr>
            <p:cNvPr id="33" name="Google Shape;150;p2">
              <a:extLst>
                <a:ext uri="{FF2B5EF4-FFF2-40B4-BE49-F238E27FC236}">
                  <a16:creationId xmlns:a16="http://schemas.microsoft.com/office/drawing/2014/main" id="{5E58BA47-410D-E50A-9892-858A07D5DD84}"/>
                </a:ext>
              </a:extLst>
            </p:cNvPr>
            <p:cNvSpPr/>
            <p:nvPr/>
          </p:nvSpPr>
          <p:spPr>
            <a:xfrm>
              <a:off x="3483720" y="5534640"/>
              <a:ext cx="66286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COORDINA ORGANIZACIÓN DE EMPRESAS Y</a:t>
              </a:r>
              <a:r>
                <a:rPr sz="1000"/>
                <a:t/>
              </a:r>
              <a:br>
                <a:rPr sz="1000"/>
              </a:br>
              <a:r>
                <a:rPr lang="en-US" sz="1000" b="0" strike="noStrike" spc="-1">
                  <a:solidFill>
                    <a:srgbClr val="203864"/>
                  </a:solidFill>
                  <a:latin typeface="Roboto"/>
                  <a:ea typeface="Roboto"/>
                </a:rPr>
                <a:t>RECURSOS HUMANOS, S.L.</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6"/>
                </a:rPr>
                <a:t>coordina-oerh.com</a:t>
              </a:r>
              <a:endParaRPr lang="de-DE" sz="1000" b="0" strike="noStrike" spc="-1">
                <a:solidFill>
                  <a:srgbClr val="000000"/>
                </a:solidFill>
                <a:latin typeface="Arial"/>
              </a:endParaRPr>
            </a:p>
          </p:txBody>
        </p:sp>
      </p:grpSp>
      <p:grpSp>
        <p:nvGrpSpPr>
          <p:cNvPr id="34" name="Google Shape;151;p2">
            <a:extLst>
              <a:ext uri="{FF2B5EF4-FFF2-40B4-BE49-F238E27FC236}">
                <a16:creationId xmlns:a16="http://schemas.microsoft.com/office/drawing/2014/main" id="{48282378-0EBE-7589-F74B-8323BBFCCC40}"/>
              </a:ext>
            </a:extLst>
          </p:cNvPr>
          <p:cNvGrpSpPr/>
          <p:nvPr/>
        </p:nvGrpSpPr>
        <p:grpSpPr>
          <a:xfrm>
            <a:off x="3020880" y="1788476"/>
            <a:ext cx="6633720" cy="1577880"/>
            <a:chOff x="3020400" y="1776600"/>
            <a:chExt cx="6633720" cy="1577880"/>
          </a:xfrm>
        </p:grpSpPr>
        <p:pic>
          <p:nvPicPr>
            <p:cNvPr id="35" name="Google Shape;152;p2">
              <a:extLst>
                <a:ext uri="{FF2B5EF4-FFF2-40B4-BE49-F238E27FC236}">
                  <a16:creationId xmlns:a16="http://schemas.microsoft.com/office/drawing/2014/main" id="{5C0B7A4D-18AA-B81B-FE22-69F8C6A0175E}"/>
                </a:ext>
              </a:extLst>
            </p:cNvPr>
            <p:cNvPicPr/>
            <p:nvPr/>
          </p:nvPicPr>
          <p:blipFill>
            <a:blip r:embed="rId7"/>
            <a:stretch/>
          </p:blipFill>
          <p:spPr>
            <a:xfrm>
              <a:off x="5065920" y="1776600"/>
              <a:ext cx="2542320" cy="1046880"/>
            </a:xfrm>
            <a:prstGeom prst="rect">
              <a:avLst/>
            </a:prstGeom>
            <a:ln w="0">
              <a:noFill/>
            </a:ln>
          </p:spPr>
        </p:pic>
        <p:sp>
          <p:nvSpPr>
            <p:cNvPr id="36" name="Google Shape;153;p2">
              <a:extLst>
                <a:ext uri="{FF2B5EF4-FFF2-40B4-BE49-F238E27FC236}">
                  <a16:creationId xmlns:a16="http://schemas.microsoft.com/office/drawing/2014/main" id="{E096BF71-F879-B598-5DF6-91A4BBCAA6B7}"/>
                </a:ext>
              </a:extLst>
            </p:cNvPr>
            <p:cNvSpPr/>
            <p:nvPr/>
          </p:nvSpPr>
          <p:spPr>
            <a:xfrm>
              <a:off x="3020400" y="2806920"/>
              <a:ext cx="663372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PROLIPSIS</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666666"/>
                  </a:solidFill>
                  <a:latin typeface="Roboto"/>
                  <a:ea typeface="Roboto"/>
                </a:rPr>
                <a:t>ATHEN, GRIECHENLAND</a:t>
              </a:r>
              <a:r>
                <a:rPr sz="1000"/>
                <a:t/>
              </a:r>
              <a:br>
                <a:rPr sz="1000"/>
              </a:br>
              <a:r>
                <a:rPr lang="en-US" sz="1000" b="0" u="sng" strike="noStrike" spc="-1">
                  <a:solidFill>
                    <a:srgbClr val="0563C1"/>
                  </a:solidFill>
                  <a:uFillTx/>
                  <a:latin typeface="Roboto"/>
                  <a:ea typeface="Roboto"/>
                  <a:hlinkClick r:id="rId8"/>
                </a:rPr>
                <a:t>www.prolepsis.gr</a:t>
              </a:r>
              <a:endParaRPr lang="de-DE" sz="1000" b="0" strike="noStrike" spc="-1">
                <a:solidFill>
                  <a:srgbClr val="000000"/>
                </a:solidFill>
                <a:latin typeface="Arial"/>
              </a:endParaRPr>
            </a:p>
          </p:txBody>
        </p:sp>
      </p:grpSp>
      <p:grpSp>
        <p:nvGrpSpPr>
          <p:cNvPr id="37" name="Google Shape;154;p2">
            <a:extLst>
              <a:ext uri="{FF2B5EF4-FFF2-40B4-BE49-F238E27FC236}">
                <a16:creationId xmlns:a16="http://schemas.microsoft.com/office/drawing/2014/main" id="{4133E408-017A-68A4-6666-B63DC47678EE}"/>
              </a:ext>
            </a:extLst>
          </p:cNvPr>
          <p:cNvGrpSpPr/>
          <p:nvPr/>
        </p:nvGrpSpPr>
        <p:grpSpPr>
          <a:xfrm>
            <a:off x="2776440" y="4490276"/>
            <a:ext cx="2542320" cy="1739160"/>
            <a:chOff x="2775960" y="4478400"/>
            <a:chExt cx="2542320" cy="1739160"/>
          </a:xfrm>
        </p:grpSpPr>
        <p:pic>
          <p:nvPicPr>
            <p:cNvPr id="38" name="Google Shape;155;p2">
              <a:extLst>
                <a:ext uri="{FF2B5EF4-FFF2-40B4-BE49-F238E27FC236}">
                  <a16:creationId xmlns:a16="http://schemas.microsoft.com/office/drawing/2014/main" id="{1F31A0B1-58B6-A804-2BA0-18BCE15EE61E}"/>
                </a:ext>
              </a:extLst>
            </p:cNvPr>
            <p:cNvPicPr/>
            <p:nvPr/>
          </p:nvPicPr>
          <p:blipFill>
            <a:blip r:embed="rId9"/>
            <a:stretch/>
          </p:blipFill>
          <p:spPr>
            <a:xfrm>
              <a:off x="2775960" y="4478400"/>
              <a:ext cx="2542320" cy="1020240"/>
            </a:xfrm>
            <a:prstGeom prst="rect">
              <a:avLst/>
            </a:prstGeom>
            <a:ln w="0">
              <a:noFill/>
            </a:ln>
          </p:spPr>
        </p:pic>
        <p:sp>
          <p:nvSpPr>
            <p:cNvPr id="39" name="Google Shape;156;p2">
              <a:extLst>
                <a:ext uri="{FF2B5EF4-FFF2-40B4-BE49-F238E27FC236}">
                  <a16:creationId xmlns:a16="http://schemas.microsoft.com/office/drawing/2014/main" id="{CF13C429-E6BE-295A-1C99-AEA87E9E6E9D}"/>
                </a:ext>
              </a:extLst>
            </p:cNvPr>
            <p:cNvSpPr/>
            <p:nvPr/>
          </p:nvSpPr>
          <p:spPr>
            <a:xfrm>
              <a:off x="3082680" y="5517360"/>
              <a:ext cx="20368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media k GmbH</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Bad Mergentheim, DEUTSCHLAND</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0"/>
                </a:rPr>
                <a:t>www.media-k.eu</a:t>
              </a:r>
              <a:endParaRPr lang="de-DE" sz="1000" b="0" strike="noStrike" spc="-1">
                <a:solidFill>
                  <a:srgbClr val="000000"/>
                </a:solidFill>
                <a:latin typeface="Arial"/>
              </a:endParaRPr>
            </a:p>
          </p:txBody>
        </p:sp>
      </p:grpSp>
      <p:grpSp>
        <p:nvGrpSpPr>
          <p:cNvPr id="40" name="Google Shape;157;p2">
            <a:extLst>
              <a:ext uri="{FF2B5EF4-FFF2-40B4-BE49-F238E27FC236}">
                <a16:creationId xmlns:a16="http://schemas.microsoft.com/office/drawing/2014/main" id="{0B3BDF85-6774-F073-6BEF-7E225563EB29}"/>
              </a:ext>
            </a:extLst>
          </p:cNvPr>
          <p:cNvGrpSpPr/>
          <p:nvPr/>
        </p:nvGrpSpPr>
        <p:grpSpPr>
          <a:xfrm>
            <a:off x="2877960" y="1512356"/>
            <a:ext cx="1972080" cy="2872440"/>
            <a:chOff x="2859840" y="1422360"/>
            <a:chExt cx="1972080" cy="2872440"/>
          </a:xfrm>
        </p:grpSpPr>
        <p:pic>
          <p:nvPicPr>
            <p:cNvPr id="41" name="Google Shape;158;p2">
              <a:extLst>
                <a:ext uri="{FF2B5EF4-FFF2-40B4-BE49-F238E27FC236}">
                  <a16:creationId xmlns:a16="http://schemas.microsoft.com/office/drawing/2014/main" id="{9EE6B074-14E0-85D2-2C09-8378DBF1BDFD}"/>
                </a:ext>
              </a:extLst>
            </p:cNvPr>
            <p:cNvPicPr/>
            <p:nvPr/>
          </p:nvPicPr>
          <p:blipFill>
            <a:blip r:embed="rId11"/>
            <a:stretch/>
          </p:blipFill>
          <p:spPr>
            <a:xfrm>
              <a:off x="2859840" y="1422360"/>
              <a:ext cx="1961280" cy="2152080"/>
            </a:xfrm>
            <a:prstGeom prst="rect">
              <a:avLst/>
            </a:prstGeom>
            <a:ln w="0">
              <a:noFill/>
            </a:ln>
          </p:spPr>
        </p:pic>
        <p:sp>
          <p:nvSpPr>
            <p:cNvPr id="42" name="Google Shape;159;p2">
              <a:extLst>
                <a:ext uri="{FF2B5EF4-FFF2-40B4-BE49-F238E27FC236}">
                  <a16:creationId xmlns:a16="http://schemas.microsoft.com/office/drawing/2014/main" id="{C2760C7E-5CA3-8A10-48EB-4823E5C8A1A6}"/>
                </a:ext>
              </a:extLst>
            </p:cNvPr>
            <p:cNvSpPr/>
            <p:nvPr/>
          </p:nvSpPr>
          <p:spPr>
            <a:xfrm>
              <a:off x="2870640" y="3594600"/>
              <a:ext cx="19612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OXFAM ITALIA INTERCULTURA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AREZZO, ITALIEN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2"/>
                </a:rPr>
                <a:t>www.oxfamitalia.org/</a:t>
              </a:r>
              <a:endParaRPr lang="de-DE" sz="1000" b="0" strike="noStrike" spc="-1">
                <a:solidFill>
                  <a:srgbClr val="000000"/>
                </a:solidFill>
                <a:latin typeface="Arial"/>
              </a:endParaRPr>
            </a:p>
          </p:txBody>
        </p:sp>
      </p:grpSp>
      <p:grpSp>
        <p:nvGrpSpPr>
          <p:cNvPr id="43" name="Google Shape;160;p2">
            <a:extLst>
              <a:ext uri="{FF2B5EF4-FFF2-40B4-BE49-F238E27FC236}">
                <a16:creationId xmlns:a16="http://schemas.microsoft.com/office/drawing/2014/main" id="{6EC4F996-CDC9-969A-4AB3-7963EFF9638C}"/>
              </a:ext>
            </a:extLst>
          </p:cNvPr>
          <p:cNvGrpSpPr/>
          <p:nvPr/>
        </p:nvGrpSpPr>
        <p:grpSpPr>
          <a:xfrm>
            <a:off x="-1973760" y="1741676"/>
            <a:ext cx="6951960" cy="1595160"/>
            <a:chOff x="-1974240" y="1729800"/>
            <a:chExt cx="6951960" cy="1595160"/>
          </a:xfrm>
        </p:grpSpPr>
        <p:pic>
          <p:nvPicPr>
            <p:cNvPr id="44" name="Google Shape;161;p2">
              <a:extLst>
                <a:ext uri="{FF2B5EF4-FFF2-40B4-BE49-F238E27FC236}">
                  <a16:creationId xmlns:a16="http://schemas.microsoft.com/office/drawing/2014/main" id="{E52ACDA9-E7F0-4A7C-F756-A42036A73FF9}"/>
                </a:ext>
              </a:extLst>
            </p:cNvPr>
            <p:cNvPicPr/>
            <p:nvPr/>
          </p:nvPicPr>
          <p:blipFill>
            <a:blip r:embed="rId13"/>
            <a:stretch/>
          </p:blipFill>
          <p:spPr>
            <a:xfrm>
              <a:off x="230400" y="1729800"/>
              <a:ext cx="2542320" cy="1037520"/>
            </a:xfrm>
            <a:prstGeom prst="rect">
              <a:avLst/>
            </a:prstGeom>
            <a:ln w="0">
              <a:noFill/>
            </a:ln>
          </p:spPr>
        </p:pic>
        <p:sp>
          <p:nvSpPr>
            <p:cNvPr id="45" name="Google Shape;162;p2">
              <a:extLst>
                <a:ext uri="{FF2B5EF4-FFF2-40B4-BE49-F238E27FC236}">
                  <a16:creationId xmlns:a16="http://schemas.microsoft.com/office/drawing/2014/main" id="{D8AAACFC-1F67-E540-6167-6302A3130024}"/>
                </a:ext>
              </a:extLst>
            </p:cNvPr>
            <p:cNvSpPr/>
            <p:nvPr/>
          </p:nvSpPr>
          <p:spPr>
            <a:xfrm>
              <a:off x="-1974240" y="2777400"/>
              <a:ext cx="695196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UNIVERSITAT DE VALENCIA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4"/>
                </a:rPr>
                <a:t>www.uv.es</a:t>
              </a:r>
              <a:endParaRPr lang="de-DE" sz="1000" b="0" strike="noStrike" spc="-1">
                <a:solidFill>
                  <a:srgbClr val="000000"/>
                </a:solidFill>
                <a:latin typeface="Arial"/>
              </a:endParaRPr>
            </a:p>
          </p:txBody>
        </p:sp>
      </p:grpSp>
      <p:sp>
        <p:nvSpPr>
          <p:cNvPr id="46" name="Google Shape;163;p2">
            <a:extLst>
              <a:ext uri="{FF2B5EF4-FFF2-40B4-BE49-F238E27FC236}">
                <a16:creationId xmlns:a16="http://schemas.microsoft.com/office/drawing/2014/main" id="{0C058A69-3651-02F8-5848-A73C8C38A443}"/>
              </a:ext>
            </a:extLst>
          </p:cNvPr>
          <p:cNvSpPr/>
          <p:nvPr/>
        </p:nvSpPr>
        <p:spPr>
          <a:xfrm>
            <a:off x="5662200" y="379187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CONNEXIONS</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ATHEN, GRIECHENLAND</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5"/>
              </a:rPr>
              <a:t>www.connexions.gr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47" name="Google Shape;164;p2">
            <a:extLst>
              <a:ext uri="{FF2B5EF4-FFF2-40B4-BE49-F238E27FC236}">
                <a16:creationId xmlns:a16="http://schemas.microsoft.com/office/drawing/2014/main" id="{6271D34C-6DAC-05F6-C181-F80010F0B168}"/>
              </a:ext>
            </a:extLst>
          </p:cNvPr>
          <p:cNvPicPr/>
          <p:nvPr/>
        </p:nvPicPr>
        <p:blipFill>
          <a:blip r:embed="rId16"/>
          <a:stretch/>
        </p:blipFill>
        <p:spPr>
          <a:xfrm>
            <a:off x="589440" y="4121636"/>
            <a:ext cx="2082240" cy="1321920"/>
          </a:xfrm>
          <a:prstGeom prst="rect">
            <a:avLst/>
          </a:prstGeom>
          <a:ln w="0">
            <a:noFill/>
          </a:ln>
        </p:spPr>
      </p:pic>
      <p:pic>
        <p:nvPicPr>
          <p:cNvPr id="48" name="Google Shape;165;p2">
            <a:extLst>
              <a:ext uri="{FF2B5EF4-FFF2-40B4-BE49-F238E27FC236}">
                <a16:creationId xmlns:a16="http://schemas.microsoft.com/office/drawing/2014/main" id="{B70E7C7C-0865-9318-EAA0-E14C83210A7F}"/>
              </a:ext>
            </a:extLst>
          </p:cNvPr>
          <p:cNvPicPr/>
          <p:nvPr/>
        </p:nvPicPr>
        <p:blipFill>
          <a:blip r:embed="rId17"/>
          <a:stretch/>
        </p:blipFill>
        <p:spPr>
          <a:xfrm>
            <a:off x="8766840" y="4531676"/>
            <a:ext cx="2158200" cy="885240"/>
          </a:xfrm>
          <a:prstGeom prst="rect">
            <a:avLst/>
          </a:prstGeom>
          <a:ln w="0">
            <a:noFill/>
          </a:ln>
        </p:spPr>
      </p:pic>
      <p:sp>
        <p:nvSpPr>
          <p:cNvPr id="49" name="Google Shape;166;p2">
            <a:extLst>
              <a:ext uri="{FF2B5EF4-FFF2-40B4-BE49-F238E27FC236}">
                <a16:creationId xmlns:a16="http://schemas.microsoft.com/office/drawing/2014/main" id="{5520B1D5-758D-B94C-7BB6-56598F545DFC}"/>
              </a:ext>
            </a:extLst>
          </p:cNvPr>
          <p:cNvSpPr/>
          <p:nvPr/>
        </p:nvSpPr>
        <p:spPr>
          <a:xfrm>
            <a:off x="5662920" y="556343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AMSED</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STRAßBURG, FRANKREICH</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8"/>
              </a:rPr>
              <a:t>www.amsed.fr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sp>
        <p:nvSpPr>
          <p:cNvPr id="50" name="Google Shape;167;p2">
            <a:extLst>
              <a:ext uri="{FF2B5EF4-FFF2-40B4-BE49-F238E27FC236}">
                <a16:creationId xmlns:a16="http://schemas.microsoft.com/office/drawing/2014/main" id="{A8E8EAAB-6013-D182-5387-6934E3FF4B31}"/>
              </a:ext>
            </a:extLst>
          </p:cNvPr>
          <p:cNvSpPr/>
          <p:nvPr/>
        </p:nvSpPr>
        <p:spPr>
          <a:xfrm>
            <a:off x="-2994360" y="550655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RESET</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ZYPERN</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9"/>
              </a:rPr>
              <a:t>www.resetcy.com</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51" name="Google Shape;168;p2"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CA1D904-65FB-B631-AA5B-DF32CA064468}"/>
              </a:ext>
            </a:extLst>
          </p:cNvPr>
          <p:cNvPicPr/>
          <p:nvPr/>
        </p:nvPicPr>
        <p:blipFill>
          <a:blip r:embed="rId20"/>
          <a:stretch/>
        </p:blipFill>
        <p:spPr>
          <a:xfrm>
            <a:off x="6337920" y="3621236"/>
            <a:ext cx="2686680" cy="811800"/>
          </a:xfrm>
          <a:prstGeom prst="rect">
            <a:avLst/>
          </a:prstGeom>
          <a:ln w="0">
            <a:noFill/>
          </a:ln>
        </p:spPr>
      </p:pic>
      <p:pic>
        <p:nvPicPr>
          <p:cNvPr id="52" name="Google Shape;169;p2" descr="A close up of a logo&#10;&#10;Description automatically generated">
            <a:extLst>
              <a:ext uri="{FF2B5EF4-FFF2-40B4-BE49-F238E27FC236}">
                <a16:creationId xmlns:a16="http://schemas.microsoft.com/office/drawing/2014/main" id="{73254E60-7296-F350-620C-13CFE5981AC1}"/>
              </a:ext>
            </a:extLst>
          </p:cNvPr>
          <p:cNvPicPr/>
          <p:nvPr/>
        </p:nvPicPr>
        <p:blipFill>
          <a:blip r:embed="rId21"/>
          <a:stretch/>
        </p:blipFill>
        <p:spPr>
          <a:xfrm>
            <a:off x="191280" y="1620716"/>
            <a:ext cx="2686680" cy="1096200"/>
          </a:xfrm>
          <a:prstGeom prst="rect">
            <a:avLst/>
          </a:prstGeom>
          <a:ln w="0">
            <a:noFill/>
          </a:ln>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Feedback </a:t>
            </a:r>
            <a:r>
              <a:rPr lang="en-US" sz="3200" dirty="0" err="1"/>
              <a:t>geben</a:t>
            </a:r>
            <a:r>
              <a:rPr lang="en-US" sz="3200" dirty="0"/>
              <a:t> und </a:t>
            </a:r>
            <a:r>
              <a:rPr lang="en-US" sz="3200" dirty="0" err="1"/>
              <a:t>diskutieren</a:t>
            </a:r>
            <a:r>
              <a:rPr lang="en-US" sz="3200" dirty="0"/>
              <a:t>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lnSpcReduction="10000"/>
          </a:bodyPr>
          <a:lstStyle/>
          <a:p>
            <a:pPr>
              <a:spcBef>
                <a:spcPts val="1200"/>
              </a:spcBef>
              <a:spcAft>
                <a:spcPts val="1200"/>
              </a:spcAft>
            </a:pPr>
            <a:r>
              <a:rPr lang="de-DE" sz="2400" i="1" dirty="0"/>
              <a:t>Welche App war am </a:t>
            </a:r>
            <a:r>
              <a:rPr lang="de-DE" sz="2400" b="1" i="1" dirty="0"/>
              <a:t>interessantesten</a:t>
            </a:r>
            <a:r>
              <a:rPr lang="de-DE" sz="2400" i="1" dirty="0"/>
              <a:t>?</a:t>
            </a:r>
          </a:p>
          <a:p>
            <a:pPr>
              <a:spcBef>
                <a:spcPts val="1200"/>
              </a:spcBef>
              <a:spcAft>
                <a:spcPts val="1200"/>
              </a:spcAft>
            </a:pPr>
            <a:r>
              <a:rPr lang="de-DE" sz="2400" i="1" dirty="0"/>
              <a:t>Welche App war am </a:t>
            </a:r>
            <a:r>
              <a:rPr lang="de-DE" sz="2400" b="1" i="1" dirty="0"/>
              <a:t>schwierigsten</a:t>
            </a:r>
            <a:r>
              <a:rPr lang="de-DE" sz="2400" i="1" dirty="0"/>
              <a:t> zu bedienen?</a:t>
            </a:r>
          </a:p>
          <a:p>
            <a:pPr>
              <a:spcBef>
                <a:spcPts val="1200"/>
              </a:spcBef>
              <a:spcAft>
                <a:spcPts val="1200"/>
              </a:spcAft>
            </a:pPr>
            <a:r>
              <a:rPr lang="de-DE" sz="2400" i="1" dirty="0"/>
              <a:t>Auf welche </a:t>
            </a:r>
            <a:r>
              <a:rPr lang="de-DE" sz="2400" b="1" i="1" dirty="0"/>
              <a:t>Hindernisse</a:t>
            </a:r>
            <a:r>
              <a:rPr lang="de-DE" sz="2400" i="1" dirty="0"/>
              <a:t> sind Sie bei der Navigation durch die App gestoßen, wenn überhaupt?</a:t>
            </a:r>
          </a:p>
          <a:p>
            <a:pPr>
              <a:spcBef>
                <a:spcPts val="1200"/>
              </a:spcBef>
              <a:spcAft>
                <a:spcPts val="1200"/>
              </a:spcAft>
            </a:pPr>
            <a:r>
              <a:rPr lang="de-DE" sz="2400" i="1" dirty="0"/>
              <a:t>Welche </a:t>
            </a:r>
            <a:r>
              <a:rPr lang="de-DE" sz="2400" b="1" i="1" dirty="0"/>
              <a:t>Funktionen</a:t>
            </a:r>
            <a:r>
              <a:rPr lang="de-DE" sz="2400" i="1" dirty="0"/>
              <a:t> der App haben Ihre </a:t>
            </a:r>
            <a:r>
              <a:rPr lang="de-DE" sz="2400" b="1" i="1" dirty="0"/>
              <a:t>Navigation</a:t>
            </a:r>
            <a:r>
              <a:rPr lang="de-DE" sz="2400" i="1" dirty="0"/>
              <a:t> und Ihr Gesamterlebnis erleichtert und welche erschwert?</a:t>
            </a:r>
          </a:p>
          <a:p>
            <a:pPr>
              <a:spcBef>
                <a:spcPts val="1200"/>
              </a:spcBef>
              <a:spcAft>
                <a:spcPts val="1200"/>
              </a:spcAft>
            </a:pPr>
            <a:r>
              <a:rPr lang="de-DE" sz="2400" i="1" dirty="0"/>
              <a:t>Bei welcher App fühlten Sie sich sicherer, was den </a:t>
            </a:r>
            <a:r>
              <a:rPr lang="de-DE" sz="2400" b="1" i="1" dirty="0"/>
              <a:t>Schutz</a:t>
            </a:r>
            <a:r>
              <a:rPr lang="de-DE" sz="2400" i="1" dirty="0"/>
              <a:t> Ihrer </a:t>
            </a:r>
            <a:r>
              <a:rPr lang="de-DE" sz="2400" b="1" i="1" dirty="0"/>
              <a:t>persönlichen Daten </a:t>
            </a:r>
            <a:r>
              <a:rPr lang="de-DE" sz="2400" i="1" dirty="0"/>
              <a:t>angeht?</a:t>
            </a:r>
            <a:endParaRPr lang="el-GR" sz="2400" i="1" dirty="0"/>
          </a:p>
        </p:txBody>
      </p:sp>
      <p:pic>
        <p:nvPicPr>
          <p:cNvPr id="3" name="Picture 2" descr="Illustration of speech bubbles">
            <a:extLst>
              <a:ext uri="{FF2B5EF4-FFF2-40B4-BE49-F238E27FC236}">
                <a16:creationId xmlns:a16="http://schemas.microsoft.com/office/drawing/2014/main" id="{CBC81D64-AB11-497E-AF82-CC3D2063EE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401292" y="187323"/>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6A5F09D-76C4-EEB6-BAF9-6157A1D8F7CA}"/>
              </a:ext>
            </a:extLst>
          </p:cNvPr>
          <p:cNvSpPr txBox="1"/>
          <p:nvPr/>
        </p:nvSpPr>
        <p:spPr>
          <a:xfrm>
            <a:off x="6032864" y="6503930"/>
            <a:ext cx="6159136" cy="276999"/>
          </a:xfrm>
          <a:prstGeom prst="rect">
            <a:avLst/>
          </a:prstGeom>
          <a:noFill/>
        </p:spPr>
        <p:txBody>
          <a:bodyPr wrap="square">
            <a:spAutoFit/>
          </a:bodyPr>
          <a:lstStyle/>
          <a:p>
            <a:pPr algn="r"/>
            <a:r>
              <a:rPr lang="en-US" sz="1200" dirty="0" err="1">
                <a:hlinkClick r:id="rId4"/>
              </a:rPr>
              <a:t>Entworfen</a:t>
            </a:r>
            <a:r>
              <a:rPr lang="en-US" sz="1200" dirty="0">
                <a:hlinkClick r:id="rId4"/>
              </a:rPr>
              <a:t> von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err="1">
                <a:solidFill>
                  <a:srgbClr val="C01E24"/>
                </a:solidFill>
                <a:latin typeface="+mj-lt"/>
              </a:rPr>
              <a:t>Glückwunsch</a:t>
            </a:r>
            <a:r>
              <a:rPr lang="en-US" sz="2800" dirty="0">
                <a:solidFill>
                  <a:srgbClr val="C01E24"/>
                </a:solidFill>
                <a:latin typeface="+mj-lt"/>
              </a:rPr>
              <a:t>!</a:t>
            </a:r>
            <a:br>
              <a:rPr lang="en-US" sz="2800" dirty="0">
                <a:solidFill>
                  <a:srgbClr val="C01E24"/>
                </a:solidFill>
                <a:latin typeface="+mj-lt"/>
              </a:rPr>
            </a:br>
            <a:r>
              <a:rPr lang="de-DE" sz="2800" dirty="0">
                <a:solidFill>
                  <a:srgbClr val="C01E24"/>
                </a:solidFill>
                <a:latin typeface="+mj-lt"/>
              </a:rPr>
              <a:t>Sie haben dieses Modul abgeschlossen</a:t>
            </a:r>
            <a:r>
              <a:rPr lang="en-US" sz="2800" dirty="0">
                <a:solidFill>
                  <a:srgbClr val="C01E24"/>
                </a:solidFill>
                <a:latin typeface="+mj-lt"/>
              </a:rPr>
              <a:t>!</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2050" name="Picture 2">
            <a:extLst>
              <a:ext uri="{FF2B5EF4-FFF2-40B4-BE49-F238E27FC236}">
                <a16:creationId xmlns:a16="http://schemas.microsoft.com/office/drawing/2014/main" id="{2AB980B0-03D2-2E64-6760-C23D435A121F}"/>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p:blipFill>
        <p:spPr bwMode="auto">
          <a:xfrm>
            <a:off x="45609" y="6298196"/>
            <a:ext cx="2549273" cy="559804"/>
          </a:xfrm>
          <a:prstGeom prst="rect">
            <a:avLst/>
          </a:prstGeom>
          <a:noFill/>
          <a:extLst>
            <a:ext uri="{909E8E84-426E-40DD-AFC4-6F175D3DCCD1}">
              <a14:hiddenFill xmlns:a14="http://schemas.microsoft.com/office/drawing/2010/main">
                <a:solidFill>
                  <a:srgbClr val="FFFFFF"/>
                </a:solidFill>
              </a14:hiddenFill>
            </a:ext>
          </a:extLst>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6 4 Health Apps for Nutrition CLOSURE SESSION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7oy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Luj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u6M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Luj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Luj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Luj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7oyhZFQaV5GsAAABvAAAAHAAAAHVuaXZlcnNhbC9sb2NhbF9zZXR0aW5ncy54bWwNyrEKwkAMANC9XxEySB3Uugn2rpujCK0fENogB7mk9ELRv/e2N7x++GaBnbeSTANezx0C62xL0k/A9/Q43RCKky4kphxQDWGITS82k4zsXmOBVejH28S5wvlJuc4XqbOkAu1B/B6PeInNH1BLAwQUAAIACAC8oy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vKMoWeohDhNLAAAAbAAAABsAAAB1bml2ZXJzYWwvdW5pdmVyc2FsLnBuZy54bWyzsa/IzVEoSy0qzszPs1Uy1DNQsrfj5bIpKEoty0wtV6gAigEFIUBJoRLINUJwyzNTSjKAQiYmFgjBjNTM9IwSoKiBhRlcVB9oKABQSwECAAAUAAIACACpflBPNmFYAkcDAADhCQAAFAAAAAAAAAABAAAAAAAAAAAAdW5pdmVyc2FsL3BsYXllci54bWxQSwECAAAUAAIACAC7oyhZtTf0qBwFAADhEwAAHQAAAAAAAAABAAAAAAB5AwAAdW5pdmVyc2FsL2NvbW1vbl9tZXNzYWdlcy5sbmdQSwECAAAUAAIACAC7oyhZFR5gG6MAAAB/AQAALgAAAAAAAAABAAAAAADQCAAAdW5pdmVyc2FsL3BsYXliYWNrX2FuZF9uYXZpZ2F0aW9uX3NldHRpbmdzLnhtbFBLAQIAABQAAgAIALujKFl0STUfPAQAAAwVAAAnAAAAAAAAAAEAAAAAAL8JAAB1bml2ZXJzYWwvZmxhc2hfcHVibGlzaGluZ19zZXR0aW5ncy54bWxQSwECAAAUAAIACAC7oyhZN4uHansDAACsDAAAIQAAAAAAAAABAAAAAABADgAAdW5pdmVyc2FsL2ZsYXNoX3NraW5fc2V0dGluZ3MueG1sUEsBAgAAFAACAAgAu6MoWaavViM2BAAAlhQAACYAAAAAAAAAAQAAAAAA+hEAAHVuaXZlcnNhbC9odG1sX3B1Ymxpc2hpbmdfc2V0dGluZ3MueG1sUEsBAgAAFAACAAgAu6MoWSYPfuiwAQAAbwYAAB8AAAAAAAAAAQAAAAAAdBYAAHVuaXZlcnNhbC9odG1sX3NraW5fc2V0dGluZ3MuanNQSwECAAAUAAIACAC7oyhZFQaV5GsAAABvAAAAHAAAAAAAAAABAAAAAABhGAAAdW5pdmVyc2FsL2xvY2FsX3NldHRpbmdzLnhtbFBLAQIAABQAAgAIALyjKFnCG66ZaBIAAPdNAAAXAAAAAAAAAAAAAAAAAAYZAAB1bml2ZXJzYWwvdW5pdmVyc2FsLnBuZ1BLAQIAABQAAgAIALyjKFnqIQ4TSwAAAGwAAAAbAAAAAAAAAAEAAAAAAKMrAAB1bml2ZXJzYWwvdW5pdmVyc2FsLnBuZy54bWxQSwUGAAAAAAoACgAGAwAAJywAAAAA"/>
  <p:tag name="ISPRING_LMS_API_VERSION" val="SCORM 1.2"/>
  <p:tag name="ISPRING_ULTRA_SCORM_COURSE_ID" val="3FCA47F3-4CA0-41FB-A843-D70CC6580490"/>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6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6 4 Health Apps for Nutrition CLOSURE SESSION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BC0F2786A948640B23598E08894071F" ma:contentTypeVersion="16" ma:contentTypeDescription="Ein neues Dokument erstellen." ma:contentTypeScope="" ma:versionID="39c324a45639c6e141c16d1c3440b8f5">
  <xsd:schema xmlns:xsd="http://www.w3.org/2001/XMLSchema" xmlns:xs="http://www.w3.org/2001/XMLSchema" xmlns:p="http://schemas.microsoft.com/office/2006/metadata/properties" xmlns:ns2="a4fbeab7-fb0d-43e0-9bfd-65c730e689d6" xmlns:ns3="ab499b85-ee38-415b-b043-bdc43eb64582" targetNamespace="http://schemas.microsoft.com/office/2006/metadata/properties" ma:root="true" ma:fieldsID="634d367e267f3c194b4a481e6e1b9e20" ns2:_="" ns3:_="">
    <xsd:import namespace="a4fbeab7-fb0d-43e0-9bfd-65c730e689d6"/>
    <xsd:import namespace="ab499b85-ee38-415b-b043-bdc43eb645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beab7-fb0d-43e0-9bfd-65c730e689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ildmarkierungen" ma:readOnly="false" ma:fieldId="{5cf76f15-5ced-4ddc-b409-7134ff3c332f}" ma:taxonomyMulti="true" ma:sspId="c5ba6fe8-47d2-45f3-bb89-a798947ed0a3"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499b85-ee38-415b-b043-bdc43eb64582" elementFormDefault="qualified">
    <xsd:import namespace="http://schemas.microsoft.com/office/2006/documentManagement/types"/>
    <xsd:import namespace="http://schemas.microsoft.com/office/infopath/2007/PartnerControls"/>
    <xsd:element name="SharedWithUsers" ma:index="15"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Freigegeben für - Details" ma:internalName="SharedWithDetails" ma:readOnly="true">
      <xsd:simpleType>
        <xsd:restriction base="dms:Note">
          <xsd:maxLength value="255"/>
        </xsd:restriction>
      </xsd:simpleType>
    </xsd:element>
    <xsd:element name="TaxCatchAll" ma:index="19" nillable="true" ma:displayName="Taxonomy Catch All Column" ma:hidden="true" ma:list="{048765ba-924d-40bf-8814-8e5266206193}" ma:internalName="TaxCatchAll" ma:showField="CatchAllData" ma:web="ab499b85-ee38-415b-b043-bdc43eb645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4fbeab7-fb0d-43e0-9bfd-65c730e689d6">
      <Terms xmlns="http://schemas.microsoft.com/office/infopath/2007/PartnerControls"/>
    </lcf76f155ced4ddcb4097134ff3c332f>
    <TaxCatchAll xmlns="ab499b85-ee38-415b-b043-bdc43eb64582" xsi:nil="true"/>
  </documentManagement>
</p:properties>
</file>

<file path=customXml/itemProps1.xml><?xml version="1.0" encoding="utf-8"?>
<ds:datastoreItem xmlns:ds="http://schemas.openxmlformats.org/officeDocument/2006/customXml" ds:itemID="{0A53CA89-A8F6-4F0B-8AD8-4BF4B3E11B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beab7-fb0d-43e0-9bfd-65c730e689d6"/>
    <ds:schemaRef ds:uri="ab499b85-ee38-415b-b043-bdc43eb645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2D44B1-2A26-4983-930D-CE6D3EB0980A}">
  <ds:schemaRefs>
    <ds:schemaRef ds:uri="http://schemas.microsoft.com/sharepoint/v3/contenttype/forms"/>
  </ds:schemaRefs>
</ds:datastoreItem>
</file>

<file path=customXml/itemProps3.xml><?xml version="1.0" encoding="utf-8"?>
<ds:datastoreItem xmlns:ds="http://schemas.openxmlformats.org/officeDocument/2006/customXml" ds:itemID="{D79FFBE6-6A91-400E-865D-A2C97197CA7E}">
  <ds:schemaRefs>
    <ds:schemaRef ds:uri="http://schemas.microsoft.com/office/2006/documentManagement/types"/>
    <ds:schemaRef ds:uri="http://purl.org/dc/dcmitype/"/>
    <ds:schemaRef ds:uri="http://purl.org/dc/elements/1.1/"/>
    <ds:schemaRef ds:uri="http://purl.org/dc/terms/"/>
    <ds:schemaRef ds:uri="ab499b85-ee38-415b-b043-bdc43eb64582"/>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a4fbeab7-fb0d-43e0-9bfd-65c730e689d6"/>
  </ds:schemaRefs>
</ds:datastoreItem>
</file>

<file path=docProps/app.xml><?xml version="1.0" encoding="utf-8"?>
<Properties xmlns="http://schemas.openxmlformats.org/officeDocument/2006/extended-properties" xmlns:vt="http://schemas.openxmlformats.org/officeDocument/2006/docPropsVTypes">
  <TotalTime>20</TotalTime>
  <Words>289</Words>
  <Application>Microsoft Office PowerPoint</Application>
  <PresentationFormat>Ευρεία οθόνη</PresentationFormat>
  <Paragraphs>55</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vt:lpstr>
      <vt:lpstr>Feedback geben und diskutieren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ETA6 4 Health Apps for Nutrition CLOSURE SESSION_DE</dc:title>
  <dc:creator>pantelis bbalaouras</dc:creator>
  <cp:lastModifiedBy>pantelis</cp:lastModifiedBy>
  <cp:revision>878</cp:revision>
  <dcterms:created xsi:type="dcterms:W3CDTF">2020-06-02T13:31:56Z</dcterms:created>
  <dcterms:modified xsi:type="dcterms:W3CDTF">2024-09-08T17:50:21Z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0x010100BBC0F2786A948640B23598E08894071F</vt:lpwstr>
  </property>
</Properties>
</file>