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457" r:id="rId5"/>
    <p:sldId id="458" r:id="rId6"/>
    <p:sldId id="545" r:id="rId7"/>
    <p:sldId id="437" r:id="rId8"/>
    <p:sldId id="439" r:id="rId9"/>
    <p:sldId id="442" r:id="rId10"/>
    <p:sldId id="443" r:id="rId11"/>
    <p:sldId id="444" r:id="rId12"/>
    <p:sldId id="440" r:id="rId13"/>
    <p:sldId id="445" r:id="rId14"/>
    <p:sldId id="456" r:id="rId15"/>
    <p:sldId id="451" r:id="rId16"/>
    <p:sldId id="452" r:id="rId17"/>
    <p:sldId id="454" r:id="rId18"/>
    <p:sldId id="455" r:id="rId19"/>
    <p:sldId id="453" r:id="rId20"/>
    <p:sldId id="424" r:id="rId21"/>
    <p:sldId id="438" r:id="rId22"/>
    <p:sldId id="447" r:id="rId23"/>
    <p:sldId id="450" r:id="rId24"/>
    <p:sldId id="429" r:id="rId25"/>
    <p:sldId id="448" r:id="rId26"/>
    <p:sldId id="404" r:id="rId27"/>
  </p:sldIdLst>
  <p:sldSz cx="12192000" cy="6858000"/>
  <p:notesSz cx="6858000" cy="9144000"/>
  <p:custDataLst>
    <p:tags r:id="rId3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1505" autoAdjust="0"/>
  </p:normalViewPr>
  <p:slideViewPr>
    <p:cSldViewPr snapToGrid="0">
      <p:cViewPr varScale="1">
        <p:scale>
          <a:sx n="95" d="100"/>
          <a:sy n="95" d="100"/>
        </p:scale>
        <p:origin x="534" y="6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45659C34-76D3-40EF-AA9E-F68AC63FEF91}"/>
    <pc:docChg chg="modSld">
      <pc:chgData name="pantelis balaouras" userId="25e8755020fc1734" providerId="LiveId" clId="{45659C34-76D3-40EF-AA9E-F68AC63FEF91}" dt="2024-04-28T19:22:33.584" v="0" actId="1076"/>
      <pc:docMkLst>
        <pc:docMk/>
      </pc:docMkLst>
      <pc:sldChg chg="modSp mod">
        <pc:chgData name="pantelis balaouras" userId="25e8755020fc1734" providerId="LiveId" clId="{45659C34-76D3-40EF-AA9E-F68AC63FEF91}" dt="2024-04-28T19:22:33.584" v="0" actId="1076"/>
        <pc:sldMkLst>
          <pc:docMk/>
          <pc:sldMk cId="1580276678" sldId="451"/>
        </pc:sldMkLst>
        <pc:spChg chg="mod">
          <ac:chgData name="pantelis balaouras" userId="25e8755020fc1734" providerId="LiveId" clId="{45659C34-76D3-40EF-AA9E-F68AC63FEF91}" dt="2024-04-28T19:22:33.584" v="0" actId="1076"/>
          <ac:spMkLst>
            <pc:docMk/>
            <pc:sldMk cId="1580276678" sldId="451"/>
            <ac:spMk id="14" creationId="{F2CF200D-C714-4BA9-AECB-681B7F038870}"/>
          </ac:spMkLst>
        </pc:spChg>
      </pc:sldChg>
    </pc:docChg>
  </pc:docChgLst>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docChgLst>
    <pc:chgData name="pantelis balaouras" userId="25e8755020fc1734" providerId="LiveId" clId="{9451A4AF-78D4-4906-B284-AB5E256CC01F}"/>
    <pc:docChg chg="modSld">
      <pc:chgData name="pantelis balaouras" userId="25e8755020fc1734" providerId="LiveId" clId="{9451A4AF-78D4-4906-B284-AB5E256CC01F}" dt="2024-05-02T07:56:09.081" v="0" actId="255"/>
      <pc:docMkLst>
        <pc:docMk/>
      </pc:docMkLst>
      <pc:sldChg chg="modSp mod">
        <pc:chgData name="pantelis balaouras" userId="25e8755020fc1734" providerId="LiveId" clId="{9451A4AF-78D4-4906-B284-AB5E256CC01F}" dt="2024-05-02T07:56:09.081" v="0" actId="255"/>
        <pc:sldMkLst>
          <pc:docMk/>
          <pc:sldMk cId="2775606300" sldId="457"/>
        </pc:sldMkLst>
        <pc:spChg chg="mod">
          <ac:chgData name="pantelis balaouras" userId="25e8755020fc1734" providerId="LiveId" clId="{9451A4AF-78D4-4906-B284-AB5E256CC01F}" dt="2024-05-02T07:56:09.081" v="0" actId="255"/>
          <ac:spMkLst>
            <pc:docMk/>
            <pc:sldMk cId="2775606300" sldId="457"/>
            <ac:spMk id="4" creationId="{122BC770-408C-50C8-126F-18790E99F2CB}"/>
          </ac:spMkLst>
        </pc:spChg>
      </pc:sldChg>
    </pc:docChg>
  </pc:docChgLst>
  <pc:docChgLst>
    <pc:chgData name="pantelis balaouras" userId="25e8755020fc1734" providerId="LiveId" clId="{7AD46C6E-EA94-436C-8FFF-E41BD27DD6B4}"/>
    <pc:docChg chg="modSld modMainMaster">
      <pc:chgData name="pantelis balaouras" userId="25e8755020fc1734" providerId="LiveId" clId="{7AD46C6E-EA94-436C-8FFF-E41BD27DD6B4}" dt="2024-04-30T16:41:58.989" v="23" actId="1038"/>
      <pc:docMkLst>
        <pc:docMk/>
      </pc:docMkLst>
      <pc:sldChg chg="addSp delSp modSp mod">
        <pc:chgData name="pantelis balaouras" userId="25e8755020fc1734" providerId="LiveId" clId="{7AD46C6E-EA94-436C-8FFF-E41BD27DD6B4}" dt="2024-04-30T16:41:58.989" v="23" actId="1038"/>
        <pc:sldMkLst>
          <pc:docMk/>
          <pc:sldMk cId="1915799683" sldId="404"/>
        </pc:sldMkLst>
        <pc:picChg chg="add mod">
          <ac:chgData name="pantelis balaouras" userId="25e8755020fc1734" providerId="LiveId" clId="{7AD46C6E-EA94-436C-8FFF-E41BD27DD6B4}" dt="2024-04-30T16:41:58.989" v="23" actId="1038"/>
          <ac:picMkLst>
            <pc:docMk/>
            <pc:sldMk cId="1915799683" sldId="404"/>
            <ac:picMk id="4" creationId="{44ADA4B3-6C40-F696-3962-406A24EF1D51}"/>
          </ac:picMkLst>
        </pc:picChg>
        <pc:picChg chg="del">
          <ac:chgData name="pantelis balaouras" userId="25e8755020fc1734" providerId="LiveId" clId="{7AD46C6E-EA94-436C-8FFF-E41BD27DD6B4}" dt="2024-04-30T16:41:49.030" v="19" actId="478"/>
          <ac:picMkLst>
            <pc:docMk/>
            <pc:sldMk cId="1915799683" sldId="404"/>
            <ac:picMk id="2050" creationId="{2AB980B0-03D2-2E64-6760-C23D435A121F}"/>
          </ac:picMkLst>
        </pc:picChg>
      </pc:sldChg>
      <pc:sldChg chg="modSp mod">
        <pc:chgData name="pantelis balaouras" userId="25e8755020fc1734" providerId="LiveId" clId="{7AD46C6E-EA94-436C-8FFF-E41BD27DD6B4}" dt="2024-04-29T16:51:51.571" v="18" actId="20577"/>
        <pc:sldMkLst>
          <pc:docMk/>
          <pc:sldMk cId="2775606300" sldId="457"/>
        </pc:sldMkLst>
        <pc:spChg chg="mod">
          <ac:chgData name="pantelis balaouras" userId="25e8755020fc1734" providerId="LiveId" clId="{7AD46C6E-EA94-436C-8FFF-E41BD27DD6B4}" dt="2024-04-29T16:51:51.571" v="18" actId="20577"/>
          <ac:spMkLst>
            <pc:docMk/>
            <pc:sldMk cId="2775606300" sldId="457"/>
            <ac:spMk id="4" creationId="{122BC770-408C-50C8-126F-18790E99F2CB}"/>
          </ac:spMkLst>
        </pc:spChg>
      </pc:sldChg>
      <pc:sldMasterChg chg="modSldLayout">
        <pc:chgData name="pantelis balaouras" userId="25e8755020fc1734" providerId="LiveId" clId="{7AD46C6E-EA94-436C-8FFF-E41BD27DD6B4}" dt="2024-04-29T11:02:52.019" v="17" actId="20577"/>
        <pc:sldMasterMkLst>
          <pc:docMk/>
          <pc:sldMasterMk cId="1468923052" sldId="2147483648"/>
        </pc:sldMasterMkLst>
        <pc:sldLayoutChg chg="modSp mod">
          <pc:chgData name="pantelis balaouras" userId="25e8755020fc1734" providerId="LiveId" clId="{7AD46C6E-EA94-436C-8FFF-E41BD27DD6B4}" dt="2024-04-29T11:02:38.227" v="11" actId="20577"/>
          <pc:sldLayoutMkLst>
            <pc:docMk/>
            <pc:sldMasterMk cId="1468923052" sldId="2147483648"/>
            <pc:sldLayoutMk cId="2577986437" sldId="2147483661"/>
          </pc:sldLayoutMkLst>
          <pc:spChg chg="mod">
            <ac:chgData name="pantelis balaouras" userId="25e8755020fc1734" providerId="LiveId" clId="{7AD46C6E-EA94-436C-8FFF-E41BD27DD6B4}" dt="2024-04-29T11:02:38.227" v="11"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7AD46C6E-EA94-436C-8FFF-E41BD27DD6B4}" dt="2024-04-29T11:02:45.794" v="15" actId="20577"/>
          <pc:sldLayoutMkLst>
            <pc:docMk/>
            <pc:sldMasterMk cId="1468923052" sldId="2147483648"/>
            <pc:sldLayoutMk cId="2515741970" sldId="2147483665"/>
          </pc:sldLayoutMkLst>
          <pc:spChg chg="mod">
            <ac:chgData name="pantelis balaouras" userId="25e8755020fc1734" providerId="LiveId" clId="{7AD46C6E-EA94-436C-8FFF-E41BD27DD6B4}" dt="2024-04-29T11:02:45.794" v="15"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7AD46C6E-EA94-436C-8FFF-E41BD27DD6B4}" dt="2024-04-29T11:02:52.019" v="17" actId="20577"/>
          <pc:sldLayoutMkLst>
            <pc:docMk/>
            <pc:sldMasterMk cId="1468923052" sldId="2147483648"/>
            <pc:sldLayoutMk cId="2336866591" sldId="2147483666"/>
          </pc:sldLayoutMkLst>
          <pc:spChg chg="mod">
            <ac:chgData name="pantelis balaouras" userId="25e8755020fc1734" providerId="LiveId" clId="{7AD46C6E-EA94-436C-8FFF-E41BD27DD6B4}" dt="2024-04-29T11:02:52.019" v="17" actId="20577"/>
            <ac:spMkLst>
              <pc:docMk/>
              <pc:sldMasterMk cId="1468923052" sldId="2147483648"/>
              <pc:sldLayoutMk cId="2336866591" sldId="2147483666"/>
              <ac:spMk id="4" creationId="{28198CF2-91B3-6C1C-0A93-DC5CB01069D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8/9/2024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8/9/2024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2885280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59030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C and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3900493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a:t>
            </a:r>
            <a:r>
              <a:rPr lang="en-GB" baseline="0" dirty="0"/>
              <a:t> answers:</a:t>
            </a:r>
          </a:p>
          <a:p>
            <a:r>
              <a:rPr lang="en-GB" baseline="0" dirty="0"/>
              <a:t>A </a:t>
            </a:r>
            <a:r>
              <a:rPr lang="en-GB" baseline="0" dirty="0">
                <a:sym typeface="Wingdings" panose="05000000000000000000" pitchFamily="2" charset="2"/>
              </a:rPr>
              <a:t> B</a:t>
            </a:r>
          </a:p>
          <a:p>
            <a:r>
              <a:rPr lang="en-GB" dirty="0"/>
              <a:t>B </a:t>
            </a:r>
            <a:r>
              <a:rPr lang="en-GB" dirty="0">
                <a:sym typeface="Wingdings" panose="05000000000000000000" pitchFamily="2" charset="2"/>
              </a:rPr>
              <a:t></a:t>
            </a:r>
            <a:r>
              <a:rPr lang="en-GB" baseline="0" dirty="0">
                <a:sym typeface="Wingdings" panose="05000000000000000000" pitchFamily="2" charset="2"/>
              </a:rPr>
              <a:t> D</a:t>
            </a:r>
          </a:p>
          <a:p>
            <a:r>
              <a:rPr lang="en-GB" baseline="0" dirty="0">
                <a:sym typeface="Wingdings" panose="05000000000000000000" pitchFamily="2" charset="2"/>
              </a:rPr>
              <a:t>C  A</a:t>
            </a:r>
            <a:br>
              <a:rPr lang="en-GB" baseline="0" dirty="0">
                <a:sym typeface="Wingdings" panose="05000000000000000000" pitchFamily="2" charset="2"/>
              </a:rPr>
            </a:br>
            <a:r>
              <a:rPr lang="en-GB" baseline="0" dirty="0">
                <a:sym typeface="Wingdings" panose="05000000000000000000" pitchFamily="2" charset="2"/>
              </a:rPr>
              <a:t>D 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49610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2674530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3470106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3656564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16</a:t>
            </a:fld>
            <a:endParaRPr lang="el-GR"/>
          </a:p>
        </p:txBody>
      </p:sp>
    </p:spTree>
    <p:extLst>
      <p:ext uri="{BB962C8B-B14F-4D97-AF65-F5344CB8AC3E}">
        <p14:creationId xmlns:p14="http://schemas.microsoft.com/office/powerpoint/2010/main" val="1620364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Corre</a:t>
            </a:r>
            <a:r>
              <a:rPr lang="en-GB" baseline="0" dirty="0"/>
              <a:t>ct answer: C</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17</a:t>
            </a:fld>
            <a:endParaRPr lang="el-GR"/>
          </a:p>
        </p:txBody>
      </p:sp>
    </p:spTree>
    <p:extLst>
      <p:ext uri="{BB962C8B-B14F-4D97-AF65-F5344CB8AC3E}">
        <p14:creationId xmlns:p14="http://schemas.microsoft.com/office/powerpoint/2010/main" val="78294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D</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18</a:t>
            </a:fld>
            <a:endParaRPr lang="el-GR"/>
          </a:p>
        </p:txBody>
      </p:sp>
    </p:spTree>
    <p:extLst>
      <p:ext uri="{BB962C8B-B14F-4D97-AF65-F5344CB8AC3E}">
        <p14:creationId xmlns:p14="http://schemas.microsoft.com/office/powerpoint/2010/main" val="3081193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19</a:t>
            </a:fld>
            <a:endParaRPr lang="el-GR"/>
          </a:p>
        </p:txBody>
      </p:sp>
    </p:spTree>
    <p:extLst>
      <p:ext uri="{BB962C8B-B14F-4D97-AF65-F5344CB8AC3E}">
        <p14:creationId xmlns:p14="http://schemas.microsoft.com/office/powerpoint/2010/main" val="2448828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20</a:t>
            </a:fld>
            <a:endParaRPr lang="el-GR"/>
          </a:p>
        </p:txBody>
      </p:sp>
    </p:spTree>
    <p:extLst>
      <p:ext uri="{BB962C8B-B14F-4D97-AF65-F5344CB8AC3E}">
        <p14:creationId xmlns:p14="http://schemas.microsoft.com/office/powerpoint/2010/main" val="1972603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r>
              <a:rPr lang="en-GB" baseline="0" dirty="0"/>
              <a:t>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21</a:t>
            </a:fld>
            <a:endParaRPr lang="el-GR"/>
          </a:p>
        </p:txBody>
      </p:sp>
    </p:spTree>
    <p:extLst>
      <p:ext uri="{BB962C8B-B14F-4D97-AF65-F5344CB8AC3E}">
        <p14:creationId xmlns:p14="http://schemas.microsoft.com/office/powerpoint/2010/main" val="22950578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r>
              <a:rPr lang="en-GB" baseline="0" dirty="0"/>
              <a:t>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22</a:t>
            </a:fld>
            <a:endParaRPr lang="el-GR"/>
          </a:p>
        </p:txBody>
      </p:sp>
    </p:spTree>
    <p:extLst>
      <p:ext uri="{BB962C8B-B14F-4D97-AF65-F5344CB8AC3E}">
        <p14:creationId xmlns:p14="http://schemas.microsoft.com/office/powerpoint/2010/main" val="2560181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23</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A and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740139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D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516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76346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1662727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2253311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252240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a:extLst>
              <a:ext uri="{FF2B5EF4-FFF2-40B4-BE49-F238E27FC236}">
                <a16:creationId xmlns:a16="http://schemas.microsoft.com/office/drawing/2014/main" id="{D2041BA5-AB54-95BA-53B6-AD5E533A7007}"/>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a:extLst>
              <a:ext uri="{FF2B5EF4-FFF2-40B4-BE49-F238E27FC236}">
                <a16:creationId xmlns:a16="http://schemas.microsoft.com/office/drawing/2014/main" id="{C22EC731-4E62-ECD4-CA7D-52408326F8B2}"/>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a:extLst>
              <a:ext uri="{FF2B5EF4-FFF2-40B4-BE49-F238E27FC236}">
                <a16:creationId xmlns:a16="http://schemas.microsoft.com/office/drawing/2014/main" id="{3F93E0BD-5B57-1B5F-35D9-C24C2560350C}"/>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baseline="0" dirty="0" err="1">
                <a:solidFill>
                  <a:schemeClr val="tx1">
                    <a:lumMod val="50000"/>
                    <a:lumOff val="50000"/>
                  </a:schemeClr>
                </a:solidFill>
                <a:latin typeface="Abadi Extra Light" panose="020B0204020104020204" pitchFamily="34" charset="0"/>
              </a:rPr>
              <a:t>Ernährung</a:t>
            </a:r>
            <a:r>
              <a:rPr lang="en-US" altLang="el-GR" sz="1800" baseline="0" dirty="0">
                <a:solidFill>
                  <a:schemeClr val="tx1">
                    <a:lumMod val="50000"/>
                    <a:lumOff val="50000"/>
                  </a:schemeClr>
                </a:solidFill>
                <a:latin typeface="Abadi Extra Light" panose="020B0204020104020204" pitchFamily="34" charset="0"/>
              </a:rPr>
              <a:t> und </a:t>
            </a:r>
            <a:r>
              <a:rPr lang="en-US" altLang="el-GR" sz="1800" baseline="0" dirty="0" err="1">
                <a:solidFill>
                  <a:schemeClr val="tx1">
                    <a:lumMod val="50000"/>
                    <a:lumOff val="50000"/>
                  </a:schemeClr>
                </a:solidFill>
                <a:latin typeface="Abadi Extra Light" panose="020B0204020104020204" pitchFamily="34" charset="0"/>
              </a:rPr>
              <a:t>relevante</a:t>
            </a:r>
            <a:r>
              <a:rPr lang="en-US" altLang="el-GR" sz="1800" baseline="0" dirty="0">
                <a:solidFill>
                  <a:schemeClr val="tx1">
                    <a:lumMod val="50000"/>
                    <a:lumOff val="50000"/>
                  </a:schemeClr>
                </a:solidFill>
                <a:latin typeface="Abadi Extra Light" panose="020B0204020104020204" pitchFamily="34" charset="0"/>
              </a:rPr>
              <a:t> </a:t>
            </a:r>
            <a:r>
              <a:rPr lang="en-US" altLang="el-GR" sz="1800" baseline="0" dirty="0" err="1">
                <a:solidFill>
                  <a:schemeClr val="tx1">
                    <a:lumMod val="50000"/>
                    <a:lumOff val="50000"/>
                  </a:schemeClr>
                </a:solidFill>
                <a:latin typeface="Abadi Extra Light" panose="020B0204020104020204" pitchFamily="34" charset="0"/>
              </a:rPr>
              <a:t>Gesundheits</a:t>
            </a:r>
            <a:r>
              <a:rPr lang="en-US" altLang="el-GR" sz="1800" baseline="0" dirty="0">
                <a:solidFill>
                  <a:schemeClr val="tx1">
                    <a:lumMod val="50000"/>
                    <a:lumOff val="50000"/>
                  </a:schemeClr>
                </a:solidFill>
                <a:latin typeface="Abadi Extra Light" panose="020B0204020104020204" pitchFamily="34" charset="0"/>
              </a:rPr>
              <a:t>-Apps</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Abadi Extra Light" panose="020B0204020104020204" pitchFamily="34" charset="0"/>
              </a:rPr>
              <a:t>Ernährung</a:t>
            </a:r>
            <a:r>
              <a:rPr lang="en-US" altLang="el-GR" sz="1800" dirty="0">
                <a:solidFill>
                  <a:schemeClr val="tx1">
                    <a:lumMod val="50000"/>
                    <a:lumOff val="50000"/>
                  </a:schemeClr>
                </a:solidFill>
                <a:latin typeface="Abadi Extra Light" panose="020B0204020104020204" pitchFamily="34" charset="0"/>
              </a:rPr>
              <a:t> und </a:t>
            </a:r>
            <a:r>
              <a:rPr lang="en-US" altLang="el-GR" sz="1800" dirty="0" err="1">
                <a:solidFill>
                  <a:schemeClr val="tx1">
                    <a:lumMod val="50000"/>
                    <a:lumOff val="50000"/>
                  </a:schemeClr>
                </a:solidFill>
                <a:latin typeface="Abadi Extra Light" panose="020B0204020104020204" pitchFamily="34" charset="0"/>
              </a:rPr>
              <a:t>relevante</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Abadi Extra Light" panose="020B0204020104020204" pitchFamily="34" charset="0"/>
              </a:rPr>
              <a:t>Gesundheits</a:t>
            </a:r>
            <a:r>
              <a:rPr lang="en-US" altLang="el-GR" sz="1800" dirty="0">
                <a:solidFill>
                  <a:schemeClr val="tx1">
                    <a:lumMod val="50000"/>
                    <a:lumOff val="50000"/>
                  </a:schemeClr>
                </a:solidFill>
                <a:latin typeface="Abadi Extra Light" panose="020B0204020104020204" pitchFamily="34" charset="0"/>
              </a:rPr>
              <a:t>-Apps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baseline="0" dirty="0" err="1">
                <a:solidFill>
                  <a:schemeClr val="tx1">
                    <a:lumMod val="50000"/>
                    <a:lumOff val="50000"/>
                  </a:schemeClr>
                </a:solidFill>
                <a:latin typeface="Abadi Extra Light" panose="020B0204020104020204" pitchFamily="34" charset="0"/>
              </a:rPr>
              <a:t>Ernährung</a:t>
            </a:r>
            <a:r>
              <a:rPr lang="en-US" altLang="el-GR" sz="1800" baseline="0" dirty="0">
                <a:solidFill>
                  <a:schemeClr val="tx1">
                    <a:lumMod val="50000"/>
                    <a:lumOff val="50000"/>
                  </a:schemeClr>
                </a:solidFill>
                <a:latin typeface="Abadi Extra Light" panose="020B0204020104020204" pitchFamily="34" charset="0"/>
              </a:rPr>
              <a:t> und </a:t>
            </a:r>
            <a:r>
              <a:rPr lang="en-US" altLang="el-GR" sz="1800" baseline="0" dirty="0" err="1">
                <a:solidFill>
                  <a:schemeClr val="tx1">
                    <a:lumMod val="50000"/>
                    <a:lumOff val="50000"/>
                  </a:schemeClr>
                </a:solidFill>
                <a:latin typeface="Abadi Extra Light" panose="020B0204020104020204" pitchFamily="34" charset="0"/>
              </a:rPr>
              <a:t>relevante</a:t>
            </a:r>
            <a:r>
              <a:rPr lang="en-US" altLang="el-GR" sz="1800" baseline="0" dirty="0">
                <a:solidFill>
                  <a:schemeClr val="tx1">
                    <a:lumMod val="50000"/>
                    <a:lumOff val="50000"/>
                  </a:schemeClr>
                </a:solidFill>
                <a:latin typeface="Abadi Extra Light" panose="020B0204020104020204" pitchFamily="34" charset="0"/>
              </a:rPr>
              <a:t> </a:t>
            </a:r>
            <a:r>
              <a:rPr lang="en-US" altLang="el-GR" sz="1800" baseline="0" dirty="0" err="1">
                <a:solidFill>
                  <a:schemeClr val="tx1">
                    <a:lumMod val="50000"/>
                    <a:lumOff val="50000"/>
                  </a:schemeClr>
                </a:solidFill>
                <a:latin typeface="Abadi Extra Light" panose="020B0204020104020204" pitchFamily="34" charset="0"/>
              </a:rPr>
              <a:t>Gesundheits</a:t>
            </a:r>
            <a:r>
              <a:rPr lang="en-US" altLang="el-GR" sz="1800" baseline="0" dirty="0">
                <a:solidFill>
                  <a:schemeClr val="tx1">
                    <a:lumMod val="50000"/>
                    <a:lumOff val="50000"/>
                  </a:schemeClr>
                </a:solidFill>
                <a:latin typeface="Abadi Extra Light" panose="020B0204020104020204" pitchFamily="34" charset="0"/>
              </a:rPr>
              <a:t>-Apps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8/9/2024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eg"/><Relationship Id="rId7" Type="http://schemas.openxmlformats.org/officeDocument/2006/relationships/image" Target="../media/image13.jpeg"/><Relationship Id="rId12" Type="http://schemas.openxmlformats.org/officeDocument/2006/relationships/hyperlink" Target="https://www.oxfamitalia.org/"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s://www.media-k.eu/"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www.uv.e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2.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6  - </a:t>
            </a:r>
            <a:r>
              <a:rPr lang="en-US" sz="3400" b="1" kern="1200" dirty="0" err="1">
                <a:solidFill>
                  <a:srgbClr val="C00000"/>
                </a:solidFill>
                <a:effectLst/>
                <a:latin typeface="+mj-lt"/>
                <a:ea typeface="+mj-ea"/>
                <a:cs typeface="+mj-cs"/>
              </a:rPr>
              <a:t>Selbstlerneinheit</a:t>
            </a:r>
            <a:r>
              <a:rPr lang="en-US" sz="3400" b="1" kern="1200" dirty="0">
                <a:solidFill>
                  <a:srgbClr val="C00000"/>
                </a:solidFill>
                <a:effectLst/>
                <a:latin typeface="+mj-lt"/>
                <a:ea typeface="+mj-ea"/>
                <a:cs typeface="+mj-cs"/>
              </a:rPr>
              <a:t> </a:t>
            </a:r>
            <a:r>
              <a:rPr lang="en-US" sz="2400" b="1" kern="1200" dirty="0">
                <a:solidFill>
                  <a:srgbClr val="C00000"/>
                </a:solidFill>
                <a:effectLst/>
                <a:latin typeface="+mj-lt"/>
                <a:ea typeface="+mj-ea"/>
                <a:cs typeface="+mj-cs"/>
              </a:rPr>
              <a:t>(6.3)</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4000" b="1" kern="1200" dirty="0" err="1">
                <a:solidFill>
                  <a:schemeClr val="tx1"/>
                </a:solidFill>
                <a:effectLst/>
                <a:latin typeface="+mj-lt"/>
                <a:ea typeface="+mj-ea"/>
                <a:cs typeface="+mj-cs"/>
              </a:rPr>
              <a:t>Ernährung</a:t>
            </a:r>
            <a:r>
              <a:rPr lang="en-US" sz="4000" b="1" kern="1200" dirty="0">
                <a:solidFill>
                  <a:schemeClr val="tx1"/>
                </a:solidFill>
                <a:effectLst/>
                <a:latin typeface="+mj-lt"/>
                <a:ea typeface="+mj-ea"/>
                <a:cs typeface="+mj-cs"/>
              </a:rPr>
              <a:t> und </a:t>
            </a:r>
            <a:r>
              <a:rPr lang="en-US" sz="4000" b="1" kern="1200" dirty="0" err="1">
                <a:solidFill>
                  <a:schemeClr val="tx1"/>
                </a:solidFill>
                <a:effectLst/>
                <a:latin typeface="+mj-lt"/>
                <a:ea typeface="+mj-ea"/>
                <a:cs typeface="+mj-cs"/>
              </a:rPr>
              <a:t>relevante</a:t>
            </a:r>
            <a:r>
              <a:rPr lang="en-US" sz="4000" b="1" kern="1200" dirty="0">
                <a:solidFill>
                  <a:schemeClr val="tx1"/>
                </a:solidFill>
                <a:effectLst/>
                <a:latin typeface="+mj-lt"/>
                <a:ea typeface="+mj-ea"/>
                <a:cs typeface="+mj-cs"/>
              </a:rPr>
              <a:t> </a:t>
            </a:r>
            <a:r>
              <a:rPr lang="en-US" sz="4000" b="1" kern="1200" dirty="0" err="1">
                <a:solidFill>
                  <a:schemeClr val="tx1"/>
                </a:solidFill>
                <a:effectLst/>
                <a:latin typeface="+mj-lt"/>
                <a:ea typeface="+mj-ea"/>
                <a:cs typeface="+mj-cs"/>
              </a:rPr>
              <a:t>Gesundheits</a:t>
            </a:r>
            <a:r>
              <a:rPr lang="en-US" sz="4000" b="1" kern="1200" dirty="0">
                <a:solidFill>
                  <a:schemeClr val="tx1"/>
                </a:solidFill>
                <a:effectLst/>
                <a:latin typeface="+mj-lt"/>
                <a:ea typeface="+mj-ea"/>
                <a:cs typeface="+mj-cs"/>
              </a:rPr>
              <a:t>-Apps</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6</a:t>
            </a:r>
            <a:endParaRPr lang="el-GR" sz="2400" b="1" dirty="0">
              <a:effectLst>
                <a:outerShdw blurRad="38100" dist="38100" dir="2700000" algn="tl">
                  <a:srgbClr val="000000">
                    <a:alpha val="43137"/>
                  </a:srgbClr>
                </a:outerShdw>
              </a:effectLst>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54966" y="6309273"/>
            <a:ext cx="8293082" cy="632422"/>
          </a:xfrm>
          <a:prstGeom prst="rect">
            <a:avLst/>
          </a:prstGeom>
        </p:spPr>
        <p:txBody>
          <a:bodyPr vert="horz" lIns="91440" tIns="45720" rIns="91440" bIns="45720" rtlCol="0" anchor="ctr">
            <a:normAutofit/>
          </a:bodyPr>
          <a:lstStyle/>
          <a:p>
            <a:pPr>
              <a:lnSpc>
                <a:spcPct val="90000"/>
              </a:lnSpc>
              <a:spcAft>
                <a:spcPts val="601"/>
              </a:spcAft>
            </a:pPr>
            <a:r>
              <a:rPr lang="de-DE" sz="1000" b="0" strike="noStrike" spc="-1" dirty="0">
                <a:solidFill>
                  <a:schemeClr val="accent5">
                    <a:lumMod val="20000"/>
                    <a:lumOff val="80000"/>
                  </a:schemeClr>
                </a:solidFill>
                <a:latin typeface="Arial"/>
                <a:ea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b="0" strike="noStrike" spc="-1" dirty="0">
              <a:solidFill>
                <a:srgbClr val="000000"/>
              </a:solidFill>
              <a:latin typeface="Arial"/>
            </a:endParaRPr>
          </a:p>
        </p:txBody>
      </p:sp>
      <p:pic>
        <p:nvPicPr>
          <p:cNvPr id="28" name="Picture 27">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rcRect/>
          <a:stretch/>
        </p:blipFill>
        <p:spPr>
          <a:xfrm>
            <a:off x="11628" y="6417986"/>
            <a:ext cx="1954612" cy="429323"/>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Sie sind </a:t>
            </a:r>
            <a:r>
              <a:rPr lang="de-DE" sz="2000" b="1" u="sng" dirty="0">
                <a:solidFill>
                  <a:srgbClr val="203864"/>
                </a:solidFill>
              </a:rPr>
              <a:t>nicht</a:t>
            </a:r>
            <a:r>
              <a:rPr lang="de-DE" sz="2000" b="1" dirty="0">
                <a:solidFill>
                  <a:srgbClr val="203864"/>
                </a:solidFill>
              </a:rPr>
              <a:t> Teil einer gesunden Ernährung</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Früchte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Industriell</a:t>
            </a:r>
            <a:r>
              <a:rPr lang="en-US" dirty="0"/>
              <a:t> </a:t>
            </a:r>
            <a:r>
              <a:rPr lang="en-US" dirty="0" err="1"/>
              <a:t>hergestellte</a:t>
            </a:r>
            <a:r>
              <a:rPr lang="en-US" dirty="0"/>
              <a:t> </a:t>
            </a:r>
            <a:r>
              <a:rPr lang="en-US" dirty="0" err="1"/>
              <a:t>Transfette</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Gemüse</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err="1"/>
              <a:t>Vollkorngetreide</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Tree>
    <p:extLst>
      <p:ext uri="{BB962C8B-B14F-4D97-AF65-F5344CB8AC3E}">
        <p14:creationId xmlns:p14="http://schemas.microsoft.com/office/powerpoint/2010/main" val="30328657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Lebensmittel mit hohem Proteingehalt sind</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Äpfel</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Geflügel</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err="1"/>
              <a:t>Tomaten</a:t>
            </a:r>
            <a:r>
              <a:rPr lang="en-US" dirty="0"/>
              <a:t> </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290563" cy="307777"/>
          </a:xfrm>
          <a:prstGeom prst="rect">
            <a:avLst/>
          </a:prstGeom>
        </p:spPr>
        <p:txBody>
          <a:bodyPr wrap="none" rtlCol="0">
            <a:spAutoFit/>
          </a:bodyPr>
          <a:lstStyle/>
          <a:p>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richtig</a:t>
            </a:r>
            <a:r>
              <a:rPr lang="en-US" sz="1400" b="1" i="1" dirty="0"/>
              <a:t>!</a:t>
            </a:r>
            <a:endParaRPr lang="el-GR" sz="1400" b="1" i="1" dirty="0" err="1"/>
          </a:p>
        </p:txBody>
      </p:sp>
      <p:sp>
        <p:nvSpPr>
          <p:cNvPr id="2" name="Ορθογώνιο 9">
            <a:extLst>
              <a:ext uri="{FF2B5EF4-FFF2-40B4-BE49-F238E27FC236}">
                <a16:creationId xmlns:a16="http://schemas.microsoft.com/office/drawing/2014/main" id="{53EB3A1B-0DF4-4F3A-9B5F-EBFE4E812BBD}"/>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Eier</a:t>
            </a:r>
            <a:endParaRPr lang="el-GR" dirty="0"/>
          </a:p>
        </p:txBody>
      </p:sp>
    </p:spTree>
    <p:extLst>
      <p:ext uri="{BB962C8B-B14F-4D97-AF65-F5344CB8AC3E}">
        <p14:creationId xmlns:p14="http://schemas.microsoft.com/office/powerpoint/2010/main" val="24174938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1E24"/>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Ordnen Sie die Spalten zu</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Eisenmangel</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352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Rachitis und </a:t>
            </a:r>
            <a:r>
              <a:rPr lang="en-US" dirty="0" err="1"/>
              <a:t>Osteoporose</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Mangel</a:t>
            </a:r>
            <a:r>
              <a:rPr lang="en-US" dirty="0"/>
              <a:t> an Vitamin A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600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Anämie</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080698" cy="307777"/>
          </a:xfrm>
          <a:prstGeom prst="rect">
            <a:avLst/>
          </a:prstGeom>
        </p:spPr>
        <p:txBody>
          <a:bodyPr wrap="none" rtlCol="0">
            <a:spAutoFit/>
          </a:bodyPr>
          <a:lstStyle/>
          <a:p>
            <a:pPr algn="l"/>
            <a:r>
              <a:rPr lang="de-DE" sz="1400" i="1" dirty="0"/>
              <a:t>Ordnen Sie die Spalten zu!</a:t>
            </a:r>
            <a:endParaRPr lang="el-GR" sz="1400" i="1" dirty="0" err="1"/>
          </a:p>
        </p:txBody>
      </p:sp>
      <p:sp>
        <p:nvSpPr>
          <p:cNvPr id="8" name="Ορθογώνιο 7">
            <a:extLst>
              <a:ext uri="{FF2B5EF4-FFF2-40B4-BE49-F238E27FC236}">
                <a16:creationId xmlns:a16="http://schemas.microsoft.com/office/drawing/2014/main" id="{276C2C90-7C61-4DC5-BAF8-FF0E86A8BA4E}"/>
              </a:ext>
            </a:extLst>
          </p:cNvPr>
          <p:cNvSpPr/>
          <p:nvPr/>
        </p:nvSpPr>
        <p:spPr>
          <a:xfrm>
            <a:off x="2126791"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Mangel</a:t>
            </a:r>
            <a:r>
              <a:rPr lang="en-US" dirty="0"/>
              <a:t> an Vitamin D</a:t>
            </a:r>
            <a:endParaRPr lang="el-GR" dirty="0"/>
          </a:p>
        </p:txBody>
      </p:sp>
      <p:sp>
        <p:nvSpPr>
          <p:cNvPr id="9" name="Ορθογώνιο 8">
            <a:extLst>
              <a:ext uri="{FF2B5EF4-FFF2-40B4-BE49-F238E27FC236}">
                <a16:creationId xmlns:a16="http://schemas.microsoft.com/office/drawing/2014/main" id="{71A3F062-269C-4402-8F65-5358C806FC03}"/>
              </a:ext>
            </a:extLst>
          </p:cNvPr>
          <p:cNvSpPr/>
          <p:nvPr/>
        </p:nvSpPr>
        <p:spPr>
          <a:xfrm>
            <a:off x="6155866" y="469524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Mentale Entwicklungsverzögerung und Hirnschäden </a:t>
            </a:r>
            <a:endParaRPr lang="el-GR" dirty="0"/>
          </a:p>
        </p:txBody>
      </p:sp>
      <p:sp>
        <p:nvSpPr>
          <p:cNvPr id="14" name="Ορθογώνιο 13">
            <a:extLst>
              <a:ext uri="{FF2B5EF4-FFF2-40B4-BE49-F238E27FC236}">
                <a16:creationId xmlns:a16="http://schemas.microsoft.com/office/drawing/2014/main" id="{F2CF200D-C714-4BA9-AECB-681B7F038870}"/>
              </a:ext>
            </a:extLst>
          </p:cNvPr>
          <p:cNvSpPr/>
          <p:nvPr/>
        </p:nvSpPr>
        <p:spPr>
          <a:xfrm>
            <a:off x="6155866"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Schwere Augenprobleme und Erblindung </a:t>
            </a:r>
            <a:endParaRPr lang="el-GR" dirty="0"/>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err="1"/>
              <a:t>Jodmangel</a:t>
            </a:r>
            <a:r>
              <a:rPr lang="en-US" dirty="0"/>
              <a:t> </a:t>
            </a:r>
            <a:endParaRPr lang="el-GR" dirty="0"/>
          </a:p>
        </p:txBody>
      </p:sp>
    </p:spTree>
    <p:extLst>
      <p:ext uri="{BB962C8B-B14F-4D97-AF65-F5344CB8AC3E}">
        <p14:creationId xmlns:p14="http://schemas.microsoft.com/office/powerpoint/2010/main" val="15802766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2F5496"/>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FFC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00B0F0"/>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30" restart="whenNotActive" fill="hold" evtFilter="cancelBubble" nodeType="interactiveSeq">
                <p:stCondLst>
                  <p:cond evt="onClick" delay="0">
                    <p:tgtEl>
                      <p:spTgt spid="8"/>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8"/>
                                        </p:tgtEl>
                                        <p:attrNameLst>
                                          <p:attrName>fillcolor</p:attrName>
                                        </p:attrNameLst>
                                      </p:cBhvr>
                                      <p:to>
                                        <a:srgbClr val="2F5496"/>
                                      </p:to>
                                    </p:animClr>
                                    <p:set>
                                      <p:cBhvr>
                                        <p:cTn id="35" dur="2000" fill="hold"/>
                                        <p:tgtEl>
                                          <p:spTgt spid="8"/>
                                        </p:tgtEl>
                                        <p:attrNameLst>
                                          <p:attrName>fill.type</p:attrName>
                                        </p:attrNameLst>
                                      </p:cBhvr>
                                      <p:to>
                                        <p:strVal val="solid"/>
                                      </p:to>
                                    </p:set>
                                    <p:set>
                                      <p:cBhvr>
                                        <p:cTn id="36" dur="2000" fill="hold"/>
                                        <p:tgtEl>
                                          <p:spTgt spid="8"/>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37" restart="whenNotActive" fill="hold" evtFilter="cancelBubble" nodeType="interactiveSeq">
                <p:stCondLst>
                  <p:cond evt="onClick" delay="0">
                    <p:tgtEl>
                      <p:spTgt spid="9"/>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9"/>
                                        </p:tgtEl>
                                        <p:attrNameLst>
                                          <p:attrName>fillcolor</p:attrName>
                                        </p:attrNameLst>
                                      </p:cBhvr>
                                      <p:to>
                                        <a:srgbClr val="7030A0"/>
                                      </p:to>
                                    </p:animClr>
                                    <p:set>
                                      <p:cBhvr>
                                        <p:cTn id="42" dur="2000" fill="hold"/>
                                        <p:tgtEl>
                                          <p:spTgt spid="9"/>
                                        </p:tgtEl>
                                        <p:attrNameLst>
                                          <p:attrName>fill.type</p:attrName>
                                        </p:attrNameLst>
                                      </p:cBhvr>
                                      <p:to>
                                        <p:strVal val="solid"/>
                                      </p:to>
                                    </p:set>
                                    <p:set>
                                      <p:cBhvr>
                                        <p:cTn id="43" dur="2000" fill="hold"/>
                                        <p:tgtEl>
                                          <p:spTgt spid="9"/>
                                        </p:tgtEl>
                                        <p:attrNameLst>
                                          <p:attrName>fill.on</p:attrName>
                                        </p:attrNameLst>
                                      </p:cBhvr>
                                      <p:to>
                                        <p:strVal val="true"/>
                                      </p:to>
                                    </p:set>
                                  </p:childTnLst>
                                </p:cTn>
                              </p:par>
                            </p:childTnLst>
                          </p:cTn>
                        </p:par>
                      </p:childTnLst>
                    </p:cTn>
                  </p:par>
                </p:childTnLst>
              </p:cTn>
              <p:nextCondLst>
                <p:cond evt="onClick" delay="0">
                  <p:tgtEl>
                    <p:spTgt spid="9"/>
                  </p:tgtEl>
                </p:cond>
              </p:nextCondLst>
            </p:seq>
            <p:seq concurrent="1" nextAc="seek">
              <p:cTn id="44" restart="whenNotActive" fill="hold" evtFilter="cancelBubble" nodeType="interactiveSeq">
                <p:stCondLst>
                  <p:cond evt="onClick" delay="0">
                    <p:tgtEl>
                      <p:spTgt spid="14"/>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4"/>
                                        </p:tgtEl>
                                        <p:attrNameLst>
                                          <p:attrName>fillcolor</p:attrName>
                                        </p:attrNameLst>
                                      </p:cBhvr>
                                      <p:to>
                                        <a:srgbClr val="FFC000"/>
                                      </p:to>
                                    </p:animClr>
                                    <p:set>
                                      <p:cBhvr>
                                        <p:cTn id="49" dur="2000" fill="hold"/>
                                        <p:tgtEl>
                                          <p:spTgt spid="14"/>
                                        </p:tgtEl>
                                        <p:attrNameLst>
                                          <p:attrName>fill.type</p:attrName>
                                        </p:attrNameLst>
                                      </p:cBhvr>
                                      <p:to>
                                        <p:strVal val="solid"/>
                                      </p:to>
                                    </p:set>
                                    <p:set>
                                      <p:cBhvr>
                                        <p:cTn id="50" dur="20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seq concurrent="1" nextAc="seek">
              <p:cTn id="51" restart="whenNotActive" fill="hold" evtFilter="cancelBubble" nodeType="interactiveSeq">
                <p:stCondLst>
                  <p:cond evt="onClick" delay="0">
                    <p:tgtEl>
                      <p:spTgt spid="15"/>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5"/>
                                        </p:tgtEl>
                                        <p:attrNameLst>
                                          <p:attrName>fillcolor</p:attrName>
                                        </p:attrNameLst>
                                      </p:cBhvr>
                                      <p:to>
                                        <a:srgbClr val="7030A0"/>
                                      </p:to>
                                    </p:animClr>
                                    <p:set>
                                      <p:cBhvr>
                                        <p:cTn id="56" dur="2000" fill="hold"/>
                                        <p:tgtEl>
                                          <p:spTgt spid="15"/>
                                        </p:tgtEl>
                                        <p:attrNameLst>
                                          <p:attrName>fill.type</p:attrName>
                                        </p:attrNameLst>
                                      </p:cBhvr>
                                      <p:to>
                                        <p:strVal val="solid"/>
                                      </p:to>
                                    </p:set>
                                    <p:set>
                                      <p:cBhvr>
                                        <p:cTn id="57"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Milch, Joghurt und Käse sind kalziumhaltige Lebensmittel</a:t>
            </a:r>
            <a:endParaRPr lang="el-GR" b="1" i="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17696761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Verarbeitete Lebensmittel wie Fertiggerichte, Pommes frites, Speck, Schinken und Salami sind salzarm.</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41132547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Die Weltgesundheitsorganisation empfiehlt, frisches Obst und Gemüse zu essen, das gerade Saison hat. </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1227468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Bessere Ernährung ist mit besserer Gesundheit verbunden</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13737532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Unterernährung bei Kindern kann zu folgenden Problemen führen </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Besseres</a:t>
            </a:r>
            <a:r>
              <a:rPr lang="en-US" dirty="0"/>
              <a:t> </a:t>
            </a:r>
            <a:r>
              <a:rPr lang="en-US" dirty="0" err="1"/>
              <a:t>Wachstum</a:t>
            </a:r>
            <a:r>
              <a:rPr lang="en-US" dirty="0"/>
              <a:t>.</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Mehr Energie für die normalen Aktivitäten des täglichen Lebens zu haben.</a:t>
            </a:r>
            <a:endParaRPr lang="en-US"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Verbesserung der Lernfähigkeiten der Schüler.</a:t>
            </a:r>
            <a:endParaRPr lang="el-GR" dirty="0"/>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
        <p:nvSpPr>
          <p:cNvPr id="2" name="Ορθογώνιο 11">
            <a:extLst>
              <a:ext uri="{FF2B5EF4-FFF2-40B4-BE49-F238E27FC236}">
                <a16:creationId xmlns:a16="http://schemas.microsoft.com/office/drawing/2014/main" id="{76DC98E3-03AE-05FE-D306-50B5372D125D}"/>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Häufiger</a:t>
            </a:r>
            <a:r>
              <a:rPr lang="en-US" dirty="0"/>
              <a:t> </a:t>
            </a:r>
            <a:r>
              <a:rPr lang="en-US" dirty="0" err="1"/>
              <a:t>krank</a:t>
            </a:r>
            <a:r>
              <a:rPr lang="en-US" dirty="0"/>
              <a:t> sein. </a:t>
            </a:r>
            <a:endParaRPr lang="el-GR" dirty="0"/>
          </a:p>
        </p:txBody>
      </p:sp>
    </p:spTree>
    <p:extLst>
      <p:ext uri="{BB962C8B-B14F-4D97-AF65-F5344CB8AC3E}">
        <p14:creationId xmlns:p14="http://schemas.microsoft.com/office/powerpoint/2010/main" val="4008420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err="1">
                <a:solidFill>
                  <a:srgbClr val="203864"/>
                </a:solidFill>
              </a:rPr>
              <a:t>Fettleibigkeit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Hat keinen Einfluss auf die körperlichen Fähigkeiten einer Person. </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Hat keinen Einfluss auf die Lebensqualität einer Person.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Ist definiert als Body </a:t>
            </a:r>
            <a:r>
              <a:rPr lang="de-DE" dirty="0" err="1"/>
              <a:t>Mass</a:t>
            </a:r>
            <a:r>
              <a:rPr lang="de-DE" dirty="0"/>
              <a:t> Index (BMI) &lt;25 kg/m2</a:t>
            </a:r>
            <a:endParaRPr lang="el-GR" baseline="30000"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Sie können das Leben eines Menschen verkürzen.</a:t>
            </a:r>
            <a:endParaRPr lang="el-GR"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Tree>
    <p:extLst>
      <p:ext uri="{BB962C8B-B14F-4D97-AF65-F5344CB8AC3E}">
        <p14:creationId xmlns:p14="http://schemas.microsoft.com/office/powerpoint/2010/main" val="3945747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1252276"/>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Ungesunde und schlechte Ernährung gehören zu den wichtigsten Risikofaktoren für chronische, nicht übertragbare Krankheiten </a:t>
            </a:r>
            <a:r>
              <a:rPr lang="de-DE" sz="1600" b="1" dirty="0">
                <a:solidFill>
                  <a:srgbClr val="203864"/>
                </a:solidFill>
              </a:rPr>
              <a:t>(wie Typ-2-Diabetes, Bluthochdruck, Schlaganfall, Herzerkrankungen, Krebs usw.).</a:t>
            </a:r>
            <a:endParaRPr lang="el-GR" b="1" i="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0960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990644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ceHolder 1">
            <a:extLst>
              <a:ext uri="{FF2B5EF4-FFF2-40B4-BE49-F238E27FC236}">
                <a16:creationId xmlns:a16="http://schemas.microsoft.com/office/drawing/2014/main" id="{2F10402F-06D6-7A36-93EA-C4CF41CC66E8}"/>
              </a:ext>
            </a:extLst>
          </p:cNvPr>
          <p:cNvSpPr>
            <a:spLocks noGrp="1"/>
          </p:cNvSpPr>
          <p:nvPr>
            <p:ph type="title"/>
          </p:nvPr>
        </p:nvSpPr>
        <p:spPr>
          <a:xfrm>
            <a:off x="838560" y="376916"/>
            <a:ext cx="10514880" cy="1325160"/>
          </a:xfrm>
          <a:prstGeom prst="rect">
            <a:avLst/>
          </a:prstGeom>
          <a:noFill/>
          <a:ln w="0">
            <a:noFill/>
          </a:ln>
        </p:spPr>
        <p:txBody>
          <a:bodyPr lIns="91440" tIns="45720" rIns="91440" bIns="45720" anchor="ctr">
            <a:normAutofit/>
          </a:bodyPr>
          <a:lstStyle/>
          <a:p>
            <a:pPr indent="0" algn="ctr">
              <a:lnSpc>
                <a:spcPct val="90000"/>
              </a:lnSpc>
              <a:buNone/>
              <a:tabLst>
                <a:tab pos="0" algn="l"/>
              </a:tabLst>
            </a:pPr>
            <a:r>
              <a:rPr lang="de-DE" sz="4800" b="1" strike="noStrike" spc="-1">
                <a:solidFill>
                  <a:srgbClr val="203864"/>
                </a:solidFill>
                <a:latin typeface="Calibri"/>
                <a:ea typeface="Calibri"/>
              </a:rPr>
              <a:t>Partner</a:t>
            </a:r>
            <a:endParaRPr lang="de-DE" sz="4800" b="0" strike="noStrike" spc="-1">
              <a:solidFill>
                <a:srgbClr val="000000"/>
              </a:solidFill>
              <a:latin typeface="Arial"/>
            </a:endParaRPr>
          </a:p>
        </p:txBody>
      </p:sp>
      <p:grpSp>
        <p:nvGrpSpPr>
          <p:cNvPr id="10" name="Google Shape;145;p2">
            <a:extLst>
              <a:ext uri="{FF2B5EF4-FFF2-40B4-BE49-F238E27FC236}">
                <a16:creationId xmlns:a16="http://schemas.microsoft.com/office/drawing/2014/main" id="{8B965CE5-FC53-3802-67E7-B38E3FFDAC63}"/>
              </a:ext>
            </a:extLst>
          </p:cNvPr>
          <p:cNvGrpSpPr/>
          <p:nvPr/>
        </p:nvGrpSpPr>
        <p:grpSpPr>
          <a:xfrm>
            <a:off x="6607200" y="1824836"/>
            <a:ext cx="6095160" cy="1667880"/>
            <a:chOff x="6606720" y="1812960"/>
            <a:chExt cx="6095160" cy="1667880"/>
          </a:xfrm>
        </p:grpSpPr>
        <p:pic>
          <p:nvPicPr>
            <p:cNvPr id="25" name="Google Shape;146;p2">
              <a:extLst>
                <a:ext uri="{FF2B5EF4-FFF2-40B4-BE49-F238E27FC236}">
                  <a16:creationId xmlns:a16="http://schemas.microsoft.com/office/drawing/2014/main" id="{AB8C0D8C-C799-98C0-5255-F7A99286A85D}"/>
                </a:ext>
              </a:extLst>
            </p:cNvPr>
            <p:cNvPicPr/>
            <p:nvPr/>
          </p:nvPicPr>
          <p:blipFill>
            <a:blip r:embed="rId3"/>
            <a:stretch/>
          </p:blipFill>
          <p:spPr>
            <a:xfrm>
              <a:off x="8930160" y="1812960"/>
              <a:ext cx="1448280" cy="996480"/>
            </a:xfrm>
            <a:prstGeom prst="rect">
              <a:avLst/>
            </a:prstGeom>
            <a:ln w="0">
              <a:noFill/>
            </a:ln>
          </p:spPr>
        </p:pic>
        <p:sp>
          <p:nvSpPr>
            <p:cNvPr id="30" name="Google Shape;147;p2">
              <a:extLst>
                <a:ext uri="{FF2B5EF4-FFF2-40B4-BE49-F238E27FC236}">
                  <a16:creationId xmlns:a16="http://schemas.microsoft.com/office/drawing/2014/main" id="{C7912C9D-F717-CED9-3149-C5CDB01FE191}"/>
                </a:ext>
              </a:extLst>
            </p:cNvPr>
            <p:cNvSpPr/>
            <p:nvPr/>
          </p:nvSpPr>
          <p:spPr>
            <a:xfrm>
              <a:off x="6606720" y="2751840"/>
              <a:ext cx="6095160" cy="729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50" b="0" strike="noStrike" spc="-1">
                  <a:solidFill>
                    <a:srgbClr val="203864"/>
                  </a:solidFill>
                  <a:latin typeface="Roboto"/>
                  <a:ea typeface="Roboto"/>
                </a:rPr>
                <a:t>WESTFALISCHE </a:t>
              </a:r>
              <a:r>
                <a:rPr lang="en-US" sz="1000" b="0" strike="noStrike" spc="-1">
                  <a:solidFill>
                    <a:srgbClr val="203864"/>
                  </a:solidFill>
                  <a:latin typeface="Roboto"/>
                  <a:ea typeface="Roboto"/>
                </a:rPr>
                <a:t>HOCHSCHULE</a:t>
              </a:r>
              <a:r>
                <a:rPr lang="en-US" sz="1050" b="0" strike="noStrike" spc="-1">
                  <a:solidFill>
                    <a:srgbClr val="203864"/>
                  </a:solidFill>
                  <a:latin typeface="Roboto"/>
                  <a:ea typeface="Roboto"/>
                </a:rPr>
                <a:t> GELSENKIRCHEN,</a:t>
              </a:r>
              <a:r>
                <a:rPr sz="1050"/>
                <a:t/>
              </a:r>
              <a:br>
                <a:rPr sz="1050"/>
              </a:br>
              <a:r>
                <a:rPr lang="en-US" sz="1050" b="0" strike="noStrike" spc="-1">
                  <a:solidFill>
                    <a:srgbClr val="203864"/>
                  </a:solidFill>
                  <a:latin typeface="Roboto"/>
                  <a:ea typeface="Roboto"/>
                </a:rPr>
                <a:t>BOCHOLT, RECKLINGHAUSEN</a:t>
              </a:r>
              <a:endParaRPr lang="de-DE" sz="1050" b="0" strike="noStrike" spc="-1">
                <a:solidFill>
                  <a:srgbClr val="000000"/>
                </a:solidFill>
                <a:latin typeface="Arial"/>
              </a:endParaRPr>
            </a:p>
            <a:p>
              <a:pPr algn="ctr">
                <a:lnSpc>
                  <a:spcPct val="100000"/>
                </a:lnSpc>
                <a:tabLst>
                  <a:tab pos="0" algn="l"/>
                </a:tabLst>
              </a:pPr>
              <a:r>
                <a:rPr lang="en-US" sz="1050" b="0" strike="noStrike" spc="-1">
                  <a:solidFill>
                    <a:srgbClr val="414042"/>
                  </a:solidFill>
                  <a:latin typeface="Roboto"/>
                  <a:ea typeface="Roboto"/>
                </a:rPr>
                <a:t>GELSENKIRCHEN, DEUTSCHLAND</a:t>
              </a:r>
              <a:endParaRPr lang="de-DE" sz="1050" b="0" strike="noStrike" spc="-1">
                <a:solidFill>
                  <a:srgbClr val="000000"/>
                </a:solidFill>
                <a:latin typeface="Arial"/>
              </a:endParaRPr>
            </a:p>
            <a:p>
              <a:pPr algn="ctr">
                <a:lnSpc>
                  <a:spcPct val="100000"/>
                </a:lnSpc>
                <a:tabLst>
                  <a:tab pos="0" algn="l"/>
                </a:tabLst>
              </a:pPr>
              <a:r>
                <a:rPr lang="en-US" sz="1050" b="0" u="sng" strike="noStrike" spc="-1">
                  <a:solidFill>
                    <a:srgbClr val="0563C1"/>
                  </a:solidFill>
                  <a:uFillTx/>
                  <a:latin typeface="Roboto"/>
                  <a:ea typeface="Roboto"/>
                  <a:hlinkClick r:id="rId4"/>
                </a:rPr>
                <a:t>www.w-hs.de</a:t>
              </a:r>
              <a:endParaRPr lang="de-DE" sz="1050" b="0" strike="noStrike" spc="-1">
                <a:solidFill>
                  <a:srgbClr val="000000"/>
                </a:solidFill>
                <a:latin typeface="Arial"/>
              </a:endParaRPr>
            </a:p>
          </p:txBody>
        </p:sp>
      </p:grpSp>
      <p:grpSp>
        <p:nvGrpSpPr>
          <p:cNvPr id="31" name="Google Shape;148;p2">
            <a:extLst>
              <a:ext uri="{FF2B5EF4-FFF2-40B4-BE49-F238E27FC236}">
                <a16:creationId xmlns:a16="http://schemas.microsoft.com/office/drawing/2014/main" id="{AF286AD4-A299-7C79-3076-15A415464282}"/>
              </a:ext>
            </a:extLst>
          </p:cNvPr>
          <p:cNvGrpSpPr/>
          <p:nvPr/>
        </p:nvGrpSpPr>
        <p:grpSpPr>
          <a:xfrm>
            <a:off x="3484200" y="4515836"/>
            <a:ext cx="6628680" cy="1730880"/>
            <a:chOff x="3483720" y="4503960"/>
            <a:chExt cx="6628680" cy="1730880"/>
          </a:xfrm>
        </p:grpSpPr>
        <p:pic>
          <p:nvPicPr>
            <p:cNvPr id="32" name="Google Shape;149;p2">
              <a:extLst>
                <a:ext uri="{FF2B5EF4-FFF2-40B4-BE49-F238E27FC236}">
                  <a16:creationId xmlns:a16="http://schemas.microsoft.com/office/drawing/2014/main" id="{7403B83F-2C89-950F-AC73-C30E54D7FB09}"/>
                </a:ext>
              </a:extLst>
            </p:cNvPr>
            <p:cNvPicPr/>
            <p:nvPr/>
          </p:nvPicPr>
          <p:blipFill>
            <a:blip r:embed="rId5"/>
            <a:stretch/>
          </p:blipFill>
          <p:spPr>
            <a:xfrm>
              <a:off x="5531760" y="4503960"/>
              <a:ext cx="2532960" cy="1046880"/>
            </a:xfrm>
            <a:prstGeom prst="rect">
              <a:avLst/>
            </a:prstGeom>
            <a:ln w="0">
              <a:noFill/>
            </a:ln>
          </p:spPr>
        </p:pic>
        <p:sp>
          <p:nvSpPr>
            <p:cNvPr id="33" name="Google Shape;150;p2">
              <a:extLst>
                <a:ext uri="{FF2B5EF4-FFF2-40B4-BE49-F238E27FC236}">
                  <a16:creationId xmlns:a16="http://schemas.microsoft.com/office/drawing/2014/main" id="{0CDCEC88-EC07-6DB6-6ED7-837B41D3F4DD}"/>
                </a:ext>
              </a:extLst>
            </p:cNvPr>
            <p:cNvSpPr/>
            <p:nvPr/>
          </p:nvSpPr>
          <p:spPr>
            <a:xfrm>
              <a:off x="3483720" y="5534640"/>
              <a:ext cx="66286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COORDINA ORGANIZACIÓN DE EMPRESAS Y</a:t>
              </a:r>
              <a:r>
                <a:rPr sz="1000"/>
                <a:t/>
              </a:r>
              <a:br>
                <a:rPr sz="1000"/>
              </a:br>
              <a:r>
                <a:rPr lang="en-US" sz="1000" b="0" strike="noStrike" spc="-1">
                  <a:solidFill>
                    <a:srgbClr val="203864"/>
                  </a:solidFill>
                  <a:latin typeface="Roboto"/>
                  <a:ea typeface="Roboto"/>
                </a:rPr>
                <a:t>RECURSOS HUMANOS, S.L.</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VALENCIA, SPANIEN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6"/>
                </a:rPr>
                <a:t>coordina-oerh.com</a:t>
              </a:r>
              <a:endParaRPr lang="de-DE" sz="1000" b="0" strike="noStrike" spc="-1">
                <a:solidFill>
                  <a:srgbClr val="000000"/>
                </a:solidFill>
                <a:latin typeface="Arial"/>
              </a:endParaRPr>
            </a:p>
          </p:txBody>
        </p:sp>
      </p:grpSp>
      <p:grpSp>
        <p:nvGrpSpPr>
          <p:cNvPr id="34" name="Google Shape;151;p2">
            <a:extLst>
              <a:ext uri="{FF2B5EF4-FFF2-40B4-BE49-F238E27FC236}">
                <a16:creationId xmlns:a16="http://schemas.microsoft.com/office/drawing/2014/main" id="{6367EA61-F25A-FC0F-3D02-A31A891A47E7}"/>
              </a:ext>
            </a:extLst>
          </p:cNvPr>
          <p:cNvGrpSpPr/>
          <p:nvPr/>
        </p:nvGrpSpPr>
        <p:grpSpPr>
          <a:xfrm>
            <a:off x="3020880" y="1788476"/>
            <a:ext cx="6633720" cy="1577880"/>
            <a:chOff x="3020400" y="1776600"/>
            <a:chExt cx="6633720" cy="1577880"/>
          </a:xfrm>
        </p:grpSpPr>
        <p:pic>
          <p:nvPicPr>
            <p:cNvPr id="35" name="Google Shape;152;p2">
              <a:extLst>
                <a:ext uri="{FF2B5EF4-FFF2-40B4-BE49-F238E27FC236}">
                  <a16:creationId xmlns:a16="http://schemas.microsoft.com/office/drawing/2014/main" id="{AFF645CE-15CE-06AA-E8A8-C152C14B4AA4}"/>
                </a:ext>
              </a:extLst>
            </p:cNvPr>
            <p:cNvPicPr/>
            <p:nvPr/>
          </p:nvPicPr>
          <p:blipFill>
            <a:blip r:embed="rId7"/>
            <a:stretch/>
          </p:blipFill>
          <p:spPr>
            <a:xfrm>
              <a:off x="5065920" y="1776600"/>
              <a:ext cx="2542320" cy="1046880"/>
            </a:xfrm>
            <a:prstGeom prst="rect">
              <a:avLst/>
            </a:prstGeom>
            <a:ln w="0">
              <a:noFill/>
            </a:ln>
          </p:spPr>
        </p:pic>
        <p:sp>
          <p:nvSpPr>
            <p:cNvPr id="36" name="Google Shape;153;p2">
              <a:extLst>
                <a:ext uri="{FF2B5EF4-FFF2-40B4-BE49-F238E27FC236}">
                  <a16:creationId xmlns:a16="http://schemas.microsoft.com/office/drawing/2014/main" id="{9F4755A2-B999-3859-B44B-E46041BC0330}"/>
                </a:ext>
              </a:extLst>
            </p:cNvPr>
            <p:cNvSpPr/>
            <p:nvPr/>
          </p:nvSpPr>
          <p:spPr>
            <a:xfrm>
              <a:off x="3020400" y="2806920"/>
              <a:ext cx="6633720" cy="547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PROLIPSIS</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666666"/>
                  </a:solidFill>
                  <a:latin typeface="Roboto"/>
                  <a:ea typeface="Roboto"/>
                </a:rPr>
                <a:t>ATHEN, GRIECHENLAND</a:t>
              </a:r>
              <a:r>
                <a:rPr sz="1000"/>
                <a:t/>
              </a:r>
              <a:br>
                <a:rPr sz="1000"/>
              </a:br>
              <a:r>
                <a:rPr lang="en-US" sz="1000" b="0" u="sng" strike="noStrike" spc="-1">
                  <a:solidFill>
                    <a:srgbClr val="0563C1"/>
                  </a:solidFill>
                  <a:uFillTx/>
                  <a:latin typeface="Roboto"/>
                  <a:ea typeface="Roboto"/>
                  <a:hlinkClick r:id="rId8"/>
                </a:rPr>
                <a:t>www.prolepsis.gr</a:t>
              </a:r>
              <a:endParaRPr lang="de-DE" sz="1000" b="0" strike="noStrike" spc="-1">
                <a:solidFill>
                  <a:srgbClr val="000000"/>
                </a:solidFill>
                <a:latin typeface="Arial"/>
              </a:endParaRPr>
            </a:p>
          </p:txBody>
        </p:sp>
      </p:grpSp>
      <p:grpSp>
        <p:nvGrpSpPr>
          <p:cNvPr id="37" name="Google Shape;154;p2">
            <a:extLst>
              <a:ext uri="{FF2B5EF4-FFF2-40B4-BE49-F238E27FC236}">
                <a16:creationId xmlns:a16="http://schemas.microsoft.com/office/drawing/2014/main" id="{E846B9FB-EDB3-03B1-6797-B186CE3E8DCA}"/>
              </a:ext>
            </a:extLst>
          </p:cNvPr>
          <p:cNvGrpSpPr/>
          <p:nvPr/>
        </p:nvGrpSpPr>
        <p:grpSpPr>
          <a:xfrm>
            <a:off x="2776440" y="4490276"/>
            <a:ext cx="2542320" cy="1739160"/>
            <a:chOff x="2775960" y="4478400"/>
            <a:chExt cx="2542320" cy="1739160"/>
          </a:xfrm>
        </p:grpSpPr>
        <p:pic>
          <p:nvPicPr>
            <p:cNvPr id="38" name="Google Shape;155;p2">
              <a:extLst>
                <a:ext uri="{FF2B5EF4-FFF2-40B4-BE49-F238E27FC236}">
                  <a16:creationId xmlns:a16="http://schemas.microsoft.com/office/drawing/2014/main" id="{6D463DFB-27AC-AD89-C791-7777E18E27C7}"/>
                </a:ext>
              </a:extLst>
            </p:cNvPr>
            <p:cNvPicPr/>
            <p:nvPr/>
          </p:nvPicPr>
          <p:blipFill>
            <a:blip r:embed="rId9"/>
            <a:stretch/>
          </p:blipFill>
          <p:spPr>
            <a:xfrm>
              <a:off x="2775960" y="4478400"/>
              <a:ext cx="2542320" cy="1020240"/>
            </a:xfrm>
            <a:prstGeom prst="rect">
              <a:avLst/>
            </a:prstGeom>
            <a:ln w="0">
              <a:noFill/>
            </a:ln>
          </p:spPr>
        </p:pic>
        <p:sp>
          <p:nvSpPr>
            <p:cNvPr id="39" name="Google Shape;156;p2">
              <a:extLst>
                <a:ext uri="{FF2B5EF4-FFF2-40B4-BE49-F238E27FC236}">
                  <a16:creationId xmlns:a16="http://schemas.microsoft.com/office/drawing/2014/main" id="{9323936B-9F89-23F6-6EAD-7C3A3CF9686D}"/>
                </a:ext>
              </a:extLst>
            </p:cNvPr>
            <p:cNvSpPr/>
            <p:nvPr/>
          </p:nvSpPr>
          <p:spPr>
            <a:xfrm>
              <a:off x="3082680" y="5517360"/>
              <a:ext cx="20368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media k GmbH</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Bad Mergentheim, DEUTSCHLAND</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0"/>
                </a:rPr>
                <a:t>www.media-k.eu</a:t>
              </a:r>
              <a:endParaRPr lang="de-DE" sz="1000" b="0" strike="noStrike" spc="-1">
                <a:solidFill>
                  <a:srgbClr val="000000"/>
                </a:solidFill>
                <a:latin typeface="Arial"/>
              </a:endParaRPr>
            </a:p>
          </p:txBody>
        </p:sp>
      </p:grpSp>
      <p:grpSp>
        <p:nvGrpSpPr>
          <p:cNvPr id="40" name="Google Shape;157;p2">
            <a:extLst>
              <a:ext uri="{FF2B5EF4-FFF2-40B4-BE49-F238E27FC236}">
                <a16:creationId xmlns:a16="http://schemas.microsoft.com/office/drawing/2014/main" id="{D0530AB5-545D-C9EC-FBD3-237F17748462}"/>
              </a:ext>
            </a:extLst>
          </p:cNvPr>
          <p:cNvGrpSpPr/>
          <p:nvPr/>
        </p:nvGrpSpPr>
        <p:grpSpPr>
          <a:xfrm>
            <a:off x="2877960" y="1512356"/>
            <a:ext cx="1972080" cy="2872440"/>
            <a:chOff x="2859840" y="1422360"/>
            <a:chExt cx="1972080" cy="2872440"/>
          </a:xfrm>
        </p:grpSpPr>
        <p:pic>
          <p:nvPicPr>
            <p:cNvPr id="41" name="Google Shape;158;p2">
              <a:extLst>
                <a:ext uri="{FF2B5EF4-FFF2-40B4-BE49-F238E27FC236}">
                  <a16:creationId xmlns:a16="http://schemas.microsoft.com/office/drawing/2014/main" id="{F1F790F4-F2C6-3B93-EBE2-C1C1E97B7B00}"/>
                </a:ext>
              </a:extLst>
            </p:cNvPr>
            <p:cNvPicPr/>
            <p:nvPr/>
          </p:nvPicPr>
          <p:blipFill>
            <a:blip r:embed="rId11"/>
            <a:stretch/>
          </p:blipFill>
          <p:spPr>
            <a:xfrm>
              <a:off x="2859840" y="1422360"/>
              <a:ext cx="1961280" cy="2152080"/>
            </a:xfrm>
            <a:prstGeom prst="rect">
              <a:avLst/>
            </a:prstGeom>
            <a:ln w="0">
              <a:noFill/>
            </a:ln>
          </p:spPr>
        </p:pic>
        <p:sp>
          <p:nvSpPr>
            <p:cNvPr id="42" name="Google Shape;159;p2">
              <a:extLst>
                <a:ext uri="{FF2B5EF4-FFF2-40B4-BE49-F238E27FC236}">
                  <a16:creationId xmlns:a16="http://schemas.microsoft.com/office/drawing/2014/main" id="{78CAF281-4E6F-72F9-652E-D938BB3525FA}"/>
                </a:ext>
              </a:extLst>
            </p:cNvPr>
            <p:cNvSpPr/>
            <p:nvPr/>
          </p:nvSpPr>
          <p:spPr>
            <a:xfrm>
              <a:off x="2870640" y="3594600"/>
              <a:ext cx="19612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OXFAM ITALIA INTERCULTURA</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AREZZO, ITALIEN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2"/>
                </a:rPr>
                <a:t>www.oxfamitalia.org/</a:t>
              </a:r>
              <a:endParaRPr lang="de-DE" sz="1000" b="0" strike="noStrike" spc="-1">
                <a:solidFill>
                  <a:srgbClr val="000000"/>
                </a:solidFill>
                <a:latin typeface="Arial"/>
              </a:endParaRPr>
            </a:p>
          </p:txBody>
        </p:sp>
      </p:grpSp>
      <p:grpSp>
        <p:nvGrpSpPr>
          <p:cNvPr id="43" name="Google Shape;160;p2">
            <a:extLst>
              <a:ext uri="{FF2B5EF4-FFF2-40B4-BE49-F238E27FC236}">
                <a16:creationId xmlns:a16="http://schemas.microsoft.com/office/drawing/2014/main" id="{78E970E2-3099-8E07-8333-716A0D78BDB3}"/>
              </a:ext>
            </a:extLst>
          </p:cNvPr>
          <p:cNvGrpSpPr/>
          <p:nvPr/>
        </p:nvGrpSpPr>
        <p:grpSpPr>
          <a:xfrm>
            <a:off x="-1973760" y="1741676"/>
            <a:ext cx="6951960" cy="1595160"/>
            <a:chOff x="-1974240" y="1729800"/>
            <a:chExt cx="6951960" cy="1595160"/>
          </a:xfrm>
        </p:grpSpPr>
        <p:pic>
          <p:nvPicPr>
            <p:cNvPr id="44" name="Google Shape;161;p2">
              <a:extLst>
                <a:ext uri="{FF2B5EF4-FFF2-40B4-BE49-F238E27FC236}">
                  <a16:creationId xmlns:a16="http://schemas.microsoft.com/office/drawing/2014/main" id="{3E821480-6846-DD00-3597-797C5A4E322F}"/>
                </a:ext>
              </a:extLst>
            </p:cNvPr>
            <p:cNvPicPr/>
            <p:nvPr/>
          </p:nvPicPr>
          <p:blipFill>
            <a:blip r:embed="rId13"/>
            <a:stretch/>
          </p:blipFill>
          <p:spPr>
            <a:xfrm>
              <a:off x="230400" y="1729800"/>
              <a:ext cx="2542320" cy="1037520"/>
            </a:xfrm>
            <a:prstGeom prst="rect">
              <a:avLst/>
            </a:prstGeom>
            <a:ln w="0">
              <a:noFill/>
            </a:ln>
          </p:spPr>
        </p:pic>
        <p:sp>
          <p:nvSpPr>
            <p:cNvPr id="45" name="Google Shape;162;p2">
              <a:extLst>
                <a:ext uri="{FF2B5EF4-FFF2-40B4-BE49-F238E27FC236}">
                  <a16:creationId xmlns:a16="http://schemas.microsoft.com/office/drawing/2014/main" id="{19477EAB-2CC8-D20D-97A9-143A9FD2E310}"/>
                </a:ext>
              </a:extLst>
            </p:cNvPr>
            <p:cNvSpPr/>
            <p:nvPr/>
          </p:nvSpPr>
          <p:spPr>
            <a:xfrm>
              <a:off x="-1974240" y="2777400"/>
              <a:ext cx="6951960" cy="547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UNIVERSITAT DE VALENCIA</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VALENCIA, SPANIEN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4"/>
                </a:rPr>
                <a:t>www.uv.es</a:t>
              </a:r>
              <a:endParaRPr lang="de-DE" sz="1000" b="0" strike="noStrike" spc="-1">
                <a:solidFill>
                  <a:srgbClr val="000000"/>
                </a:solidFill>
                <a:latin typeface="Arial"/>
              </a:endParaRPr>
            </a:p>
          </p:txBody>
        </p:sp>
      </p:grpSp>
      <p:sp>
        <p:nvSpPr>
          <p:cNvPr id="46" name="Google Shape;163;p2">
            <a:extLst>
              <a:ext uri="{FF2B5EF4-FFF2-40B4-BE49-F238E27FC236}">
                <a16:creationId xmlns:a16="http://schemas.microsoft.com/office/drawing/2014/main" id="{5F40D35F-5DCF-6A08-EFE9-279B80DEB8C6}"/>
              </a:ext>
            </a:extLst>
          </p:cNvPr>
          <p:cNvSpPr/>
          <p:nvPr/>
        </p:nvSpPr>
        <p:spPr>
          <a:xfrm>
            <a:off x="5662200" y="379187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CONNEXIONS</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ATHEN, GRIECHENLAND</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5"/>
              </a:rPr>
              <a:t>www.connexions.gr</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pic>
        <p:nvPicPr>
          <p:cNvPr id="47" name="Google Shape;164;p2">
            <a:extLst>
              <a:ext uri="{FF2B5EF4-FFF2-40B4-BE49-F238E27FC236}">
                <a16:creationId xmlns:a16="http://schemas.microsoft.com/office/drawing/2014/main" id="{BC7A6BA4-C6CF-D88B-4B39-F0A61BB8C9FA}"/>
              </a:ext>
            </a:extLst>
          </p:cNvPr>
          <p:cNvPicPr/>
          <p:nvPr/>
        </p:nvPicPr>
        <p:blipFill>
          <a:blip r:embed="rId16"/>
          <a:stretch/>
        </p:blipFill>
        <p:spPr>
          <a:xfrm>
            <a:off x="589440" y="4121636"/>
            <a:ext cx="2082240" cy="1321920"/>
          </a:xfrm>
          <a:prstGeom prst="rect">
            <a:avLst/>
          </a:prstGeom>
          <a:ln w="0">
            <a:noFill/>
          </a:ln>
        </p:spPr>
      </p:pic>
      <p:pic>
        <p:nvPicPr>
          <p:cNvPr id="48" name="Google Shape;165;p2">
            <a:extLst>
              <a:ext uri="{FF2B5EF4-FFF2-40B4-BE49-F238E27FC236}">
                <a16:creationId xmlns:a16="http://schemas.microsoft.com/office/drawing/2014/main" id="{8B93F40E-BABE-7B73-5CEE-E7A43AA7EC25}"/>
              </a:ext>
            </a:extLst>
          </p:cNvPr>
          <p:cNvPicPr/>
          <p:nvPr/>
        </p:nvPicPr>
        <p:blipFill>
          <a:blip r:embed="rId17"/>
          <a:stretch/>
        </p:blipFill>
        <p:spPr>
          <a:xfrm>
            <a:off x="8766840" y="4531676"/>
            <a:ext cx="2158200" cy="885240"/>
          </a:xfrm>
          <a:prstGeom prst="rect">
            <a:avLst/>
          </a:prstGeom>
          <a:ln w="0">
            <a:noFill/>
          </a:ln>
        </p:spPr>
      </p:pic>
      <p:sp>
        <p:nvSpPr>
          <p:cNvPr id="49" name="Google Shape;166;p2">
            <a:extLst>
              <a:ext uri="{FF2B5EF4-FFF2-40B4-BE49-F238E27FC236}">
                <a16:creationId xmlns:a16="http://schemas.microsoft.com/office/drawing/2014/main" id="{975BBC59-8341-9ABB-62B7-48976BDCD2F4}"/>
              </a:ext>
            </a:extLst>
          </p:cNvPr>
          <p:cNvSpPr/>
          <p:nvPr/>
        </p:nvSpPr>
        <p:spPr>
          <a:xfrm>
            <a:off x="5662920" y="556343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AMSED</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STRAßBURG, FRANKREICH</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8"/>
              </a:rPr>
              <a:t>www.amsed.fr</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sp>
        <p:nvSpPr>
          <p:cNvPr id="50" name="Google Shape;167;p2">
            <a:extLst>
              <a:ext uri="{FF2B5EF4-FFF2-40B4-BE49-F238E27FC236}">
                <a16:creationId xmlns:a16="http://schemas.microsoft.com/office/drawing/2014/main" id="{8400017C-BAD8-70BB-1F2B-489C12C0B6FD}"/>
              </a:ext>
            </a:extLst>
          </p:cNvPr>
          <p:cNvSpPr/>
          <p:nvPr/>
        </p:nvSpPr>
        <p:spPr>
          <a:xfrm>
            <a:off x="-2994360" y="550655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RESET</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ZYPERN</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9"/>
              </a:rPr>
              <a:t>www.resetcy.com</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pic>
        <p:nvPicPr>
          <p:cNvPr id="51" name="Google Shape;168;p2"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30C7F066-6F43-E160-F5B1-7C0342BB89AC}"/>
              </a:ext>
            </a:extLst>
          </p:cNvPr>
          <p:cNvPicPr/>
          <p:nvPr/>
        </p:nvPicPr>
        <p:blipFill>
          <a:blip r:embed="rId20"/>
          <a:stretch/>
        </p:blipFill>
        <p:spPr>
          <a:xfrm>
            <a:off x="6337920" y="3621236"/>
            <a:ext cx="2686680" cy="811800"/>
          </a:xfrm>
          <a:prstGeom prst="rect">
            <a:avLst/>
          </a:prstGeom>
          <a:ln w="0">
            <a:noFill/>
          </a:ln>
        </p:spPr>
      </p:pic>
      <p:pic>
        <p:nvPicPr>
          <p:cNvPr id="52" name="Google Shape;169;p2" descr="A close up of a logo&#10;&#10;Description automatically generated">
            <a:extLst>
              <a:ext uri="{FF2B5EF4-FFF2-40B4-BE49-F238E27FC236}">
                <a16:creationId xmlns:a16="http://schemas.microsoft.com/office/drawing/2014/main" id="{E12B4157-44FE-10F0-D150-F61535B7AF34}"/>
              </a:ext>
            </a:extLst>
          </p:cNvPr>
          <p:cNvPicPr/>
          <p:nvPr/>
        </p:nvPicPr>
        <p:blipFill>
          <a:blip r:embed="rId21"/>
          <a:stretch/>
        </p:blipFill>
        <p:spPr>
          <a:xfrm>
            <a:off x="191280" y="1620716"/>
            <a:ext cx="2686680" cy="1096200"/>
          </a:xfrm>
          <a:prstGeom prst="rect">
            <a:avLst/>
          </a:prstGeom>
          <a:ln w="0">
            <a:noFill/>
          </a:ln>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1603968"/>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b="1" dirty="0">
                <a:solidFill>
                  <a:srgbClr val="203864"/>
                </a:solidFill>
              </a:rPr>
              <a:t>Das Folgende ist ein Beispiel für ein SMART-Ziel:</a:t>
            </a:r>
          </a:p>
          <a:p>
            <a:pPr algn="ctr"/>
            <a:endParaRPr lang="de-DE" b="1" dirty="0">
              <a:solidFill>
                <a:srgbClr val="203864"/>
              </a:solidFill>
            </a:endParaRPr>
          </a:p>
          <a:p>
            <a:pPr algn="ctr"/>
            <a:r>
              <a:rPr lang="de-DE" b="1" dirty="0">
                <a:solidFill>
                  <a:srgbClr val="203864"/>
                </a:solidFill>
              </a:rPr>
              <a:t>„Ich möchte abnehmen, weil ich fettleibig bin und Fettleibigkeit negative Auswirkungen auf meine Gesundheit hat. Mein derzeitiges Gewicht beträgt 100 kg und mein Ziel ist es, innerhalb der nächsten 2 Tage 30 kg abzunehmen.“</a:t>
            </a:r>
            <a:endParaRPr lang="en-GB"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317301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317301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17904136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Ernährungs-Apps können nur für ein Ziel verwendet werden</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113889447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Ernährungs-Apps geben Ratschläge, die nie in Frage gestellt werden sollten </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16711138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err="1">
                <a:solidFill>
                  <a:srgbClr val="C01E24"/>
                </a:solidFill>
                <a:latin typeface="+mj-lt"/>
              </a:rPr>
              <a:t>Glückwunsch</a:t>
            </a:r>
            <a:r>
              <a:rPr lang="en-US" sz="2800" dirty="0">
                <a:solidFill>
                  <a:srgbClr val="C01E24"/>
                </a:solidFill>
                <a:latin typeface="+mj-lt"/>
              </a:rPr>
              <a:t>!</a:t>
            </a:r>
            <a:br>
              <a:rPr lang="en-US" sz="2800" dirty="0">
                <a:solidFill>
                  <a:srgbClr val="C01E24"/>
                </a:solidFill>
                <a:latin typeface="+mj-lt"/>
              </a:rPr>
            </a:br>
            <a:r>
              <a:rPr lang="en-US" sz="2800" dirty="0">
                <a:solidFill>
                  <a:srgbClr val="C01E24"/>
                </a:solidFill>
                <a:latin typeface="+mj-lt"/>
              </a:rPr>
              <a:t/>
            </a:r>
            <a:br>
              <a:rPr lang="en-US" sz="2800" dirty="0">
                <a:solidFill>
                  <a:srgbClr val="C01E24"/>
                </a:solidFill>
                <a:latin typeface="+mj-lt"/>
              </a:rPr>
            </a:br>
            <a:r>
              <a:rPr lang="de-DE" sz="2800" dirty="0">
                <a:solidFill>
                  <a:srgbClr val="C01E24"/>
                </a:solidFill>
                <a:latin typeface="+mj-lt"/>
              </a:rPr>
              <a:t>Sie haben die Selbstlerneinheit dieses Moduls abgeschlossen!</a:t>
            </a:r>
            <a:endParaRPr lang="en-US"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EACC3867-A132-BC7C-D317-86418DB8BAEB}"/>
              </a:ext>
            </a:extLst>
          </p:cNvPr>
          <p:cNvSpPr/>
          <p:nvPr/>
        </p:nvSpPr>
        <p:spPr>
          <a:xfrm>
            <a:off x="3987250" y="6328066"/>
            <a:ext cx="8293082" cy="632422"/>
          </a:xfrm>
          <a:prstGeom prst="rect">
            <a:avLst/>
          </a:prstGeom>
        </p:spPr>
        <p:txBody>
          <a:bodyPr vert="horz" lIns="91440" tIns="45720" rIns="91440" bIns="45720" rtlCol="0" anchor="ctr">
            <a:normAutofit/>
          </a:bodyPr>
          <a:lstStyle/>
          <a:p>
            <a:pPr>
              <a:lnSpc>
                <a:spcPct val="90000"/>
              </a:lnSpc>
              <a:spcAft>
                <a:spcPts val="601"/>
              </a:spcAft>
            </a:pPr>
            <a:r>
              <a:rPr lang="de-DE" sz="1000" b="0" strike="noStrike" spc="-1" dirty="0">
                <a:solidFill>
                  <a:schemeClr val="accent5">
                    <a:lumMod val="20000"/>
                    <a:lumOff val="80000"/>
                  </a:schemeClr>
                </a:solidFill>
                <a:latin typeface="Arial"/>
                <a:ea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b="0" strike="noStrike" spc="-1" dirty="0">
              <a:solidFill>
                <a:srgbClr val="000000"/>
              </a:solidFill>
              <a:latin typeface="Arial"/>
            </a:endParaRPr>
          </a:p>
        </p:txBody>
      </p:sp>
      <p:pic>
        <p:nvPicPr>
          <p:cNvPr id="4" name="Picture 8">
            <a:extLst>
              <a:ext uri="{FF2B5EF4-FFF2-40B4-BE49-F238E27FC236}">
                <a16:creationId xmlns:a16="http://schemas.microsoft.com/office/drawing/2014/main" id="{44ADA4B3-6C40-F696-3962-406A24EF1D51}"/>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13252" y="6463241"/>
            <a:ext cx="1843259" cy="404768"/>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err="1"/>
              <a:t>Selbstlerneinheit</a:t>
            </a:r>
            <a:r>
              <a:rPr lang="en-US" sz="5400" dirty="0"/>
              <a:t>:  </a:t>
            </a:r>
            <a:r>
              <a:rPr lang="en-US" sz="5400" dirty="0" err="1"/>
              <a:t>Inhalt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und </a:t>
            </a:r>
            <a:r>
              <a:rPr lang="en-US" sz="2400" dirty="0" err="1"/>
              <a:t>Selbsteinschätzung</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Einige der wichtigsten Faktoren, die den täglichen Kalorienbedarf einer Person bestimmen, sind</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err="1"/>
              <a:t>Familienstand</a:t>
            </a:r>
            <a:r>
              <a:rPr lang="en-US" dirty="0"/>
              <a:t>.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Das </a:t>
            </a:r>
            <a:r>
              <a:rPr lang="en-US" dirty="0" err="1"/>
              <a:t>Herkunftsland</a:t>
            </a:r>
            <a:r>
              <a:rPr lang="en-US" dirty="0"/>
              <a:t>.</a:t>
            </a:r>
            <a:endParaRPr lang="el-GR" baseline="30000"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290563"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richtig</a:t>
            </a:r>
            <a:r>
              <a:rPr lang="en-US" sz="1400" b="1" i="1" dirty="0"/>
              <a:t>!</a:t>
            </a:r>
            <a:endParaRPr lang="el-GR" sz="1400" b="1" i="1" dirty="0" err="1"/>
          </a:p>
        </p:txBody>
      </p:sp>
      <p:sp>
        <p:nvSpPr>
          <p:cNvPr id="3" name="Ορθογώνιο 11">
            <a:extLst>
              <a:ext uri="{FF2B5EF4-FFF2-40B4-BE49-F238E27FC236}">
                <a16:creationId xmlns:a16="http://schemas.microsoft.com/office/drawing/2014/main" id="{9EB6C1A6-A707-37F2-53A5-9DF59DADD172}"/>
              </a:ext>
            </a:extLst>
          </p:cNvPr>
          <p:cNvSpPr/>
          <p:nvPr/>
        </p:nvSpPr>
        <p:spPr>
          <a:xfrm>
            <a:off x="6134100"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Größe und Grad der körperlichen Aktivität. </a:t>
            </a:r>
            <a:endParaRPr lang="el-GR" dirty="0"/>
          </a:p>
        </p:txBody>
      </p:sp>
      <p:sp>
        <p:nvSpPr>
          <p:cNvPr id="6" name="Ορθογώνιο 11">
            <a:extLst>
              <a:ext uri="{FF2B5EF4-FFF2-40B4-BE49-F238E27FC236}">
                <a16:creationId xmlns:a16="http://schemas.microsoft.com/office/drawing/2014/main" id="{3CE80171-A83F-B9F7-666E-B2B7E0CC5BB2}"/>
              </a:ext>
            </a:extLst>
          </p:cNvPr>
          <p:cNvSpPr/>
          <p:nvPr/>
        </p:nvSpPr>
        <p:spPr>
          <a:xfrm>
            <a:off x="2105025"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Alter, Geschlecht und Gewicht.</a:t>
            </a:r>
            <a:endParaRPr lang="el-GR" dirty="0"/>
          </a:p>
        </p:txBody>
      </p:sp>
    </p:spTree>
    <p:extLst>
      <p:ext uri="{BB962C8B-B14F-4D97-AF65-F5344CB8AC3E}">
        <p14:creationId xmlns:p14="http://schemas.microsoft.com/office/powerpoint/2010/main" val="39983879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C00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rgbClr val="538135"/>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538135"/>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Die beiden Hauptklassen von Nährstoffen in Lebensmitteln sind</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Makronährstoffe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Alkohol</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Wasser</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err="1"/>
              <a:t>Mikronährstoffe</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290563"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richtig</a:t>
            </a:r>
            <a:r>
              <a:rPr lang="en-US" sz="1400" b="1" i="1" dirty="0"/>
              <a:t>!</a:t>
            </a:r>
            <a:endParaRPr lang="el-GR" sz="1400" b="1" i="1" dirty="0" err="1"/>
          </a:p>
        </p:txBody>
      </p:sp>
    </p:spTree>
    <p:extLst>
      <p:ext uri="{BB962C8B-B14F-4D97-AF65-F5344CB8AC3E}">
        <p14:creationId xmlns:p14="http://schemas.microsoft.com/office/powerpoint/2010/main" val="38339767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Wasser macht einen großen Teil unseres Körpergewichts aus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20635077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Es gibt Lebensmittel, die alle Nährstoffe enthalten, die unser Körper braucht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28190710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Die Schlüsselwörter für eine gesunde und nahrhafte Ernährung sind</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Bilanz</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Frühstück</a:t>
            </a:r>
            <a:r>
              <a:rPr lang="en-US" dirty="0"/>
              <a:t>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de-DE" dirty="0"/>
              <a:t>Vielfalt</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290563"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richtig</a:t>
            </a:r>
            <a:r>
              <a:rPr lang="en-US" sz="1400" b="1" i="1" dirty="0"/>
              <a:t>!</a:t>
            </a:r>
            <a:endParaRPr lang="el-GR" sz="1400" b="1" i="1" dirty="0" err="1"/>
          </a:p>
        </p:txBody>
      </p:sp>
      <p:sp>
        <p:nvSpPr>
          <p:cNvPr id="3" name="Ορθογώνιο 10">
            <a:extLst>
              <a:ext uri="{FF2B5EF4-FFF2-40B4-BE49-F238E27FC236}">
                <a16:creationId xmlns:a16="http://schemas.microsoft.com/office/drawing/2014/main" id="{5E85DC22-F1CC-E28F-0278-E49791741548}"/>
              </a:ext>
            </a:extLst>
          </p:cNvPr>
          <p:cNvSpPr/>
          <p:nvPr/>
        </p:nvSpPr>
        <p:spPr>
          <a:xfrm>
            <a:off x="6134100" y="38036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Fasten</a:t>
            </a:r>
            <a:endParaRPr lang="el-GR" dirty="0"/>
          </a:p>
        </p:txBody>
      </p:sp>
    </p:spTree>
    <p:extLst>
      <p:ext uri="{BB962C8B-B14F-4D97-AF65-F5344CB8AC3E}">
        <p14:creationId xmlns:p14="http://schemas.microsoft.com/office/powerpoint/2010/main" val="30539283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solidFill>
                  <a:srgbClr val="203864"/>
                </a:solidFill>
              </a:rPr>
              <a:t>Eine </a:t>
            </a:r>
            <a:r>
              <a:rPr lang="en-GB" sz="2000" b="1" dirty="0" err="1">
                <a:solidFill>
                  <a:srgbClr val="203864"/>
                </a:solidFill>
              </a:rPr>
              <a:t>gesunde</a:t>
            </a:r>
            <a:r>
              <a:rPr lang="en-GB" sz="2000" b="1" dirty="0">
                <a:solidFill>
                  <a:srgbClr val="203864"/>
                </a:solidFill>
              </a:rPr>
              <a:t> </a:t>
            </a:r>
            <a:r>
              <a:rPr lang="en-GB" sz="2000" b="1" dirty="0" err="1">
                <a:solidFill>
                  <a:srgbClr val="203864"/>
                </a:solidFill>
              </a:rPr>
              <a:t>Ernährung</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ist sicher vor Giftstoffen, Schimmel und schädlichen Chemikalien.</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besteht aus einer Vielzahl von Lebensmitteln aus verschiedenen Lebensmittelgruppen.</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deckt den individuellen Bedarf an Energie (Kalorien) und Nährstoffen.</a:t>
            </a:r>
            <a:endParaRPr lang="el-GR" dirty="0"/>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
        <p:nvSpPr>
          <p:cNvPr id="2" name="Ορθογώνιο 10">
            <a:extLst>
              <a:ext uri="{FF2B5EF4-FFF2-40B4-BE49-F238E27FC236}">
                <a16:creationId xmlns:a16="http://schemas.microsoft.com/office/drawing/2014/main" id="{8350A70B-8EA5-D66A-CE84-35016F7ECF64}"/>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Die Antworten A, C und D sind alle richtig.</a:t>
            </a:r>
            <a:endParaRPr lang="el-GR" dirty="0"/>
          </a:p>
        </p:txBody>
      </p:sp>
    </p:spTree>
    <p:extLst>
      <p:ext uri="{BB962C8B-B14F-4D97-AF65-F5344CB8AC3E}">
        <p14:creationId xmlns:p14="http://schemas.microsoft.com/office/powerpoint/2010/main" val="10727596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0000"/>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6 3 Health Apps for Nutrition SELF-LEARNING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voyhZ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C+jKFk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L6MoWX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C+jKFk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C+jKFm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C+jKFk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voyhZFQaV5GsAAABvAAAAHAAAAHVuaXZlcnNhbC9sb2NhbF9zZXR0aW5ncy54bWwNyrEKwkAMANC9XxEySB3Uugn2rpujCK0fENogB7mk9ELRv/e2N7x++GaBnbeSTANezx0C62xL0k/A9/Q43RCKky4kphxQDWGITS82k4zsXmOBVejH28S5wvlJuc4XqbOkAu1B/B6PeInNH1BLAwQUAAIACAAvoyhZ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L6MoWeohDhNLAAAAbAAAABsAAAB1bml2ZXJzYWwvdW5pdmVyc2FsLnBuZy54bWyzsa/IzVEoSy0qzszPs1Uy1DNQsrfj5bIpKEoty0wtV6gAigEFIUBJoRLINUJwyzNTSjKAQiYmFgjBjNTM9IwSoKiBhRlcVB9oKABQSwECAAAUAAIACACpflBPNmFYAkcDAADhCQAAFAAAAAAAAAABAAAAAAAAAAAAdW5pdmVyc2FsL3BsYXllci54bWxQSwECAAAUAAIACAAvoyhZtTf0qBwFAADhEwAAHQAAAAAAAAABAAAAAAB5AwAAdW5pdmVyc2FsL2NvbW1vbl9tZXNzYWdlcy5sbmdQSwECAAAUAAIACAAvoyhZFR5gG6MAAAB/AQAALgAAAAAAAAABAAAAAADQCAAAdW5pdmVyc2FsL3BsYXliYWNrX2FuZF9uYXZpZ2F0aW9uX3NldHRpbmdzLnhtbFBLAQIAABQAAgAIAC+jKFl0STUfPAQAAAwVAAAnAAAAAAAAAAEAAAAAAL8JAAB1bml2ZXJzYWwvZmxhc2hfcHVibGlzaGluZ19zZXR0aW5ncy54bWxQSwECAAAUAAIACAAvoyhZN4uHansDAACsDAAAIQAAAAAAAAABAAAAAABADgAAdW5pdmVyc2FsL2ZsYXNoX3NraW5fc2V0dGluZ3MueG1sUEsBAgAAFAACAAgAL6MoWaavViM2BAAAlhQAACYAAAAAAAAAAQAAAAAA+hEAAHVuaXZlcnNhbC9odG1sX3B1Ymxpc2hpbmdfc2V0dGluZ3MueG1sUEsBAgAAFAACAAgAL6MoWSYPfuiwAQAAbwYAAB8AAAAAAAAAAQAAAAAAdBYAAHVuaXZlcnNhbC9odG1sX3NraW5fc2V0dGluZ3MuanNQSwECAAAUAAIACAAvoyhZFQaV5GsAAABvAAAAHAAAAAAAAAABAAAAAABhGAAAdW5pdmVyc2FsL2xvY2FsX3NldHRpbmdzLnhtbFBLAQIAABQAAgAIAC+jKFnCG66ZaBIAAPdNAAAXAAAAAAAAAAAAAAAAAAYZAAB1bml2ZXJzYWwvdW5pdmVyc2FsLnBuZ1BLAQIAABQAAgAIAC+jKFnqIQ4TSwAAAGwAAAAbAAAAAAAAAAEAAAAAAKMrAAB1bml2ZXJzYWwvdW5pdmVyc2FsLnBuZy54bWxQSwUGAAAAAAoACgAGAwAAJywAAAAA"/>
  <p:tag name="ISPRING_LMS_API_VERSION" val="SCORM 1.2"/>
  <p:tag name="ISPRING_ULTRA_SCORM_COURSE_ID" val="4890387F-7126-4F8A-AA20-9CB40A1BE6C2"/>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6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6 3 Health Apps for Nutrition SELF-LEARNING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BC0F2786A948640B23598E08894071F" ma:contentTypeVersion="16" ma:contentTypeDescription="Ein neues Dokument erstellen." ma:contentTypeScope="" ma:versionID="39c324a45639c6e141c16d1c3440b8f5">
  <xsd:schema xmlns:xsd="http://www.w3.org/2001/XMLSchema" xmlns:xs="http://www.w3.org/2001/XMLSchema" xmlns:p="http://schemas.microsoft.com/office/2006/metadata/properties" xmlns:ns2="a4fbeab7-fb0d-43e0-9bfd-65c730e689d6" xmlns:ns3="ab499b85-ee38-415b-b043-bdc43eb64582" targetNamespace="http://schemas.microsoft.com/office/2006/metadata/properties" ma:root="true" ma:fieldsID="634d367e267f3c194b4a481e6e1b9e20" ns2:_="" ns3:_="">
    <xsd:import namespace="a4fbeab7-fb0d-43e0-9bfd-65c730e689d6"/>
    <xsd:import namespace="ab499b85-ee38-415b-b043-bdc43eb6458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beab7-fb0d-43e0-9bfd-65c730e689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dmarkierungen" ma:readOnly="false" ma:fieldId="{5cf76f15-5ced-4ddc-b409-7134ff3c332f}" ma:taxonomyMulti="true" ma:sspId="c5ba6fe8-47d2-45f3-bb89-a798947ed0a3"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499b85-ee38-415b-b043-bdc43eb64582" elementFormDefault="qualified">
    <xsd:import namespace="http://schemas.microsoft.com/office/2006/documentManagement/types"/>
    <xsd:import namespace="http://schemas.microsoft.com/office/infopath/2007/PartnerControls"/>
    <xsd:element name="SharedWithUsers" ma:index="15"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Freigegeben für - Details" ma:internalName="SharedWithDetails" ma:readOnly="true">
      <xsd:simpleType>
        <xsd:restriction base="dms:Note">
          <xsd:maxLength value="255"/>
        </xsd:restriction>
      </xsd:simpleType>
    </xsd:element>
    <xsd:element name="TaxCatchAll" ma:index="19" nillable="true" ma:displayName="Taxonomy Catch All Column" ma:hidden="true" ma:list="{048765ba-924d-40bf-8814-8e5266206193}" ma:internalName="TaxCatchAll" ma:showField="CatchAllData" ma:web="ab499b85-ee38-415b-b043-bdc43eb645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4fbeab7-fb0d-43e0-9bfd-65c730e689d6">
      <Terms xmlns="http://schemas.microsoft.com/office/infopath/2007/PartnerControls"/>
    </lcf76f155ced4ddcb4097134ff3c332f>
    <TaxCatchAll xmlns="ab499b85-ee38-415b-b043-bdc43eb6458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7E4112-6D7C-4F19-9CAE-8F39120691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beab7-fb0d-43e0-9bfd-65c730e689d6"/>
    <ds:schemaRef ds:uri="ab499b85-ee38-415b-b043-bdc43eb645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6C5B18-D0BB-44AE-AFAE-F77834018B0A}">
  <ds:schemaRefs>
    <ds:schemaRef ds:uri="http://purl.org/dc/dcmitype/"/>
    <ds:schemaRef ds:uri="http://schemas.microsoft.com/office/2006/documentManagement/types"/>
    <ds:schemaRef ds:uri="http://schemas.microsoft.com/office/infopath/2007/PartnerControls"/>
    <ds:schemaRef ds:uri="ab499b85-ee38-415b-b043-bdc43eb64582"/>
    <ds:schemaRef ds:uri="http://www.w3.org/XML/1998/namespace"/>
    <ds:schemaRef ds:uri="http://schemas.microsoft.com/office/2006/metadata/properties"/>
    <ds:schemaRef ds:uri="http://purl.org/dc/elements/1.1/"/>
    <ds:schemaRef ds:uri="http://schemas.openxmlformats.org/package/2006/metadata/core-properties"/>
    <ds:schemaRef ds:uri="a4fbeab7-fb0d-43e0-9bfd-65c730e689d6"/>
    <ds:schemaRef ds:uri="http://purl.org/dc/terms/"/>
  </ds:schemaRefs>
</ds:datastoreItem>
</file>

<file path=customXml/itemProps3.xml><?xml version="1.0" encoding="utf-8"?>
<ds:datastoreItem xmlns:ds="http://schemas.openxmlformats.org/officeDocument/2006/customXml" ds:itemID="{EFD83F63-789F-45D9-AD4B-5250847C47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882</Words>
  <Application>Microsoft Office PowerPoint</Application>
  <PresentationFormat>Ευρεία οθόνη</PresentationFormat>
  <Paragraphs>180</Paragraphs>
  <Slides>23</Slides>
  <Notes>23</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23</vt:i4>
      </vt:variant>
    </vt:vector>
  </HeadingPairs>
  <TitlesOfParts>
    <vt:vector size="34"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vt:lpstr>
      <vt:lpstr>Selbstlerneinheit:  Inhalt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ETA6 3 Health Apps for Nutrition SELF-LEARNING_DE</dc:title>
  <dc:creator>pantelis bbalaouras</dc:creator>
  <cp:lastModifiedBy>pantelis</cp:lastModifiedBy>
  <cp:revision>922</cp:revision>
  <dcterms:created xsi:type="dcterms:W3CDTF">2020-06-02T13:31:56Z</dcterms:created>
  <dcterms:modified xsi:type="dcterms:W3CDTF">2024-09-08T17:25:58Z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0x010100BBC0F2786A948640B23598E08894071F</vt:lpwstr>
  </property>
</Properties>
</file>