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436" r:id="rId5"/>
    <p:sldId id="608" r:id="rId6"/>
    <p:sldId id="417" r:id="rId7"/>
    <p:sldId id="545" r:id="rId8"/>
    <p:sldId id="420" r:id="rId9"/>
    <p:sldId id="535" r:id="rId10"/>
    <p:sldId id="261" r:id="rId11"/>
    <p:sldId id="546" r:id="rId12"/>
    <p:sldId id="547" r:id="rId13"/>
    <p:sldId id="548" r:id="rId14"/>
    <p:sldId id="442" r:id="rId15"/>
    <p:sldId id="549" r:id="rId16"/>
    <p:sldId id="550" r:id="rId17"/>
    <p:sldId id="446" r:id="rId18"/>
    <p:sldId id="464" r:id="rId19"/>
    <p:sldId id="544" r:id="rId20"/>
    <p:sldId id="437" r:id="rId21"/>
    <p:sldId id="467" r:id="rId22"/>
    <p:sldId id="553" r:id="rId23"/>
    <p:sldId id="568" r:id="rId24"/>
    <p:sldId id="555" r:id="rId25"/>
    <p:sldId id="556" r:id="rId26"/>
    <p:sldId id="438" r:id="rId27"/>
    <p:sldId id="487" r:id="rId28"/>
    <p:sldId id="565" r:id="rId29"/>
    <p:sldId id="488" r:id="rId30"/>
    <p:sldId id="566" r:id="rId31"/>
    <p:sldId id="559" r:id="rId32"/>
    <p:sldId id="567" r:id="rId33"/>
    <p:sldId id="536" r:id="rId34"/>
    <p:sldId id="561" r:id="rId35"/>
    <p:sldId id="538" r:id="rId36"/>
    <p:sldId id="495" r:id="rId37"/>
    <p:sldId id="502" r:id="rId38"/>
    <p:sldId id="501" r:id="rId39"/>
    <p:sldId id="504" r:id="rId40"/>
    <p:sldId id="562" r:id="rId41"/>
    <p:sldId id="563" r:id="rId42"/>
    <p:sldId id="524" r:id="rId43"/>
    <p:sldId id="532" r:id="rId44"/>
    <p:sldId id="606" r:id="rId45"/>
    <p:sldId id="607" r:id="rId46"/>
    <p:sldId id="325" r:id="rId47"/>
    <p:sldId id="518" r:id="rId48"/>
    <p:sldId id="520" r:id="rId49"/>
    <p:sldId id="404" r:id="rId50"/>
  </p:sldIdLst>
  <p:sldSz cx="12192000" cy="6858000"/>
  <p:notesSz cx="6858000" cy="9144000"/>
  <p:custDataLst>
    <p:tags r:id="rId5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a:srgbClr val="FF3399"/>
    <a:srgbClr val="9933FF"/>
    <a:srgbClr val="ED7D31"/>
    <a:srgbClr val="F8F8F8"/>
    <a:srgbClr val="203864"/>
    <a:srgbClr val="ABC7F1"/>
    <a:srgbClr val="CFD5EA"/>
    <a:srgbClr val="404040"/>
    <a:srgbClr val="C01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2BC71-E82F-4B6E-8A51-3192EF25B519}" v="32" dt="2024-05-02T07:23:52.57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871" autoAdjust="0"/>
  </p:normalViewPr>
  <p:slideViewPr>
    <p:cSldViewPr snapToGrid="0">
      <p:cViewPr varScale="1">
        <p:scale>
          <a:sx n="90" d="100"/>
          <a:sy n="90" d="100"/>
        </p:scale>
        <p:origin x="726" y="84"/>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21242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176979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44189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61787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95643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44794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46258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98098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87976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147293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897075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4293058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1642975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029641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3873624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714389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238941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931582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43401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210338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3157270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81321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1237168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3789699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127815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146532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948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160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732622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1948413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53444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384933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0" y="6449989"/>
            <a:ext cx="1843259" cy="404768"/>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6"/>
            <a:ext cx="1843259" cy="40476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Ernährung</a:t>
            </a:r>
            <a:r>
              <a:rPr lang="en-US" altLang="el-GR" sz="1800" dirty="0">
                <a:solidFill>
                  <a:schemeClr val="tx1">
                    <a:lumMod val="50000"/>
                    <a:lumOff val="50000"/>
                  </a:schemeClr>
                </a:solidFill>
                <a:latin typeface="Abadi Extra Light" panose="020B0204020104020204" pitchFamily="34" charset="0"/>
              </a:rPr>
              <a:t> und </a:t>
            </a:r>
            <a:r>
              <a:rPr lang="en-US" altLang="el-GR" sz="1800" dirty="0" err="1">
                <a:solidFill>
                  <a:schemeClr val="tx1">
                    <a:lumMod val="50000"/>
                    <a:lumOff val="50000"/>
                  </a:schemeClr>
                </a:solidFill>
                <a:latin typeface="Abadi Extra Light" panose="020B0204020104020204" pitchFamily="34" charset="0"/>
              </a:rPr>
              <a:t>relevante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Ernährung</a:t>
            </a:r>
            <a:r>
              <a:rPr lang="en-US" altLang="el-GR" sz="1800" dirty="0">
                <a:solidFill>
                  <a:schemeClr val="tx1">
                    <a:lumMod val="50000"/>
                    <a:lumOff val="50000"/>
                  </a:schemeClr>
                </a:solidFill>
                <a:latin typeface="Abadi Extra Light" panose="020B0204020104020204" pitchFamily="34" charset="0"/>
              </a:rPr>
              <a:t> und </a:t>
            </a:r>
            <a:r>
              <a:rPr lang="en-US" altLang="el-GR" sz="1800" dirty="0" err="1">
                <a:solidFill>
                  <a:schemeClr val="tx1">
                    <a:lumMod val="50000"/>
                    <a:lumOff val="50000"/>
                  </a:schemeClr>
                </a:solidFill>
                <a:latin typeface="Abadi Extra Light" panose="020B0204020104020204" pitchFamily="34" charset="0"/>
              </a:rPr>
              <a:t>relevante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Ernährung</a:t>
            </a:r>
            <a:r>
              <a:rPr lang="en-US" altLang="el-GR" sz="1800" dirty="0">
                <a:solidFill>
                  <a:schemeClr val="tx1">
                    <a:lumMod val="50000"/>
                    <a:lumOff val="50000"/>
                  </a:schemeClr>
                </a:solidFill>
                <a:latin typeface="Abadi Extra Light" panose="020B0204020104020204" pitchFamily="34" charset="0"/>
              </a:rPr>
              <a:t> und </a:t>
            </a:r>
            <a:r>
              <a:rPr lang="en-US" altLang="el-GR" sz="1800" dirty="0" err="1">
                <a:solidFill>
                  <a:schemeClr val="tx1">
                    <a:lumMod val="50000"/>
                    <a:lumOff val="50000"/>
                  </a:schemeClr>
                </a:solidFill>
                <a:latin typeface="Abadi Extra Light" panose="020B0204020104020204" pitchFamily="34" charset="0"/>
              </a:rPr>
              <a:t>relevante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photos/breakfast-healthy-food-diet-fruit-1663295/"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hyperlink" Target="https://pixabay.com/service/license-summa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meal-asparagus-dish-food-130760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olive-oil-bottle-olives-glass-186722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pita-bread-pita-food-lebanese-444579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flesh-meal-thai-beans-nourishment-720588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photos/orange-orange-slices-blubber-303609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photos/bottle-mineral-water-glass-pour-203298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hyperlink" Target="https://pixabay.com/service/license-summar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photos/bottle-mineral-water-glass-pour-203298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8.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photos/bottle-mineral-water-glass-pour-2032980/"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pixabay.com/service/license-summa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photos/supermarket-stalls-coolers-market-94991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photos/burger-food-chips-plate-menu-114082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ree-isolated-dead-weathered-old-1957497/"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weight-scale-weight-scale-compare-5163429/"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eg"/><Relationship Id="rId7" Type="http://schemas.openxmlformats.org/officeDocument/2006/relationships/image" Target="../media/image13.jpeg"/><Relationship Id="rId12" Type="http://schemas.openxmlformats.org/officeDocument/2006/relationships/hyperlink" Target="https://www.oxfamitalia.org/"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www.uv.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pixabay.com/service/license-summary/" TargetMode="External"/><Relationship Id="rId4" Type="http://schemas.openxmlformats.org/officeDocument/2006/relationships/hyperlink" Target="https://pixabay.com/vectors/dart-game-bulls-eye-target-15572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illustrations/goals-smart-target-1262376/"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hyperlink" Target="https://pixabay.com/service/license-summar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vectors/laptop-tablet-smartphone-2017978/"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vectors/mobile-phone-apps-marketing-concept-583687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vectors/warning-sign-orange-danger-14748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2.png"/><Relationship Id="rId7" Type="http://schemas.openxmlformats.org/officeDocument/2006/relationships/slide" Target="slide30.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17.xml"/><Relationship Id="rId4" Type="http://schemas.openxmlformats.org/officeDocument/2006/relationships/slide" Target="slide7.xml"/><Relationship Id="rId9" Type="http://schemas.openxmlformats.org/officeDocument/2006/relationships/slide" Target="slide39.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o.org/3/i3261e/i3261e.pdf" TargetMode="External"/><Relationship Id="rId7" Type="http://schemas.openxmlformats.org/officeDocument/2006/relationships/hyperlink" Target="https://www.who.int/news-room/fact-sheets/detail/healthy-diet%20Posted%2029%20April%202020"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hyperlink" Target="https://www.emro.who.int/nutrition/healthy-eating/index.html" TargetMode="External"/><Relationship Id="rId5" Type="http://schemas.openxmlformats.org/officeDocument/2006/relationships/hyperlink" Target="https://www.who.int/health-topics/micronutrients#tab=tab_1" TargetMode="External"/><Relationship Id="rId4" Type="http://schemas.openxmlformats.org/officeDocument/2006/relationships/hyperlink" Target="https://www.emro.who.int/health-topics/macronutrients/introduction.html"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mhealth.jmir.org/2021/6/e20037" TargetMode="External"/><Relationship Id="rId3" Type="http://schemas.openxmlformats.org/officeDocument/2006/relationships/hyperlink" Target="https://www.who.int/news-room/fact-sheets/detail/malnutrition%20Posted%209%20June%202021" TargetMode="External"/><Relationship Id="rId7" Type="http://schemas.openxmlformats.org/officeDocument/2006/relationships/hyperlink" Target="https://doi.org/10.2196/mhealth.5846"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www.who.int/news-room/fact-sheets/detail/noncommunicable-diseases" TargetMode="External"/><Relationship Id="rId5" Type="http://schemas.openxmlformats.org/officeDocument/2006/relationships/hyperlink" Target="https://www.who.int/health-topics/nutrition#tab=tab_1" TargetMode="External"/><Relationship Id="rId4" Type="http://schemas.openxmlformats.org/officeDocument/2006/relationships/hyperlink" Target="https://www.emro.who.int/nutrition/double-burden-of-nutrition/index.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5114/pedm.2022.113631"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hyperlink" Target="http://journals.openedition.org/faceaface/1023" TargetMode="External"/><Relationship Id="rId5" Type="http://schemas.openxmlformats.org/officeDocument/2006/relationships/hyperlink" Target="https://www.aafp.org/pubs/fpm/issues/2018/0300/p31.html#fpm20180300p31-ut1" TargetMode="External"/><Relationship Id="rId4" Type="http://schemas.openxmlformats.org/officeDocument/2006/relationships/hyperlink" Target="https://mhealth.jmir.org/2021/6/e20037"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poster-migrants-refugees-7297156/"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6  - </a:t>
            </a:r>
            <a:r>
              <a:rPr lang="en-US" sz="3400" b="1" kern="1200" dirty="0" err="1">
                <a:solidFill>
                  <a:srgbClr val="C00000"/>
                </a:solidFill>
                <a:effectLst/>
                <a:latin typeface="+mj-lt"/>
                <a:ea typeface="+mj-ea"/>
                <a:cs typeface="+mj-cs"/>
              </a:rPr>
              <a:t>Unterrichtseinheit</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(6.1)</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4000" b="1" kern="1200" dirty="0" err="1">
                <a:solidFill>
                  <a:schemeClr val="tx1"/>
                </a:solidFill>
                <a:effectLst/>
                <a:latin typeface="+mj-lt"/>
                <a:ea typeface="+mj-ea"/>
                <a:cs typeface="+mj-cs"/>
              </a:rPr>
              <a:t>Ernährung</a:t>
            </a:r>
            <a:r>
              <a:rPr lang="en-US" sz="4000" b="1" kern="1200" dirty="0">
                <a:solidFill>
                  <a:schemeClr val="tx1"/>
                </a:solidFill>
                <a:effectLst/>
                <a:latin typeface="+mj-lt"/>
                <a:ea typeface="+mj-ea"/>
                <a:cs typeface="+mj-cs"/>
              </a:rPr>
              <a:t> und </a:t>
            </a:r>
            <a:r>
              <a:rPr lang="en-US" sz="4000" b="1" kern="1200" dirty="0" err="1">
                <a:solidFill>
                  <a:schemeClr val="tx1"/>
                </a:solidFill>
                <a:effectLst/>
                <a:latin typeface="+mj-lt"/>
                <a:ea typeface="+mj-ea"/>
                <a:cs typeface="+mj-cs"/>
              </a:rPr>
              <a:t>relevante</a:t>
            </a:r>
            <a:r>
              <a:rPr lang="en-US" sz="4000" b="1" kern="1200" dirty="0">
                <a:solidFill>
                  <a:schemeClr val="tx1"/>
                </a:solidFill>
                <a:effectLst/>
                <a:latin typeface="+mj-lt"/>
                <a:ea typeface="+mj-ea"/>
                <a:cs typeface="+mj-cs"/>
              </a:rPr>
              <a:t> </a:t>
            </a:r>
            <a:r>
              <a:rPr lang="en-US" sz="4000" b="1" kern="1200" dirty="0" err="1">
                <a:solidFill>
                  <a:schemeClr val="tx1"/>
                </a:solidFill>
                <a:effectLst/>
                <a:latin typeface="+mj-lt"/>
                <a:ea typeface="+mj-ea"/>
                <a:cs typeface="+mj-cs"/>
              </a:rPr>
              <a:t>Gesundheits</a:t>
            </a:r>
            <a:r>
              <a:rPr lang="en-US" sz="4000" b="1" kern="1200" dirty="0">
                <a:solidFill>
                  <a:schemeClr val="tx1"/>
                </a:solidFill>
                <a:effectLst/>
                <a:latin typeface="+mj-lt"/>
                <a:ea typeface="+mj-ea"/>
                <a:cs typeface="+mj-cs"/>
              </a:rPr>
              <a:t>-Apps</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4593" y="5988446"/>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6</a:t>
            </a:r>
            <a:endParaRPr lang="el-GR" sz="2400" b="1" dirty="0">
              <a:effectLst>
                <a:outerShdw blurRad="38100" dist="38100" dir="2700000" algn="tl">
                  <a:srgbClr val="000000">
                    <a:alpha val="43137"/>
                  </a:srgbClr>
                </a:outerShdw>
              </a:effectLst>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54966" y="6316437"/>
            <a:ext cx="8293082" cy="632422"/>
          </a:xfrm>
          <a:prstGeom prst="rect">
            <a:avLst/>
          </a:prstGeom>
        </p:spPr>
        <p:txBody>
          <a:bodyPr vert="horz" lIns="91440" tIns="45720" rIns="91440" bIns="45720" rtlCol="0" anchor="ctr">
            <a:normAutofit/>
          </a:bodyPr>
          <a:lstStyle/>
          <a:p>
            <a:pPr>
              <a:lnSpc>
                <a:spcPct val="90000"/>
              </a:lnSpc>
              <a:spcAft>
                <a:spcPts val="601"/>
              </a:spcAft>
            </a:pPr>
            <a:r>
              <a:rPr lang="de-DE" sz="1000" b="0" strike="noStrike" spc="-1" dirty="0">
                <a:solidFill>
                  <a:schemeClr val="accent5">
                    <a:lumMod val="20000"/>
                    <a:lumOff val="80000"/>
                  </a:schemeClr>
                </a:solidFill>
                <a:latin typeface="Arial"/>
                <a:ea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b="0" strike="noStrike" spc="-1" dirty="0">
              <a:solidFill>
                <a:srgbClr val="000000"/>
              </a:solidFill>
              <a:latin typeface="Arial"/>
            </a:endParaRPr>
          </a:p>
        </p:txBody>
      </p:sp>
      <p:pic>
        <p:nvPicPr>
          <p:cNvPr id="28" name="Picture 27">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628" y="6417987"/>
            <a:ext cx="1954612" cy="429323"/>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a:t>Energie und </a:t>
            </a:r>
            <a:r>
              <a:rPr lang="it-IT" dirty="0" err="1"/>
              <a:t>Kalorien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9958" cy="4675229"/>
          </a:xfrm>
        </p:spPr>
        <p:txBody>
          <a:bodyPr>
            <a:normAutofit fontScale="92500" lnSpcReduction="10000"/>
          </a:bodyPr>
          <a:lstStyle/>
          <a:p>
            <a:pPr>
              <a:lnSpc>
                <a:spcPct val="120000"/>
              </a:lnSpc>
            </a:pPr>
            <a:r>
              <a:rPr lang="de-DE" dirty="0"/>
              <a:t>Lebensmittel liefern die </a:t>
            </a:r>
            <a:r>
              <a:rPr lang="de-DE" b="1" dirty="0"/>
              <a:t>Energie</a:t>
            </a:r>
            <a:r>
              <a:rPr lang="de-DE" dirty="0"/>
              <a:t>, die unser Körper zum Funktionieren braucht. Die Energie in der Nahrung wird in Einheiten gemessen, die </a:t>
            </a:r>
            <a:r>
              <a:rPr lang="de-DE" b="1" dirty="0"/>
              <a:t>Kalorien</a:t>
            </a:r>
            <a:r>
              <a:rPr lang="de-DE" dirty="0"/>
              <a:t> genannt werden. </a:t>
            </a:r>
          </a:p>
          <a:p>
            <a:pPr>
              <a:lnSpc>
                <a:spcPct val="120000"/>
              </a:lnSpc>
            </a:pPr>
            <a:r>
              <a:rPr lang="de-DE" dirty="0"/>
              <a:t>Einige der wichtigsten Faktoren, die den täglichen Kalorienbedarf einer Person bestimmen, sind Alter, Geschlecht, Gewicht, Größe und das Maß an körperlicher Aktivität. </a:t>
            </a:r>
          </a:p>
          <a:p>
            <a:pPr>
              <a:lnSpc>
                <a:spcPct val="120000"/>
              </a:lnSpc>
            </a:pPr>
            <a:r>
              <a:rPr lang="de-DE" dirty="0"/>
              <a:t>Die Speicherung von Energie ist entscheidend für das Überleben und die spätere Nutzung. Es gibt zwei Hauptklassen von Nährstoffen in Lebensmitteln: </a:t>
            </a:r>
            <a:r>
              <a:rPr lang="de-DE" b="1" dirty="0"/>
              <a:t>Makronährstoffe</a:t>
            </a:r>
            <a:r>
              <a:rPr lang="de-DE" dirty="0"/>
              <a:t> und </a:t>
            </a:r>
            <a:r>
              <a:rPr lang="de-DE" b="1" dirty="0"/>
              <a:t>Mikronährstoffe</a:t>
            </a:r>
            <a:r>
              <a:rPr lang="de-DE" dirty="0"/>
              <a:t>.</a:t>
            </a:r>
          </a:p>
          <a:p>
            <a:pPr marL="0" indent="0">
              <a:lnSpc>
                <a:spcPct val="120000"/>
              </a:lnSpc>
              <a:buNone/>
            </a:pPr>
            <a:endParaRPr lang="de-DE" dirty="0"/>
          </a:p>
        </p:txBody>
      </p:sp>
      <p:sp>
        <p:nvSpPr>
          <p:cNvPr id="2" name="Ορθογώνιο 1">
            <a:extLst>
              <a:ext uri="{FF2B5EF4-FFF2-40B4-BE49-F238E27FC236}">
                <a16:creationId xmlns:a16="http://schemas.microsoft.com/office/drawing/2014/main" id="{D747DC9B-106F-9C80-B8E7-C4E51A91C857}"/>
              </a:ext>
            </a:extLst>
          </p:cNvPr>
          <p:cNvSpPr/>
          <p:nvPr/>
        </p:nvSpPr>
        <p:spPr>
          <a:xfrm>
            <a:off x="9752970" y="6394648"/>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err="1">
                <a:hlinkClick r:id="rId4"/>
              </a:rPr>
              <a:t>Pixabay</a:t>
            </a:r>
            <a:r>
              <a:rPr lang="en-US" sz="1200" dirty="0">
                <a:hlinkClick r:id="rId4"/>
              </a:rPr>
              <a:t> </a:t>
            </a:r>
            <a:r>
              <a:rPr lang="en-US" sz="1200" dirty="0" err="1">
                <a:hlinkClick r:id="rId4"/>
              </a:rPr>
              <a:t>Lizenz</a:t>
            </a:r>
            <a:endParaRPr lang="en-US" sz="1200" dirty="0"/>
          </a:p>
        </p:txBody>
      </p:sp>
      <p:pic>
        <p:nvPicPr>
          <p:cNvPr id="1028" name="Picture 4" descr="Free Breakfast Healthy photo and picture">
            <a:extLst>
              <a:ext uri="{FF2B5EF4-FFF2-40B4-BE49-F238E27FC236}">
                <a16:creationId xmlns:a16="http://schemas.microsoft.com/office/drawing/2014/main" id="{20DCE64C-EA00-2ABA-BA88-D3F36713A2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992" y="2370460"/>
            <a:ext cx="4296837" cy="2863232"/>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3BCCCC5B-1A95-B091-D91C-3CD0D43E077B}"/>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a:t>
            </a:r>
            <a:r>
              <a:rPr lang="en-US" altLang="el-GR" dirty="0" err="1">
                <a:solidFill>
                  <a:schemeClr val="bg1"/>
                </a:solidFill>
                <a:effectLst>
                  <a:outerShdw blurRad="38100" dist="38100" dir="2700000" algn="tl">
                    <a:srgbClr val="000000">
                      <a:alpha val="43137"/>
                    </a:srgbClr>
                  </a:outerShdw>
                </a:effectLst>
                <a:latin typeface="+mj-lt"/>
                <a:ea typeface="+mj-ea"/>
                <a:cs typeface="+mj-cs"/>
              </a:rPr>
              <a:t>Allgemeines</a:t>
            </a:r>
            <a:r>
              <a:rPr lang="en-US" altLang="el-GR" dirty="0">
                <a:solidFill>
                  <a:schemeClr val="bg1"/>
                </a:solidFill>
                <a:effectLst>
                  <a:outerShdw blurRad="38100" dist="38100" dir="2700000" algn="tl">
                    <a:srgbClr val="000000">
                      <a:alpha val="43137"/>
                    </a:srgbClr>
                  </a:outerShdw>
                </a:effectLst>
                <a:latin typeface="+mj-lt"/>
                <a:ea typeface="+mj-ea"/>
                <a:cs typeface="+mj-cs"/>
              </a:rPr>
              <a:t> Wissen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Ernährung</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84505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err="1"/>
              <a:t>Makronährstoffe</a:t>
            </a:r>
            <a:endParaRPr lang="en-US" dirty="0"/>
          </a:p>
        </p:txBody>
      </p:sp>
      <p:sp>
        <p:nvSpPr>
          <p:cNvPr id="8" name="Θέση περιεχομένου 5">
            <a:extLst>
              <a:ext uri="{FF2B5EF4-FFF2-40B4-BE49-F238E27FC236}">
                <a16:creationId xmlns:a16="http://schemas.microsoft.com/office/drawing/2014/main" id="{B7397BB1-EFFC-5CD7-ACD9-E7BD863406B0}"/>
              </a:ext>
            </a:extLst>
          </p:cNvPr>
          <p:cNvSpPr txBox="1">
            <a:spLocks/>
          </p:cNvSpPr>
          <p:nvPr/>
        </p:nvSpPr>
        <p:spPr>
          <a:xfrm>
            <a:off x="610139" y="1679188"/>
            <a:ext cx="5409663" cy="48934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de-DE" sz="2600" b="1" dirty="0"/>
              <a:t>Makronährstoffe:</a:t>
            </a:r>
            <a:r>
              <a:rPr lang="de-DE" sz="2600" dirty="0"/>
              <a:t> Nährstoffe, die Energie (Kalorien) liefern und in </a:t>
            </a:r>
            <a:r>
              <a:rPr lang="de-DE" sz="2600" u="sng" dirty="0"/>
              <a:t>großen Mengen </a:t>
            </a:r>
            <a:r>
              <a:rPr lang="de-DE" sz="2600" dirty="0"/>
              <a:t>benötigt werden, um die Körperfunktionen aufrechtzuerhalten und die Aktivitäten des täglichen Lebens auszuführen.</a:t>
            </a:r>
          </a:p>
          <a:p>
            <a:pPr>
              <a:lnSpc>
                <a:spcPct val="120000"/>
              </a:lnSpc>
            </a:pPr>
            <a:r>
              <a:rPr lang="de-DE" sz="2600" dirty="0"/>
              <a:t>3 Klassen von Makronährstoffen:</a:t>
            </a:r>
            <a:endParaRPr lang="en-GB" sz="2400" b="1" dirty="0"/>
          </a:p>
          <a:p>
            <a:pPr marL="914400" lvl="1" indent="-457200">
              <a:lnSpc>
                <a:spcPct val="120000"/>
              </a:lnSpc>
              <a:buFont typeface="+mj-lt"/>
              <a:buAutoNum type="arabicPeriod"/>
            </a:pPr>
            <a:r>
              <a:rPr lang="en-GB" sz="2400" b="1" dirty="0" err="1"/>
              <a:t>Fette</a:t>
            </a:r>
            <a:endParaRPr lang="en-GB" sz="2400" b="1" dirty="0"/>
          </a:p>
          <a:p>
            <a:pPr marL="914400" lvl="1" indent="-457200">
              <a:lnSpc>
                <a:spcPct val="120000"/>
              </a:lnSpc>
              <a:buFont typeface="+mj-lt"/>
              <a:buAutoNum type="arabicPeriod"/>
            </a:pPr>
            <a:r>
              <a:rPr lang="en-GB" sz="2400" b="1" dirty="0" err="1"/>
              <a:t>Kohlenhydrate</a:t>
            </a:r>
            <a:r>
              <a:rPr lang="en-GB" sz="2400" b="1" dirty="0"/>
              <a:t> </a:t>
            </a:r>
          </a:p>
          <a:p>
            <a:pPr marL="914400" lvl="1" indent="-457200">
              <a:lnSpc>
                <a:spcPct val="120000"/>
              </a:lnSpc>
              <a:buFont typeface="+mj-lt"/>
              <a:buAutoNum type="arabicPeriod"/>
            </a:pPr>
            <a:r>
              <a:rPr lang="en-GB" sz="2400" b="1" dirty="0" err="1"/>
              <a:t>Proteine</a:t>
            </a:r>
            <a:r>
              <a:rPr lang="en-GB" sz="2400" b="1" dirty="0"/>
              <a:t> </a:t>
            </a:r>
          </a:p>
        </p:txBody>
      </p:sp>
      <p:pic>
        <p:nvPicPr>
          <p:cNvPr id="1026" name="Picture 2" descr="Free Meal Asparagus photo and picture">
            <a:extLst>
              <a:ext uri="{FF2B5EF4-FFF2-40B4-BE49-F238E27FC236}">
                <a16:creationId xmlns:a16="http://schemas.microsoft.com/office/drawing/2014/main" id="{A3C66C1B-FD49-0F44-DB25-B87868E9F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662" y="1679188"/>
            <a:ext cx="5631925" cy="3757516"/>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1">
            <a:extLst>
              <a:ext uri="{FF2B5EF4-FFF2-40B4-BE49-F238E27FC236}">
                <a16:creationId xmlns:a16="http://schemas.microsoft.com/office/drawing/2014/main" id="{8045C3A2-42D7-9705-F471-8AA1E9986FF4}"/>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2" name="Ορθογώνιο 7">
            <a:extLst>
              <a:ext uri="{FF2B5EF4-FFF2-40B4-BE49-F238E27FC236}">
                <a16:creationId xmlns:a16="http://schemas.microsoft.com/office/drawing/2014/main" id="{29D71A88-82EF-A436-7FDE-40779D2F7351}"/>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a:t>
            </a:r>
            <a:r>
              <a:rPr lang="en-US" altLang="el-GR" dirty="0" err="1">
                <a:solidFill>
                  <a:schemeClr val="bg1"/>
                </a:solidFill>
                <a:effectLst>
                  <a:outerShdw blurRad="38100" dist="38100" dir="2700000" algn="tl">
                    <a:srgbClr val="000000">
                      <a:alpha val="43137"/>
                    </a:srgbClr>
                  </a:outerShdw>
                </a:effectLst>
                <a:latin typeface="+mj-lt"/>
                <a:ea typeface="+mj-ea"/>
                <a:cs typeface="+mj-cs"/>
              </a:rPr>
              <a:t>Allgemeines</a:t>
            </a:r>
            <a:r>
              <a:rPr lang="en-US" altLang="el-GR" dirty="0">
                <a:solidFill>
                  <a:schemeClr val="bg1"/>
                </a:solidFill>
                <a:effectLst>
                  <a:outerShdw blurRad="38100" dist="38100" dir="2700000" algn="tl">
                    <a:srgbClr val="000000">
                      <a:alpha val="43137"/>
                    </a:srgbClr>
                  </a:outerShdw>
                </a:effectLst>
                <a:latin typeface="+mj-lt"/>
                <a:ea typeface="+mj-ea"/>
                <a:cs typeface="+mj-cs"/>
              </a:rPr>
              <a:t> Wissen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Ernährung</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38715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8" y="1800000"/>
            <a:ext cx="7321977" cy="4893408"/>
          </a:xfrm>
        </p:spPr>
        <p:txBody>
          <a:bodyPr>
            <a:normAutofit fontScale="70000" lnSpcReduction="20000"/>
          </a:bodyPr>
          <a:lstStyle/>
          <a:p>
            <a:pPr>
              <a:lnSpc>
                <a:spcPct val="120000"/>
              </a:lnSpc>
            </a:pPr>
            <a:r>
              <a:rPr lang="de-DE" sz="2800" dirty="0"/>
              <a:t>Fette liefern von allen anderen Nährstoffen den höchsten Energiegehalt (9 Kalorien pro Gramm).</a:t>
            </a:r>
          </a:p>
          <a:p>
            <a:pPr>
              <a:lnSpc>
                <a:spcPct val="120000"/>
              </a:lnSpc>
            </a:pPr>
            <a:r>
              <a:rPr lang="de-DE" sz="2800" dirty="0"/>
              <a:t>Fette schützen die Zellen und inneren Organe, ermöglichen die Speicherung von Kalorien für Zeiten, in denen die Nahrung knapp ist, und regulieren die Körpertemperatur.</a:t>
            </a:r>
          </a:p>
          <a:p>
            <a:pPr>
              <a:lnSpc>
                <a:spcPct val="120000"/>
              </a:lnSpc>
            </a:pPr>
            <a:r>
              <a:rPr lang="de-DE" sz="2800" dirty="0"/>
              <a:t>Die Fettsäuren in den Fetten können unterteilt werden in:</a:t>
            </a:r>
            <a:endParaRPr lang="en-US" sz="2800" dirty="0"/>
          </a:p>
          <a:p>
            <a:pPr marL="457200" lvl="1" indent="0">
              <a:lnSpc>
                <a:spcPct val="120000"/>
              </a:lnSpc>
              <a:buFont typeface="Wingdings" panose="05000000000000000000" pitchFamily="2" charset="2"/>
              <a:buChar char="ü"/>
            </a:pPr>
            <a:r>
              <a:rPr lang="de-DE" sz="2800" b="1" dirty="0"/>
              <a:t>ungesättigte Fettsäuren</a:t>
            </a:r>
            <a:r>
              <a:rPr lang="de-DE" sz="2800" dirty="0"/>
              <a:t> (einschließlich einfach und mehrfach ungesättigte Fettsäuren)</a:t>
            </a:r>
          </a:p>
          <a:p>
            <a:pPr marL="457200" lvl="1" indent="0">
              <a:lnSpc>
                <a:spcPct val="120000"/>
              </a:lnSpc>
              <a:buFont typeface="Wingdings" panose="05000000000000000000" pitchFamily="2" charset="2"/>
              <a:buChar char="ü"/>
            </a:pPr>
            <a:r>
              <a:rPr lang="de-DE" sz="2800" b="1" dirty="0"/>
              <a:t>gesättigte Fettsäuren</a:t>
            </a:r>
            <a:endParaRPr lang="en-US" sz="2800" b="1" dirty="0"/>
          </a:p>
          <a:p>
            <a:pPr>
              <a:lnSpc>
                <a:spcPct val="120000"/>
              </a:lnSpc>
            </a:pPr>
            <a:r>
              <a:rPr lang="de-DE" sz="2800" dirty="0"/>
              <a:t>Nahrungsfette kommen natürlich in Lebensmitteln </a:t>
            </a:r>
            <a:r>
              <a:rPr lang="de-DE" sz="2800" b="1" dirty="0"/>
              <a:t>pflanzlichen und tierischen Ursprungs </a:t>
            </a:r>
            <a:r>
              <a:rPr lang="de-DE" sz="2800" dirty="0"/>
              <a:t>vor</a:t>
            </a:r>
            <a:r>
              <a:rPr lang="de-DE" sz="2800" b="1" dirty="0"/>
              <a:t>.</a:t>
            </a:r>
            <a:r>
              <a:rPr lang="en-US" sz="2800" b="1" dirty="0"/>
              <a:t/>
            </a:r>
            <a:br>
              <a:rPr lang="en-US" sz="2800" b="1" dirty="0"/>
            </a:br>
            <a:endParaRPr lang="en-US" sz="2800" dirty="0"/>
          </a:p>
          <a:p>
            <a:pPr>
              <a:lnSpc>
                <a:spcPct val="120000"/>
              </a:lnSpc>
            </a:pPr>
            <a:endParaRPr lang="en-US" sz="2600" dirty="0"/>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lstStyle/>
          <a:p>
            <a:r>
              <a:rPr lang="it-IT" dirty="0"/>
              <a:t>Fette</a:t>
            </a:r>
            <a:endParaRPr lang="en-US" dirty="0"/>
          </a:p>
        </p:txBody>
      </p:sp>
      <p:pic>
        <p:nvPicPr>
          <p:cNvPr id="2050" name="Picture 2" descr="Free Olive Oil Bottle photo and picture">
            <a:extLst>
              <a:ext uri="{FF2B5EF4-FFF2-40B4-BE49-F238E27FC236}">
                <a16:creationId xmlns:a16="http://schemas.microsoft.com/office/drawing/2014/main" id="{A4FFE806-3462-B665-DD34-D68846AD2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065" y="1800000"/>
            <a:ext cx="3525067" cy="4893409"/>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1">
            <a:extLst>
              <a:ext uri="{FF2B5EF4-FFF2-40B4-BE49-F238E27FC236}">
                <a16:creationId xmlns:a16="http://schemas.microsoft.com/office/drawing/2014/main" id="{13957AC4-0829-EA43-A252-663E79DA8907}"/>
              </a:ext>
            </a:extLst>
          </p:cNvPr>
          <p:cNvSpPr/>
          <p:nvPr/>
        </p:nvSpPr>
        <p:spPr>
          <a:xfrm>
            <a:off x="5963109" y="6416409"/>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2" name="Ορθογώνιο 7">
            <a:extLst>
              <a:ext uri="{FF2B5EF4-FFF2-40B4-BE49-F238E27FC236}">
                <a16:creationId xmlns:a16="http://schemas.microsoft.com/office/drawing/2014/main" id="{841C3484-7AA7-3E89-2ABB-D49FE95A7B7E}"/>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a:t>
            </a:r>
            <a:r>
              <a:rPr lang="en-US" altLang="el-GR" dirty="0" err="1">
                <a:solidFill>
                  <a:schemeClr val="bg1"/>
                </a:solidFill>
                <a:effectLst>
                  <a:outerShdw blurRad="38100" dist="38100" dir="2700000" algn="tl">
                    <a:srgbClr val="000000">
                      <a:alpha val="43137"/>
                    </a:srgbClr>
                  </a:outerShdw>
                </a:effectLst>
                <a:latin typeface="+mj-lt"/>
                <a:ea typeface="+mj-ea"/>
                <a:cs typeface="+mj-cs"/>
              </a:rPr>
              <a:t>Allgemeines</a:t>
            </a:r>
            <a:r>
              <a:rPr lang="en-US" altLang="el-GR" dirty="0">
                <a:solidFill>
                  <a:schemeClr val="bg1"/>
                </a:solidFill>
                <a:effectLst>
                  <a:outerShdw blurRad="38100" dist="38100" dir="2700000" algn="tl">
                    <a:srgbClr val="000000">
                      <a:alpha val="43137"/>
                    </a:srgbClr>
                  </a:outerShdw>
                </a:effectLst>
                <a:latin typeface="+mj-lt"/>
                <a:ea typeface="+mj-ea"/>
                <a:cs typeface="+mj-cs"/>
              </a:rPr>
              <a:t> Wissen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Ernährung</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216021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it-IT" dirty="0" err="1"/>
              <a:t>Kohlenhydrate</a:t>
            </a:r>
            <a:endParaRPr lang="el-GR" dirty="0"/>
          </a:p>
        </p:txBody>
      </p:sp>
      <p:sp>
        <p:nvSpPr>
          <p:cNvPr id="10" name="Θέση περιεχομένου 5">
            <a:extLst>
              <a:ext uri="{FF2B5EF4-FFF2-40B4-BE49-F238E27FC236}">
                <a16:creationId xmlns:a16="http://schemas.microsoft.com/office/drawing/2014/main" id="{CAE4AACF-9A3F-6875-1CB2-B81E8FC0C9CE}"/>
              </a:ext>
            </a:extLst>
          </p:cNvPr>
          <p:cNvSpPr>
            <a:spLocks noGrp="1"/>
          </p:cNvSpPr>
          <p:nvPr>
            <p:ph sz="half" idx="1"/>
          </p:nvPr>
        </p:nvSpPr>
        <p:spPr>
          <a:xfrm>
            <a:off x="557999" y="1800000"/>
            <a:ext cx="5409663" cy="4893408"/>
          </a:xfrm>
        </p:spPr>
        <p:txBody>
          <a:bodyPr>
            <a:normAutofit/>
          </a:bodyPr>
          <a:lstStyle/>
          <a:p>
            <a:r>
              <a:rPr lang="de-DE" sz="2400" dirty="0"/>
              <a:t>Kohlenhydrate sind die </a:t>
            </a:r>
            <a:r>
              <a:rPr lang="de-DE" sz="2400" b="1" dirty="0"/>
              <a:t>Hauptenergiequelle des Körpers</a:t>
            </a:r>
            <a:r>
              <a:rPr lang="de-DE" sz="2400" dirty="0"/>
              <a:t>.</a:t>
            </a:r>
          </a:p>
          <a:p>
            <a:r>
              <a:rPr lang="de-DE" sz="2400" dirty="0"/>
              <a:t>Kohlenhydrate liefern die Kalorien, die für Aktivität, Wachstum, Körperfunktionen, Erhaltung und Erneuerung des Körpergewebes benötigt werden.</a:t>
            </a:r>
          </a:p>
          <a:p>
            <a:r>
              <a:rPr lang="de-DE" sz="2400" dirty="0"/>
              <a:t>Im Allgemeinen stammt der Großteil der Kohlenhydrate aus </a:t>
            </a:r>
            <a:r>
              <a:rPr lang="de-DE" sz="2400" b="1" dirty="0"/>
              <a:t>Pflanzen</a:t>
            </a:r>
            <a:r>
              <a:rPr lang="de-DE" sz="2400" dirty="0"/>
              <a:t>.</a:t>
            </a:r>
            <a:endParaRPr lang="en-US" sz="2400" dirty="0"/>
          </a:p>
          <a:p>
            <a:endParaRPr lang="en-US" sz="2400" dirty="0"/>
          </a:p>
        </p:txBody>
      </p:sp>
      <p:pic>
        <p:nvPicPr>
          <p:cNvPr id="3074" name="Picture 2" descr="Free Pita Bread Pita photo and picture">
            <a:extLst>
              <a:ext uri="{FF2B5EF4-FFF2-40B4-BE49-F238E27FC236}">
                <a16:creationId xmlns:a16="http://schemas.microsoft.com/office/drawing/2014/main" id="{AF23D0F9-E3B1-A7A9-BD6B-F53074725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340" y="1800000"/>
            <a:ext cx="5625824" cy="374881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7C1EBE1E-0D11-E849-938F-5EBB4CC1FEFC}"/>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3" name="Ορθογώνιο 7">
            <a:extLst>
              <a:ext uri="{FF2B5EF4-FFF2-40B4-BE49-F238E27FC236}">
                <a16:creationId xmlns:a16="http://schemas.microsoft.com/office/drawing/2014/main" id="{92C1D6E9-5EFC-F191-CA8E-596D74C5F014}"/>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a:t>
            </a:r>
            <a:r>
              <a:rPr lang="en-US" altLang="el-GR" dirty="0" err="1">
                <a:solidFill>
                  <a:schemeClr val="bg1"/>
                </a:solidFill>
                <a:effectLst>
                  <a:outerShdw blurRad="38100" dist="38100" dir="2700000" algn="tl">
                    <a:srgbClr val="000000">
                      <a:alpha val="43137"/>
                    </a:srgbClr>
                  </a:outerShdw>
                </a:effectLst>
                <a:latin typeface="+mj-lt"/>
                <a:ea typeface="+mj-ea"/>
                <a:cs typeface="+mj-cs"/>
              </a:rPr>
              <a:t>Allgemeines</a:t>
            </a:r>
            <a:r>
              <a:rPr lang="en-US" altLang="el-GR" dirty="0">
                <a:solidFill>
                  <a:schemeClr val="bg1"/>
                </a:solidFill>
                <a:effectLst>
                  <a:outerShdw blurRad="38100" dist="38100" dir="2700000" algn="tl">
                    <a:srgbClr val="000000">
                      <a:alpha val="43137"/>
                    </a:srgbClr>
                  </a:outerShdw>
                </a:effectLst>
                <a:latin typeface="+mj-lt"/>
                <a:ea typeface="+mj-ea"/>
                <a:cs typeface="+mj-cs"/>
              </a:rPr>
              <a:t> Wissen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Ernährung</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276484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it-IT" dirty="0"/>
              <a:t>Proteine</a:t>
            </a:r>
            <a:endParaRPr lang="el-GR" dirty="0"/>
          </a:p>
        </p:txBody>
      </p:sp>
      <p:sp>
        <p:nvSpPr>
          <p:cNvPr id="4" name="Θέση περιεχομένου 5">
            <a:extLst>
              <a:ext uri="{FF2B5EF4-FFF2-40B4-BE49-F238E27FC236}">
                <a16:creationId xmlns:a16="http://schemas.microsoft.com/office/drawing/2014/main" id="{EBD28C1D-0979-BF69-8F23-038370B1F3AD}"/>
              </a:ext>
            </a:extLst>
          </p:cNvPr>
          <p:cNvSpPr txBox="1">
            <a:spLocks/>
          </p:cNvSpPr>
          <p:nvPr/>
        </p:nvSpPr>
        <p:spPr>
          <a:xfrm>
            <a:off x="481801" y="1679188"/>
            <a:ext cx="6424608" cy="48934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b="1" dirty="0"/>
              <a:t>Protein</a:t>
            </a:r>
            <a:r>
              <a:rPr lang="de-DE" sz="2400" dirty="0"/>
              <a:t>, auch als </a:t>
            </a:r>
            <a:r>
              <a:rPr lang="de-DE" sz="2400" b="1" dirty="0"/>
              <a:t>Eiweiß</a:t>
            </a:r>
            <a:r>
              <a:rPr lang="de-DE" sz="2400" dirty="0"/>
              <a:t> bekannt, liefert </a:t>
            </a:r>
            <a:r>
              <a:rPr lang="de-DE" sz="2400" b="1" dirty="0"/>
              <a:t>Aminosäuren</a:t>
            </a:r>
            <a:r>
              <a:rPr lang="de-DE" sz="2400" dirty="0"/>
              <a:t>, die als "Bausteine" des Lebens fungieren, ihre Funktionen sind:</a:t>
            </a:r>
            <a:r>
              <a:rPr lang="en-US" sz="2400" dirty="0"/>
              <a:t> </a:t>
            </a:r>
          </a:p>
          <a:p>
            <a:pPr marL="801688" indent="-439738">
              <a:buFont typeface="Wingdings" panose="05000000000000000000" pitchFamily="2" charset="2"/>
              <a:buChar char="ü"/>
            </a:pPr>
            <a:r>
              <a:rPr lang="de-DE" sz="2400" dirty="0"/>
              <a:t>Körpergewebe bilden, aufbauen und reparieren (z. B. Muskeln, Haut, Haare, Knochen usw.)</a:t>
            </a:r>
          </a:p>
          <a:p>
            <a:pPr marL="801688" indent="-439738">
              <a:buFont typeface="Wingdings" panose="05000000000000000000" pitchFamily="2" charset="2"/>
              <a:buChar char="ü"/>
            </a:pPr>
            <a:r>
              <a:rPr lang="de-DE" sz="2400" dirty="0"/>
              <a:t>Aufrechterhaltung eines starken Immunsystems durch die Produktion von Antikörpern zur Bekämpfung von Krankheiten.</a:t>
            </a:r>
            <a:endParaRPr lang="en-US" sz="2400" dirty="0"/>
          </a:p>
          <a:p>
            <a:pPr marL="271463" indent="-271463"/>
            <a:r>
              <a:rPr lang="de-DE" sz="2400" dirty="0"/>
              <a:t>Eiweiß kommt in </a:t>
            </a:r>
            <a:r>
              <a:rPr lang="de-DE" sz="2400" b="1" dirty="0"/>
              <a:t>tierischen und pflanzlichen Lebensmitteln </a:t>
            </a:r>
            <a:r>
              <a:rPr lang="de-DE" sz="2400" dirty="0"/>
              <a:t>vor, die unterschiedliche Kombinationen von Aminosäuren enthalten. </a:t>
            </a:r>
            <a:endParaRPr lang="en-US" sz="2400" dirty="0"/>
          </a:p>
          <a:p>
            <a:pPr marL="0" indent="0">
              <a:buFont typeface="Wingdings" panose="05000000000000000000" pitchFamily="2" charset="2"/>
              <a:buNone/>
            </a:pPr>
            <a:endParaRPr lang="en-US" sz="2400" dirty="0"/>
          </a:p>
          <a:p>
            <a:endParaRPr lang="en-US" dirty="0"/>
          </a:p>
        </p:txBody>
      </p:sp>
      <p:pic>
        <p:nvPicPr>
          <p:cNvPr id="2" name="Εικόνα 1">
            <a:extLst>
              <a:ext uri="{FF2B5EF4-FFF2-40B4-BE49-F238E27FC236}">
                <a16:creationId xmlns:a16="http://schemas.microsoft.com/office/drawing/2014/main" id="{9828CE61-7907-62F7-10D0-35FCE6203079}"/>
              </a:ext>
            </a:extLst>
          </p:cNvPr>
          <p:cNvPicPr>
            <a:picLocks noChangeAspect="1"/>
          </p:cNvPicPr>
          <p:nvPr/>
        </p:nvPicPr>
        <p:blipFill>
          <a:blip r:embed="rId3"/>
          <a:stretch>
            <a:fillRect/>
          </a:stretch>
        </p:blipFill>
        <p:spPr>
          <a:xfrm>
            <a:off x="8193261" y="1722202"/>
            <a:ext cx="3871383" cy="4995333"/>
          </a:xfrm>
          <a:prstGeom prst="rect">
            <a:avLst/>
          </a:prstGeom>
        </p:spPr>
      </p:pic>
      <p:sp>
        <p:nvSpPr>
          <p:cNvPr id="3" name="Ορθογώνιο 2">
            <a:extLst>
              <a:ext uri="{FF2B5EF4-FFF2-40B4-BE49-F238E27FC236}">
                <a16:creationId xmlns:a16="http://schemas.microsoft.com/office/drawing/2014/main" id="{4DA45394-133D-9D33-9501-8C1DF3A44832}"/>
              </a:ext>
            </a:extLst>
          </p:cNvPr>
          <p:cNvSpPr/>
          <p:nvPr/>
        </p:nvSpPr>
        <p:spPr>
          <a:xfrm>
            <a:off x="5676452" y="6434096"/>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6" name="Ορθογώνιο 7">
            <a:extLst>
              <a:ext uri="{FF2B5EF4-FFF2-40B4-BE49-F238E27FC236}">
                <a16:creationId xmlns:a16="http://schemas.microsoft.com/office/drawing/2014/main" id="{2D411EE8-53FA-329D-054C-118228397622}"/>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a:t>
            </a:r>
            <a:r>
              <a:rPr lang="en-US" altLang="el-GR" dirty="0" err="1">
                <a:solidFill>
                  <a:schemeClr val="bg1"/>
                </a:solidFill>
                <a:effectLst>
                  <a:outerShdw blurRad="38100" dist="38100" dir="2700000" algn="tl">
                    <a:srgbClr val="000000">
                      <a:alpha val="43137"/>
                    </a:srgbClr>
                  </a:outerShdw>
                </a:effectLst>
                <a:latin typeface="+mj-lt"/>
                <a:ea typeface="+mj-ea"/>
                <a:cs typeface="+mj-cs"/>
              </a:rPr>
              <a:t>Allgemeines</a:t>
            </a:r>
            <a:r>
              <a:rPr lang="en-US" altLang="el-GR" dirty="0">
                <a:solidFill>
                  <a:schemeClr val="bg1"/>
                </a:solidFill>
                <a:effectLst>
                  <a:outerShdw blurRad="38100" dist="38100" dir="2700000" algn="tl">
                    <a:srgbClr val="000000">
                      <a:alpha val="43137"/>
                    </a:srgbClr>
                  </a:outerShdw>
                </a:effectLst>
                <a:latin typeface="+mj-lt"/>
                <a:ea typeface="+mj-ea"/>
                <a:cs typeface="+mj-cs"/>
              </a:rPr>
              <a:t> Wissen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Ernährung</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250625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err="1"/>
              <a:t>Mikronährstoffe</a:t>
            </a:r>
            <a:endParaRPr lang="en-US" dirty="0"/>
          </a:p>
        </p:txBody>
      </p:sp>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557999" y="1800000"/>
            <a:ext cx="5409663" cy="4893408"/>
          </a:xfrm>
        </p:spPr>
        <p:txBody>
          <a:bodyPr>
            <a:normAutofit lnSpcReduction="10000"/>
          </a:bodyPr>
          <a:lstStyle/>
          <a:p>
            <a:pPr>
              <a:lnSpc>
                <a:spcPct val="120000"/>
              </a:lnSpc>
            </a:pPr>
            <a:r>
              <a:rPr lang="de-DE" sz="2600" b="1" dirty="0"/>
              <a:t>Mikronährstoffe</a:t>
            </a:r>
            <a:r>
              <a:rPr lang="de-DE" sz="2600" dirty="0"/>
              <a:t>: Nährstoffe, die ebenfalls für die Körperfunktionen wichtig sind und die der Körper in sehr geringen Mengen benötigt. </a:t>
            </a:r>
          </a:p>
          <a:p>
            <a:pPr>
              <a:lnSpc>
                <a:spcPct val="120000"/>
              </a:lnSpc>
            </a:pPr>
            <a:r>
              <a:rPr lang="de-DE" sz="2600" dirty="0"/>
              <a:t>Das Fehlen eines Vitamins in der Ernährung kann zu ernsten gesundheitlichen Problemen führen.</a:t>
            </a:r>
          </a:p>
          <a:p>
            <a:pPr>
              <a:lnSpc>
                <a:spcPct val="120000"/>
              </a:lnSpc>
            </a:pPr>
            <a:r>
              <a:rPr lang="en-US" dirty="0"/>
              <a:t>2 </a:t>
            </a:r>
            <a:r>
              <a:rPr lang="en-US" dirty="0" err="1"/>
              <a:t>Kategorien</a:t>
            </a:r>
            <a:r>
              <a:rPr lang="en-US" dirty="0"/>
              <a:t> von </a:t>
            </a:r>
            <a:r>
              <a:rPr lang="en-US" dirty="0" err="1"/>
              <a:t>Mikronährstoffen</a:t>
            </a:r>
            <a:r>
              <a:rPr lang="en-GB" dirty="0"/>
              <a:t>: </a:t>
            </a:r>
          </a:p>
          <a:p>
            <a:pPr marL="914400" lvl="1" indent="-457200">
              <a:lnSpc>
                <a:spcPct val="120000"/>
              </a:lnSpc>
              <a:buFont typeface="+mj-lt"/>
              <a:buAutoNum type="arabicPeriod"/>
            </a:pPr>
            <a:r>
              <a:rPr lang="en-GB" b="1" dirty="0" err="1"/>
              <a:t>Vitamine</a:t>
            </a:r>
            <a:endParaRPr lang="en-GB" b="1" dirty="0"/>
          </a:p>
          <a:p>
            <a:pPr marL="914400" lvl="1" indent="-457200">
              <a:lnSpc>
                <a:spcPct val="120000"/>
              </a:lnSpc>
              <a:buFont typeface="+mj-lt"/>
              <a:buAutoNum type="arabicPeriod"/>
            </a:pPr>
            <a:r>
              <a:rPr lang="en-GB" b="1" dirty="0" err="1"/>
              <a:t>Minerale</a:t>
            </a:r>
            <a:endParaRPr lang="en-GB" dirty="0"/>
          </a:p>
        </p:txBody>
      </p:sp>
      <p:pic>
        <p:nvPicPr>
          <p:cNvPr id="7" name="Picture 2" descr="Free Orange Orange Slices photo and picture">
            <a:extLst>
              <a:ext uri="{FF2B5EF4-FFF2-40B4-BE49-F238E27FC236}">
                <a16:creationId xmlns:a16="http://schemas.microsoft.com/office/drawing/2014/main" id="{F4AFBFDC-9B00-5AC6-4394-9F1D79B86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950" y="2019914"/>
            <a:ext cx="5302587" cy="3533422"/>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2" name="Ορθογώνιο 7">
            <a:extLst>
              <a:ext uri="{FF2B5EF4-FFF2-40B4-BE49-F238E27FC236}">
                <a16:creationId xmlns:a16="http://schemas.microsoft.com/office/drawing/2014/main" id="{ED887F24-640B-CFEE-9620-A4D4E6AE335C}"/>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a:t>
            </a:r>
            <a:r>
              <a:rPr lang="en-US" altLang="el-GR" dirty="0" err="1">
                <a:solidFill>
                  <a:schemeClr val="bg1"/>
                </a:solidFill>
                <a:effectLst>
                  <a:outerShdw blurRad="38100" dist="38100" dir="2700000" algn="tl">
                    <a:srgbClr val="000000">
                      <a:alpha val="43137"/>
                    </a:srgbClr>
                  </a:outerShdw>
                </a:effectLst>
                <a:latin typeface="+mj-lt"/>
                <a:ea typeface="+mj-ea"/>
                <a:cs typeface="+mj-cs"/>
              </a:rPr>
              <a:t>Allgemeines</a:t>
            </a:r>
            <a:r>
              <a:rPr lang="en-US" altLang="el-GR" dirty="0">
                <a:solidFill>
                  <a:schemeClr val="bg1"/>
                </a:solidFill>
                <a:effectLst>
                  <a:outerShdw blurRad="38100" dist="38100" dir="2700000" algn="tl">
                    <a:srgbClr val="000000">
                      <a:alpha val="43137"/>
                    </a:srgbClr>
                  </a:outerShdw>
                </a:effectLst>
                <a:latin typeface="+mj-lt"/>
                <a:ea typeface="+mj-ea"/>
                <a:cs typeface="+mj-cs"/>
              </a:rPr>
              <a:t> Wissen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Ernährung</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568782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77A949C0-F97B-3581-257D-5242AC265718}"/>
              </a:ext>
            </a:extLst>
          </p:cNvPr>
          <p:cNvSpPr>
            <a:spLocks noGrp="1"/>
          </p:cNvSpPr>
          <p:nvPr>
            <p:ph type="title"/>
          </p:nvPr>
        </p:nvSpPr>
        <p:spPr>
          <a:xfrm>
            <a:off x="558000" y="1080000"/>
            <a:ext cx="11396576" cy="599188"/>
          </a:xfrm>
        </p:spPr>
        <p:txBody>
          <a:bodyPr/>
          <a:lstStyle/>
          <a:p>
            <a:r>
              <a:rPr lang="it-IT" dirty="0" err="1"/>
              <a:t>Wasser</a:t>
            </a:r>
            <a:endParaRPr lang="en-US" dirty="0"/>
          </a:p>
        </p:txBody>
      </p:sp>
      <p:sp>
        <p:nvSpPr>
          <p:cNvPr id="13" name="Θέση περιεχομένου 1">
            <a:extLst>
              <a:ext uri="{FF2B5EF4-FFF2-40B4-BE49-F238E27FC236}">
                <a16:creationId xmlns:a16="http://schemas.microsoft.com/office/drawing/2014/main" id="{2C8FBC11-1035-3956-8212-5EE54C43C041}"/>
              </a:ext>
            </a:extLst>
          </p:cNvPr>
          <p:cNvSpPr txBox="1">
            <a:spLocks/>
          </p:cNvSpPr>
          <p:nvPr/>
        </p:nvSpPr>
        <p:spPr>
          <a:xfrm>
            <a:off x="558000" y="1679188"/>
            <a:ext cx="5939053" cy="5287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SzTx/>
              <a:buNone/>
            </a:pPr>
            <a:r>
              <a:rPr lang="de-DE" sz="2600" b="1" dirty="0"/>
              <a:t>Wasser </a:t>
            </a:r>
            <a:r>
              <a:rPr lang="de-DE" sz="2600" dirty="0"/>
              <a:t>wird weder als Makro- noch als Mikronährstoff eingestuft, ist aber für Gesundheit und Leben absolut notwendig.</a:t>
            </a:r>
            <a:endParaRPr lang="en-US" sz="2600" dirty="0"/>
          </a:p>
          <a:p>
            <a:pPr marL="685800" lvl="2"/>
            <a:r>
              <a:rPr lang="de-DE" sz="2200" dirty="0"/>
              <a:t>Wasser macht einen großen Teil unseres Körpergewichts aus und ist der Hauptbestandteil der Körperflüssigkeiten. Es transportiert Nährstoffe und Verbindungen im Blut, regelt die Körpertemperatur und entsorgt Abfallstoffe.</a:t>
            </a:r>
          </a:p>
          <a:p>
            <a:pPr marL="685800" lvl="2"/>
            <a:r>
              <a:rPr lang="de-DE" sz="2200" dirty="0"/>
              <a:t>Wir verlieren täglich Wasser und unser Körper speichert es nicht, so dass wir es über die Nahrung und Flüssigkeit, die wir zu uns nehmen, wieder auffüllen müssen. </a:t>
            </a:r>
            <a:endParaRPr lang="en-US" sz="2200" dirty="0"/>
          </a:p>
        </p:txBody>
      </p:sp>
      <p:sp>
        <p:nvSpPr>
          <p:cNvPr id="14" name="Ορθογώνιο 1">
            <a:extLst>
              <a:ext uri="{FF2B5EF4-FFF2-40B4-BE49-F238E27FC236}">
                <a16:creationId xmlns:a16="http://schemas.microsoft.com/office/drawing/2014/main" id="{F05CDBF0-95E5-C710-2CEB-D33662A2E3D8}"/>
              </a:ext>
            </a:extLst>
          </p:cNvPr>
          <p:cNvSpPr/>
          <p:nvPr/>
        </p:nvSpPr>
        <p:spPr>
          <a:xfrm>
            <a:off x="9752970" y="6394648"/>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err="1">
                <a:hlinkClick r:id="rId4"/>
              </a:rPr>
              <a:t>Pixabay</a:t>
            </a:r>
            <a:r>
              <a:rPr lang="en-US" sz="1200" dirty="0">
                <a:hlinkClick r:id="rId4"/>
              </a:rPr>
              <a:t> </a:t>
            </a:r>
            <a:r>
              <a:rPr lang="en-US" sz="1200" dirty="0" err="1">
                <a:hlinkClick r:id="rId4"/>
              </a:rPr>
              <a:t>Lizenz</a:t>
            </a:r>
            <a:endParaRPr lang="en-US" sz="1200" dirty="0"/>
          </a:p>
        </p:txBody>
      </p:sp>
      <p:pic>
        <p:nvPicPr>
          <p:cNvPr id="15" name="Picture 2" descr="Free Bottle Mineral Water photo and picture">
            <a:extLst>
              <a:ext uri="{FF2B5EF4-FFF2-40B4-BE49-F238E27FC236}">
                <a16:creationId xmlns:a16="http://schemas.microsoft.com/office/drawing/2014/main" id="{C72B339E-F8E2-4382-0E22-B7F1EA140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531" y="1857375"/>
            <a:ext cx="5261045" cy="314325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4D4258F6-9091-E480-99D9-CFCD9DAF8EF2}"/>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a:t>
            </a:r>
            <a:r>
              <a:rPr lang="en-US" altLang="el-GR" dirty="0" err="1">
                <a:solidFill>
                  <a:schemeClr val="bg1"/>
                </a:solidFill>
                <a:effectLst>
                  <a:outerShdw blurRad="38100" dist="38100" dir="2700000" algn="tl">
                    <a:srgbClr val="000000">
                      <a:alpha val="43137"/>
                    </a:srgbClr>
                  </a:outerShdw>
                </a:effectLst>
                <a:latin typeface="+mj-lt"/>
                <a:ea typeface="+mj-ea"/>
                <a:cs typeface="+mj-cs"/>
              </a:rPr>
              <a:t>Allgemeines</a:t>
            </a:r>
            <a:r>
              <a:rPr lang="en-US" altLang="el-GR" dirty="0">
                <a:solidFill>
                  <a:schemeClr val="bg1"/>
                </a:solidFill>
                <a:effectLst>
                  <a:outerShdw blurRad="38100" dist="38100" dir="2700000" algn="tl">
                    <a:srgbClr val="000000">
                      <a:alpha val="43137"/>
                    </a:srgbClr>
                  </a:outerShdw>
                </a:effectLst>
                <a:latin typeface="+mj-lt"/>
                <a:ea typeface="+mj-ea"/>
                <a:cs typeface="+mj-cs"/>
              </a:rPr>
              <a:t> Wissen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Ernährung</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983341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BE7852AF-63E7-C609-74F1-E3AB5A3AC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6.1.2</a:t>
            </a:r>
            <a:r>
              <a:rPr lang="en-US" altLang="el-GR" dirty="0"/>
              <a:t/>
            </a:r>
            <a:br>
              <a:rPr lang="en-US" altLang="el-GR" dirty="0"/>
            </a:br>
            <a:r>
              <a:rPr lang="de-DE" altLang="el-GR" dirty="0">
                <a:solidFill>
                  <a:srgbClr val="C01E24"/>
                </a:solidFill>
              </a:rPr>
              <a:t>Die wichtigsten Grundsätze einer gesunden Ernährung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637259" cy="4008158"/>
          </a:xfrm>
        </p:spPr>
        <p:txBody>
          <a:bodyPr>
            <a:normAutofit/>
          </a:bodyPr>
          <a:lstStyle/>
          <a:p>
            <a:pPr lvl="0"/>
            <a:r>
              <a:rPr lang="de-DE" sz="2400" dirty="0"/>
              <a:t>Erwerb von Kenntnissen über die wichtigsten Grundsätze einer gesunden Ernährung.</a:t>
            </a:r>
          </a:p>
          <a:p>
            <a:pPr lvl="0"/>
            <a:r>
              <a:rPr lang="de-DE" sz="2400" dirty="0"/>
              <a:t>Tipps der Weltgesundheitsorganisation für eine gesunde Ernährung.</a:t>
            </a:r>
            <a:endParaRPr lang="en-US" sz="2400" dirty="0"/>
          </a:p>
        </p:txBody>
      </p:sp>
      <p:sp>
        <p:nvSpPr>
          <p:cNvPr id="8" name="TextBox 7">
            <a:extLst>
              <a:ext uri="{FF2B5EF4-FFF2-40B4-BE49-F238E27FC236}">
                <a16:creationId xmlns:a16="http://schemas.microsoft.com/office/drawing/2014/main" id="{1BE2053B-B453-8E40-B348-C03C668F5038}"/>
              </a:ext>
            </a:extLst>
          </p:cNvPr>
          <p:cNvSpPr txBox="1"/>
          <p:nvPr/>
        </p:nvSpPr>
        <p:spPr>
          <a:xfrm>
            <a:off x="6000589" y="6199679"/>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de-DE" dirty="0"/>
              <a:t>Die wichtigsten Grundsätze einer gesunden Ernährung </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11059693" cy="4675229"/>
          </a:xfrm>
        </p:spPr>
        <p:txBody>
          <a:bodyPr>
            <a:normAutofit/>
          </a:bodyPr>
          <a:lstStyle/>
          <a:p>
            <a:pPr marL="0" indent="0">
              <a:spcAft>
                <a:spcPts val="1200"/>
              </a:spcAft>
              <a:buNone/>
            </a:pPr>
            <a:r>
              <a:rPr lang="de-DE" dirty="0"/>
              <a:t>Eine gesunde Ernährung: </a:t>
            </a:r>
            <a:endParaRPr lang="en-US" dirty="0"/>
          </a:p>
          <a:p>
            <a:pPr lvl="1">
              <a:spcAft>
                <a:spcPts val="1200"/>
              </a:spcAft>
              <a:buFont typeface="Wingdings" panose="05000000000000000000" pitchFamily="2" charset="2"/>
              <a:buChar char="ü"/>
            </a:pPr>
            <a:r>
              <a:rPr lang="de-DE" sz="2400" dirty="0"/>
              <a:t>besteht aus einer Vielzahl von Lebensmitteln aus verschiedenen Lebensmittelgruppen (Obst, Gemüse, Hülsenfrüchte, Milchprodukte und tierische Lebensmittel, Grundnahrungsmittel, Fette und Öle)</a:t>
            </a:r>
          </a:p>
          <a:p>
            <a:pPr lvl="1">
              <a:spcAft>
                <a:spcPts val="1200"/>
              </a:spcAft>
              <a:buFont typeface="Wingdings" panose="05000000000000000000" pitchFamily="2" charset="2"/>
              <a:buChar char="ü"/>
            </a:pPr>
            <a:r>
              <a:rPr lang="de-DE" sz="2400" dirty="0"/>
              <a:t>deckt den individuellen Bedarf an Energie (Kalorien) und Nährstoffen</a:t>
            </a:r>
          </a:p>
          <a:p>
            <a:pPr lvl="1">
              <a:spcAft>
                <a:spcPts val="1200"/>
              </a:spcAft>
              <a:buFont typeface="Wingdings" panose="05000000000000000000" pitchFamily="2" charset="2"/>
              <a:buChar char="ü"/>
            </a:pPr>
            <a:r>
              <a:rPr lang="de-DE" sz="2400" dirty="0"/>
              <a:t>ist frei von Giftstoffen, Schimmel und schädlichen Chemikalien</a:t>
            </a:r>
          </a:p>
          <a:p>
            <a:pPr lvl="1">
              <a:spcAft>
                <a:spcPts val="1200"/>
              </a:spcAft>
              <a:buFont typeface="Wingdings" panose="05000000000000000000" pitchFamily="2" charset="2"/>
              <a:buChar char="ü"/>
            </a:pPr>
            <a:r>
              <a:rPr lang="de-DE" sz="2400" dirty="0"/>
              <a:t>ist genießbar und kulturell akzeptabel jeden Tag und das ganze Jahr über in ausreichender Menge verfügbar.</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7325032" y="0"/>
            <a:ext cx="4866969"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a:t>
            </a:r>
            <a:r>
              <a:rPr lang="en-US" altLang="el-GR" dirty="0">
                <a:solidFill>
                  <a:schemeClr val="bg1"/>
                </a:solidFill>
                <a:effectLst>
                  <a:outerShdw blurRad="38100" dist="38100" dir="2700000" algn="tl">
                    <a:srgbClr val="000000">
                      <a:alpha val="43137"/>
                    </a:srgbClr>
                  </a:outerShdw>
                </a:effectLst>
              </a:rPr>
              <a:t> </a:t>
            </a:r>
            <a:r>
              <a:rPr lang="de-DE" altLang="el-GR" dirty="0">
                <a:solidFill>
                  <a:schemeClr val="bg1"/>
                </a:solidFill>
                <a:effectLst>
                  <a:outerShdw blurRad="38100" dist="38100" dir="2700000" algn="tl">
                    <a:srgbClr val="000000">
                      <a:alpha val="43137"/>
                    </a:srgbClr>
                  </a:outerShdw>
                </a:effectLst>
              </a:rPr>
              <a:t>Die wichtigsten Grundsätze einer gesunden Ernährung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fontScale="90000"/>
          </a:bodyPr>
          <a:lstStyle/>
          <a:p>
            <a:r>
              <a:rPr lang="de-DE" dirty="0"/>
              <a:t>Abwechslungsreicher Verzehr von Lebensmitteln und Erfüllung der individuellen Ernährungsbedürfnisse</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6254783" cy="4812156"/>
          </a:xfrm>
        </p:spPr>
        <p:txBody>
          <a:bodyPr>
            <a:normAutofit fontScale="70000" lnSpcReduction="20000"/>
          </a:bodyPr>
          <a:lstStyle/>
          <a:p>
            <a:pPr>
              <a:lnSpc>
                <a:spcPct val="120000"/>
              </a:lnSpc>
            </a:pPr>
            <a:r>
              <a:rPr lang="de-DE" sz="2600" dirty="0"/>
              <a:t>Kein Lebensmittel enthält alle Nährstoffe, die unser Körper braucht</a:t>
            </a:r>
          </a:p>
          <a:p>
            <a:pPr>
              <a:lnSpc>
                <a:spcPct val="120000"/>
              </a:lnSpc>
            </a:pPr>
            <a:r>
              <a:rPr lang="de-DE" sz="2600" dirty="0"/>
              <a:t>Eine gesunde, nährstoffreiche Ernährung besteht aus vielen verschiedenen Lebensmitteln, die vorzugsweise über den Tag verteilt verzehrt werden, und ist in </a:t>
            </a:r>
            <a:r>
              <a:rPr lang="de-DE" sz="2600" b="1" dirty="0"/>
              <a:t>Quantität</a:t>
            </a:r>
            <a:r>
              <a:rPr lang="de-DE" sz="2600" dirty="0"/>
              <a:t> und </a:t>
            </a:r>
            <a:r>
              <a:rPr lang="de-DE" sz="2600" b="1" dirty="0"/>
              <a:t>Qualität</a:t>
            </a:r>
            <a:r>
              <a:rPr lang="de-DE" sz="2600" dirty="0"/>
              <a:t> ausreichend, um den individuellen Bedarf an Energie (Kalorien) und anderen Nährstoffen zu decken. </a:t>
            </a:r>
          </a:p>
          <a:p>
            <a:pPr>
              <a:lnSpc>
                <a:spcPct val="120000"/>
              </a:lnSpc>
            </a:pPr>
            <a:r>
              <a:rPr lang="en-GB" sz="2600" b="1" dirty="0"/>
              <a:t>Es </a:t>
            </a:r>
            <a:r>
              <a:rPr lang="en-GB" sz="2600" b="1" dirty="0" err="1"/>
              <a:t>gibt</a:t>
            </a:r>
            <a:r>
              <a:rPr lang="en-GB" sz="2600" b="1" dirty="0"/>
              <a:t> </a:t>
            </a:r>
            <a:r>
              <a:rPr lang="en-GB" sz="2600" b="1" dirty="0" err="1"/>
              <a:t>keine</a:t>
            </a:r>
            <a:r>
              <a:rPr lang="en-GB" sz="2600" b="1" dirty="0"/>
              <a:t> "</a:t>
            </a:r>
            <a:r>
              <a:rPr lang="en-GB" sz="2600" b="1" dirty="0" err="1"/>
              <a:t>Einheitsdiät</a:t>
            </a:r>
            <a:r>
              <a:rPr lang="en-GB" sz="2600" b="1" dirty="0"/>
              <a:t>". </a:t>
            </a:r>
            <a:r>
              <a:rPr lang="en-GB" sz="2600" b="1" dirty="0">
                <a:sym typeface="Wingdings" panose="05000000000000000000" pitchFamily="2" charset="2"/>
              </a:rPr>
              <a:t></a:t>
            </a:r>
            <a:r>
              <a:rPr lang="de-DE" sz="2600" b="1" dirty="0">
                <a:sym typeface="Wingdings" panose="05000000000000000000" pitchFamily="2" charset="2"/>
              </a:rPr>
              <a:t> </a:t>
            </a:r>
            <a:r>
              <a:rPr lang="de-DE" sz="2600" dirty="0">
                <a:sym typeface="Wingdings" panose="05000000000000000000" pitchFamily="2" charset="2"/>
              </a:rPr>
              <a:t>Die Ernährungsbedürfnisse sind bei jedem Menschen unterschiedlich. </a:t>
            </a:r>
          </a:p>
          <a:p>
            <a:pPr>
              <a:lnSpc>
                <a:spcPct val="120000"/>
              </a:lnSpc>
            </a:pPr>
            <a:r>
              <a:rPr lang="de-DE" sz="2600" b="1" dirty="0"/>
              <a:t>Ausgewogenheit und Abwechslung </a:t>
            </a:r>
            <a:r>
              <a:rPr lang="de-DE" sz="2600" dirty="0"/>
              <a:t>in der Ernährung bedeuten, dass wir genügend, aber nicht zu viel Energie und Nährstoffe zu uns nehmen. </a:t>
            </a:r>
            <a:endParaRPr lang="en-US" sz="2600" dirty="0"/>
          </a:p>
        </p:txBody>
      </p:sp>
      <p:pic>
        <p:nvPicPr>
          <p:cNvPr id="6146" name="Picture 2" descr="Free Plate To Cook photo and picture">
            <a:extLst>
              <a:ext uri="{FF2B5EF4-FFF2-40B4-BE49-F238E27FC236}">
                <a16:creationId xmlns:a16="http://schemas.microsoft.com/office/drawing/2014/main" id="{C730EAFD-A8A4-AC5E-D301-1F732D8BF0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15" r="22525"/>
          <a:stretch/>
        </p:blipFill>
        <p:spPr bwMode="auto">
          <a:xfrm>
            <a:off x="7395587" y="1789366"/>
            <a:ext cx="4109777" cy="372588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3" name="Ορθογώνιο 7">
            <a:extLst>
              <a:ext uri="{FF2B5EF4-FFF2-40B4-BE49-F238E27FC236}">
                <a16:creationId xmlns:a16="http://schemas.microsoft.com/office/drawing/2014/main" id="{8418DC7B-0693-D7A9-EBC0-889C531D9C09}"/>
              </a:ext>
            </a:extLst>
          </p:cNvPr>
          <p:cNvSpPr/>
          <p:nvPr/>
        </p:nvSpPr>
        <p:spPr>
          <a:xfrm>
            <a:off x="7325032" y="0"/>
            <a:ext cx="4866969"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a:t>
            </a:r>
            <a:r>
              <a:rPr lang="en-US" altLang="el-GR" dirty="0">
                <a:solidFill>
                  <a:schemeClr val="bg1"/>
                </a:solidFill>
                <a:effectLst>
                  <a:outerShdw blurRad="38100" dist="38100" dir="2700000" algn="tl">
                    <a:srgbClr val="000000">
                      <a:alpha val="43137"/>
                    </a:srgbClr>
                  </a:outerShdw>
                </a:effectLst>
              </a:rPr>
              <a:t> </a:t>
            </a:r>
            <a:r>
              <a:rPr lang="de-DE" altLang="el-GR" dirty="0">
                <a:solidFill>
                  <a:schemeClr val="bg1"/>
                </a:solidFill>
                <a:effectLst>
                  <a:outerShdw blurRad="38100" dist="38100" dir="2700000" algn="tl">
                    <a:srgbClr val="000000">
                      <a:alpha val="43137"/>
                    </a:srgbClr>
                  </a:outerShdw>
                </a:effectLst>
              </a:rPr>
              <a:t>Die wichtigsten Grundsätze einer gesunden Ernährung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76619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3177159"/>
            <a:ext cx="6412460" cy="2388382"/>
          </a:xfrm>
          <a:prstGeom prst="rect">
            <a:avLst/>
          </a:prstGeom>
          <a:noFill/>
          <a:ln>
            <a:noFill/>
          </a:ln>
        </p:spPr>
        <p:txBody>
          <a:bodyPr spcFirstLastPara="1" wrap="square" lIns="91425" tIns="45700" rIns="91425" bIns="45700" anchor="ctr" anchorCtr="0">
            <a:normAutofit lnSpcReduction="10000"/>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6</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dirty="0" err="1"/>
              <a:t>Ernährung</a:t>
            </a:r>
            <a:r>
              <a:rPr lang="en-US" sz="4000" dirty="0"/>
              <a:t> und </a:t>
            </a:r>
            <a:r>
              <a:rPr lang="en-US" sz="4000" dirty="0" err="1"/>
              <a:t>relevante</a:t>
            </a:r>
            <a:r>
              <a:rPr lang="en-US" sz="4000" dirty="0"/>
              <a:t> </a:t>
            </a:r>
            <a:r>
              <a:rPr lang="en-US" sz="4000" dirty="0" err="1"/>
              <a:t>Gesundheits</a:t>
            </a:r>
            <a:r>
              <a:rPr lang="en-US" sz="4000" dirty="0"/>
              <a:t>-Apps</a:t>
            </a: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3" name="Εικόνα 2"/>
          <p:cNvPicPr>
            <a:picLocks noChangeAspect="1"/>
          </p:cNvPicPr>
          <p:nvPr/>
        </p:nvPicPr>
        <p:blipFill rotWithShape="1">
          <a:blip r:embed="rId6" cstate="hqprint">
            <a:extLst>
              <a:ext uri="{28A0092B-C50C-407E-A947-70E740481C1C}">
                <a14:useLocalDpi xmlns:a14="http://schemas.microsoft.com/office/drawing/2010/main" val="0"/>
              </a:ext>
            </a:extLst>
          </a:blip>
          <a:srcRect l="5701" t="12076" r="5539" b="10553"/>
          <a:stretch/>
        </p:blipFill>
        <p:spPr>
          <a:xfrm>
            <a:off x="6555179" y="2418580"/>
            <a:ext cx="5415148" cy="3146961"/>
          </a:xfrm>
          <a:prstGeom prst="rect">
            <a:avLst/>
          </a:prstGeom>
        </p:spPr>
      </p:pic>
    </p:spTree>
    <p:extLst>
      <p:ext uri="{BB962C8B-B14F-4D97-AF65-F5344CB8AC3E}">
        <p14:creationId xmlns:p14="http://schemas.microsoft.com/office/powerpoint/2010/main" val="1908943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fontScale="90000"/>
          </a:bodyPr>
          <a:lstStyle/>
          <a:p>
            <a:r>
              <a:rPr lang="de-DE" dirty="0"/>
              <a:t>Abwechslungsreicher Verzehr von Lebensmitteln und Erfüllung der individuellen Ernährungsbedürfnisse</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9889868" cy="4812156"/>
          </a:xfrm>
        </p:spPr>
        <p:txBody>
          <a:bodyPr>
            <a:normAutofit/>
          </a:bodyPr>
          <a:lstStyle/>
          <a:p>
            <a:pPr>
              <a:lnSpc>
                <a:spcPct val="120000"/>
              </a:lnSpc>
            </a:pPr>
            <a:r>
              <a:rPr lang="de-DE" sz="2600" dirty="0"/>
              <a:t>Die</a:t>
            </a:r>
            <a:r>
              <a:rPr lang="de-DE" sz="2600" b="1" dirty="0"/>
              <a:t> Akkulturation der Ernährung</a:t>
            </a:r>
            <a:r>
              <a:rPr lang="de-DE" sz="2600" dirty="0"/>
              <a:t> ist ein komplexer Prozess, der dazu führt, dass </a:t>
            </a:r>
            <a:r>
              <a:rPr lang="de-DE" sz="2600" dirty="0" err="1"/>
              <a:t>Migrant:innen</a:t>
            </a:r>
            <a:r>
              <a:rPr lang="de-DE" sz="2600" dirty="0"/>
              <a:t> die Ernährungsgewohnheiten des Gastlandes übernehmen. </a:t>
            </a:r>
          </a:p>
          <a:p>
            <a:pPr>
              <a:lnSpc>
                <a:spcPct val="120000"/>
              </a:lnSpc>
            </a:pPr>
            <a:r>
              <a:rPr lang="de-DE" sz="2600" dirty="0"/>
              <a:t>Die gesunden Aspekte der einheimischen Ernährung (z. B. der hohe Verzehr von Obst, Gemüse, Vollkornprodukten und Nüssen) scheinen bei neu angekommenen </a:t>
            </a:r>
            <a:r>
              <a:rPr lang="de-DE" sz="2600" dirty="0" err="1"/>
              <a:t>Migrant:innen</a:t>
            </a:r>
            <a:r>
              <a:rPr lang="de-DE" sz="2600" dirty="0"/>
              <a:t> im Laufe der Zeit abzunehmen, während der Verzehr von zucker-, fett- und salzreichen Lebensmitteln zunimmt. </a:t>
            </a:r>
          </a:p>
        </p:txBody>
      </p:sp>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err="1">
                <a:hlinkClick r:id="rId4"/>
              </a:rPr>
              <a:t>Pixabay</a:t>
            </a:r>
            <a:r>
              <a:rPr lang="en-US" sz="1200" dirty="0">
                <a:hlinkClick r:id="rId4"/>
              </a:rPr>
              <a:t> </a:t>
            </a:r>
            <a:r>
              <a:rPr lang="en-US" sz="1200" dirty="0" err="1">
                <a:hlinkClick r:id="rId4"/>
              </a:rPr>
              <a:t>Lizenz</a:t>
            </a:r>
            <a:endParaRPr lang="en-US" sz="1200" dirty="0"/>
          </a:p>
        </p:txBody>
      </p:sp>
      <p:sp>
        <p:nvSpPr>
          <p:cNvPr id="3" name="Ορθογώνιο 7">
            <a:extLst>
              <a:ext uri="{FF2B5EF4-FFF2-40B4-BE49-F238E27FC236}">
                <a16:creationId xmlns:a16="http://schemas.microsoft.com/office/drawing/2014/main" id="{F47B875B-2A14-C6F0-6807-BC8BFEBF3A45}"/>
              </a:ext>
            </a:extLst>
          </p:cNvPr>
          <p:cNvSpPr/>
          <p:nvPr/>
        </p:nvSpPr>
        <p:spPr>
          <a:xfrm>
            <a:off x="7325032" y="0"/>
            <a:ext cx="4866969"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a:t>
            </a:r>
            <a:r>
              <a:rPr lang="en-US" altLang="el-GR" dirty="0">
                <a:solidFill>
                  <a:schemeClr val="bg1"/>
                </a:solidFill>
                <a:effectLst>
                  <a:outerShdw blurRad="38100" dist="38100" dir="2700000" algn="tl">
                    <a:srgbClr val="000000">
                      <a:alpha val="43137"/>
                    </a:srgbClr>
                  </a:outerShdw>
                </a:effectLst>
              </a:rPr>
              <a:t> </a:t>
            </a:r>
            <a:r>
              <a:rPr lang="de-DE" altLang="el-GR" dirty="0">
                <a:solidFill>
                  <a:schemeClr val="bg1"/>
                </a:solidFill>
                <a:effectLst>
                  <a:outerShdw blurRad="38100" dist="38100" dir="2700000" algn="tl">
                    <a:srgbClr val="000000">
                      <a:alpha val="43137"/>
                    </a:srgbClr>
                  </a:outerShdw>
                </a:effectLst>
              </a:rPr>
              <a:t>Die wichtigsten Grundsätze einer gesunden Ernährung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81207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de-DE" dirty="0"/>
              <a:t>Tipps für eine gesunde Ernährung</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6244734" cy="4675229"/>
          </a:xfrm>
        </p:spPr>
        <p:txBody>
          <a:bodyPr>
            <a:normAutofit fontScale="92500" lnSpcReduction="20000"/>
          </a:bodyPr>
          <a:lstStyle/>
          <a:p>
            <a:pPr>
              <a:buFont typeface="Wingdings" panose="05000000000000000000" pitchFamily="2" charset="2"/>
              <a:buChar char="ü"/>
            </a:pPr>
            <a:r>
              <a:rPr lang="de-DE" dirty="0"/>
              <a:t>Trinken Sie jeden Tag ausreichend Wasser (8-10 Tassen pro Tag).</a:t>
            </a:r>
          </a:p>
          <a:p>
            <a:pPr>
              <a:buFont typeface="Wingdings" panose="05000000000000000000" pitchFamily="2" charset="2"/>
              <a:buChar char="ü"/>
            </a:pPr>
            <a:r>
              <a:rPr lang="de-DE" dirty="0"/>
              <a:t>Halten Sie das Gleichgewicht zwischen </a:t>
            </a:r>
            <a:r>
              <a:rPr lang="de-DE" b="1" dirty="0"/>
              <a:t>Kalorienzufuhr und -abfuhr</a:t>
            </a:r>
            <a:r>
              <a:rPr lang="de-DE" dirty="0"/>
              <a:t>: Halten Sie das Energiegleichgewicht, um ein gesundes Körpergewicht zu halten.</a:t>
            </a:r>
          </a:p>
          <a:p>
            <a:pPr>
              <a:buFont typeface="Wingdings" panose="05000000000000000000" pitchFamily="2" charset="2"/>
              <a:buChar char="ü"/>
            </a:pPr>
            <a:r>
              <a:rPr lang="de-DE" dirty="0"/>
              <a:t>Essen Sie täglich frische und unverarbeitete Lebensmittel.</a:t>
            </a:r>
          </a:p>
          <a:p>
            <a:pPr>
              <a:buFont typeface="Wingdings" panose="05000000000000000000" pitchFamily="2" charset="2"/>
              <a:buChar char="ü"/>
            </a:pPr>
            <a:r>
              <a:rPr lang="de-DE" dirty="0"/>
              <a:t>Essen Sie geregelt Fleisch, Geflügel, Eier und Fisch in kleinen Mengen. </a:t>
            </a:r>
          </a:p>
          <a:p>
            <a:pPr>
              <a:buFont typeface="Wingdings" panose="05000000000000000000" pitchFamily="2" charset="2"/>
              <a:buChar char="ü"/>
            </a:pPr>
            <a:r>
              <a:rPr lang="de-DE" dirty="0"/>
              <a:t>Nehmen Sie regelmäßig (vorzugsweise fettarme) Milch und Milchprodukte in kleinen Mengen zu sich.</a:t>
            </a:r>
          </a:p>
          <a:p>
            <a:pPr marL="0" indent="0">
              <a:buNone/>
            </a:pPr>
            <a:endParaRPr lang="en-US" dirty="0"/>
          </a:p>
          <a:p>
            <a:pPr marL="0" indent="0">
              <a:buNone/>
            </a:pPr>
            <a:endParaRPr lang="en-US" dirty="0"/>
          </a:p>
          <a:p>
            <a:endParaRPr lang="en-US" dirty="0"/>
          </a:p>
          <a:p>
            <a:pPr marL="457200" lvl="1" indent="0">
              <a:buNone/>
            </a:pPr>
            <a:endParaRPr lang="el-GR" dirty="0"/>
          </a:p>
          <a:p>
            <a:pPr>
              <a:lnSpc>
                <a:spcPct val="120000"/>
              </a:lnSpc>
            </a:pPr>
            <a:endParaRPr lang="en-US" dirty="0"/>
          </a:p>
        </p:txBody>
      </p:sp>
      <p:sp>
        <p:nvSpPr>
          <p:cNvPr id="2" name="TextBox 1">
            <a:extLst>
              <a:ext uri="{FF2B5EF4-FFF2-40B4-BE49-F238E27FC236}">
                <a16:creationId xmlns:a16="http://schemas.microsoft.com/office/drawing/2014/main" id="{D5EA2C20-835B-13C0-8A98-C230E34695E4}"/>
              </a:ext>
            </a:extLst>
          </p:cNvPr>
          <p:cNvSpPr txBox="1"/>
          <p:nvPr/>
        </p:nvSpPr>
        <p:spPr>
          <a:xfrm>
            <a:off x="1096511" y="6284595"/>
            <a:ext cx="4730044" cy="369332"/>
          </a:xfrm>
          <a:prstGeom prst="rect">
            <a:avLst/>
          </a:prstGeom>
        </p:spPr>
        <p:txBody>
          <a:bodyPr wrap="square" rtlCol="0">
            <a:spAutoFit/>
          </a:bodyPr>
          <a:lstStyle/>
          <a:p>
            <a:pPr algn="l"/>
            <a:r>
              <a:rPr lang="en-US" i="1" dirty="0"/>
              <a:t>World Health Organization, WHO</a:t>
            </a:r>
            <a:endParaRPr lang="el-GR" i="1" dirty="0" err="1"/>
          </a:p>
        </p:txBody>
      </p:sp>
      <p:pic>
        <p:nvPicPr>
          <p:cNvPr id="7170" name="Picture 2" descr="Free Supermarket Stalls photo and picture">
            <a:extLst>
              <a:ext uri="{FF2B5EF4-FFF2-40B4-BE49-F238E27FC236}">
                <a16:creationId xmlns:a16="http://schemas.microsoft.com/office/drawing/2014/main" id="{3E4AE793-E34D-45C9-484E-8F7B3B7D2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735" y="2110154"/>
            <a:ext cx="5005405" cy="331595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E689610D-7825-41C0-D4F1-91A24090838C}"/>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4" name="Ορθογώνιο 7">
            <a:extLst>
              <a:ext uri="{FF2B5EF4-FFF2-40B4-BE49-F238E27FC236}">
                <a16:creationId xmlns:a16="http://schemas.microsoft.com/office/drawing/2014/main" id="{4A412C97-73CD-CDF7-3010-F382EAC2907A}"/>
              </a:ext>
            </a:extLst>
          </p:cNvPr>
          <p:cNvSpPr/>
          <p:nvPr/>
        </p:nvSpPr>
        <p:spPr>
          <a:xfrm>
            <a:off x="7325032" y="0"/>
            <a:ext cx="4866969"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a:t>
            </a:r>
            <a:r>
              <a:rPr lang="en-US" altLang="el-GR" dirty="0">
                <a:solidFill>
                  <a:schemeClr val="bg1"/>
                </a:solidFill>
                <a:effectLst>
                  <a:outerShdw blurRad="38100" dist="38100" dir="2700000" algn="tl">
                    <a:srgbClr val="000000">
                      <a:alpha val="43137"/>
                    </a:srgbClr>
                  </a:outerShdw>
                </a:effectLst>
              </a:rPr>
              <a:t> </a:t>
            </a:r>
            <a:r>
              <a:rPr lang="de-DE" altLang="el-GR" dirty="0">
                <a:solidFill>
                  <a:schemeClr val="bg1"/>
                </a:solidFill>
                <a:effectLst>
                  <a:outerShdw blurRad="38100" dist="38100" dir="2700000" algn="tl">
                    <a:srgbClr val="000000">
                      <a:alpha val="43137"/>
                    </a:srgbClr>
                  </a:outerShdw>
                </a:effectLst>
              </a:rPr>
              <a:t>Die wichtigsten Grundsätze einer gesunden Ernährung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960782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de-DE" dirty="0"/>
              <a:t>Tipps für eine gesunde Ernährung</a:t>
            </a:r>
            <a:endParaRPr lang="en-US" dirty="0"/>
          </a:p>
        </p:txBody>
      </p:sp>
      <p:sp>
        <p:nvSpPr>
          <p:cNvPr id="2" name="Θέση περιεχομένου 1"/>
          <p:cNvSpPr>
            <a:spLocks noGrp="1"/>
          </p:cNvSpPr>
          <p:nvPr>
            <p:ph sz="half" idx="2"/>
          </p:nvPr>
        </p:nvSpPr>
        <p:spPr>
          <a:xfrm>
            <a:off x="79015" y="1800000"/>
            <a:ext cx="5858576" cy="4893408"/>
          </a:xfrm>
        </p:spPr>
        <p:txBody>
          <a:bodyPr>
            <a:normAutofit/>
          </a:bodyPr>
          <a:lstStyle/>
          <a:p>
            <a:pPr lvl="1">
              <a:buFont typeface="Wingdings" panose="05000000000000000000" pitchFamily="2" charset="2"/>
              <a:buChar char="ü"/>
            </a:pPr>
            <a:r>
              <a:rPr lang="de-DE" dirty="0"/>
              <a:t>Reduzieren Sie den Verzehr von gebackenen und frittierten Lebensmitteln sowie von abgepackten Snacks und Lebensmitteln (z. B. Donuts, Tiefkühlpizza, Margarine, Fast Food, Kuchen, Kekse usw.), die </a:t>
            </a:r>
            <a:r>
              <a:rPr lang="de-DE" b="1" dirty="0"/>
              <a:t>industriell hergestellte Transfette </a:t>
            </a:r>
            <a:r>
              <a:rPr lang="de-DE" dirty="0"/>
              <a:t>enthalten.</a:t>
            </a:r>
          </a:p>
          <a:p>
            <a:pPr lvl="1">
              <a:buFont typeface="Wingdings" panose="05000000000000000000" pitchFamily="2" charset="2"/>
              <a:buChar char="ü"/>
            </a:pPr>
            <a:r>
              <a:rPr lang="de-DE" dirty="0"/>
              <a:t>Essen Sie weniger Zucker.</a:t>
            </a:r>
          </a:p>
          <a:p>
            <a:pPr lvl="1">
              <a:buFont typeface="Wingdings" panose="05000000000000000000" pitchFamily="2" charset="2"/>
              <a:buChar char="ü"/>
            </a:pPr>
            <a:r>
              <a:rPr lang="de-DE" dirty="0"/>
              <a:t>Essen Sie weniger Salz</a:t>
            </a:r>
            <a:r>
              <a:rPr lang="en-US" dirty="0"/>
              <a:t>.</a:t>
            </a:r>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p:txBody>
      </p:sp>
      <p:sp>
        <p:nvSpPr>
          <p:cNvPr id="3" name="TextBox 2">
            <a:extLst>
              <a:ext uri="{FF2B5EF4-FFF2-40B4-BE49-F238E27FC236}">
                <a16:creationId xmlns:a16="http://schemas.microsoft.com/office/drawing/2014/main" id="{941EA596-7EFF-6694-FB8C-8312A9710AA1}"/>
              </a:ext>
            </a:extLst>
          </p:cNvPr>
          <p:cNvSpPr txBox="1"/>
          <p:nvPr/>
        </p:nvSpPr>
        <p:spPr>
          <a:xfrm>
            <a:off x="1096511" y="6284595"/>
            <a:ext cx="4730044" cy="369332"/>
          </a:xfrm>
          <a:prstGeom prst="rect">
            <a:avLst/>
          </a:prstGeom>
        </p:spPr>
        <p:txBody>
          <a:bodyPr wrap="square" rtlCol="0">
            <a:spAutoFit/>
          </a:bodyPr>
          <a:lstStyle/>
          <a:p>
            <a:pPr algn="l"/>
            <a:r>
              <a:rPr lang="en-US" i="1" dirty="0"/>
              <a:t>World Health Organization, WHO</a:t>
            </a:r>
            <a:endParaRPr lang="el-GR" i="1" dirty="0" err="1"/>
          </a:p>
        </p:txBody>
      </p:sp>
      <p:grpSp>
        <p:nvGrpSpPr>
          <p:cNvPr id="7" name="Ομάδα 6">
            <a:extLst>
              <a:ext uri="{FF2B5EF4-FFF2-40B4-BE49-F238E27FC236}">
                <a16:creationId xmlns:a16="http://schemas.microsoft.com/office/drawing/2014/main" id="{CD048C10-80A6-50FF-14E4-E6B865DE844A}"/>
              </a:ext>
            </a:extLst>
          </p:cNvPr>
          <p:cNvGrpSpPr/>
          <p:nvPr/>
        </p:nvGrpSpPr>
        <p:grpSpPr>
          <a:xfrm>
            <a:off x="7045934" y="1671950"/>
            <a:ext cx="4682863" cy="3438146"/>
            <a:chOff x="7271713" y="3400713"/>
            <a:chExt cx="3937800" cy="2600011"/>
          </a:xfrm>
        </p:grpSpPr>
        <p:pic>
          <p:nvPicPr>
            <p:cNvPr id="8194" name="Picture 2" descr="Free Burger Food photo and picture">
              <a:extLst>
                <a:ext uri="{FF2B5EF4-FFF2-40B4-BE49-F238E27FC236}">
                  <a16:creationId xmlns:a16="http://schemas.microsoft.com/office/drawing/2014/main" id="{50587447-D96A-9B07-FEB1-F869B5DD7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447" y="3623438"/>
              <a:ext cx="3830332" cy="2154562"/>
            </a:xfrm>
            <a:prstGeom prst="rect">
              <a:avLst/>
            </a:prstGeom>
            <a:noFill/>
            <a:extLst>
              <a:ext uri="{909E8E84-426E-40DD-AFC4-6F175D3DCCD1}">
                <a14:hiddenFill xmlns:a14="http://schemas.microsoft.com/office/drawing/2010/main">
                  <a:solidFill>
                    <a:srgbClr val="FFFFFF"/>
                  </a:solidFill>
                </a14:hiddenFill>
              </a:ext>
            </a:extLst>
          </p:spPr>
        </p:pic>
        <p:sp>
          <p:nvSpPr>
            <p:cNvPr id="4" name="Σύμβολο πολλαπλασιασμού 3">
              <a:extLst>
                <a:ext uri="{FF2B5EF4-FFF2-40B4-BE49-F238E27FC236}">
                  <a16:creationId xmlns:a16="http://schemas.microsoft.com/office/drawing/2014/main" id="{3671C3E6-1EF5-B3A1-76AF-116CF682065B}"/>
                </a:ext>
              </a:extLst>
            </p:cNvPr>
            <p:cNvSpPr/>
            <p:nvPr/>
          </p:nvSpPr>
          <p:spPr>
            <a:xfrm>
              <a:off x="7271713" y="3400713"/>
              <a:ext cx="3937800" cy="2600011"/>
            </a:xfrm>
            <a:prstGeom prst="mathMultiply">
              <a:avLst>
                <a:gd name="adj1" fmla="val 897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Ορθογώνιο 7">
            <a:extLst>
              <a:ext uri="{FF2B5EF4-FFF2-40B4-BE49-F238E27FC236}">
                <a16:creationId xmlns:a16="http://schemas.microsoft.com/office/drawing/2014/main" id="{D758D32A-CE10-ECEE-ADD5-52FF3370B14B}"/>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6" name="Ορθογώνιο 7">
            <a:extLst>
              <a:ext uri="{FF2B5EF4-FFF2-40B4-BE49-F238E27FC236}">
                <a16:creationId xmlns:a16="http://schemas.microsoft.com/office/drawing/2014/main" id="{2AEAA86C-E288-C59D-B9FB-230CA0DC0676}"/>
              </a:ext>
            </a:extLst>
          </p:cNvPr>
          <p:cNvSpPr/>
          <p:nvPr/>
        </p:nvSpPr>
        <p:spPr>
          <a:xfrm>
            <a:off x="7325032" y="0"/>
            <a:ext cx="4866969"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6.1.2</a:t>
            </a:r>
            <a:r>
              <a:rPr lang="en-US" altLang="el-GR" dirty="0">
                <a:solidFill>
                  <a:schemeClr val="bg1"/>
                </a:solidFill>
                <a:effectLst>
                  <a:outerShdw blurRad="38100" dist="38100" dir="2700000" algn="tl">
                    <a:srgbClr val="000000">
                      <a:alpha val="43137"/>
                    </a:srgbClr>
                  </a:outerShdw>
                </a:effectLst>
              </a:rPr>
              <a:t> </a:t>
            </a:r>
            <a:r>
              <a:rPr lang="de-DE" altLang="el-GR" dirty="0">
                <a:solidFill>
                  <a:schemeClr val="bg1"/>
                </a:solidFill>
                <a:effectLst>
                  <a:outerShdw blurRad="38100" dist="38100" dir="2700000" algn="tl">
                    <a:srgbClr val="000000">
                      <a:alpha val="43137"/>
                    </a:srgbClr>
                  </a:outerShdw>
                </a:effectLst>
              </a:rPr>
              <a:t>Die wichtigsten Grundsätze einer gesunden Ernährung </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41536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346F345D-19E5-C21A-C304-A572815FF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833" y="13085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0875516-E3E5-84BE-0127-F42E8F89EA5E}"/>
              </a:ext>
            </a:extLst>
          </p:cNvPr>
          <p:cNvSpPr txBox="1"/>
          <p:nvPr/>
        </p:nvSpPr>
        <p:spPr>
          <a:xfrm>
            <a:off x="6000589" y="6199679"/>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6.1.3</a:t>
            </a:r>
            <a:r>
              <a:rPr lang="en-US" altLang="el-GR" dirty="0"/>
              <a:t/>
            </a:r>
            <a:br>
              <a:rPr lang="en-US" altLang="el-GR" dirty="0"/>
            </a:br>
            <a:r>
              <a:rPr lang="de-DE" altLang="el-GR" dirty="0">
                <a:solidFill>
                  <a:srgbClr val="C01E24"/>
                </a:solidFill>
              </a:rPr>
              <a:t>Die Beziehung zwischen Ernährung und Gesundheit</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lnSpcReduction="10000"/>
          </a:bodyPr>
          <a:lstStyle/>
          <a:p>
            <a:pPr lvl="0"/>
            <a:r>
              <a:rPr lang="de-DE" sz="2400" dirty="0"/>
              <a:t>Erkennen der Auswirkungen der Ernährung auf die menschliche Gesundheit.</a:t>
            </a:r>
          </a:p>
          <a:p>
            <a:pPr lvl="0"/>
            <a:r>
              <a:rPr lang="de-DE" sz="2400" dirty="0"/>
              <a:t>Die verschiedenen Arten der Mangelernährung kennenlernen. </a:t>
            </a:r>
          </a:p>
          <a:p>
            <a:pPr lvl="0"/>
            <a:r>
              <a:rPr lang="de-DE" sz="2400" dirty="0"/>
              <a:t>Erforschung der Auswirkungen von Fehlernährung.</a:t>
            </a:r>
            <a:endParaRPr lang="el-GR" sz="24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de-DE" dirty="0"/>
              <a:t>Ernährung wirkt sich auf unsere Gesundheit aus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p:txBody>
          <a:bodyPr>
            <a:normAutofit fontScale="92500" lnSpcReduction="20000"/>
          </a:bodyPr>
          <a:lstStyle/>
          <a:p>
            <a:pPr>
              <a:lnSpc>
                <a:spcPct val="120000"/>
              </a:lnSpc>
            </a:pPr>
            <a:r>
              <a:rPr lang="de-DE" sz="2600" dirty="0"/>
              <a:t>Eine gute Ernährung und gute Essgewohnheiten sind von </a:t>
            </a:r>
            <a:r>
              <a:rPr lang="de-DE" sz="2600" b="1" dirty="0"/>
              <a:t>grundlegender Bedeutung </a:t>
            </a:r>
            <a:r>
              <a:rPr lang="de-DE" sz="2600" dirty="0"/>
              <a:t>für ein gutes </a:t>
            </a:r>
            <a:r>
              <a:rPr lang="de-DE" sz="2600" b="1" dirty="0"/>
              <a:t>Wachstum</a:t>
            </a:r>
            <a:r>
              <a:rPr lang="de-DE" sz="2600" dirty="0"/>
              <a:t> und eine </a:t>
            </a:r>
            <a:r>
              <a:rPr lang="de-DE" sz="2600" b="1" dirty="0"/>
              <a:t>gute Entwicklung</a:t>
            </a:r>
            <a:r>
              <a:rPr lang="de-DE" sz="2600" dirty="0"/>
              <a:t>, für die </a:t>
            </a:r>
            <a:r>
              <a:rPr lang="de-DE" sz="2600" b="1" dirty="0"/>
              <a:t>allgemeine Gesundheit </a:t>
            </a:r>
            <a:r>
              <a:rPr lang="de-DE" sz="2600" dirty="0"/>
              <a:t>und die </a:t>
            </a:r>
            <a:r>
              <a:rPr lang="de-DE" sz="2600" b="1" dirty="0"/>
              <a:t>Vorbeugung von Krankheiten</a:t>
            </a:r>
            <a:r>
              <a:rPr lang="de-DE" sz="2600" dirty="0"/>
              <a:t>.</a:t>
            </a:r>
          </a:p>
          <a:p>
            <a:pPr>
              <a:lnSpc>
                <a:spcPct val="120000"/>
              </a:lnSpc>
            </a:pPr>
            <a:r>
              <a:rPr lang="de-DE" sz="2600" dirty="0"/>
              <a:t>Unzureichende und schlechte Ernährung kann zu </a:t>
            </a:r>
            <a:r>
              <a:rPr lang="de-DE" sz="2600" b="1" dirty="0"/>
              <a:t>Unterernährung</a:t>
            </a:r>
            <a:r>
              <a:rPr lang="de-DE" sz="2600" dirty="0"/>
              <a:t> führen und eine Reihe von verschiedenen und sehr ernsten Gesundheitsproblemen zur Folge haben. </a:t>
            </a:r>
            <a:endParaRPr lang="el-GR" sz="2600" dirty="0"/>
          </a:p>
        </p:txBody>
      </p:sp>
      <p:sp>
        <p:nvSpPr>
          <p:cNvPr id="2" name="Θέση περιεχομένου 1"/>
          <p:cNvSpPr>
            <a:spLocks noGrp="1"/>
          </p:cNvSpPr>
          <p:nvPr>
            <p:ph sz="half" idx="2"/>
          </p:nvPr>
        </p:nvSpPr>
        <p:spPr/>
        <p:txBody>
          <a:bodyPr>
            <a:normAutofit fontScale="92500" lnSpcReduction="20000"/>
          </a:bodyPr>
          <a:lstStyle/>
          <a:p>
            <a:r>
              <a:rPr lang="de-DE" sz="2600" dirty="0"/>
              <a:t>Bessere Ernährung steht im Zusammenhang mit: </a:t>
            </a:r>
            <a:endParaRPr lang="en-US" sz="2600" dirty="0"/>
          </a:p>
          <a:p>
            <a:pPr lvl="1">
              <a:buFont typeface="Wingdings" panose="05000000000000000000" pitchFamily="2" charset="2"/>
              <a:buChar char="ü"/>
            </a:pPr>
            <a:r>
              <a:rPr lang="de-DE" sz="2400" dirty="0"/>
              <a:t>verbesserte Gesundheit von Säuglingen, Kindern und Müttern</a:t>
            </a:r>
          </a:p>
          <a:p>
            <a:pPr lvl="1">
              <a:buFont typeface="Wingdings" panose="05000000000000000000" pitchFamily="2" charset="2"/>
              <a:buChar char="ü"/>
            </a:pPr>
            <a:r>
              <a:rPr lang="de-DE" sz="2400" dirty="0"/>
              <a:t>Stärkung des Immunsystems</a:t>
            </a:r>
          </a:p>
          <a:p>
            <a:pPr lvl="1">
              <a:buFont typeface="Wingdings" panose="05000000000000000000" pitchFamily="2" charset="2"/>
              <a:buChar char="ü"/>
            </a:pPr>
            <a:r>
              <a:rPr lang="de-DE" sz="2400" dirty="0"/>
              <a:t>sicherere Schwangerschaft und Entbindung </a:t>
            </a:r>
          </a:p>
          <a:p>
            <a:pPr lvl="1">
              <a:buFont typeface="Wingdings" panose="05000000000000000000" pitchFamily="2" charset="2"/>
              <a:buChar char="ü"/>
            </a:pPr>
            <a:r>
              <a:rPr lang="de-DE" sz="2400" dirty="0"/>
              <a:t>geringeres Risiko für nicht übertragbare Krankheiten (wie Diabetes und Herz-Kreislauf-Erkrankungen)</a:t>
            </a:r>
          </a:p>
          <a:p>
            <a:pPr lvl="1">
              <a:buFont typeface="Wingdings" panose="05000000000000000000" pitchFamily="2" charset="2"/>
              <a:buChar char="ü"/>
            </a:pPr>
            <a:r>
              <a:rPr lang="de-DE" sz="2400" dirty="0"/>
              <a:t>und höhere Lebenserwartung.</a:t>
            </a:r>
            <a:endParaRPr lang="el-GR"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6617110" y="-3933"/>
            <a:ext cx="5573632"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a:t>
            </a:r>
            <a:r>
              <a:rPr lang="de-DE" altLang="el-GR" dirty="0">
                <a:solidFill>
                  <a:schemeClr val="bg1"/>
                </a:solidFill>
                <a:effectLst>
                  <a:outerShdw blurRad="38100" dist="38100" dir="2700000" algn="tl">
                    <a:srgbClr val="000000">
                      <a:alpha val="43137"/>
                    </a:srgbClr>
                  </a:outerShdw>
                </a:effectLst>
              </a:rPr>
              <a:t>Die Beziehung zwischen Ernährung und Gesundheit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678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de-DE" dirty="0"/>
              <a:t>Ernährung wirkt sich auf unsere Gesundheit aus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800000"/>
            <a:ext cx="5538001" cy="4893408"/>
          </a:xfrm>
        </p:spPr>
        <p:txBody>
          <a:bodyPr>
            <a:normAutofit/>
          </a:bodyPr>
          <a:lstStyle/>
          <a:p>
            <a:pPr>
              <a:lnSpc>
                <a:spcPct val="120000"/>
              </a:lnSpc>
            </a:pPr>
            <a:r>
              <a:rPr lang="de-DE" sz="2600" dirty="0" err="1"/>
              <a:t>Μigrant:innen</a:t>
            </a:r>
            <a:r>
              <a:rPr lang="de-DE" sz="2600" dirty="0"/>
              <a:t> kommen im Aufnahmeland oft mit Ernährungsdefiziten an, die mit einem schlechten Ernährungszustand im Heimatland kombiniert sein können.</a:t>
            </a:r>
            <a:endParaRPr lang="en-US" sz="2600" dirty="0"/>
          </a:p>
        </p:txBody>
      </p:sp>
      <p:pic>
        <p:nvPicPr>
          <p:cNvPr id="7" name="Εικόνα 6">
            <a:extLst>
              <a:ext uri="{FF2B5EF4-FFF2-40B4-BE49-F238E27FC236}">
                <a16:creationId xmlns:a16="http://schemas.microsoft.com/office/drawing/2014/main" id="{F062AEED-BAEB-43DC-D8BA-0E9C8F0CB96F}"/>
              </a:ext>
            </a:extLst>
          </p:cNvPr>
          <p:cNvPicPr>
            <a:picLocks noChangeAspect="1"/>
          </p:cNvPicPr>
          <p:nvPr/>
        </p:nvPicPr>
        <p:blipFill>
          <a:blip r:embed="rId3"/>
          <a:stretch>
            <a:fillRect/>
          </a:stretch>
        </p:blipFill>
        <p:spPr>
          <a:xfrm>
            <a:off x="5910674" y="852762"/>
            <a:ext cx="6415533" cy="5152475"/>
          </a:xfrm>
          <a:prstGeom prst="rect">
            <a:avLst/>
          </a:prstGeom>
        </p:spPr>
      </p:pic>
      <p:sp>
        <p:nvSpPr>
          <p:cNvPr id="8" name="Ορθογώνιο 7">
            <a:extLst>
              <a:ext uri="{FF2B5EF4-FFF2-40B4-BE49-F238E27FC236}">
                <a16:creationId xmlns:a16="http://schemas.microsoft.com/office/drawing/2014/main" id="{92487E8C-2671-E928-95A4-EE06C535554C}"/>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3" name="Ορθογώνιο 7">
            <a:extLst>
              <a:ext uri="{FF2B5EF4-FFF2-40B4-BE49-F238E27FC236}">
                <a16:creationId xmlns:a16="http://schemas.microsoft.com/office/drawing/2014/main" id="{7E798987-BFE7-7B93-1E7B-D311701BB985}"/>
              </a:ext>
            </a:extLst>
          </p:cNvPr>
          <p:cNvSpPr/>
          <p:nvPr/>
        </p:nvSpPr>
        <p:spPr>
          <a:xfrm>
            <a:off x="6617110" y="-3933"/>
            <a:ext cx="5573632"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a:t>
            </a:r>
            <a:r>
              <a:rPr lang="de-DE" altLang="el-GR" dirty="0">
                <a:solidFill>
                  <a:schemeClr val="bg1"/>
                </a:solidFill>
                <a:effectLst>
                  <a:outerShdw blurRad="38100" dist="38100" dir="2700000" algn="tl">
                    <a:srgbClr val="000000">
                      <a:alpha val="43137"/>
                    </a:srgbClr>
                  </a:outerShdw>
                </a:effectLst>
              </a:rPr>
              <a:t>Die Beziehung zwischen Ernährung und Gesundheit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1343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de-DE" dirty="0"/>
              <a:t>Mangelernährung</a:t>
            </a:r>
            <a:r>
              <a:rPr lang="en-GB" dirty="0"/>
              <a:t> und </a:t>
            </a:r>
            <a:r>
              <a:rPr lang="en-GB" dirty="0" err="1"/>
              <a:t>ihre</a:t>
            </a:r>
            <a:r>
              <a:rPr lang="en-GB" dirty="0"/>
              <a:t> </a:t>
            </a:r>
            <a:r>
              <a:rPr lang="en-GB" dirty="0" err="1"/>
              <a:t>Formen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831897"/>
            <a:ext cx="11059693" cy="4675229"/>
          </a:xfrm>
        </p:spPr>
        <p:txBody>
          <a:bodyPr>
            <a:normAutofit/>
          </a:bodyPr>
          <a:lstStyle/>
          <a:p>
            <a:r>
              <a:rPr lang="de-DE" dirty="0"/>
              <a:t>Mangelernährung bezeichnet einen Mangel, einen Überschuss oder ein Ungleichgewicht bei der Aufnahme von Energie (Kalorien) und/oder Nährstoffen durch eine Person. </a:t>
            </a:r>
          </a:p>
          <a:p>
            <a:r>
              <a:rPr lang="de-DE" dirty="0"/>
              <a:t>Der Begriff Mangelernährung bezieht sich auf 3 große Gruppen:</a:t>
            </a:r>
          </a:p>
          <a:p>
            <a:pPr marL="914400" lvl="1" indent="-457200">
              <a:buFont typeface="+mj-lt"/>
              <a:buAutoNum type="arabicPeriod"/>
            </a:pPr>
            <a:r>
              <a:rPr lang="de-DE" b="1" dirty="0"/>
              <a:t>Unterernährung</a:t>
            </a:r>
            <a:r>
              <a:rPr lang="de-DE" dirty="0"/>
              <a:t>: Auszehrung (geringes Gewicht im Verhältnis zur Größe, dünn für die Größe), „</a:t>
            </a:r>
            <a:r>
              <a:rPr lang="de-DE" dirty="0" err="1"/>
              <a:t>Stunting</a:t>
            </a:r>
            <a:r>
              <a:rPr lang="de-DE" dirty="0"/>
              <a:t>“ (geringe Größe im Verhältnis zum Alter, zu klein für das Alter) und Untergewicht (geringes Gewicht im Verhältnis zum Alter, zu dünn für das Alter);</a:t>
            </a:r>
          </a:p>
          <a:p>
            <a:pPr marL="914400" lvl="1" indent="-457200">
              <a:buFont typeface="+mj-lt"/>
              <a:buAutoNum type="arabicPeriod"/>
            </a:pPr>
            <a:r>
              <a:rPr lang="en-US" b="1" dirty="0" err="1"/>
              <a:t>Mikronährstoffbedingte</a:t>
            </a:r>
            <a:r>
              <a:rPr lang="en-US" b="1" dirty="0"/>
              <a:t> </a:t>
            </a:r>
            <a:r>
              <a:rPr lang="en-US" b="1" dirty="0" err="1"/>
              <a:t>Mangelernährung</a:t>
            </a:r>
            <a:r>
              <a:rPr lang="en-US" b="1" dirty="0"/>
              <a:t> </a:t>
            </a:r>
            <a:r>
              <a:rPr lang="en-US" dirty="0"/>
              <a:t>: </a:t>
            </a:r>
            <a:r>
              <a:rPr lang="de-DE" dirty="0"/>
              <a:t>Mikronährstoffmangel (Mangel an wichtigen Vitaminen und Mineralien) oder Mikronährstoffüberschuss; und</a:t>
            </a:r>
          </a:p>
          <a:p>
            <a:pPr marL="914400" lvl="1" indent="-457200">
              <a:buFont typeface="+mj-lt"/>
              <a:buAutoNum type="arabicPeriod"/>
            </a:pPr>
            <a:r>
              <a:rPr lang="de-DE" b="1" dirty="0"/>
              <a:t>Übergewicht, Fettleibigkeit und ernährungsbedingte nicht übertragbare Krankheiten </a:t>
            </a:r>
            <a:r>
              <a:rPr lang="en-US" dirty="0"/>
              <a:t>(</a:t>
            </a:r>
            <a:r>
              <a:rPr lang="de-DE" dirty="0"/>
              <a:t>wie Herzkrankheiten, Schlaganfall, Diabetes und einige Krebsarten</a:t>
            </a:r>
            <a:r>
              <a:rPr lang="en-US" dirty="0"/>
              <a:t>).</a:t>
            </a:r>
          </a:p>
          <a:p>
            <a:pPr marL="0" indent="0">
              <a:buNone/>
            </a:pPr>
            <a:endParaRPr lang="en-GB" b="1" dirty="0"/>
          </a:p>
          <a:p>
            <a:endParaRPr lang="en-US" b="1" dirty="0"/>
          </a:p>
        </p:txBody>
      </p:sp>
      <p:sp>
        <p:nvSpPr>
          <p:cNvPr id="3" name="Ορθογώνιο 2"/>
          <p:cNvSpPr/>
          <p:nvPr/>
        </p:nvSpPr>
        <p:spPr>
          <a:xfrm>
            <a:off x="1707390" y="6351932"/>
            <a:ext cx="8622890" cy="506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effectLst>
                  <a:outerShdw blurRad="38100" dist="38100" dir="2700000" algn="tl">
                    <a:srgbClr val="000000">
                      <a:alpha val="43137"/>
                    </a:srgbClr>
                  </a:outerShdw>
                </a:effectLst>
              </a:rPr>
              <a:t>Mangelernährung in jeglicher Form bedroht das menschliche Leben. </a:t>
            </a:r>
            <a:endParaRPr lang="en-US" sz="2400" dirty="0">
              <a:effectLst>
                <a:outerShdw blurRad="38100" dist="38100" dir="2700000" algn="tl">
                  <a:srgbClr val="000000">
                    <a:alpha val="43137"/>
                  </a:srgbClr>
                </a:outerShdw>
              </a:effectLst>
            </a:endParaRPr>
          </a:p>
        </p:txBody>
      </p:sp>
      <p:sp>
        <p:nvSpPr>
          <p:cNvPr id="4" name="Ορθογώνιο 7">
            <a:extLst>
              <a:ext uri="{FF2B5EF4-FFF2-40B4-BE49-F238E27FC236}">
                <a16:creationId xmlns:a16="http://schemas.microsoft.com/office/drawing/2014/main" id="{217EE123-9559-DAB2-DED7-18AC531C2320}"/>
              </a:ext>
            </a:extLst>
          </p:cNvPr>
          <p:cNvSpPr/>
          <p:nvPr/>
        </p:nvSpPr>
        <p:spPr>
          <a:xfrm>
            <a:off x="6617110" y="-3933"/>
            <a:ext cx="5573632"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a:t>
            </a:r>
            <a:r>
              <a:rPr lang="de-DE" altLang="el-GR" dirty="0">
                <a:solidFill>
                  <a:schemeClr val="bg1"/>
                </a:solidFill>
                <a:effectLst>
                  <a:outerShdw blurRad="38100" dist="38100" dir="2700000" algn="tl">
                    <a:srgbClr val="000000">
                      <a:alpha val="43137"/>
                    </a:srgbClr>
                  </a:outerShdw>
                </a:effectLst>
              </a:rPr>
              <a:t>Die Beziehung zwischen Ernährung und Gesundheit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7129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de-DE" dirty="0"/>
              <a:t>Anpassungen, die Zuwandernde bei ihrer Ankunft vornehmen müssen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831897"/>
            <a:ext cx="11059693" cy="5026103"/>
          </a:xfrm>
        </p:spPr>
        <p:txBody>
          <a:bodyPr>
            <a:normAutofit/>
          </a:bodyPr>
          <a:lstStyle/>
          <a:p>
            <a:pPr>
              <a:lnSpc>
                <a:spcPct val="110000"/>
              </a:lnSpc>
            </a:pPr>
            <a:r>
              <a:rPr lang="de-DE" sz="2200" dirty="0"/>
              <a:t>Navigieren in einem veränderten Umfeld für Ernährung und körperliche Betätigung </a:t>
            </a:r>
          </a:p>
          <a:p>
            <a:pPr>
              <a:lnSpc>
                <a:spcPct val="110000"/>
              </a:lnSpc>
            </a:pPr>
            <a:r>
              <a:rPr lang="de-DE" sz="2200" dirty="0"/>
              <a:t>Möglicherweise ein Wechsel von einem eher traditionellen zu einem eher industrialisierten Ernährungsumfeld</a:t>
            </a:r>
            <a:endParaRPr lang="en-US" dirty="0"/>
          </a:p>
        </p:txBody>
      </p:sp>
      <p:sp>
        <p:nvSpPr>
          <p:cNvPr id="8" name="Ορθογώνιο 7">
            <a:extLst>
              <a:ext uri="{FF2B5EF4-FFF2-40B4-BE49-F238E27FC236}">
                <a16:creationId xmlns:a16="http://schemas.microsoft.com/office/drawing/2014/main" id="{C5E8B0DE-A51E-CAF8-4274-33613779B1DF}"/>
              </a:ext>
            </a:extLst>
          </p:cNvPr>
          <p:cNvSpPr/>
          <p:nvPr/>
        </p:nvSpPr>
        <p:spPr>
          <a:xfrm>
            <a:off x="3242133" y="3586316"/>
            <a:ext cx="5691425" cy="11496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Ernährungskompetenz ist erforderlich, um gesunde Entscheidungen treffen zu können</a:t>
            </a:r>
            <a:endParaRPr lang="el-GR" sz="2400" dirty="0"/>
          </a:p>
        </p:txBody>
      </p:sp>
      <p:sp>
        <p:nvSpPr>
          <p:cNvPr id="3" name="Ορθογώνιο 7">
            <a:extLst>
              <a:ext uri="{FF2B5EF4-FFF2-40B4-BE49-F238E27FC236}">
                <a16:creationId xmlns:a16="http://schemas.microsoft.com/office/drawing/2014/main" id="{EC2C6A35-0E58-B056-F789-B4CCCD464A08}"/>
              </a:ext>
            </a:extLst>
          </p:cNvPr>
          <p:cNvSpPr/>
          <p:nvPr/>
        </p:nvSpPr>
        <p:spPr>
          <a:xfrm>
            <a:off x="6617110" y="-3933"/>
            <a:ext cx="5573632"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a:t>
            </a:r>
            <a:r>
              <a:rPr lang="de-DE" altLang="el-GR" dirty="0">
                <a:solidFill>
                  <a:schemeClr val="bg1"/>
                </a:solidFill>
                <a:effectLst>
                  <a:outerShdw blurRad="38100" dist="38100" dir="2700000" algn="tl">
                    <a:srgbClr val="000000">
                      <a:alpha val="43137"/>
                    </a:srgbClr>
                  </a:outerShdw>
                </a:effectLst>
              </a:rPr>
              <a:t>Die Beziehung zwischen Ernährung und Gesundheit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9086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Body Mass Index (BMI)</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5538000" cy="4675229"/>
          </a:xfrm>
        </p:spPr>
        <p:txBody>
          <a:bodyPr>
            <a:normAutofit/>
          </a:bodyPr>
          <a:lstStyle/>
          <a:p>
            <a:pPr marL="0" indent="0">
              <a:buNone/>
            </a:pPr>
            <a:endParaRPr lang="en-US" dirty="0"/>
          </a:p>
          <a:p>
            <a:r>
              <a:rPr lang="en-US" b="1" dirty="0"/>
              <a:t>Body mass index </a:t>
            </a:r>
            <a:r>
              <a:rPr lang="en-US" dirty="0"/>
              <a:t>(</a:t>
            </a:r>
            <a:r>
              <a:rPr lang="en-US" b="1" dirty="0"/>
              <a:t>BMI</a:t>
            </a:r>
            <a:r>
              <a:rPr lang="en-US" dirty="0"/>
              <a:t>) </a:t>
            </a:r>
            <a:r>
              <a:rPr lang="de-DE" dirty="0"/>
              <a:t>ist ein Index des Verhältnisses von Gewicht zu Körpergröße. </a:t>
            </a:r>
            <a:endParaRPr lang="en-US" dirty="0"/>
          </a:p>
          <a:p>
            <a:r>
              <a:rPr lang="de-DE" dirty="0"/>
              <a:t>Es ist definiert als das Gewicht einer Person in Kilogramm geteilt durch das Quadrat ihrer Körpergröße in Metern (kg/m²). </a:t>
            </a:r>
            <a:endParaRPr lang="en-US" dirty="0"/>
          </a:p>
        </p:txBody>
      </p:sp>
      <p:grpSp>
        <p:nvGrpSpPr>
          <p:cNvPr id="8" name="Ομάδα 7">
            <a:extLst>
              <a:ext uri="{FF2B5EF4-FFF2-40B4-BE49-F238E27FC236}">
                <a16:creationId xmlns:a16="http://schemas.microsoft.com/office/drawing/2014/main" id="{5583308A-5F7C-FE66-62C8-710934F61741}"/>
              </a:ext>
            </a:extLst>
          </p:cNvPr>
          <p:cNvGrpSpPr/>
          <p:nvPr/>
        </p:nvGrpSpPr>
        <p:grpSpPr>
          <a:xfrm>
            <a:off x="5554132" y="1411111"/>
            <a:ext cx="5989554" cy="4344311"/>
            <a:chOff x="6321779" y="1869600"/>
            <a:chExt cx="5204178" cy="3589093"/>
          </a:xfrm>
        </p:grpSpPr>
        <p:sp>
          <p:nvSpPr>
            <p:cNvPr id="9" name="Shape 8">
              <a:extLst>
                <a:ext uri="{FF2B5EF4-FFF2-40B4-BE49-F238E27FC236}">
                  <a16:creationId xmlns:a16="http://schemas.microsoft.com/office/drawing/2014/main" id="{39A91877-E55C-241A-D9CD-9C6D55C52163}"/>
                </a:ext>
              </a:extLst>
            </p:cNvPr>
            <p:cNvSpPr/>
            <p:nvPr/>
          </p:nvSpPr>
          <p:spPr>
            <a:xfrm>
              <a:off x="6321779" y="1869600"/>
              <a:ext cx="5204178" cy="3252611"/>
            </a:xfrm>
            <a:prstGeom prst="swooshArrow">
              <a:avLst>
                <a:gd name="adj1" fmla="val 25000"/>
                <a:gd name="adj2" fmla="val 25000"/>
              </a:avLst>
            </a:prstGeom>
            <a:gradFill flip="none" rotWithShape="1">
              <a:gsLst>
                <a:gs pos="0">
                  <a:srgbClr val="FF0000"/>
                </a:gs>
                <a:gs pos="24000">
                  <a:srgbClr val="ED7D31"/>
                </a:gs>
                <a:gs pos="74422">
                  <a:srgbClr val="00B050"/>
                </a:gs>
                <a:gs pos="51000">
                  <a:schemeClr val="accent4">
                    <a:lumMod val="60000"/>
                    <a:lumOff val="40000"/>
                  </a:schemeClr>
                </a:gs>
                <a:gs pos="100000">
                  <a:srgbClr val="0070C0"/>
                </a:gs>
              </a:gsLst>
              <a:lin ang="10800000" scaled="1"/>
              <a:tileRect/>
            </a:gra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1" name="Οβάλ 10">
              <a:extLst>
                <a:ext uri="{FF2B5EF4-FFF2-40B4-BE49-F238E27FC236}">
                  <a16:creationId xmlns:a16="http://schemas.microsoft.com/office/drawing/2014/main" id="{FBBC61C1-9997-5319-1BD5-88E77369147B}"/>
                </a:ext>
              </a:extLst>
            </p:cNvPr>
            <p:cNvSpPr/>
            <p:nvPr/>
          </p:nvSpPr>
          <p:spPr>
            <a:xfrm>
              <a:off x="6834390" y="4288242"/>
              <a:ext cx="119696" cy="119696"/>
            </a:xfrm>
            <a:prstGeom prst="ellipse">
              <a:avLst/>
            </a:prstGeom>
            <a:solidFill>
              <a:srgbClr val="0000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12" name="Ελεύθερη σχεδίαση: Σχήμα 11">
              <a:extLst>
                <a:ext uri="{FF2B5EF4-FFF2-40B4-BE49-F238E27FC236}">
                  <a16:creationId xmlns:a16="http://schemas.microsoft.com/office/drawing/2014/main" id="{4E59CFD9-0934-3564-0873-B3DECF7EDD70}"/>
                </a:ext>
              </a:extLst>
            </p:cNvPr>
            <p:cNvSpPr/>
            <p:nvPr/>
          </p:nvSpPr>
          <p:spPr>
            <a:xfrm>
              <a:off x="6682200" y="4684572"/>
              <a:ext cx="1755536" cy="774121"/>
            </a:xfrm>
            <a:custGeom>
              <a:avLst/>
              <a:gdLst>
                <a:gd name="connsiteX0" fmla="*/ 0 w 1467556"/>
                <a:gd name="connsiteY0" fmla="*/ 0 h 774121"/>
                <a:gd name="connsiteX1" fmla="*/ 1467556 w 1467556"/>
                <a:gd name="connsiteY1" fmla="*/ 0 h 774121"/>
                <a:gd name="connsiteX2" fmla="*/ 1467556 w 1467556"/>
                <a:gd name="connsiteY2" fmla="*/ 774121 h 774121"/>
                <a:gd name="connsiteX3" fmla="*/ 0 w 1467556"/>
                <a:gd name="connsiteY3" fmla="*/ 774121 h 774121"/>
                <a:gd name="connsiteX4" fmla="*/ 0 w 1467556"/>
                <a:gd name="connsiteY4" fmla="*/ 0 h 774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556" h="774121">
                  <a:moveTo>
                    <a:pt x="0" y="0"/>
                  </a:moveTo>
                  <a:lnTo>
                    <a:pt x="1467556" y="0"/>
                  </a:lnTo>
                  <a:lnTo>
                    <a:pt x="1467556" y="774121"/>
                  </a:lnTo>
                  <a:lnTo>
                    <a:pt x="0" y="7741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424" tIns="0" rIns="0" bIns="0" numCol="1" spcCol="1270" anchor="t" anchorCtr="0">
              <a:noAutofit/>
            </a:bodyPr>
            <a:lstStyle/>
            <a:p>
              <a:pPr marL="0" lvl="0" indent="0" algn="l" defTabSz="577850">
                <a:lnSpc>
                  <a:spcPct val="90000"/>
                </a:lnSpc>
                <a:spcBef>
                  <a:spcPct val="0"/>
                </a:spcBef>
                <a:spcAft>
                  <a:spcPct val="35000"/>
                </a:spcAft>
                <a:buNone/>
              </a:pPr>
              <a:r>
                <a:rPr lang="en-US" sz="1600" b="1" kern="1200" dirty="0" err="1"/>
                <a:t>Untergewicht</a:t>
              </a:r>
              <a:endParaRPr lang="en-US" sz="1600" b="1" kern="1200" dirty="0"/>
            </a:p>
            <a:p>
              <a:pPr marL="0" lvl="0" indent="0" algn="l" defTabSz="577850">
                <a:lnSpc>
                  <a:spcPct val="90000"/>
                </a:lnSpc>
                <a:spcBef>
                  <a:spcPct val="0"/>
                </a:spcBef>
                <a:spcAft>
                  <a:spcPct val="35000"/>
                </a:spcAft>
                <a:buNone/>
              </a:pPr>
              <a:r>
                <a:rPr lang="en-US" sz="1600" dirty="0"/>
                <a:t>&lt;18.5 kg/m²</a:t>
              </a:r>
              <a:endParaRPr lang="el-GR" sz="1600" dirty="0"/>
            </a:p>
          </p:txBody>
        </p:sp>
        <p:sp>
          <p:nvSpPr>
            <p:cNvPr id="13" name="Οβάλ 12">
              <a:extLst>
                <a:ext uri="{FF2B5EF4-FFF2-40B4-BE49-F238E27FC236}">
                  <a16:creationId xmlns:a16="http://schemas.microsoft.com/office/drawing/2014/main" id="{F2152E74-7B73-5F82-1E0D-2ED080DC0D31}"/>
                </a:ext>
              </a:extLst>
            </p:cNvPr>
            <p:cNvSpPr/>
            <p:nvPr/>
          </p:nvSpPr>
          <p:spPr>
            <a:xfrm>
              <a:off x="7807572" y="3466703"/>
              <a:ext cx="187350" cy="187350"/>
            </a:xfrm>
            <a:prstGeom prst="ellipse">
              <a:avLst/>
            </a:prstGeom>
            <a:solidFill>
              <a:srgbClr val="00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4" name="Ελεύθερη σχεδίαση: Σχήμα 13">
              <a:extLst>
                <a:ext uri="{FF2B5EF4-FFF2-40B4-BE49-F238E27FC236}">
                  <a16:creationId xmlns:a16="http://schemas.microsoft.com/office/drawing/2014/main" id="{C49990C6-AE7C-8751-9AE5-E5B2EB13F2A8}"/>
                </a:ext>
              </a:extLst>
            </p:cNvPr>
            <p:cNvSpPr/>
            <p:nvPr/>
          </p:nvSpPr>
          <p:spPr>
            <a:xfrm>
              <a:off x="7700161" y="3903174"/>
              <a:ext cx="1522789" cy="736562"/>
            </a:xfrm>
            <a:custGeom>
              <a:avLst/>
              <a:gdLst>
                <a:gd name="connsiteX0" fmla="*/ 0 w 863893"/>
                <a:gd name="connsiteY0" fmla="*/ 0 h 736562"/>
                <a:gd name="connsiteX1" fmla="*/ 863893 w 863893"/>
                <a:gd name="connsiteY1" fmla="*/ 0 h 736562"/>
                <a:gd name="connsiteX2" fmla="*/ 863893 w 863893"/>
                <a:gd name="connsiteY2" fmla="*/ 736562 h 736562"/>
                <a:gd name="connsiteX3" fmla="*/ 0 w 863893"/>
                <a:gd name="connsiteY3" fmla="*/ 736562 h 736562"/>
                <a:gd name="connsiteX4" fmla="*/ 0 w 863893"/>
                <a:gd name="connsiteY4" fmla="*/ 0 h 73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893" h="736562">
                  <a:moveTo>
                    <a:pt x="0" y="0"/>
                  </a:moveTo>
                  <a:lnTo>
                    <a:pt x="863893" y="0"/>
                  </a:lnTo>
                  <a:lnTo>
                    <a:pt x="863893" y="736562"/>
                  </a:lnTo>
                  <a:lnTo>
                    <a:pt x="0" y="7365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273" tIns="0" rIns="0" bIns="0" numCol="1" spcCol="1270" anchor="t" anchorCtr="0">
              <a:noAutofit/>
            </a:bodyPr>
            <a:lstStyle/>
            <a:p>
              <a:pPr marL="0" lvl="0" indent="0" algn="l" defTabSz="577850">
                <a:lnSpc>
                  <a:spcPct val="90000"/>
                </a:lnSpc>
                <a:spcBef>
                  <a:spcPct val="0"/>
                </a:spcBef>
                <a:spcAft>
                  <a:spcPct val="35000"/>
                </a:spcAft>
                <a:buNone/>
              </a:pPr>
              <a:r>
                <a:rPr lang="en-US" sz="1600" b="1" kern="1200" dirty="0"/>
                <a:t>Normal</a:t>
              </a:r>
            </a:p>
            <a:p>
              <a:pPr defTabSz="577850">
                <a:lnSpc>
                  <a:spcPct val="90000"/>
                </a:lnSpc>
                <a:spcBef>
                  <a:spcPct val="0"/>
                </a:spcBef>
                <a:spcAft>
                  <a:spcPct val="35000"/>
                </a:spcAft>
              </a:pPr>
              <a:r>
                <a:rPr lang="en-US" sz="1600" dirty="0"/>
                <a:t>18.5-24.9 kg/m²</a:t>
              </a:r>
              <a:endParaRPr lang="el-GR" sz="1600" dirty="0"/>
            </a:p>
            <a:p>
              <a:pPr marL="0" lvl="0" indent="0" algn="l" defTabSz="577850">
                <a:lnSpc>
                  <a:spcPct val="90000"/>
                </a:lnSpc>
                <a:spcBef>
                  <a:spcPct val="0"/>
                </a:spcBef>
                <a:spcAft>
                  <a:spcPct val="35000"/>
                </a:spcAft>
                <a:buNone/>
              </a:pPr>
              <a:endParaRPr lang="el-GR" sz="1600" kern="1200" dirty="0"/>
            </a:p>
          </p:txBody>
        </p:sp>
        <p:sp>
          <p:nvSpPr>
            <p:cNvPr id="15" name="Οβάλ 14">
              <a:extLst>
                <a:ext uri="{FF2B5EF4-FFF2-40B4-BE49-F238E27FC236}">
                  <a16:creationId xmlns:a16="http://schemas.microsoft.com/office/drawing/2014/main" id="{49F162FE-D4C3-E0E4-A9F3-3C9AD30DBF28}"/>
                </a:ext>
              </a:extLst>
            </p:cNvPr>
            <p:cNvSpPr/>
            <p:nvPr/>
          </p:nvSpPr>
          <p:spPr>
            <a:xfrm>
              <a:off x="8973150" y="2936400"/>
              <a:ext cx="249800" cy="249800"/>
            </a:xfrm>
            <a:prstGeom prst="ellipse">
              <a:avLst/>
            </a:pr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16" name="Ελεύθερη σχεδίαση: Σχήμα 15">
              <a:extLst>
                <a:ext uri="{FF2B5EF4-FFF2-40B4-BE49-F238E27FC236}">
                  <a16:creationId xmlns:a16="http://schemas.microsoft.com/office/drawing/2014/main" id="{366BA6B1-0B56-F2BE-F510-4D89D69432EA}"/>
                </a:ext>
              </a:extLst>
            </p:cNvPr>
            <p:cNvSpPr/>
            <p:nvPr/>
          </p:nvSpPr>
          <p:spPr>
            <a:xfrm>
              <a:off x="8686875" y="3466703"/>
              <a:ext cx="1417622" cy="987943"/>
            </a:xfrm>
            <a:custGeom>
              <a:avLst/>
              <a:gdLst>
                <a:gd name="connsiteX0" fmla="*/ 0 w 1004406"/>
                <a:gd name="connsiteY0" fmla="*/ 0 h 987943"/>
                <a:gd name="connsiteX1" fmla="*/ 1004406 w 1004406"/>
                <a:gd name="connsiteY1" fmla="*/ 0 h 987943"/>
                <a:gd name="connsiteX2" fmla="*/ 1004406 w 1004406"/>
                <a:gd name="connsiteY2" fmla="*/ 987943 h 987943"/>
                <a:gd name="connsiteX3" fmla="*/ 0 w 1004406"/>
                <a:gd name="connsiteY3" fmla="*/ 987943 h 987943"/>
                <a:gd name="connsiteX4" fmla="*/ 0 w 1004406"/>
                <a:gd name="connsiteY4" fmla="*/ 0 h 98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406" h="987943">
                  <a:moveTo>
                    <a:pt x="0" y="0"/>
                  </a:moveTo>
                  <a:lnTo>
                    <a:pt x="1004406" y="0"/>
                  </a:lnTo>
                  <a:lnTo>
                    <a:pt x="1004406" y="987943"/>
                  </a:lnTo>
                  <a:lnTo>
                    <a:pt x="0" y="987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2364" tIns="0" rIns="0" bIns="0" numCol="1" spcCol="1270" anchor="t" anchorCtr="0">
              <a:noAutofit/>
            </a:bodyPr>
            <a:lstStyle/>
            <a:p>
              <a:pPr marL="0" lvl="0" indent="0" algn="l" defTabSz="577850">
                <a:lnSpc>
                  <a:spcPct val="90000"/>
                </a:lnSpc>
                <a:spcBef>
                  <a:spcPct val="0"/>
                </a:spcBef>
                <a:spcAft>
                  <a:spcPct val="35000"/>
                </a:spcAft>
                <a:buNone/>
              </a:pPr>
              <a:r>
                <a:rPr lang="en-US" sz="1600" b="1" kern="1200" dirty="0"/>
                <a:t>Übergewicht</a:t>
              </a:r>
              <a:r>
                <a:rPr lang="en-US" sz="1600" dirty="0"/>
                <a:t>25-29.9 kg/m²</a:t>
              </a:r>
              <a:endParaRPr lang="el-GR" sz="1600" dirty="0"/>
            </a:p>
            <a:p>
              <a:pPr marL="0" lvl="0" indent="0" algn="l" defTabSz="577850">
                <a:lnSpc>
                  <a:spcPct val="90000"/>
                </a:lnSpc>
                <a:spcBef>
                  <a:spcPct val="0"/>
                </a:spcBef>
                <a:spcAft>
                  <a:spcPct val="35000"/>
                </a:spcAft>
                <a:buNone/>
              </a:pPr>
              <a:endParaRPr lang="el-GR" sz="1600" kern="1200" dirty="0"/>
            </a:p>
          </p:txBody>
        </p:sp>
        <p:sp>
          <p:nvSpPr>
            <p:cNvPr id="17" name="Οβάλ 16">
              <a:extLst>
                <a:ext uri="{FF2B5EF4-FFF2-40B4-BE49-F238E27FC236}">
                  <a16:creationId xmlns:a16="http://schemas.microsoft.com/office/drawing/2014/main" id="{276663ED-42BD-F9B7-605B-1807547AAC2C}"/>
                </a:ext>
              </a:extLst>
            </p:cNvPr>
            <p:cNvSpPr/>
            <p:nvPr/>
          </p:nvSpPr>
          <p:spPr>
            <a:xfrm>
              <a:off x="10271684" y="2566958"/>
              <a:ext cx="322659" cy="322659"/>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18" name="Ελεύθερη σχεδίαση: Σχήμα 17">
              <a:extLst>
                <a:ext uri="{FF2B5EF4-FFF2-40B4-BE49-F238E27FC236}">
                  <a16:creationId xmlns:a16="http://schemas.microsoft.com/office/drawing/2014/main" id="{88B98992-C2DA-4C8F-3C1E-33B445BC21F8}"/>
                </a:ext>
              </a:extLst>
            </p:cNvPr>
            <p:cNvSpPr/>
            <p:nvPr/>
          </p:nvSpPr>
          <p:spPr>
            <a:xfrm>
              <a:off x="10024845" y="3240327"/>
              <a:ext cx="1245079" cy="1177797"/>
            </a:xfrm>
            <a:custGeom>
              <a:avLst/>
              <a:gdLst>
                <a:gd name="connsiteX0" fmla="*/ 0 w 1040835"/>
                <a:gd name="connsiteY0" fmla="*/ 0 h 1177797"/>
                <a:gd name="connsiteX1" fmla="*/ 1040835 w 1040835"/>
                <a:gd name="connsiteY1" fmla="*/ 0 h 1177797"/>
                <a:gd name="connsiteX2" fmla="*/ 1040835 w 1040835"/>
                <a:gd name="connsiteY2" fmla="*/ 1177797 h 1177797"/>
                <a:gd name="connsiteX3" fmla="*/ 0 w 1040835"/>
                <a:gd name="connsiteY3" fmla="*/ 1177797 h 1177797"/>
                <a:gd name="connsiteX4" fmla="*/ 0 w 1040835"/>
                <a:gd name="connsiteY4" fmla="*/ 0 h 1177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35" h="1177797">
                  <a:moveTo>
                    <a:pt x="0" y="0"/>
                  </a:moveTo>
                  <a:lnTo>
                    <a:pt x="1040835" y="0"/>
                  </a:lnTo>
                  <a:lnTo>
                    <a:pt x="1040835" y="1177797"/>
                  </a:lnTo>
                  <a:lnTo>
                    <a:pt x="0" y="11777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970" tIns="0" rIns="0" bIns="0" numCol="1" spcCol="1270" anchor="t" anchorCtr="0">
              <a:noAutofit/>
            </a:bodyPr>
            <a:lstStyle/>
            <a:p>
              <a:pPr marL="0" lvl="0" indent="0" algn="l" defTabSz="577850">
                <a:lnSpc>
                  <a:spcPct val="90000"/>
                </a:lnSpc>
                <a:spcBef>
                  <a:spcPct val="0"/>
                </a:spcBef>
                <a:spcAft>
                  <a:spcPct val="35000"/>
                </a:spcAft>
                <a:buNone/>
              </a:pPr>
              <a:r>
                <a:rPr lang="en-US" sz="1600" b="1" kern="1200" dirty="0" err="1"/>
                <a:t>Fettleibig</a:t>
              </a:r>
              <a:r>
                <a:rPr lang="en-US" sz="1600" dirty="0"/>
                <a:t>&gt;30 kg/m²</a:t>
              </a:r>
              <a:endParaRPr lang="el-GR" sz="1600" dirty="0"/>
            </a:p>
            <a:p>
              <a:pPr marL="0" lvl="0" indent="0" algn="l" defTabSz="577850">
                <a:lnSpc>
                  <a:spcPct val="90000"/>
                </a:lnSpc>
                <a:spcBef>
                  <a:spcPct val="0"/>
                </a:spcBef>
                <a:spcAft>
                  <a:spcPct val="35000"/>
                </a:spcAft>
                <a:buNone/>
              </a:pPr>
              <a:endParaRPr lang="el-GR" sz="1600" kern="1200" dirty="0"/>
            </a:p>
          </p:txBody>
        </p:sp>
        <p:sp>
          <p:nvSpPr>
            <p:cNvPr id="20" name="Ελεύθερη σχεδίαση: Σχήμα 19">
              <a:extLst>
                <a:ext uri="{FF2B5EF4-FFF2-40B4-BE49-F238E27FC236}">
                  <a16:creationId xmlns:a16="http://schemas.microsoft.com/office/drawing/2014/main" id="{D4C51A08-9ED7-00CD-EF58-32326678937F}"/>
                </a:ext>
              </a:extLst>
            </p:cNvPr>
            <p:cNvSpPr/>
            <p:nvPr/>
          </p:nvSpPr>
          <p:spPr>
            <a:xfrm>
              <a:off x="10485121" y="2728289"/>
              <a:ext cx="1040835" cy="2393921"/>
            </a:xfrm>
            <a:custGeom>
              <a:avLst/>
              <a:gdLst>
                <a:gd name="connsiteX0" fmla="*/ 0 w 1040835"/>
                <a:gd name="connsiteY0" fmla="*/ 0 h 2393921"/>
                <a:gd name="connsiteX1" fmla="*/ 1040835 w 1040835"/>
                <a:gd name="connsiteY1" fmla="*/ 0 h 2393921"/>
                <a:gd name="connsiteX2" fmla="*/ 1040835 w 1040835"/>
                <a:gd name="connsiteY2" fmla="*/ 2393921 h 2393921"/>
                <a:gd name="connsiteX3" fmla="*/ 0 w 1040835"/>
                <a:gd name="connsiteY3" fmla="*/ 2393921 h 2393921"/>
                <a:gd name="connsiteX4" fmla="*/ 0 w 1040835"/>
                <a:gd name="connsiteY4" fmla="*/ 0 h 239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35" h="2393921">
                  <a:moveTo>
                    <a:pt x="0" y="0"/>
                  </a:moveTo>
                  <a:lnTo>
                    <a:pt x="1040835" y="0"/>
                  </a:lnTo>
                  <a:lnTo>
                    <a:pt x="1040835" y="2393921"/>
                  </a:lnTo>
                  <a:lnTo>
                    <a:pt x="0" y="23939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7849" tIns="0" rIns="0" bIns="0" numCol="1" spcCol="1270" anchor="t" anchorCtr="0">
              <a:noAutofit/>
            </a:bodyPr>
            <a:lstStyle/>
            <a:p>
              <a:pPr marL="0" lvl="0" indent="0" algn="l" defTabSz="577850">
                <a:lnSpc>
                  <a:spcPct val="90000"/>
                </a:lnSpc>
                <a:spcBef>
                  <a:spcPct val="0"/>
                </a:spcBef>
                <a:spcAft>
                  <a:spcPct val="35000"/>
                </a:spcAft>
                <a:buNone/>
              </a:pPr>
              <a:endParaRPr lang="el-GR" sz="1300" kern="1200" dirty="0"/>
            </a:p>
          </p:txBody>
        </p:sp>
      </p:grpSp>
      <p:sp>
        <p:nvSpPr>
          <p:cNvPr id="3" name="Ορθογώνιο 7">
            <a:extLst>
              <a:ext uri="{FF2B5EF4-FFF2-40B4-BE49-F238E27FC236}">
                <a16:creationId xmlns:a16="http://schemas.microsoft.com/office/drawing/2014/main" id="{DDC5DA42-A1D6-0E5C-96AB-8440950F82CB}"/>
              </a:ext>
            </a:extLst>
          </p:cNvPr>
          <p:cNvSpPr/>
          <p:nvPr/>
        </p:nvSpPr>
        <p:spPr>
          <a:xfrm>
            <a:off x="6617110" y="-3933"/>
            <a:ext cx="5573632"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a:t>
            </a:r>
            <a:r>
              <a:rPr lang="de-DE" altLang="el-GR" dirty="0">
                <a:solidFill>
                  <a:schemeClr val="bg1"/>
                </a:solidFill>
                <a:effectLst>
                  <a:outerShdw blurRad="38100" dist="38100" dir="2700000" algn="tl">
                    <a:srgbClr val="000000">
                      <a:alpha val="43137"/>
                    </a:srgbClr>
                  </a:outerShdw>
                </a:effectLst>
              </a:rPr>
              <a:t>Die Beziehung zwischen Ernährung und Gesundheit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5432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Body Mass Index (BMI)</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5538000" cy="4675229"/>
          </a:xfrm>
        </p:spPr>
        <p:txBody>
          <a:bodyPr>
            <a:normAutofit/>
          </a:bodyPr>
          <a:lstStyle/>
          <a:p>
            <a:pPr marL="0" indent="0">
              <a:buNone/>
            </a:pPr>
            <a:r>
              <a:rPr lang="de-DE" dirty="0"/>
              <a:t>Während </a:t>
            </a:r>
            <a:r>
              <a:rPr lang="de-DE" dirty="0" err="1"/>
              <a:t>Migrant:innen</a:t>
            </a:r>
            <a:r>
              <a:rPr lang="de-DE" dirty="0"/>
              <a:t> bei ihrer Ankunft in den westlichen Ländern in der Regel einen niedrigeren BMI haben als Einheimische, steigt ihr Risiko, übergewichtig oder fettleibig zu sein, mit der Dauer ihres Aufenthalts langsam an und gleicht sich dem der Einheimischen an. </a:t>
            </a:r>
            <a:endParaRPr lang="en-US" dirty="0"/>
          </a:p>
        </p:txBody>
      </p:sp>
      <p:pic>
        <p:nvPicPr>
          <p:cNvPr id="2" name="Εικόνα 1">
            <a:extLst>
              <a:ext uri="{FF2B5EF4-FFF2-40B4-BE49-F238E27FC236}">
                <a16:creationId xmlns:a16="http://schemas.microsoft.com/office/drawing/2014/main" id="{D2141031-7DA3-0682-6BDF-04475E89846C}"/>
              </a:ext>
            </a:extLst>
          </p:cNvPr>
          <p:cNvPicPr>
            <a:picLocks noChangeAspect="1"/>
          </p:cNvPicPr>
          <p:nvPr/>
        </p:nvPicPr>
        <p:blipFill>
          <a:blip r:embed="rId3"/>
          <a:stretch>
            <a:fillRect/>
          </a:stretch>
        </p:blipFill>
        <p:spPr>
          <a:xfrm>
            <a:off x="6323970" y="-463352"/>
            <a:ext cx="6858000" cy="6858000"/>
          </a:xfrm>
          <a:prstGeom prst="rect">
            <a:avLst/>
          </a:prstGeom>
        </p:spPr>
      </p:pic>
      <p:sp>
        <p:nvSpPr>
          <p:cNvPr id="3" name="Ορθογώνιο 2">
            <a:extLst>
              <a:ext uri="{FF2B5EF4-FFF2-40B4-BE49-F238E27FC236}">
                <a16:creationId xmlns:a16="http://schemas.microsoft.com/office/drawing/2014/main" id="{35766171-551E-6ED9-0200-67FCC7A70802}"/>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7" name="Ορθογώνιο 7">
            <a:extLst>
              <a:ext uri="{FF2B5EF4-FFF2-40B4-BE49-F238E27FC236}">
                <a16:creationId xmlns:a16="http://schemas.microsoft.com/office/drawing/2014/main" id="{7B1ED88E-B877-004D-D7C1-06666F0CFEBB}"/>
              </a:ext>
            </a:extLst>
          </p:cNvPr>
          <p:cNvSpPr/>
          <p:nvPr/>
        </p:nvSpPr>
        <p:spPr>
          <a:xfrm>
            <a:off x="6617110" y="-3933"/>
            <a:ext cx="5573632"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6.1.3 </a:t>
            </a:r>
            <a:r>
              <a:rPr lang="de-DE" altLang="el-GR" dirty="0">
                <a:solidFill>
                  <a:schemeClr val="bg1"/>
                </a:solidFill>
                <a:effectLst>
                  <a:outerShdw blurRad="38100" dist="38100" dir="2700000" algn="tl">
                    <a:srgbClr val="000000">
                      <a:alpha val="43137"/>
                    </a:srgbClr>
                  </a:outerShdw>
                </a:effectLst>
              </a:rPr>
              <a:t>Die Beziehung zwischen Ernährung und Gesundheit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4925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ceHolder 1">
            <a:extLst>
              <a:ext uri="{FF2B5EF4-FFF2-40B4-BE49-F238E27FC236}">
                <a16:creationId xmlns:a16="http://schemas.microsoft.com/office/drawing/2014/main" id="{0FF9546E-3294-B2E4-00E4-5416AFF18BE2}"/>
              </a:ext>
            </a:extLst>
          </p:cNvPr>
          <p:cNvSpPr>
            <a:spLocks noGrp="1"/>
          </p:cNvSpPr>
          <p:nvPr>
            <p:ph type="title"/>
          </p:nvPr>
        </p:nvSpPr>
        <p:spPr>
          <a:xfrm>
            <a:off x="838560" y="376916"/>
            <a:ext cx="10514880" cy="1325160"/>
          </a:xfrm>
          <a:prstGeom prst="rect">
            <a:avLst/>
          </a:prstGeom>
          <a:noFill/>
          <a:ln w="0">
            <a:noFill/>
          </a:ln>
        </p:spPr>
        <p:txBody>
          <a:bodyPr lIns="91440" tIns="45720" rIns="91440" bIns="45720" anchor="ctr">
            <a:normAutofit/>
          </a:bodyPr>
          <a:lstStyle/>
          <a:p>
            <a:pPr indent="0" algn="ctr">
              <a:lnSpc>
                <a:spcPct val="90000"/>
              </a:lnSpc>
              <a:buNone/>
              <a:tabLst>
                <a:tab pos="0" algn="l"/>
              </a:tabLst>
            </a:pPr>
            <a:r>
              <a:rPr lang="de-DE" sz="4800" b="1" strike="noStrike" spc="-1">
                <a:solidFill>
                  <a:srgbClr val="203864"/>
                </a:solidFill>
                <a:latin typeface="Calibri"/>
                <a:ea typeface="Calibri"/>
              </a:rPr>
              <a:t>Partner</a:t>
            </a:r>
            <a:endParaRPr lang="de-DE" sz="4800" b="0" strike="noStrike" spc="-1">
              <a:solidFill>
                <a:srgbClr val="000000"/>
              </a:solidFill>
              <a:latin typeface="Arial"/>
            </a:endParaRPr>
          </a:p>
        </p:txBody>
      </p:sp>
      <p:grpSp>
        <p:nvGrpSpPr>
          <p:cNvPr id="10" name="Google Shape;145;p2">
            <a:extLst>
              <a:ext uri="{FF2B5EF4-FFF2-40B4-BE49-F238E27FC236}">
                <a16:creationId xmlns:a16="http://schemas.microsoft.com/office/drawing/2014/main" id="{68672DBA-1489-2AFD-2CAA-0D38D4CB9909}"/>
              </a:ext>
            </a:extLst>
          </p:cNvPr>
          <p:cNvGrpSpPr/>
          <p:nvPr/>
        </p:nvGrpSpPr>
        <p:grpSpPr>
          <a:xfrm>
            <a:off x="6607200" y="1824836"/>
            <a:ext cx="6095160" cy="1667880"/>
            <a:chOff x="6606720" y="1812960"/>
            <a:chExt cx="6095160" cy="1667880"/>
          </a:xfrm>
        </p:grpSpPr>
        <p:pic>
          <p:nvPicPr>
            <p:cNvPr id="25" name="Google Shape;146;p2">
              <a:extLst>
                <a:ext uri="{FF2B5EF4-FFF2-40B4-BE49-F238E27FC236}">
                  <a16:creationId xmlns:a16="http://schemas.microsoft.com/office/drawing/2014/main" id="{456BC355-9BFE-8E13-B23B-541FCDDEA025}"/>
                </a:ext>
              </a:extLst>
            </p:cNvPr>
            <p:cNvPicPr/>
            <p:nvPr/>
          </p:nvPicPr>
          <p:blipFill>
            <a:blip r:embed="rId3"/>
            <a:stretch/>
          </p:blipFill>
          <p:spPr>
            <a:xfrm>
              <a:off x="8930160" y="1812960"/>
              <a:ext cx="1448280" cy="996480"/>
            </a:xfrm>
            <a:prstGeom prst="rect">
              <a:avLst/>
            </a:prstGeom>
            <a:ln w="0">
              <a:noFill/>
            </a:ln>
          </p:spPr>
        </p:pic>
        <p:sp>
          <p:nvSpPr>
            <p:cNvPr id="30" name="Google Shape;147;p2">
              <a:extLst>
                <a:ext uri="{FF2B5EF4-FFF2-40B4-BE49-F238E27FC236}">
                  <a16:creationId xmlns:a16="http://schemas.microsoft.com/office/drawing/2014/main" id="{B4143C2D-F912-E7C8-8143-FF35E38586C8}"/>
                </a:ext>
              </a:extLst>
            </p:cNvPr>
            <p:cNvSpPr/>
            <p:nvPr/>
          </p:nvSpPr>
          <p:spPr>
            <a:xfrm>
              <a:off x="6606720" y="2751840"/>
              <a:ext cx="609516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50" b="0" strike="noStrike" spc="-1">
                  <a:solidFill>
                    <a:srgbClr val="203864"/>
                  </a:solidFill>
                  <a:latin typeface="Roboto"/>
                  <a:ea typeface="Roboto"/>
                </a:rPr>
                <a:t>WESTFALISCHE </a:t>
              </a:r>
              <a:r>
                <a:rPr lang="en-US" sz="1000" b="0" strike="noStrike" spc="-1">
                  <a:solidFill>
                    <a:srgbClr val="203864"/>
                  </a:solidFill>
                  <a:latin typeface="Roboto"/>
                  <a:ea typeface="Roboto"/>
                </a:rPr>
                <a:t>HOCHSCHULE</a:t>
              </a:r>
              <a:r>
                <a:rPr lang="en-US" sz="1050" b="0" strike="noStrike" spc="-1">
                  <a:solidFill>
                    <a:srgbClr val="203864"/>
                  </a:solidFill>
                  <a:latin typeface="Roboto"/>
                  <a:ea typeface="Roboto"/>
                </a:rPr>
                <a:t> GELSENKIRCHEN,</a:t>
              </a:r>
              <a:r>
                <a:rPr sz="1050"/>
                <a:t/>
              </a:r>
              <a:br>
                <a:rPr sz="1050"/>
              </a:br>
              <a:r>
                <a:rPr lang="en-US" sz="1050" b="0" strike="noStrike" spc="-1">
                  <a:solidFill>
                    <a:srgbClr val="203864"/>
                  </a:solidFill>
                  <a:latin typeface="Roboto"/>
                  <a:ea typeface="Roboto"/>
                </a:rPr>
                <a:t>BOCHOLT, RECKLINGHAUSEN</a:t>
              </a:r>
              <a:endParaRPr lang="de-DE" sz="1050" b="0" strike="noStrike" spc="-1">
                <a:solidFill>
                  <a:srgbClr val="000000"/>
                </a:solidFill>
                <a:latin typeface="Arial"/>
              </a:endParaRPr>
            </a:p>
            <a:p>
              <a:pPr algn="ctr">
                <a:lnSpc>
                  <a:spcPct val="100000"/>
                </a:lnSpc>
                <a:tabLst>
                  <a:tab pos="0" algn="l"/>
                </a:tabLst>
              </a:pPr>
              <a:r>
                <a:rPr lang="en-US" sz="1050" b="0" strike="noStrike" spc="-1">
                  <a:solidFill>
                    <a:srgbClr val="414042"/>
                  </a:solidFill>
                  <a:latin typeface="Roboto"/>
                  <a:ea typeface="Roboto"/>
                </a:rPr>
                <a:t>GELSENKIRCHEN, DEUTSCHLAND</a:t>
              </a:r>
              <a:endParaRPr lang="de-DE" sz="1050" b="0" strike="noStrike" spc="-1">
                <a:solidFill>
                  <a:srgbClr val="000000"/>
                </a:solidFill>
                <a:latin typeface="Arial"/>
              </a:endParaRPr>
            </a:p>
            <a:p>
              <a:pPr algn="ctr">
                <a:lnSpc>
                  <a:spcPct val="100000"/>
                </a:lnSpc>
                <a:tabLst>
                  <a:tab pos="0" algn="l"/>
                </a:tabLst>
              </a:pPr>
              <a:r>
                <a:rPr lang="en-US" sz="1050" b="0" u="sng" strike="noStrike" spc="-1">
                  <a:solidFill>
                    <a:srgbClr val="0563C1"/>
                  </a:solidFill>
                  <a:uFillTx/>
                  <a:latin typeface="Roboto"/>
                  <a:ea typeface="Roboto"/>
                  <a:hlinkClick r:id="rId4"/>
                </a:rPr>
                <a:t>www.w-hs.de</a:t>
              </a:r>
              <a:endParaRPr lang="de-DE" sz="1050" b="0" strike="noStrike" spc="-1">
                <a:solidFill>
                  <a:srgbClr val="000000"/>
                </a:solidFill>
                <a:latin typeface="Arial"/>
              </a:endParaRPr>
            </a:p>
          </p:txBody>
        </p:sp>
      </p:grpSp>
      <p:grpSp>
        <p:nvGrpSpPr>
          <p:cNvPr id="31" name="Google Shape;148;p2">
            <a:extLst>
              <a:ext uri="{FF2B5EF4-FFF2-40B4-BE49-F238E27FC236}">
                <a16:creationId xmlns:a16="http://schemas.microsoft.com/office/drawing/2014/main" id="{4CF2C6F8-82B8-2C98-E183-88601EDFCD7B}"/>
              </a:ext>
            </a:extLst>
          </p:cNvPr>
          <p:cNvGrpSpPr/>
          <p:nvPr/>
        </p:nvGrpSpPr>
        <p:grpSpPr>
          <a:xfrm>
            <a:off x="3484200" y="4515836"/>
            <a:ext cx="6628680" cy="1730880"/>
            <a:chOff x="3483720" y="4503960"/>
            <a:chExt cx="6628680" cy="1730880"/>
          </a:xfrm>
        </p:grpSpPr>
        <p:pic>
          <p:nvPicPr>
            <p:cNvPr id="32" name="Google Shape;149;p2">
              <a:extLst>
                <a:ext uri="{FF2B5EF4-FFF2-40B4-BE49-F238E27FC236}">
                  <a16:creationId xmlns:a16="http://schemas.microsoft.com/office/drawing/2014/main" id="{F5DC7951-32AB-69FA-A9E3-DAF0B14F7A8A}"/>
                </a:ext>
              </a:extLst>
            </p:cNvPr>
            <p:cNvPicPr/>
            <p:nvPr/>
          </p:nvPicPr>
          <p:blipFill>
            <a:blip r:embed="rId5"/>
            <a:stretch/>
          </p:blipFill>
          <p:spPr>
            <a:xfrm>
              <a:off x="5531760" y="4503960"/>
              <a:ext cx="2532960" cy="1046880"/>
            </a:xfrm>
            <a:prstGeom prst="rect">
              <a:avLst/>
            </a:prstGeom>
            <a:ln w="0">
              <a:noFill/>
            </a:ln>
          </p:spPr>
        </p:pic>
        <p:sp>
          <p:nvSpPr>
            <p:cNvPr id="33" name="Google Shape;150;p2">
              <a:extLst>
                <a:ext uri="{FF2B5EF4-FFF2-40B4-BE49-F238E27FC236}">
                  <a16:creationId xmlns:a16="http://schemas.microsoft.com/office/drawing/2014/main" id="{049F1DF7-C7C6-9261-7849-D098E84AE0C4}"/>
                </a:ext>
              </a:extLst>
            </p:cNvPr>
            <p:cNvSpPr/>
            <p:nvPr/>
          </p:nvSpPr>
          <p:spPr>
            <a:xfrm>
              <a:off x="3483720" y="5534640"/>
              <a:ext cx="66286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COORDINA ORGANIZACIÓN DE EMPRESAS Y</a:t>
              </a:r>
              <a:r>
                <a:rPr sz="1000"/>
                <a:t/>
              </a:r>
              <a:br>
                <a:rPr sz="1000"/>
              </a:br>
              <a:r>
                <a:rPr lang="en-US" sz="1000" b="0" strike="noStrike" spc="-1">
                  <a:solidFill>
                    <a:srgbClr val="203864"/>
                  </a:solidFill>
                  <a:latin typeface="Roboto"/>
                  <a:ea typeface="Roboto"/>
                </a:rPr>
                <a:t>RECURSOS HUMANOS, S.L.</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6"/>
                </a:rPr>
                <a:t>coordina-oerh.com</a:t>
              </a:r>
              <a:endParaRPr lang="de-DE" sz="1000" b="0" strike="noStrike" spc="-1">
                <a:solidFill>
                  <a:srgbClr val="000000"/>
                </a:solidFill>
                <a:latin typeface="Arial"/>
              </a:endParaRPr>
            </a:p>
          </p:txBody>
        </p:sp>
      </p:grpSp>
      <p:grpSp>
        <p:nvGrpSpPr>
          <p:cNvPr id="34" name="Google Shape;151;p2">
            <a:extLst>
              <a:ext uri="{FF2B5EF4-FFF2-40B4-BE49-F238E27FC236}">
                <a16:creationId xmlns:a16="http://schemas.microsoft.com/office/drawing/2014/main" id="{0A1BAD0B-CC72-0E92-0B9E-D7FF5C1B4B0C}"/>
              </a:ext>
            </a:extLst>
          </p:cNvPr>
          <p:cNvGrpSpPr/>
          <p:nvPr/>
        </p:nvGrpSpPr>
        <p:grpSpPr>
          <a:xfrm>
            <a:off x="3020880" y="1788476"/>
            <a:ext cx="6633720" cy="1577880"/>
            <a:chOff x="3020400" y="1776600"/>
            <a:chExt cx="6633720" cy="1577880"/>
          </a:xfrm>
        </p:grpSpPr>
        <p:pic>
          <p:nvPicPr>
            <p:cNvPr id="35" name="Google Shape;152;p2">
              <a:extLst>
                <a:ext uri="{FF2B5EF4-FFF2-40B4-BE49-F238E27FC236}">
                  <a16:creationId xmlns:a16="http://schemas.microsoft.com/office/drawing/2014/main" id="{18FA6E12-D41B-1271-5C23-203412379F35}"/>
                </a:ext>
              </a:extLst>
            </p:cNvPr>
            <p:cNvPicPr/>
            <p:nvPr/>
          </p:nvPicPr>
          <p:blipFill>
            <a:blip r:embed="rId7"/>
            <a:stretch/>
          </p:blipFill>
          <p:spPr>
            <a:xfrm>
              <a:off x="5065920" y="1776600"/>
              <a:ext cx="2542320" cy="1046880"/>
            </a:xfrm>
            <a:prstGeom prst="rect">
              <a:avLst/>
            </a:prstGeom>
            <a:ln w="0">
              <a:noFill/>
            </a:ln>
          </p:spPr>
        </p:pic>
        <p:sp>
          <p:nvSpPr>
            <p:cNvPr id="36" name="Google Shape;153;p2">
              <a:extLst>
                <a:ext uri="{FF2B5EF4-FFF2-40B4-BE49-F238E27FC236}">
                  <a16:creationId xmlns:a16="http://schemas.microsoft.com/office/drawing/2014/main" id="{20D30C89-3480-F6FC-3ED6-FE2DF6539DE7}"/>
                </a:ext>
              </a:extLst>
            </p:cNvPr>
            <p:cNvSpPr/>
            <p:nvPr/>
          </p:nvSpPr>
          <p:spPr>
            <a:xfrm>
              <a:off x="3020400" y="2806920"/>
              <a:ext cx="663372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PROLIPSIS</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666666"/>
                  </a:solidFill>
                  <a:latin typeface="Roboto"/>
                  <a:ea typeface="Roboto"/>
                </a:rPr>
                <a:t>ATHEN, GRIECHENLAND</a:t>
              </a:r>
              <a:r>
                <a:rPr sz="1000"/>
                <a:t/>
              </a:r>
              <a:br>
                <a:rPr sz="1000"/>
              </a:br>
              <a:r>
                <a:rPr lang="en-US" sz="1000" b="0" u="sng" strike="noStrike" spc="-1">
                  <a:solidFill>
                    <a:srgbClr val="0563C1"/>
                  </a:solidFill>
                  <a:uFillTx/>
                  <a:latin typeface="Roboto"/>
                  <a:ea typeface="Roboto"/>
                  <a:hlinkClick r:id="rId8"/>
                </a:rPr>
                <a:t>www.prolepsis.gr</a:t>
              </a:r>
              <a:endParaRPr lang="de-DE" sz="1000" b="0" strike="noStrike" spc="-1">
                <a:solidFill>
                  <a:srgbClr val="000000"/>
                </a:solidFill>
                <a:latin typeface="Arial"/>
              </a:endParaRPr>
            </a:p>
          </p:txBody>
        </p:sp>
      </p:grpSp>
      <p:grpSp>
        <p:nvGrpSpPr>
          <p:cNvPr id="37" name="Google Shape;154;p2">
            <a:extLst>
              <a:ext uri="{FF2B5EF4-FFF2-40B4-BE49-F238E27FC236}">
                <a16:creationId xmlns:a16="http://schemas.microsoft.com/office/drawing/2014/main" id="{E7C1D377-1C40-6358-39C8-5668F4C06561}"/>
              </a:ext>
            </a:extLst>
          </p:cNvPr>
          <p:cNvGrpSpPr/>
          <p:nvPr/>
        </p:nvGrpSpPr>
        <p:grpSpPr>
          <a:xfrm>
            <a:off x="2776440" y="4490276"/>
            <a:ext cx="2542320" cy="1739160"/>
            <a:chOff x="2775960" y="4478400"/>
            <a:chExt cx="2542320" cy="1739160"/>
          </a:xfrm>
        </p:grpSpPr>
        <p:pic>
          <p:nvPicPr>
            <p:cNvPr id="38" name="Google Shape;155;p2">
              <a:extLst>
                <a:ext uri="{FF2B5EF4-FFF2-40B4-BE49-F238E27FC236}">
                  <a16:creationId xmlns:a16="http://schemas.microsoft.com/office/drawing/2014/main" id="{3852D94E-85E7-0306-9925-4CDA058A3270}"/>
                </a:ext>
              </a:extLst>
            </p:cNvPr>
            <p:cNvPicPr/>
            <p:nvPr/>
          </p:nvPicPr>
          <p:blipFill>
            <a:blip r:embed="rId9"/>
            <a:stretch/>
          </p:blipFill>
          <p:spPr>
            <a:xfrm>
              <a:off x="2775960" y="4478400"/>
              <a:ext cx="2542320" cy="1020240"/>
            </a:xfrm>
            <a:prstGeom prst="rect">
              <a:avLst/>
            </a:prstGeom>
            <a:ln w="0">
              <a:noFill/>
            </a:ln>
          </p:spPr>
        </p:pic>
        <p:sp>
          <p:nvSpPr>
            <p:cNvPr id="39" name="Google Shape;156;p2">
              <a:extLst>
                <a:ext uri="{FF2B5EF4-FFF2-40B4-BE49-F238E27FC236}">
                  <a16:creationId xmlns:a16="http://schemas.microsoft.com/office/drawing/2014/main" id="{ACEAFF17-4EB5-0215-A5CA-AE354680DB85}"/>
                </a:ext>
              </a:extLst>
            </p:cNvPr>
            <p:cNvSpPr/>
            <p:nvPr/>
          </p:nvSpPr>
          <p:spPr>
            <a:xfrm>
              <a:off x="3082680" y="5517360"/>
              <a:ext cx="20368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media k GmbH</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Bad Mergentheim, DEUTSCHLAND</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0"/>
                </a:rPr>
                <a:t>www.media-k.eu</a:t>
              </a:r>
              <a:endParaRPr lang="de-DE" sz="1000" b="0" strike="noStrike" spc="-1">
                <a:solidFill>
                  <a:srgbClr val="000000"/>
                </a:solidFill>
                <a:latin typeface="Arial"/>
              </a:endParaRPr>
            </a:p>
          </p:txBody>
        </p:sp>
      </p:grpSp>
      <p:grpSp>
        <p:nvGrpSpPr>
          <p:cNvPr id="40" name="Google Shape;157;p2">
            <a:extLst>
              <a:ext uri="{FF2B5EF4-FFF2-40B4-BE49-F238E27FC236}">
                <a16:creationId xmlns:a16="http://schemas.microsoft.com/office/drawing/2014/main" id="{58170AD2-F6E3-8A02-18C5-5018B69925B8}"/>
              </a:ext>
            </a:extLst>
          </p:cNvPr>
          <p:cNvGrpSpPr/>
          <p:nvPr/>
        </p:nvGrpSpPr>
        <p:grpSpPr>
          <a:xfrm>
            <a:off x="2877960" y="1512356"/>
            <a:ext cx="1972080" cy="2872440"/>
            <a:chOff x="2859840" y="1422360"/>
            <a:chExt cx="1972080" cy="2872440"/>
          </a:xfrm>
        </p:grpSpPr>
        <p:pic>
          <p:nvPicPr>
            <p:cNvPr id="41" name="Google Shape;158;p2">
              <a:extLst>
                <a:ext uri="{FF2B5EF4-FFF2-40B4-BE49-F238E27FC236}">
                  <a16:creationId xmlns:a16="http://schemas.microsoft.com/office/drawing/2014/main" id="{DBE9ED78-60AD-B294-0164-8154E0B172F2}"/>
                </a:ext>
              </a:extLst>
            </p:cNvPr>
            <p:cNvPicPr/>
            <p:nvPr/>
          </p:nvPicPr>
          <p:blipFill>
            <a:blip r:embed="rId11"/>
            <a:stretch/>
          </p:blipFill>
          <p:spPr>
            <a:xfrm>
              <a:off x="2859840" y="1422360"/>
              <a:ext cx="1961280" cy="2152080"/>
            </a:xfrm>
            <a:prstGeom prst="rect">
              <a:avLst/>
            </a:prstGeom>
            <a:ln w="0">
              <a:noFill/>
            </a:ln>
          </p:spPr>
        </p:pic>
        <p:sp>
          <p:nvSpPr>
            <p:cNvPr id="42" name="Google Shape;159;p2">
              <a:extLst>
                <a:ext uri="{FF2B5EF4-FFF2-40B4-BE49-F238E27FC236}">
                  <a16:creationId xmlns:a16="http://schemas.microsoft.com/office/drawing/2014/main" id="{084778EF-8F7B-1231-3CCC-AE48952084BA}"/>
                </a:ext>
              </a:extLst>
            </p:cNvPr>
            <p:cNvSpPr/>
            <p:nvPr/>
          </p:nvSpPr>
          <p:spPr>
            <a:xfrm>
              <a:off x="2870640" y="3594600"/>
              <a:ext cx="19612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OXFAM ITALIA INTERCULTURA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AREZZO, ITALIEN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2"/>
                </a:rPr>
                <a:t>www.oxfamitalia.org/</a:t>
              </a:r>
              <a:endParaRPr lang="de-DE" sz="1000" b="0" strike="noStrike" spc="-1">
                <a:solidFill>
                  <a:srgbClr val="000000"/>
                </a:solidFill>
                <a:latin typeface="Arial"/>
              </a:endParaRPr>
            </a:p>
          </p:txBody>
        </p:sp>
      </p:grpSp>
      <p:grpSp>
        <p:nvGrpSpPr>
          <p:cNvPr id="43" name="Google Shape;160;p2">
            <a:extLst>
              <a:ext uri="{FF2B5EF4-FFF2-40B4-BE49-F238E27FC236}">
                <a16:creationId xmlns:a16="http://schemas.microsoft.com/office/drawing/2014/main" id="{1D155A70-39DE-5BBD-BC33-D7B33A98BD8D}"/>
              </a:ext>
            </a:extLst>
          </p:cNvPr>
          <p:cNvGrpSpPr/>
          <p:nvPr/>
        </p:nvGrpSpPr>
        <p:grpSpPr>
          <a:xfrm>
            <a:off x="-1973760" y="1741676"/>
            <a:ext cx="6951960" cy="1595160"/>
            <a:chOff x="-1974240" y="1729800"/>
            <a:chExt cx="6951960" cy="1595160"/>
          </a:xfrm>
        </p:grpSpPr>
        <p:pic>
          <p:nvPicPr>
            <p:cNvPr id="44" name="Google Shape;161;p2">
              <a:extLst>
                <a:ext uri="{FF2B5EF4-FFF2-40B4-BE49-F238E27FC236}">
                  <a16:creationId xmlns:a16="http://schemas.microsoft.com/office/drawing/2014/main" id="{113B3BA6-0BC6-D564-5BD1-319CADFD502B}"/>
                </a:ext>
              </a:extLst>
            </p:cNvPr>
            <p:cNvPicPr/>
            <p:nvPr/>
          </p:nvPicPr>
          <p:blipFill>
            <a:blip r:embed="rId13"/>
            <a:stretch/>
          </p:blipFill>
          <p:spPr>
            <a:xfrm>
              <a:off x="230400" y="1729800"/>
              <a:ext cx="2542320" cy="1037520"/>
            </a:xfrm>
            <a:prstGeom prst="rect">
              <a:avLst/>
            </a:prstGeom>
            <a:ln w="0">
              <a:noFill/>
            </a:ln>
          </p:spPr>
        </p:pic>
        <p:sp>
          <p:nvSpPr>
            <p:cNvPr id="45" name="Google Shape;162;p2">
              <a:extLst>
                <a:ext uri="{FF2B5EF4-FFF2-40B4-BE49-F238E27FC236}">
                  <a16:creationId xmlns:a16="http://schemas.microsoft.com/office/drawing/2014/main" id="{BEC840B5-D75C-1032-0E22-704B7718D830}"/>
                </a:ext>
              </a:extLst>
            </p:cNvPr>
            <p:cNvSpPr/>
            <p:nvPr/>
          </p:nvSpPr>
          <p:spPr>
            <a:xfrm>
              <a:off x="-1974240" y="2777400"/>
              <a:ext cx="695196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UNIVERSITAT DE VALENCIA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4"/>
                </a:rPr>
                <a:t>www.uv.es</a:t>
              </a:r>
              <a:endParaRPr lang="de-DE" sz="1000" b="0" strike="noStrike" spc="-1">
                <a:solidFill>
                  <a:srgbClr val="000000"/>
                </a:solidFill>
                <a:latin typeface="Arial"/>
              </a:endParaRPr>
            </a:p>
          </p:txBody>
        </p:sp>
      </p:grpSp>
      <p:sp>
        <p:nvSpPr>
          <p:cNvPr id="46" name="Google Shape;163;p2">
            <a:extLst>
              <a:ext uri="{FF2B5EF4-FFF2-40B4-BE49-F238E27FC236}">
                <a16:creationId xmlns:a16="http://schemas.microsoft.com/office/drawing/2014/main" id="{CFCA2EAE-1A03-3047-5E91-D74CF046C62E}"/>
              </a:ext>
            </a:extLst>
          </p:cNvPr>
          <p:cNvSpPr/>
          <p:nvPr/>
        </p:nvSpPr>
        <p:spPr>
          <a:xfrm>
            <a:off x="5662200" y="3791876"/>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100" b="0" strike="noStrike" spc="-1">
                <a:solidFill>
                  <a:srgbClr val="203864"/>
                </a:solidFill>
                <a:latin typeface="Roboto"/>
                <a:ea typeface="Roboto"/>
              </a:rPr>
              <a:t>CONNEXIONS</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ATHEN, GRIECHENLAND</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5"/>
              </a:rPr>
              <a:t>www.connexions.gr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47" name="Google Shape;164;p2">
            <a:extLst>
              <a:ext uri="{FF2B5EF4-FFF2-40B4-BE49-F238E27FC236}">
                <a16:creationId xmlns:a16="http://schemas.microsoft.com/office/drawing/2014/main" id="{302FC05B-A25B-5DD8-348E-3C51C409147E}"/>
              </a:ext>
            </a:extLst>
          </p:cNvPr>
          <p:cNvPicPr/>
          <p:nvPr/>
        </p:nvPicPr>
        <p:blipFill>
          <a:blip r:embed="rId16"/>
          <a:stretch/>
        </p:blipFill>
        <p:spPr>
          <a:xfrm>
            <a:off x="589440" y="4121636"/>
            <a:ext cx="2082240" cy="1321920"/>
          </a:xfrm>
          <a:prstGeom prst="rect">
            <a:avLst/>
          </a:prstGeom>
          <a:ln w="0">
            <a:noFill/>
          </a:ln>
        </p:spPr>
      </p:pic>
      <p:pic>
        <p:nvPicPr>
          <p:cNvPr id="48" name="Google Shape;165;p2">
            <a:extLst>
              <a:ext uri="{FF2B5EF4-FFF2-40B4-BE49-F238E27FC236}">
                <a16:creationId xmlns:a16="http://schemas.microsoft.com/office/drawing/2014/main" id="{6D927B90-85E2-BA20-46DF-AF2DE5FBA4A3}"/>
              </a:ext>
            </a:extLst>
          </p:cNvPr>
          <p:cNvPicPr/>
          <p:nvPr/>
        </p:nvPicPr>
        <p:blipFill>
          <a:blip r:embed="rId17"/>
          <a:stretch/>
        </p:blipFill>
        <p:spPr>
          <a:xfrm>
            <a:off x="8766840" y="4531676"/>
            <a:ext cx="2158200" cy="885240"/>
          </a:xfrm>
          <a:prstGeom prst="rect">
            <a:avLst/>
          </a:prstGeom>
          <a:ln w="0">
            <a:noFill/>
          </a:ln>
        </p:spPr>
      </p:pic>
      <p:sp>
        <p:nvSpPr>
          <p:cNvPr id="49" name="Google Shape;166;p2">
            <a:extLst>
              <a:ext uri="{FF2B5EF4-FFF2-40B4-BE49-F238E27FC236}">
                <a16:creationId xmlns:a16="http://schemas.microsoft.com/office/drawing/2014/main" id="{5FECE7EB-2908-D84B-DF1E-D8AA52B0D827}"/>
              </a:ext>
            </a:extLst>
          </p:cNvPr>
          <p:cNvSpPr/>
          <p:nvPr/>
        </p:nvSpPr>
        <p:spPr>
          <a:xfrm>
            <a:off x="5662920" y="5563436"/>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100" b="0" strike="noStrike" spc="-1">
                <a:solidFill>
                  <a:srgbClr val="203864"/>
                </a:solidFill>
                <a:latin typeface="Roboto"/>
                <a:ea typeface="Roboto"/>
              </a:rPr>
              <a:t>AMSED</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STRAßBURG, FRANKREICH</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8"/>
              </a:rPr>
              <a:t>www.amsed.fr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sp>
        <p:nvSpPr>
          <p:cNvPr id="50" name="Google Shape;167;p2">
            <a:extLst>
              <a:ext uri="{FF2B5EF4-FFF2-40B4-BE49-F238E27FC236}">
                <a16:creationId xmlns:a16="http://schemas.microsoft.com/office/drawing/2014/main" id="{75147E18-6FD8-892B-F86B-63112BD95052}"/>
              </a:ext>
            </a:extLst>
          </p:cNvPr>
          <p:cNvSpPr/>
          <p:nvPr/>
        </p:nvSpPr>
        <p:spPr>
          <a:xfrm>
            <a:off x="-2994360" y="5506556"/>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100" b="0" strike="noStrike" spc="-1">
                <a:solidFill>
                  <a:srgbClr val="203864"/>
                </a:solidFill>
                <a:latin typeface="Roboto"/>
                <a:ea typeface="Roboto"/>
              </a:rPr>
              <a:t>RESET</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ZYPERN</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9"/>
              </a:rPr>
              <a:t>www.resetcy.com</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51" name="Google Shape;168;p2"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4778B60A-21E1-68F0-8C6A-F3F80053412D}"/>
              </a:ext>
            </a:extLst>
          </p:cNvPr>
          <p:cNvPicPr/>
          <p:nvPr/>
        </p:nvPicPr>
        <p:blipFill>
          <a:blip r:embed="rId20"/>
          <a:stretch/>
        </p:blipFill>
        <p:spPr>
          <a:xfrm>
            <a:off x="6337920" y="3621236"/>
            <a:ext cx="2686680" cy="811800"/>
          </a:xfrm>
          <a:prstGeom prst="rect">
            <a:avLst/>
          </a:prstGeom>
          <a:ln w="0">
            <a:noFill/>
          </a:ln>
        </p:spPr>
      </p:pic>
      <p:pic>
        <p:nvPicPr>
          <p:cNvPr id="52" name="Google Shape;169;p2" descr="A close up of a logo&#10;&#10;Description automatically generated">
            <a:extLst>
              <a:ext uri="{FF2B5EF4-FFF2-40B4-BE49-F238E27FC236}">
                <a16:creationId xmlns:a16="http://schemas.microsoft.com/office/drawing/2014/main" id="{1AB547D7-EAB5-B0C1-C0EC-6431A861D632}"/>
              </a:ext>
            </a:extLst>
          </p:cNvPr>
          <p:cNvPicPr/>
          <p:nvPr/>
        </p:nvPicPr>
        <p:blipFill>
          <a:blip r:embed="rId21"/>
          <a:stretch/>
        </p:blipFill>
        <p:spPr>
          <a:xfrm>
            <a:off x="191280" y="1620716"/>
            <a:ext cx="2686680" cy="1096200"/>
          </a:xfrm>
          <a:prstGeom prst="rect">
            <a:avLst/>
          </a:prstGeom>
          <a:ln w="0">
            <a:noFill/>
          </a:ln>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6.1.4</a:t>
            </a:r>
            <a:r>
              <a:rPr lang="en-US" altLang="el-GR" dirty="0"/>
              <a:t/>
            </a:r>
            <a:br>
              <a:rPr lang="en-US" altLang="el-GR" dirty="0"/>
            </a:br>
            <a:r>
              <a:rPr lang="en-US" altLang="el-GR" dirty="0" err="1">
                <a:solidFill>
                  <a:srgbClr val="C01E24"/>
                </a:solidFill>
              </a:rPr>
              <a:t>Zielsetzung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de-DE" sz="2000" dirty="0"/>
              <a:t>Die Bedeutung der Zielsetzung kennenlernen.</a:t>
            </a:r>
          </a:p>
          <a:p>
            <a:pPr lvl="0"/>
            <a:r>
              <a:rPr lang="de-DE" sz="2000" dirty="0"/>
              <a:t>Sich mit der SMART-Zieltechnik vertraut machen. </a:t>
            </a:r>
            <a:endParaRPr lang="el-GR" sz="2000" dirty="0"/>
          </a:p>
        </p:txBody>
      </p:sp>
      <p:pic>
        <p:nvPicPr>
          <p:cNvPr id="7" name="Picture 2" descr="Ambition abstract concept">
            <a:extLst>
              <a:ext uri="{FF2B5EF4-FFF2-40B4-BE49-F238E27FC236}">
                <a16:creationId xmlns:a16="http://schemas.microsoft.com/office/drawing/2014/main" id="{FF2BA542-C6CA-87C6-531F-D313E1BA7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314476-8853-DAAB-6AB5-492D9DA79E1F}"/>
              </a:ext>
            </a:extLst>
          </p:cNvPr>
          <p:cNvSpPr txBox="1"/>
          <p:nvPr/>
        </p:nvSpPr>
        <p:spPr>
          <a:xfrm>
            <a:off x="6000589" y="6199679"/>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Tree>
    <p:extLst>
      <p:ext uri="{BB962C8B-B14F-4D97-AF65-F5344CB8AC3E}">
        <p14:creationId xmlns:p14="http://schemas.microsoft.com/office/powerpoint/2010/main" val="358170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dart game bull's eye vector">
            <a:extLst>
              <a:ext uri="{FF2B5EF4-FFF2-40B4-BE49-F238E27FC236}">
                <a16:creationId xmlns:a16="http://schemas.microsoft.com/office/drawing/2014/main" id="{4A6182B8-05D6-9B3B-7F98-F7F80DC7975E}"/>
              </a:ext>
            </a:extLst>
          </p:cNvPr>
          <p:cNvPicPr>
            <a:picLocks noChangeAspect="1" noChangeArrowheads="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7859235" y="416745"/>
            <a:ext cx="6199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1809280"/>
            <a:ext cx="11059692" cy="728162"/>
          </a:xfrm>
        </p:spPr>
        <p:txBody>
          <a:bodyPr>
            <a:noAutofit/>
          </a:bodyPr>
          <a:lstStyle/>
          <a:p>
            <a:r>
              <a:rPr lang="en-GB" sz="2800" dirty="0" err="1"/>
              <a:t>Warum</a:t>
            </a:r>
            <a:r>
              <a:rPr lang="en-GB" sz="2800" dirty="0"/>
              <a:t> </a:t>
            </a:r>
            <a:r>
              <a:rPr lang="en-GB" sz="2800" dirty="0" err="1"/>
              <a:t>ist</a:t>
            </a:r>
            <a:r>
              <a:rPr lang="en-GB" sz="2800" dirty="0"/>
              <a:t> das </a:t>
            </a:r>
            <a:r>
              <a:rPr lang="en-GB" sz="2800" dirty="0" err="1"/>
              <a:t>notwendig</a:t>
            </a:r>
            <a:r>
              <a:rPr lang="en-GB" sz="2800" dirty="0"/>
              <a:t>?</a:t>
            </a:r>
            <a:endParaRPr lang="en-US" sz="2800"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67564" y="2499929"/>
            <a:ext cx="7829271" cy="3941326"/>
          </a:xfrm>
        </p:spPr>
        <p:txBody>
          <a:bodyPr>
            <a:normAutofit/>
          </a:bodyPr>
          <a:lstStyle/>
          <a:p>
            <a:r>
              <a:rPr lang="de-DE" sz="2400" dirty="0"/>
              <a:t>Die Festlegung von Zielen ist eine wichtige Maßnahme für Menschen, die ihr Verhalten ändern wollen, z. B. ihre Essgewohnheiten.</a:t>
            </a:r>
          </a:p>
          <a:p>
            <a:r>
              <a:rPr lang="de-DE" sz="2400" dirty="0"/>
              <a:t>Wenn wir uns vor Augen führen, was wir tun müssen, um unsere Ziele zu erreichen, ist es wahrscheinlicher, dass wir diese </a:t>
            </a:r>
            <a:r>
              <a:rPr lang="de-DE" sz="2400" b="1" dirty="0"/>
              <a:t>Ziele</a:t>
            </a:r>
            <a:r>
              <a:rPr lang="de-DE" sz="2400" dirty="0"/>
              <a:t> auch </a:t>
            </a:r>
            <a:r>
              <a:rPr lang="de-DE" sz="2400" b="1" dirty="0"/>
              <a:t>tatsächlich erreichen </a:t>
            </a:r>
            <a:r>
              <a:rPr lang="de-DE" sz="2400" dirty="0"/>
              <a:t>werden. </a:t>
            </a:r>
          </a:p>
          <a:p>
            <a:r>
              <a:rPr lang="de-DE" sz="2400" dirty="0"/>
              <a:t>Ziele sind eine Form der Motivation, sie geben Orientierung und ein Gefühl der persönlichen Erfüllung, und sie helfen auch, Fortschritte zu verfolgen. </a:t>
            </a:r>
            <a:endParaRPr lang="en-US" sz="2400" dirty="0"/>
          </a:p>
          <a:p>
            <a:pPr marL="0" indent="0">
              <a:buNone/>
            </a:pPr>
            <a:endParaRPr lang="en-US" sz="24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6.1.4 </a:t>
            </a:r>
            <a:r>
              <a:rPr lang="en-US" altLang="el-GR" dirty="0" err="1">
                <a:solidFill>
                  <a:schemeClr val="bg1"/>
                </a:solidFill>
                <a:effectLst>
                  <a:outerShdw blurRad="38100" dist="38100" dir="2700000" algn="tl">
                    <a:srgbClr val="000000">
                      <a:alpha val="43137"/>
                    </a:srgbClr>
                  </a:outerShdw>
                </a:effectLst>
              </a:rPr>
              <a:t>Zielsetzung</a:t>
            </a:r>
            <a:endParaRPr lang="en-US" dirty="0">
              <a:solidFill>
                <a:schemeClr val="bg1"/>
              </a:solidFill>
              <a:effectLst>
                <a:outerShdw blurRad="38100" dist="38100" dir="2700000" algn="tl">
                  <a:srgbClr val="000000">
                    <a:alpha val="43137"/>
                  </a:srgbClr>
                </a:outerShdw>
              </a:effectLst>
            </a:endParaRPr>
          </a:p>
        </p:txBody>
      </p:sp>
      <p:sp>
        <p:nvSpPr>
          <p:cNvPr id="3" name="Ορθογώνιο 2">
            <a:extLst>
              <a:ext uri="{FF2B5EF4-FFF2-40B4-BE49-F238E27FC236}">
                <a16:creationId xmlns:a16="http://schemas.microsoft.com/office/drawing/2014/main" id="{8CEFF0C2-1E6C-14DD-38C5-63F6A8629BB3}"/>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30697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Technik: ‘‘SMART’’ </a:t>
            </a:r>
            <a:r>
              <a:rPr lang="en-GB" dirty="0" err="1"/>
              <a:t>Zielsetzung</a:t>
            </a:r>
            <a:endParaRPr lang="en-US" dirty="0"/>
          </a:p>
        </p:txBody>
      </p:sp>
      <p:sp>
        <p:nvSpPr>
          <p:cNvPr id="2" name="Θέση περιεχομένου 1"/>
          <p:cNvSpPr>
            <a:spLocks noGrp="1"/>
          </p:cNvSpPr>
          <p:nvPr>
            <p:ph sz="half" idx="2"/>
          </p:nvPr>
        </p:nvSpPr>
        <p:spPr>
          <a:xfrm>
            <a:off x="6627307" y="2079691"/>
            <a:ext cx="5099120" cy="4190480"/>
          </a:xfrm>
        </p:spPr>
        <p:txBody>
          <a:bodyPr>
            <a:noAutofit/>
          </a:bodyPr>
          <a:lstStyle/>
          <a:p>
            <a:pPr>
              <a:buClr>
                <a:srgbClr val="92D050"/>
              </a:buClr>
            </a:pPr>
            <a:r>
              <a:rPr lang="en-US" sz="2600" b="1" dirty="0" err="1">
                <a:solidFill>
                  <a:srgbClr val="92D050"/>
                </a:solidFill>
              </a:rPr>
              <a:t>S</a:t>
            </a:r>
            <a:r>
              <a:rPr lang="en-US" sz="2600" dirty="0" err="1">
                <a:solidFill>
                  <a:srgbClr val="92D050"/>
                </a:solidFill>
              </a:rPr>
              <a:t>pezifisch</a:t>
            </a:r>
            <a:r>
              <a:rPr lang="en-US" sz="2600" dirty="0">
                <a:solidFill>
                  <a:srgbClr val="92D050"/>
                </a:solidFill>
              </a:rPr>
              <a:t> (</a:t>
            </a:r>
            <a:r>
              <a:rPr lang="en-US" sz="2600" b="1" dirty="0">
                <a:solidFill>
                  <a:srgbClr val="92D050"/>
                </a:solidFill>
              </a:rPr>
              <a:t>S</a:t>
            </a:r>
            <a:r>
              <a:rPr lang="en-US" sz="2600" dirty="0">
                <a:solidFill>
                  <a:srgbClr val="92D050"/>
                </a:solidFill>
              </a:rPr>
              <a:t>pecific)</a:t>
            </a:r>
            <a:r>
              <a:rPr lang="en-US" sz="2600" dirty="0"/>
              <a:t/>
            </a:r>
            <a:br>
              <a:rPr lang="en-US" sz="2600" dirty="0"/>
            </a:br>
            <a:endParaRPr lang="en-US" sz="2600" dirty="0"/>
          </a:p>
          <a:p>
            <a:pPr>
              <a:buClr>
                <a:schemeClr val="accent1">
                  <a:lumMod val="60000"/>
                  <a:lumOff val="40000"/>
                </a:schemeClr>
              </a:buClr>
            </a:pPr>
            <a:r>
              <a:rPr lang="en-US" sz="2600" b="1" dirty="0" err="1">
                <a:solidFill>
                  <a:schemeClr val="accent1">
                    <a:lumMod val="60000"/>
                    <a:lumOff val="40000"/>
                  </a:schemeClr>
                </a:solidFill>
              </a:rPr>
              <a:t>M</a:t>
            </a:r>
            <a:r>
              <a:rPr lang="en-US" sz="2600" dirty="0" err="1">
                <a:solidFill>
                  <a:schemeClr val="accent1">
                    <a:lumMod val="60000"/>
                    <a:lumOff val="40000"/>
                  </a:schemeClr>
                </a:solidFill>
              </a:rPr>
              <a:t>essbar</a:t>
            </a:r>
            <a:r>
              <a:rPr lang="en-US" sz="2600" dirty="0">
                <a:solidFill>
                  <a:schemeClr val="accent1">
                    <a:lumMod val="60000"/>
                    <a:lumOff val="40000"/>
                  </a:schemeClr>
                </a:solidFill>
              </a:rPr>
              <a:t> (</a:t>
            </a:r>
            <a:r>
              <a:rPr lang="en-US" sz="2600" b="1" dirty="0">
                <a:solidFill>
                  <a:schemeClr val="accent1">
                    <a:lumMod val="60000"/>
                    <a:lumOff val="40000"/>
                  </a:schemeClr>
                </a:solidFill>
              </a:rPr>
              <a:t>M</a:t>
            </a:r>
            <a:r>
              <a:rPr lang="en-US" sz="2600" dirty="0">
                <a:solidFill>
                  <a:schemeClr val="accent1">
                    <a:lumMod val="60000"/>
                    <a:lumOff val="40000"/>
                  </a:schemeClr>
                </a:solidFill>
              </a:rPr>
              <a:t>easurable)</a:t>
            </a:r>
            <a:r>
              <a:rPr lang="en-US" sz="2600" dirty="0"/>
              <a:t/>
            </a:r>
            <a:br>
              <a:rPr lang="en-US" sz="2600" dirty="0"/>
            </a:br>
            <a:endParaRPr lang="en-US" sz="2600" dirty="0"/>
          </a:p>
          <a:p>
            <a:pPr>
              <a:buClr>
                <a:srgbClr val="ED7D31"/>
              </a:buClr>
            </a:pPr>
            <a:r>
              <a:rPr lang="en-US" sz="2600" b="1" dirty="0" err="1">
                <a:solidFill>
                  <a:srgbClr val="ED7D31"/>
                </a:solidFill>
              </a:rPr>
              <a:t>E</a:t>
            </a:r>
            <a:r>
              <a:rPr lang="en-US" sz="2600" dirty="0" err="1">
                <a:solidFill>
                  <a:srgbClr val="ED7D31"/>
                </a:solidFill>
              </a:rPr>
              <a:t>rreichbar</a:t>
            </a:r>
            <a:r>
              <a:rPr lang="en-US" sz="2600" dirty="0">
                <a:solidFill>
                  <a:srgbClr val="ED7D31"/>
                </a:solidFill>
              </a:rPr>
              <a:t> (</a:t>
            </a:r>
            <a:r>
              <a:rPr lang="en-US" sz="2600" b="1" dirty="0">
                <a:solidFill>
                  <a:srgbClr val="ED7D31"/>
                </a:solidFill>
              </a:rPr>
              <a:t>A</a:t>
            </a:r>
            <a:r>
              <a:rPr lang="en-US" sz="2600" dirty="0">
                <a:solidFill>
                  <a:srgbClr val="ED7D31"/>
                </a:solidFill>
              </a:rPr>
              <a:t>chievable-Attainable)</a:t>
            </a:r>
            <a:r>
              <a:rPr lang="en-US" sz="2600" dirty="0"/>
              <a:t/>
            </a:r>
            <a:br>
              <a:rPr lang="en-US" sz="2600" dirty="0"/>
            </a:br>
            <a:endParaRPr lang="en-US" sz="2600" dirty="0"/>
          </a:p>
          <a:p>
            <a:pPr>
              <a:buClr>
                <a:srgbClr val="9933FF"/>
              </a:buClr>
            </a:pPr>
            <a:r>
              <a:rPr lang="en-US" sz="2600" b="1" dirty="0">
                <a:solidFill>
                  <a:srgbClr val="9933FF"/>
                </a:solidFill>
              </a:rPr>
              <a:t>R</a:t>
            </a:r>
            <a:r>
              <a:rPr lang="en-US" sz="2600" dirty="0">
                <a:solidFill>
                  <a:srgbClr val="9933FF"/>
                </a:solidFill>
              </a:rPr>
              <a:t>elevant (</a:t>
            </a:r>
            <a:r>
              <a:rPr lang="en-US" sz="2600" b="1" dirty="0">
                <a:solidFill>
                  <a:srgbClr val="9933FF"/>
                </a:solidFill>
              </a:rPr>
              <a:t>R</a:t>
            </a:r>
            <a:r>
              <a:rPr lang="en-US" sz="2600" dirty="0">
                <a:solidFill>
                  <a:srgbClr val="9933FF"/>
                </a:solidFill>
              </a:rPr>
              <a:t>elevant)</a:t>
            </a:r>
            <a:r>
              <a:rPr lang="en-US" sz="2600" b="1" dirty="0"/>
              <a:t/>
            </a:r>
            <a:br>
              <a:rPr lang="en-US" sz="2600" b="1" dirty="0"/>
            </a:br>
            <a:endParaRPr lang="en-US" sz="2600" b="1" dirty="0"/>
          </a:p>
          <a:p>
            <a:pPr>
              <a:buClr>
                <a:srgbClr val="FF3399"/>
              </a:buClr>
            </a:pPr>
            <a:r>
              <a:rPr lang="en-US" sz="2600" b="1" dirty="0" err="1">
                <a:solidFill>
                  <a:srgbClr val="FF3399"/>
                </a:solidFill>
              </a:rPr>
              <a:t>R</a:t>
            </a:r>
            <a:r>
              <a:rPr lang="en-US" sz="2600" dirty="0" err="1">
                <a:solidFill>
                  <a:srgbClr val="FF3399"/>
                </a:solidFill>
              </a:rPr>
              <a:t>echtzeitig</a:t>
            </a:r>
            <a:r>
              <a:rPr lang="en-US" sz="2600" dirty="0">
                <a:solidFill>
                  <a:srgbClr val="FF3399"/>
                </a:solidFill>
              </a:rPr>
              <a:t> (</a:t>
            </a:r>
            <a:r>
              <a:rPr lang="en-US" sz="2600" b="1" dirty="0">
                <a:solidFill>
                  <a:srgbClr val="FF3399"/>
                </a:solidFill>
              </a:rPr>
              <a:t>T</a:t>
            </a:r>
            <a:r>
              <a:rPr lang="en-US" sz="2600" dirty="0">
                <a:solidFill>
                  <a:srgbClr val="FF3399"/>
                </a:solidFill>
              </a:rPr>
              <a:t>imely)</a:t>
            </a:r>
          </a:p>
        </p:txBody>
      </p:sp>
      <p:sp>
        <p:nvSpPr>
          <p:cNvPr id="7" name="Ορθογώνιο 1">
            <a:extLst>
              <a:ext uri="{FF2B5EF4-FFF2-40B4-BE49-F238E27FC236}">
                <a16:creationId xmlns:a16="http://schemas.microsoft.com/office/drawing/2014/main" id="{ED2F4DDC-EDFB-2077-F4D4-7EFCA890F8B7}"/>
              </a:ext>
            </a:extLst>
          </p:cNvPr>
          <p:cNvSpPr/>
          <p:nvPr/>
        </p:nvSpPr>
        <p:spPr>
          <a:xfrm>
            <a:off x="9752970" y="6394648"/>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err="1">
                <a:hlinkClick r:id="rId4"/>
              </a:rPr>
              <a:t>Pixabay</a:t>
            </a:r>
            <a:r>
              <a:rPr lang="en-US" sz="1200" dirty="0">
                <a:hlinkClick r:id="rId4"/>
              </a:rPr>
              <a:t> </a:t>
            </a:r>
            <a:r>
              <a:rPr lang="en-US" sz="1200" dirty="0" err="1">
                <a:hlinkClick r:id="rId4"/>
              </a:rPr>
              <a:t>Lizenz</a:t>
            </a:r>
            <a:endParaRPr lang="en-US" sz="1200"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6.1.4 </a:t>
            </a:r>
            <a:r>
              <a:rPr lang="en-US" altLang="el-GR" dirty="0" err="1">
                <a:solidFill>
                  <a:schemeClr val="bg1"/>
                </a:solidFill>
                <a:effectLst>
                  <a:outerShdw blurRad="38100" dist="38100" dir="2700000" algn="tl">
                    <a:srgbClr val="000000">
                      <a:alpha val="43137"/>
                    </a:srgbClr>
                  </a:outerShdw>
                </a:effectLst>
              </a:rPr>
              <a:t>Zielsetzung</a:t>
            </a:r>
            <a:endParaRPr lang="en-US" dirty="0">
              <a:solidFill>
                <a:schemeClr val="bg1"/>
              </a:solidFill>
              <a:effectLst>
                <a:outerShdw blurRad="38100" dist="38100" dir="2700000" algn="tl">
                  <a:srgbClr val="000000">
                    <a:alpha val="43137"/>
                  </a:srgbClr>
                </a:outerShdw>
              </a:effectLst>
            </a:endParaRPr>
          </a:p>
        </p:txBody>
      </p:sp>
      <p:pic>
        <p:nvPicPr>
          <p:cNvPr id="1026" name="Picture 2" descr="Free goals smart target illust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70" y="1995512"/>
            <a:ext cx="5564406" cy="4399135"/>
          </a:xfrm>
          <a:prstGeom prst="rect">
            <a:avLst/>
          </a:prstGeom>
          <a:noFill/>
          <a:extLst>
            <a:ext uri="{909E8E84-426E-40DD-AFC4-6F175D3DCCD1}">
              <a14:hiddenFill xmlns:a14="http://schemas.microsoft.com/office/drawing/2010/main">
                <a:solidFill>
                  <a:srgbClr val="FFFFFF"/>
                </a:solidFill>
              </a14:hiddenFill>
            </a:ext>
          </a:extLst>
        </p:spPr>
      </p:pic>
      <p:sp>
        <p:nvSpPr>
          <p:cNvPr id="11" name="Επεξήγηση με γραμμή 2 10"/>
          <p:cNvSpPr/>
          <p:nvPr/>
        </p:nvSpPr>
        <p:spPr>
          <a:xfrm>
            <a:off x="6069204" y="490829"/>
            <a:ext cx="5994977" cy="1017749"/>
          </a:xfrm>
          <a:prstGeom prst="borderCallout2">
            <a:avLst>
              <a:gd name="adj1" fmla="val 24179"/>
              <a:gd name="adj2" fmla="val -1236"/>
              <a:gd name="adj3" fmla="val 25117"/>
              <a:gd name="adj4" fmla="val -7853"/>
              <a:gd name="adj5" fmla="val 73252"/>
              <a:gd name="adj6" fmla="val -11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effectLst>
                  <a:outerShdw blurRad="38100" dist="38100" dir="2700000" algn="tl">
                    <a:srgbClr val="000000">
                      <a:alpha val="43137"/>
                    </a:srgbClr>
                  </a:outerShdw>
                </a:effectLst>
              </a:rPr>
              <a:t>Die Festlegung von SMART-Ernährungszielen hat sich als hilfreich erwiesen, um Menschen dabei zu unterstützen, ihren Lebensstil positiv und langfristig zu verändern.</a:t>
            </a:r>
            <a:endParaRPr lang="el-G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2365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C7091067-24F5-0B34-AB2E-A3D07D478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150" y="1414454"/>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D9382EF-5964-220F-4EA5-1D30527A5175}"/>
              </a:ext>
            </a:extLst>
          </p:cNvPr>
          <p:cNvSpPr txBox="1"/>
          <p:nvPr/>
        </p:nvSpPr>
        <p:spPr>
          <a:xfrm>
            <a:off x="6000589" y="6199679"/>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79999"/>
            <a:ext cx="10945742" cy="893179"/>
          </a:xfrm>
        </p:spPr>
        <p:txBody>
          <a:bodyPr>
            <a:normAutofit fontScale="90000"/>
          </a:bodyPr>
          <a:lstStyle/>
          <a:p>
            <a:pPr lvl="0"/>
            <a:r>
              <a:rPr lang="en-US" altLang="el-GR" sz="2000" dirty="0">
                <a:solidFill>
                  <a:srgbClr val="C01E24"/>
                </a:solidFill>
              </a:rPr>
              <a:t>6.1.5</a:t>
            </a:r>
            <a:r>
              <a:rPr lang="en-US" altLang="el-GR" dirty="0"/>
              <a:t/>
            </a:r>
            <a:br>
              <a:rPr lang="en-US" altLang="el-GR" dirty="0"/>
            </a:br>
            <a:r>
              <a:rPr lang="de-DE" dirty="0">
                <a:solidFill>
                  <a:srgbClr val="C01E24"/>
                </a:solidFill>
              </a:rPr>
              <a:t>Gesundheits-Apps zum Thema Ernährung und ihre Nützlichkeit</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0" y="2849843"/>
            <a:ext cx="6121095" cy="3470112"/>
          </a:xfrm>
        </p:spPr>
        <p:txBody>
          <a:bodyPr>
            <a:normAutofit/>
          </a:bodyPr>
          <a:lstStyle/>
          <a:p>
            <a:pPr>
              <a:lnSpc>
                <a:spcPct val="120000"/>
              </a:lnSpc>
            </a:pPr>
            <a:r>
              <a:rPr lang="de-DE" sz="2400" dirty="0"/>
              <a:t>Gründe für die Nutzung von Ernährungs-Apps zu erkennen. </a:t>
            </a:r>
          </a:p>
          <a:p>
            <a:pPr>
              <a:lnSpc>
                <a:spcPct val="120000"/>
              </a:lnSpc>
            </a:pPr>
            <a:r>
              <a:rPr lang="de-DE" sz="2400" dirty="0"/>
              <a:t>Sich mit den gängigsten Arten von Ernährungs-Apps vertraut machen.</a:t>
            </a:r>
          </a:p>
          <a:p>
            <a:pPr>
              <a:lnSpc>
                <a:spcPct val="120000"/>
              </a:lnSpc>
            </a:pPr>
            <a:r>
              <a:rPr lang="de-DE" sz="2400" dirty="0"/>
              <a:t>Die möglichen Funktionen von Ernährungs-Apps kennenlernen.</a:t>
            </a:r>
            <a:endParaRPr lang="el-GR" sz="2000" dirty="0"/>
          </a:p>
        </p:txBody>
      </p:sp>
    </p:spTree>
    <p:extLst>
      <p:ext uri="{BB962C8B-B14F-4D97-AF65-F5344CB8AC3E}">
        <p14:creationId xmlns:p14="http://schemas.microsoft.com/office/powerpoint/2010/main" val="4101063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1481926"/>
            <a:ext cx="11059692" cy="605096"/>
          </a:xfrm>
        </p:spPr>
        <p:txBody>
          <a:bodyPr>
            <a:noAutofit/>
          </a:bodyPr>
          <a:lstStyle/>
          <a:p>
            <a:r>
              <a:rPr lang="en-US" dirty="0" err="1"/>
              <a:t>Steigende</a:t>
            </a:r>
            <a:r>
              <a:rPr lang="en-US" dirty="0"/>
              <a:t> </a:t>
            </a:r>
            <a:r>
              <a:rPr lang="en-US" dirty="0" err="1"/>
              <a:t>Zahl</a:t>
            </a:r>
            <a:r>
              <a:rPr lang="en-US" dirty="0"/>
              <a:t> </a:t>
            </a:r>
            <a:r>
              <a:rPr lang="en-US" dirty="0" err="1"/>
              <a:t>verfügbarer</a:t>
            </a:r>
            <a:r>
              <a:rPr lang="en-US" dirty="0"/>
              <a:t> </a:t>
            </a:r>
            <a:r>
              <a:rPr lang="en-US" dirty="0" err="1"/>
              <a:t>Ernährungs</a:t>
            </a:r>
            <a:r>
              <a:rPr lang="en-US" dirty="0"/>
              <a:t>-Apps</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3" y="2087022"/>
            <a:ext cx="11059693" cy="4675229"/>
          </a:xfrm>
        </p:spPr>
        <p:txBody>
          <a:bodyPr>
            <a:normAutofit/>
          </a:bodyPr>
          <a:lstStyle/>
          <a:p>
            <a:r>
              <a:rPr lang="de-DE" sz="2200" dirty="0"/>
              <a:t>Aufgrund ihrer großen Anzahl und freien Verfügbarkeit </a:t>
            </a:r>
            <a:r>
              <a:rPr lang="en-US" sz="2200" dirty="0">
                <a:sym typeface="Wingdings" panose="05000000000000000000" pitchFamily="2" charset="2"/>
              </a:rPr>
              <a:t> </a:t>
            </a:r>
            <a:r>
              <a:rPr lang="de-DE" sz="2200" dirty="0"/>
              <a:t>Es ist schwierig zu verstehen, was diese Apps bieten und wie sie miteinander verglichen werden. </a:t>
            </a:r>
            <a:endParaRPr lang="en-US" sz="2200" dirty="0"/>
          </a:p>
          <a:p>
            <a:r>
              <a:rPr lang="de-DE" sz="2200" dirty="0"/>
              <a:t>Den Nutzern zufolge können Ernährungs-Apps für eine </a:t>
            </a:r>
            <a:r>
              <a:rPr lang="de-DE" sz="2200" b="1" dirty="0"/>
              <a:t>Vielzahl unterschiedlicher Ziele eingesetzt werden </a:t>
            </a:r>
            <a:r>
              <a:rPr lang="en-US" sz="2200" b="1" dirty="0"/>
              <a:t>:</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5614219" y="0"/>
            <a:ext cx="657778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a:t>
            </a:r>
            <a:r>
              <a:rPr lang="de-DE" altLang="el-GR" dirty="0">
                <a:solidFill>
                  <a:schemeClr val="bg1"/>
                </a:solidFill>
                <a:effectLst>
                  <a:outerShdw blurRad="38100" dist="38100" dir="2700000" algn="tl">
                    <a:srgbClr val="000000">
                      <a:alpha val="43137"/>
                    </a:srgbClr>
                  </a:outerShdw>
                </a:effectLst>
              </a:rPr>
              <a:t>Gesundheits-Apps zum Thema Ernährung und ihre Nützlichkeit</a:t>
            </a:r>
            <a:endParaRPr lang="en-US" dirty="0">
              <a:solidFill>
                <a:schemeClr val="bg1"/>
              </a:solidFill>
              <a:effectLst>
                <a:outerShdw blurRad="38100" dist="38100" dir="2700000" algn="tl">
                  <a:srgbClr val="000000">
                    <a:alpha val="43137"/>
                  </a:srgbClr>
                </a:outerShdw>
              </a:effectLst>
            </a:endParaRPr>
          </a:p>
        </p:txBody>
      </p:sp>
      <p:sp>
        <p:nvSpPr>
          <p:cNvPr id="2" name="Ορθογώνιο 1"/>
          <p:cNvSpPr/>
          <p:nvPr/>
        </p:nvSpPr>
        <p:spPr>
          <a:xfrm>
            <a:off x="1587997" y="3702756"/>
            <a:ext cx="8999697" cy="3155244"/>
          </a:xfrm>
          <a:prstGeom prst="rect">
            <a:avLst/>
          </a:prstGeom>
          <a:gradFill flip="none" rotWithShape="1">
            <a:gsLst>
              <a:gs pos="0">
                <a:schemeClr val="accent5">
                  <a:lumMod val="67000"/>
                </a:schemeClr>
              </a:gs>
              <a:gs pos="65000">
                <a:schemeClr val="accent5">
                  <a:lumMod val="97000"/>
                  <a:lumOff val="3000"/>
                </a:schemeClr>
              </a:gs>
              <a:gs pos="100000">
                <a:schemeClr val="accent5">
                  <a:lumMod val="60000"/>
                  <a:lumOff val="4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tIns="72000" bIns="72000" numCol="2" spcCol="540000" rtlCol="0" anchor="ctr"/>
          <a:lstStyle/>
          <a:p>
            <a:pPr marL="450850" indent="-450850">
              <a:buClr>
                <a:schemeClr val="bg1"/>
              </a:buClr>
              <a:buFont typeface="Wingdings 2" panose="05020102010507070707" pitchFamily="18" charset="2"/>
              <a:buChar char=""/>
            </a:pPr>
            <a:r>
              <a:rPr lang="en-US" sz="2000" dirty="0" err="1">
                <a:solidFill>
                  <a:schemeClr val="bg1"/>
                </a:solidFill>
                <a:effectLst>
                  <a:outerShdw blurRad="38100" dist="38100" dir="2700000" algn="tl">
                    <a:srgbClr val="000000">
                      <a:alpha val="43137"/>
                    </a:srgbClr>
                  </a:outerShdw>
                </a:effectLst>
              </a:rPr>
              <a:t>Gewichtszunahme</a:t>
            </a:r>
            <a:r>
              <a:rPr lang="en-US" sz="2000" dirty="0">
                <a:solidFill>
                  <a:schemeClr val="bg1"/>
                </a:solidFill>
                <a:effectLst>
                  <a:outerShdw blurRad="38100" dist="38100" dir="2700000" algn="tl">
                    <a:srgbClr val="000000">
                      <a:alpha val="43137"/>
                    </a:srgbClr>
                  </a:outerShdw>
                </a:effectLst>
              </a:rPr>
              <a:t>/-</a:t>
            </a:r>
            <a:r>
              <a:rPr lang="en-US" sz="2000" dirty="0" err="1">
                <a:solidFill>
                  <a:schemeClr val="bg1"/>
                </a:solidFill>
                <a:effectLst>
                  <a:outerShdw blurRad="38100" dist="38100" dir="2700000" algn="tl">
                    <a:srgbClr val="000000">
                      <a:alpha val="43137"/>
                    </a:srgbClr>
                  </a:outerShdw>
                </a:effectLst>
              </a:rPr>
              <a:t>abnahme</a:t>
            </a:r>
            <a:endParaRPr lang="en-US" sz="2000" dirty="0">
              <a:solidFill>
                <a:schemeClr val="bg1"/>
              </a:solidFill>
              <a:effectLst>
                <a:outerShdw blurRad="38100" dist="38100" dir="2700000" algn="tl">
                  <a:srgbClr val="000000">
                    <a:alpha val="43137"/>
                  </a:srgbClr>
                </a:outerShdw>
              </a:effectLst>
            </a:endParaRPr>
          </a:p>
          <a:p>
            <a:pPr marL="450850" indent="-450850">
              <a:buClr>
                <a:schemeClr val="bg1"/>
              </a:buClr>
              <a:buFont typeface="Wingdings 2" panose="05020102010507070707" pitchFamily="18" charset="2"/>
              <a:buChar char=""/>
            </a:pPr>
            <a:r>
              <a:rPr lang="de-DE" sz="2000" dirty="0">
                <a:solidFill>
                  <a:schemeClr val="bg1"/>
                </a:solidFill>
                <a:effectLst>
                  <a:outerShdw blurRad="38100" dist="38100" dir="2700000" algn="tl">
                    <a:srgbClr val="000000">
                      <a:alpha val="43137"/>
                    </a:srgbClr>
                  </a:outerShdw>
                </a:effectLst>
              </a:rPr>
              <a:t>die Unterstützung bei medizinischen oder gesundheitsbezogenen Entscheidungen benötigen</a:t>
            </a:r>
          </a:p>
          <a:p>
            <a:pPr marL="450850" indent="-450850">
              <a:buClr>
                <a:schemeClr val="bg1"/>
              </a:buClr>
              <a:buFont typeface="Wingdings 2" panose="05020102010507070707" pitchFamily="18" charset="2"/>
              <a:buChar char=""/>
            </a:pPr>
            <a:r>
              <a:rPr lang="en-US" sz="2000" dirty="0" err="1">
                <a:solidFill>
                  <a:schemeClr val="bg1"/>
                </a:solidFill>
                <a:effectLst>
                  <a:outerShdw blurRad="38100" dist="38100" dir="2700000" algn="tl">
                    <a:srgbClr val="000000">
                      <a:alpha val="43137"/>
                    </a:srgbClr>
                  </a:outerShdw>
                </a:effectLst>
              </a:rPr>
              <a:t>Heilung</a:t>
            </a:r>
            <a:r>
              <a:rPr lang="en-US" sz="2000" dirty="0">
                <a:solidFill>
                  <a:schemeClr val="bg1"/>
                </a:solidFill>
                <a:effectLst>
                  <a:outerShdw blurRad="38100" dist="38100" dir="2700000" algn="tl">
                    <a:srgbClr val="000000">
                      <a:alpha val="43137"/>
                    </a:srgbClr>
                  </a:outerShdw>
                </a:effectLst>
              </a:rPr>
              <a:t>/</a:t>
            </a:r>
            <a:r>
              <a:rPr lang="en-US" sz="2000" dirty="0" err="1">
                <a:solidFill>
                  <a:schemeClr val="bg1"/>
                </a:solidFill>
                <a:effectLst>
                  <a:outerShdw blurRad="38100" dist="38100" dir="2700000" algn="tl">
                    <a:srgbClr val="000000">
                      <a:alpha val="43137"/>
                    </a:srgbClr>
                  </a:outerShdw>
                </a:effectLst>
              </a:rPr>
              <a:t>Verwaltung</a:t>
            </a:r>
            <a:r>
              <a:rPr lang="en-US" sz="2000" dirty="0">
                <a:solidFill>
                  <a:schemeClr val="bg1"/>
                </a:solidFill>
                <a:effectLst>
                  <a:outerShdw blurRad="38100" dist="38100" dir="2700000" algn="tl">
                    <a:srgbClr val="000000">
                      <a:alpha val="43137"/>
                    </a:srgbClr>
                  </a:outerShdw>
                </a:effectLst>
              </a:rPr>
              <a:t> </a:t>
            </a:r>
            <a:r>
              <a:rPr lang="en-US" sz="2000" dirty="0" err="1">
                <a:solidFill>
                  <a:schemeClr val="bg1"/>
                </a:solidFill>
                <a:effectLst>
                  <a:outerShdw blurRad="38100" dist="38100" dir="2700000" algn="tl">
                    <a:srgbClr val="000000">
                      <a:alpha val="43137"/>
                    </a:srgbClr>
                  </a:outerShdw>
                </a:effectLst>
              </a:rPr>
              <a:t>eines</a:t>
            </a:r>
            <a:r>
              <a:rPr lang="en-US" sz="2000" dirty="0">
                <a:solidFill>
                  <a:schemeClr val="bg1"/>
                </a:solidFill>
                <a:effectLst>
                  <a:outerShdw blurRad="38100" dist="38100" dir="2700000" algn="tl">
                    <a:srgbClr val="000000">
                      <a:alpha val="43137"/>
                    </a:srgbClr>
                  </a:outerShdw>
                </a:effectLst>
              </a:rPr>
              <a:t> </a:t>
            </a:r>
            <a:r>
              <a:rPr lang="en-US" sz="2000" dirty="0" err="1">
                <a:solidFill>
                  <a:schemeClr val="bg1"/>
                </a:solidFill>
                <a:effectLst>
                  <a:outerShdw blurRad="38100" dist="38100" dir="2700000" algn="tl">
                    <a:srgbClr val="000000">
                      <a:alpha val="43137"/>
                    </a:srgbClr>
                  </a:outerShdw>
                </a:effectLst>
              </a:rPr>
              <a:t>Zustands</a:t>
            </a:r>
            <a:endParaRPr lang="en-US" sz="2000" dirty="0">
              <a:solidFill>
                <a:schemeClr val="bg1"/>
              </a:solidFill>
              <a:effectLst>
                <a:outerShdw blurRad="38100" dist="38100" dir="2700000" algn="tl">
                  <a:srgbClr val="000000">
                    <a:alpha val="43137"/>
                  </a:srgbClr>
                </a:outerShdw>
              </a:effectLst>
            </a:endParaRPr>
          </a:p>
          <a:p>
            <a:pPr marL="450850" indent="-450850">
              <a:buClr>
                <a:schemeClr val="bg1"/>
              </a:buClr>
              <a:buFont typeface="Wingdings 2" panose="05020102010507070707" pitchFamily="18" charset="2"/>
              <a:buChar char=""/>
            </a:pPr>
            <a:r>
              <a:rPr lang="en-US" sz="2000" dirty="0">
                <a:solidFill>
                  <a:schemeClr val="bg1"/>
                </a:solidFill>
                <a:effectLst>
                  <a:outerShdw blurRad="38100" dist="38100" dir="2700000" algn="tl">
                    <a:srgbClr val="000000">
                      <a:alpha val="43137"/>
                    </a:srgbClr>
                  </a:outerShdw>
                </a:effectLst>
              </a:rPr>
              <a:t>die </a:t>
            </a:r>
            <a:r>
              <a:rPr lang="en-US" sz="2000" dirty="0" err="1">
                <a:solidFill>
                  <a:schemeClr val="bg1"/>
                </a:solidFill>
                <a:effectLst>
                  <a:outerShdw blurRad="38100" dist="38100" dir="2700000" algn="tl">
                    <a:srgbClr val="000000">
                      <a:alpha val="43137"/>
                    </a:srgbClr>
                  </a:outerShdw>
                </a:effectLst>
              </a:rPr>
              <a:t>Durchführung</a:t>
            </a:r>
            <a:r>
              <a:rPr lang="en-US" sz="2000" dirty="0">
                <a:solidFill>
                  <a:schemeClr val="bg1"/>
                </a:solidFill>
                <a:effectLst>
                  <a:outerShdw blurRad="38100" dist="38100" dir="2700000" algn="tl">
                    <a:srgbClr val="000000">
                      <a:alpha val="43137"/>
                    </a:srgbClr>
                  </a:outerShdw>
                </a:effectLst>
              </a:rPr>
              <a:t> </a:t>
            </a:r>
            <a:r>
              <a:rPr lang="en-US" sz="2000" dirty="0" err="1">
                <a:solidFill>
                  <a:schemeClr val="bg1"/>
                </a:solidFill>
                <a:effectLst>
                  <a:outerShdw blurRad="38100" dist="38100" dir="2700000" algn="tl">
                    <a:srgbClr val="000000">
                      <a:alpha val="43137"/>
                    </a:srgbClr>
                  </a:outerShdw>
                </a:effectLst>
              </a:rPr>
              <a:t>eines</a:t>
            </a:r>
            <a:r>
              <a:rPr lang="en-US" sz="2000" dirty="0">
                <a:solidFill>
                  <a:schemeClr val="bg1"/>
                </a:solidFill>
                <a:effectLst>
                  <a:outerShdw blurRad="38100" dist="38100" dir="2700000" algn="tl">
                    <a:srgbClr val="000000">
                      <a:alpha val="43137"/>
                    </a:srgbClr>
                  </a:outerShdw>
                </a:effectLst>
              </a:rPr>
              <a:t> </a:t>
            </a:r>
            <a:r>
              <a:rPr lang="en-US" sz="2000" dirty="0" err="1">
                <a:solidFill>
                  <a:schemeClr val="bg1"/>
                </a:solidFill>
                <a:effectLst>
                  <a:outerShdw blurRad="38100" dist="38100" dir="2700000" algn="tl">
                    <a:srgbClr val="000000">
                      <a:alpha val="43137"/>
                    </a:srgbClr>
                  </a:outerShdw>
                </a:effectLst>
              </a:rPr>
              <a:t>Behandlungsplans</a:t>
            </a:r>
            <a:endParaRPr lang="en-US" sz="2000" dirty="0">
              <a:solidFill>
                <a:schemeClr val="bg1"/>
              </a:solidFill>
              <a:effectLst>
                <a:outerShdw blurRad="38100" dist="38100" dir="2700000" algn="tl">
                  <a:srgbClr val="000000">
                    <a:alpha val="43137"/>
                  </a:srgbClr>
                </a:outerShdw>
              </a:effectLst>
            </a:endParaRPr>
          </a:p>
          <a:p>
            <a:pPr marL="450850" indent="-450850">
              <a:buClr>
                <a:schemeClr val="bg1"/>
              </a:buClr>
              <a:buFont typeface="Wingdings 2" panose="05020102010507070707" pitchFamily="18" charset="2"/>
              <a:buChar char=""/>
            </a:pPr>
            <a:r>
              <a:rPr lang="en-US" sz="2000" dirty="0" err="1">
                <a:solidFill>
                  <a:schemeClr val="bg1"/>
                </a:solidFill>
                <a:effectLst>
                  <a:outerShdw blurRad="38100" dist="38100" dir="2700000" algn="tl">
                    <a:srgbClr val="000000">
                      <a:alpha val="43137"/>
                    </a:srgbClr>
                  </a:outerShdw>
                </a:effectLst>
              </a:rPr>
              <a:t>gesünder</a:t>
            </a:r>
            <a:r>
              <a:rPr lang="en-US" sz="2000" dirty="0">
                <a:solidFill>
                  <a:schemeClr val="bg1"/>
                </a:solidFill>
                <a:effectLst>
                  <a:outerShdw blurRad="38100" dist="38100" dir="2700000" algn="tl">
                    <a:srgbClr val="000000">
                      <a:alpha val="43137"/>
                    </a:srgbClr>
                  </a:outerShdw>
                </a:effectLst>
              </a:rPr>
              <a:t> </a:t>
            </a:r>
            <a:r>
              <a:rPr lang="en-US" sz="2000" dirty="0" err="1">
                <a:solidFill>
                  <a:schemeClr val="bg1"/>
                </a:solidFill>
                <a:effectLst>
                  <a:outerShdw blurRad="38100" dist="38100" dir="2700000" algn="tl">
                    <a:srgbClr val="000000">
                      <a:alpha val="43137"/>
                    </a:srgbClr>
                  </a:outerShdw>
                </a:effectLst>
              </a:rPr>
              <a:t>essen</a:t>
            </a:r>
            <a:endParaRPr lang="en-US" sz="2000" dirty="0">
              <a:solidFill>
                <a:schemeClr val="bg1"/>
              </a:solidFill>
              <a:effectLst>
                <a:outerShdw blurRad="38100" dist="38100" dir="2700000" algn="tl">
                  <a:srgbClr val="000000">
                    <a:alpha val="43137"/>
                  </a:srgbClr>
                </a:outerShdw>
              </a:effectLst>
            </a:endParaRPr>
          </a:p>
          <a:p>
            <a:pPr marL="450850" indent="-450850">
              <a:buClr>
                <a:schemeClr val="bg1"/>
              </a:buClr>
              <a:buFont typeface="Wingdings 2" panose="05020102010507070707" pitchFamily="18" charset="2"/>
              <a:buChar char=""/>
            </a:pPr>
            <a:r>
              <a:rPr lang="en-US" sz="2000" dirty="0" err="1">
                <a:solidFill>
                  <a:schemeClr val="bg1"/>
                </a:solidFill>
                <a:effectLst>
                  <a:outerShdw blurRad="38100" dist="38100" dir="2700000" algn="tl">
                    <a:srgbClr val="000000">
                      <a:alpha val="43137"/>
                    </a:srgbClr>
                  </a:outerShdw>
                </a:effectLst>
              </a:rPr>
              <a:t>Selbstkontrolle</a:t>
            </a:r>
            <a:endParaRPr lang="en-US" sz="2000" dirty="0">
              <a:solidFill>
                <a:schemeClr val="bg1"/>
              </a:solidFill>
              <a:effectLst>
                <a:outerShdw blurRad="38100" dist="38100" dir="2700000" algn="tl">
                  <a:srgbClr val="000000">
                    <a:alpha val="43137"/>
                  </a:srgbClr>
                </a:outerShdw>
              </a:effectLst>
            </a:endParaRPr>
          </a:p>
          <a:p>
            <a:pPr marL="450850" indent="-450850">
              <a:buClr>
                <a:schemeClr val="bg1"/>
              </a:buClr>
              <a:buFont typeface="Wingdings 2" panose="05020102010507070707" pitchFamily="18" charset="2"/>
              <a:buChar char=""/>
            </a:pPr>
            <a:r>
              <a:rPr lang="en-US" sz="2000" dirty="0" err="1">
                <a:solidFill>
                  <a:schemeClr val="bg1"/>
                </a:solidFill>
                <a:effectLst>
                  <a:outerShdw blurRad="38100" dist="38100" dir="2700000" algn="tl">
                    <a:srgbClr val="000000">
                      <a:alpha val="43137"/>
                    </a:srgbClr>
                  </a:outerShdw>
                </a:effectLst>
              </a:rPr>
              <a:t>mehr</a:t>
            </a:r>
            <a:r>
              <a:rPr lang="en-US" sz="2000" dirty="0">
                <a:solidFill>
                  <a:schemeClr val="bg1"/>
                </a:solidFill>
                <a:effectLst>
                  <a:outerShdw blurRad="38100" dist="38100" dir="2700000" algn="tl">
                    <a:srgbClr val="000000">
                      <a:alpha val="43137"/>
                    </a:srgbClr>
                  </a:outerShdw>
                </a:effectLst>
              </a:rPr>
              <a:t> </a:t>
            </a:r>
            <a:r>
              <a:rPr lang="en-US" sz="2000" dirty="0" err="1">
                <a:solidFill>
                  <a:schemeClr val="bg1"/>
                </a:solidFill>
                <a:effectLst>
                  <a:outerShdw blurRad="38100" dist="38100" dir="2700000" algn="tl">
                    <a:srgbClr val="000000">
                      <a:alpha val="43137"/>
                    </a:srgbClr>
                  </a:outerShdw>
                </a:effectLst>
              </a:rPr>
              <a:t>Achtsamkeit</a:t>
            </a:r>
            <a:r>
              <a:rPr lang="en-US" sz="2000" dirty="0">
                <a:solidFill>
                  <a:schemeClr val="bg1"/>
                </a:solidFill>
                <a:effectLst>
                  <a:outerShdw blurRad="38100" dist="38100" dir="2700000" algn="tl">
                    <a:srgbClr val="000000">
                      <a:alpha val="43137"/>
                    </a:srgbClr>
                  </a:outerShdw>
                </a:effectLst>
              </a:rPr>
              <a:t>/</a:t>
            </a:r>
            <a:r>
              <a:rPr lang="en-US" sz="2000" dirty="0" err="1">
                <a:solidFill>
                  <a:schemeClr val="bg1"/>
                </a:solidFill>
                <a:effectLst>
                  <a:outerShdw blurRad="38100" dist="38100" dir="2700000" algn="tl">
                    <a:srgbClr val="000000">
                      <a:alpha val="43137"/>
                    </a:srgbClr>
                  </a:outerShdw>
                </a:effectLst>
              </a:rPr>
              <a:t>Gleichgewicht</a:t>
            </a:r>
            <a:r>
              <a:rPr lang="en-US" sz="2000" dirty="0">
                <a:solidFill>
                  <a:schemeClr val="bg1"/>
                </a:solidFill>
                <a:effectLst>
                  <a:outerShdw blurRad="38100" dist="38100" dir="2700000" algn="tl">
                    <a:srgbClr val="000000">
                      <a:alpha val="43137"/>
                    </a:srgbClr>
                  </a:outerShdw>
                </a:effectLst>
              </a:rPr>
              <a:t> </a:t>
            </a:r>
            <a:r>
              <a:rPr lang="en-US" sz="2000" dirty="0" err="1">
                <a:solidFill>
                  <a:schemeClr val="bg1"/>
                </a:solidFill>
                <a:effectLst>
                  <a:outerShdw blurRad="38100" dist="38100" dir="2700000" algn="tl">
                    <a:srgbClr val="000000">
                      <a:alpha val="43137"/>
                    </a:srgbClr>
                  </a:outerShdw>
                </a:effectLst>
              </a:rPr>
              <a:t>finden</a:t>
            </a:r>
            <a:endParaRPr lang="en-US" sz="2000" dirty="0">
              <a:solidFill>
                <a:schemeClr val="bg1"/>
              </a:solidFill>
              <a:effectLst>
                <a:outerShdw blurRad="38100" dist="38100" dir="2700000" algn="tl">
                  <a:srgbClr val="000000">
                    <a:alpha val="43137"/>
                  </a:srgbClr>
                </a:outerShdw>
              </a:effectLst>
            </a:endParaRPr>
          </a:p>
          <a:p>
            <a:pPr marL="450850" indent="-450850">
              <a:buClr>
                <a:schemeClr val="bg1"/>
              </a:buClr>
              <a:buFont typeface="Wingdings 2" panose="05020102010507070707" pitchFamily="18" charset="2"/>
              <a:buChar char=""/>
            </a:pPr>
            <a:r>
              <a:rPr lang="en-US" sz="2000" dirty="0" err="1">
                <a:solidFill>
                  <a:schemeClr val="bg1"/>
                </a:solidFill>
                <a:effectLst>
                  <a:outerShdw blurRad="38100" dist="38100" dir="2700000" algn="tl">
                    <a:srgbClr val="000000">
                      <a:alpha val="43137"/>
                    </a:srgbClr>
                  </a:outerShdw>
                </a:effectLst>
              </a:rPr>
              <a:t>Wissenszuwachs</a:t>
            </a:r>
            <a:endParaRPr lang="en-US" sz="2000" dirty="0">
              <a:solidFill>
                <a:schemeClr val="bg1"/>
              </a:solidFill>
              <a:effectLst>
                <a:outerShdw blurRad="38100" dist="38100" dir="2700000" algn="tl">
                  <a:srgbClr val="000000">
                    <a:alpha val="43137"/>
                  </a:srgbClr>
                </a:outerShdw>
              </a:effectLst>
            </a:endParaRPr>
          </a:p>
          <a:p>
            <a:pPr marL="450850" indent="-450850">
              <a:buClr>
                <a:schemeClr val="bg1"/>
              </a:buClr>
              <a:buFont typeface="Wingdings 2" panose="05020102010507070707" pitchFamily="18" charset="2"/>
              <a:buChar char=""/>
            </a:pPr>
            <a:r>
              <a:rPr lang="en-US" sz="2000" dirty="0" err="1">
                <a:solidFill>
                  <a:schemeClr val="bg1"/>
                </a:solidFill>
                <a:effectLst>
                  <a:outerShdw blurRad="38100" dist="38100" dir="2700000" algn="tl">
                    <a:srgbClr val="000000">
                      <a:alpha val="43137"/>
                    </a:srgbClr>
                  </a:outerShdw>
                </a:effectLst>
              </a:rPr>
              <a:t>Auslöser</a:t>
            </a:r>
            <a:r>
              <a:rPr lang="en-US" sz="2000" dirty="0">
                <a:solidFill>
                  <a:schemeClr val="bg1"/>
                </a:solidFill>
                <a:effectLst>
                  <a:outerShdw blurRad="38100" dist="38100" dir="2700000" algn="tl">
                    <a:srgbClr val="000000">
                      <a:alpha val="43137"/>
                    </a:srgbClr>
                  </a:outerShdw>
                </a:effectLst>
              </a:rPr>
              <a:t> </a:t>
            </a:r>
            <a:r>
              <a:rPr lang="en-US" sz="2000" dirty="0" err="1">
                <a:solidFill>
                  <a:schemeClr val="bg1"/>
                </a:solidFill>
                <a:effectLst>
                  <a:outerShdw blurRad="38100" dist="38100" dir="2700000" algn="tl">
                    <a:srgbClr val="000000">
                      <a:alpha val="43137"/>
                    </a:srgbClr>
                  </a:outerShdw>
                </a:effectLst>
              </a:rPr>
              <a:t>finden</a:t>
            </a:r>
            <a:endParaRPr lang="en-US" sz="2000" dirty="0">
              <a:solidFill>
                <a:schemeClr val="bg1"/>
              </a:solidFill>
              <a:effectLst>
                <a:outerShdw blurRad="38100" dist="38100" dir="2700000" algn="tl">
                  <a:srgbClr val="000000">
                    <a:alpha val="43137"/>
                  </a:srgbClr>
                </a:outerShdw>
              </a:effectLst>
            </a:endParaRPr>
          </a:p>
          <a:p>
            <a:pPr marL="450850" indent="-450850">
              <a:buClr>
                <a:schemeClr val="bg1"/>
              </a:buClr>
              <a:buFont typeface="Wingdings 2" panose="05020102010507070707" pitchFamily="18" charset="2"/>
              <a:buChar char=""/>
            </a:pPr>
            <a:r>
              <a:rPr lang="de-DE" sz="2000" dirty="0">
                <a:solidFill>
                  <a:schemeClr val="bg1"/>
                </a:solidFill>
                <a:effectLst>
                  <a:outerShdw blurRad="38100" dist="38100" dir="2700000" algn="tl">
                    <a:srgbClr val="000000">
                      <a:alpha val="43137"/>
                    </a:srgbClr>
                  </a:outerShdw>
                </a:effectLst>
              </a:rPr>
              <a:t>auch in anderen Lebensbereichen (z. B. Maximierung der Arbeits-/Sportleistung)</a:t>
            </a:r>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2779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de-DE" dirty="0"/>
              <a:t>Die gängigsten Arten von Ernährungs-Apps</a:t>
            </a:r>
            <a:endParaRPr lang="el-GR" dirty="0"/>
          </a:p>
        </p:txBody>
      </p:sp>
      <p:sp>
        <p:nvSpPr>
          <p:cNvPr id="5" name="Θέση περιεχομένου 4"/>
          <p:cNvSpPr>
            <a:spLocks noGrp="1"/>
          </p:cNvSpPr>
          <p:nvPr>
            <p:ph sz="half" idx="1"/>
          </p:nvPr>
        </p:nvSpPr>
        <p:spPr>
          <a:xfrm>
            <a:off x="332219" y="1800000"/>
            <a:ext cx="5154181" cy="4893408"/>
          </a:xfrm>
        </p:spPr>
        <p:txBody>
          <a:bodyPr>
            <a:normAutofit/>
          </a:bodyPr>
          <a:lstStyle/>
          <a:p>
            <a:pPr fontAlgn="base"/>
            <a:r>
              <a:rPr lang="de-DE" dirty="0"/>
              <a:t>Kalorientracker/Ernährungstracking/ Ernährungstagebuchprogramme</a:t>
            </a:r>
          </a:p>
          <a:p>
            <a:pPr fontAlgn="base"/>
            <a:r>
              <a:rPr lang="de-DE" dirty="0"/>
              <a:t>Makronährstoff- und Mikronährstofftracking</a:t>
            </a:r>
          </a:p>
          <a:p>
            <a:pPr fontAlgn="base"/>
            <a:r>
              <a:rPr lang="de-DE" dirty="0"/>
              <a:t>Diätbedingte Besonderheiten </a:t>
            </a:r>
            <a:endParaRPr lang="en-GB" dirty="0"/>
          </a:p>
          <a:p>
            <a:pPr lvl="1" fontAlgn="base">
              <a:buFont typeface="Arial" panose="020B0604020202020204" pitchFamily="34" charset="0"/>
              <a:buChar char="•"/>
            </a:pPr>
            <a:r>
              <a:rPr lang="de-DE" dirty="0"/>
              <a:t>z. B. vegane Ernährung, Kohlenhydratzählung für Menschen mit Typ-2-Diabetes, Gewichtsabnahme, natriumarme Ernährung, Ernährung in Schwangerschaft und Stillzeit, Ernährung von Kindern usw.</a:t>
            </a:r>
            <a:endParaRPr lang="en-GB" dirty="0"/>
          </a:p>
        </p:txBody>
      </p:sp>
      <p:sp>
        <p:nvSpPr>
          <p:cNvPr id="6" name="Θέση περιεχομένου 5"/>
          <p:cNvSpPr>
            <a:spLocks noGrp="1"/>
          </p:cNvSpPr>
          <p:nvPr>
            <p:ph sz="half" idx="2"/>
          </p:nvPr>
        </p:nvSpPr>
        <p:spPr>
          <a:xfrm>
            <a:off x="7177151" y="1783306"/>
            <a:ext cx="4777425" cy="4893408"/>
          </a:xfrm>
        </p:spPr>
        <p:txBody>
          <a:bodyPr>
            <a:normAutofit/>
          </a:bodyPr>
          <a:lstStyle/>
          <a:p>
            <a:pPr fontAlgn="base"/>
            <a:r>
              <a:rPr lang="de-DE" dirty="0"/>
              <a:t>Restaurant- und Lebensmittelfinder</a:t>
            </a:r>
          </a:p>
          <a:p>
            <a:pPr fontAlgn="base"/>
            <a:r>
              <a:rPr lang="de-DE" dirty="0"/>
              <a:t>Lebensmittelallergien und Lebensmittelunverträglichkeiten</a:t>
            </a:r>
          </a:p>
          <a:p>
            <a:pPr fontAlgn="base"/>
            <a:r>
              <a:rPr lang="de-DE" dirty="0"/>
              <a:t>Flüssigkeitszufuhr</a:t>
            </a:r>
          </a:p>
          <a:p>
            <a:pPr fontAlgn="base"/>
            <a:r>
              <a:rPr lang="de-DE" dirty="0"/>
              <a:t>Einkaufen und Geldsparen</a:t>
            </a:r>
          </a:p>
          <a:p>
            <a:pPr fontAlgn="base"/>
            <a:r>
              <a:rPr lang="de-DE" dirty="0"/>
              <a:t>Ernährungsberatung und -erziehung</a:t>
            </a:r>
          </a:p>
          <a:p>
            <a:pPr fontAlgn="base"/>
            <a:r>
              <a:rPr lang="de-DE" dirty="0"/>
              <a:t>Achtsamkeit/Intuitives Essen</a:t>
            </a:r>
          </a:p>
          <a:p>
            <a:pPr fontAlgn="base"/>
            <a:r>
              <a:rPr lang="de-DE" dirty="0"/>
              <a:t>Rezepterstellung oder Mahlzeitenplanung</a:t>
            </a:r>
            <a:endParaRPr lang="en-GB" dirty="0"/>
          </a:p>
        </p:txBody>
      </p:sp>
      <p:pic>
        <p:nvPicPr>
          <p:cNvPr id="2050" name="Picture 2" descr="Free laptop tablet smartphone vector">
            <a:extLst>
              <a:ext uri="{FF2B5EF4-FFF2-40B4-BE49-F238E27FC236}">
                <a16:creationId xmlns:a16="http://schemas.microsoft.com/office/drawing/2014/main" id="{F8481135-AC2F-D30E-DD62-57D5275D3E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45" t="36585" b="14850"/>
          <a:stretch/>
        </p:blipFill>
        <p:spPr bwMode="auto">
          <a:xfrm rot="706385">
            <a:off x="5300133" y="1948744"/>
            <a:ext cx="1591734" cy="296051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47F27D70-5F86-ED47-C600-634800992CDE}"/>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7" name="Ορθογώνιο 7">
            <a:extLst>
              <a:ext uri="{FF2B5EF4-FFF2-40B4-BE49-F238E27FC236}">
                <a16:creationId xmlns:a16="http://schemas.microsoft.com/office/drawing/2014/main" id="{56222A56-7E10-BE49-32B1-ADD16F1E581C}"/>
              </a:ext>
            </a:extLst>
          </p:cNvPr>
          <p:cNvSpPr/>
          <p:nvPr/>
        </p:nvSpPr>
        <p:spPr>
          <a:xfrm>
            <a:off x="5614219" y="0"/>
            <a:ext cx="657778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a:t>
            </a:r>
            <a:r>
              <a:rPr lang="de-DE" altLang="el-GR" dirty="0">
                <a:solidFill>
                  <a:schemeClr val="bg1"/>
                </a:solidFill>
                <a:effectLst>
                  <a:outerShdw blurRad="38100" dist="38100" dir="2700000" algn="tl">
                    <a:srgbClr val="000000">
                      <a:alpha val="43137"/>
                    </a:srgbClr>
                  </a:outerShdw>
                </a:effectLst>
              </a:rPr>
              <a:t>Gesundheits-Apps zum Thema Ernährung und ihre Nützlichkeit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2333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err="1"/>
              <a:t>Mögliche</a:t>
            </a:r>
            <a:r>
              <a:rPr lang="en-GB" dirty="0"/>
              <a:t> </a:t>
            </a:r>
            <a:r>
              <a:rPr lang="en-GB" dirty="0" err="1"/>
              <a:t>Funktionen</a:t>
            </a:r>
            <a:r>
              <a:rPr lang="en-GB" dirty="0"/>
              <a:t> von </a:t>
            </a:r>
            <a:r>
              <a:rPr lang="en-GB" dirty="0" err="1"/>
              <a:t>Ernährungs</a:t>
            </a:r>
            <a:r>
              <a:rPr lang="en-GB" dirty="0"/>
              <a:t>-Apps </a:t>
            </a:r>
            <a:endParaRPr lang="en-US" dirty="0"/>
          </a:p>
        </p:txBody>
      </p:sp>
      <p:sp>
        <p:nvSpPr>
          <p:cNvPr id="2" name="Ορθογώνιο 1"/>
          <p:cNvSpPr/>
          <p:nvPr/>
        </p:nvSpPr>
        <p:spPr>
          <a:xfrm>
            <a:off x="103238" y="1904643"/>
            <a:ext cx="11985523" cy="779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effectLst>
                  <a:outerShdw blurRad="38100" dist="38100" dir="2700000" algn="tl">
                    <a:srgbClr val="000000">
                      <a:alpha val="43137"/>
                    </a:srgbClr>
                  </a:outerShdw>
                </a:effectLst>
              </a:rPr>
              <a:t>Die meisten Ernährungs-Apps haben </a:t>
            </a:r>
            <a:r>
              <a:rPr lang="de-DE" sz="2400" b="1" dirty="0">
                <a:effectLst>
                  <a:outerShdw blurRad="38100" dist="38100" dir="2700000" algn="tl">
                    <a:srgbClr val="000000">
                      <a:alpha val="43137"/>
                    </a:srgbClr>
                  </a:outerShdw>
                </a:effectLst>
              </a:rPr>
              <a:t>4 Kategorien für die Protokollierung</a:t>
            </a:r>
            <a:r>
              <a:rPr lang="de-DE" sz="2400" dirty="0">
                <a:effectLst>
                  <a:outerShdw blurRad="38100" dist="38100" dir="2700000" algn="tl">
                    <a:srgbClr val="000000">
                      <a:alpha val="43137"/>
                    </a:srgbClr>
                  </a:outerShdw>
                </a:effectLst>
              </a:rPr>
              <a:t>: Nahrungsaufnahme, Phänotyp, körperliche Aktivität und andere (z. B. persönliche Erinnerungen)</a:t>
            </a:r>
            <a:endParaRPr lang="el-GR" sz="2000" dirty="0">
              <a:effectLst>
                <a:outerShdw blurRad="38100" dist="38100" dir="2700000" algn="tl">
                  <a:srgbClr val="000000">
                    <a:alpha val="43137"/>
                  </a:srgbClr>
                </a:outerShdw>
              </a:effectLst>
            </a:endParaRPr>
          </a:p>
        </p:txBody>
      </p:sp>
      <p:sp>
        <p:nvSpPr>
          <p:cNvPr id="7" name="Θέση περιεχομένου 5">
            <a:extLst>
              <a:ext uri="{FF2B5EF4-FFF2-40B4-BE49-F238E27FC236}">
                <a16:creationId xmlns:a16="http://schemas.microsoft.com/office/drawing/2014/main" id="{AB686015-DE61-42A5-9649-A0C411E6C045}"/>
              </a:ext>
            </a:extLst>
          </p:cNvPr>
          <p:cNvSpPr>
            <a:spLocks noGrp="1"/>
          </p:cNvSpPr>
          <p:nvPr>
            <p:ph idx="1"/>
          </p:nvPr>
        </p:nvSpPr>
        <p:spPr>
          <a:xfrm>
            <a:off x="558000" y="2684206"/>
            <a:ext cx="11059693" cy="3705708"/>
          </a:xfrm>
        </p:spPr>
        <p:txBody>
          <a:bodyPr>
            <a:normAutofit/>
          </a:bodyPr>
          <a:lstStyle/>
          <a:p>
            <a:r>
              <a:rPr lang="de-DE" dirty="0"/>
              <a:t>Bei den meisten Apps muss die </a:t>
            </a:r>
            <a:r>
              <a:rPr lang="de-DE" b="1" dirty="0"/>
              <a:t>Datenerfassung manuell</a:t>
            </a:r>
            <a:r>
              <a:rPr lang="de-DE" dirty="0"/>
              <a:t> </a:t>
            </a:r>
            <a:r>
              <a:rPr lang="de-DE" b="1" dirty="0"/>
              <a:t>gemacht</a:t>
            </a:r>
            <a:r>
              <a:rPr lang="de-DE" dirty="0"/>
              <a:t> werden, indem die App geöffnet und die richtigen Optionen angeklickt werden. </a:t>
            </a:r>
          </a:p>
          <a:p>
            <a:r>
              <a:rPr lang="de-DE" dirty="0"/>
              <a:t>Manuelle Eingabe der verzehrten Lebensmittel, um Feedback zu geben.</a:t>
            </a:r>
          </a:p>
          <a:p>
            <a:r>
              <a:rPr lang="de-DE" dirty="0"/>
              <a:t>Häufigste Eingabe von Phänotypen: aktuelles Gewicht, Größe, Geschlecht und Alter.</a:t>
            </a:r>
          </a:p>
          <a:p>
            <a:r>
              <a:rPr lang="de-DE" dirty="0"/>
              <a:t>Möglichkeit, tägliche Notizen zu speichern und persönliche Erinnerungen zu erstellen (z. B. um an Snacks während des Tages zu erinnern). </a:t>
            </a:r>
          </a:p>
          <a:p>
            <a:pPr marL="0" indent="0">
              <a:buNone/>
            </a:pPr>
            <a:endParaRPr lang="de-DE" dirty="0"/>
          </a:p>
        </p:txBody>
      </p:sp>
      <p:sp>
        <p:nvSpPr>
          <p:cNvPr id="4" name="Ορθογώνιο 7">
            <a:extLst>
              <a:ext uri="{FF2B5EF4-FFF2-40B4-BE49-F238E27FC236}">
                <a16:creationId xmlns:a16="http://schemas.microsoft.com/office/drawing/2014/main" id="{2840885C-0E70-3624-E1AC-F0E4EE078272}"/>
              </a:ext>
            </a:extLst>
          </p:cNvPr>
          <p:cNvSpPr/>
          <p:nvPr/>
        </p:nvSpPr>
        <p:spPr>
          <a:xfrm>
            <a:off x="5614219" y="0"/>
            <a:ext cx="657778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a:t>
            </a:r>
            <a:r>
              <a:rPr lang="de-DE" altLang="el-GR" dirty="0">
                <a:solidFill>
                  <a:schemeClr val="bg1"/>
                </a:solidFill>
                <a:effectLst>
                  <a:outerShdw blurRad="38100" dist="38100" dir="2700000" algn="tl">
                    <a:srgbClr val="000000">
                      <a:alpha val="43137"/>
                    </a:srgbClr>
                  </a:outerShdw>
                </a:effectLst>
              </a:rPr>
              <a:t>Gesundheits-Apps zum Thema Ernährung und ihre Nützlichkeit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6788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err="1"/>
              <a:t>Mögliche</a:t>
            </a:r>
            <a:r>
              <a:rPr lang="en-GB" dirty="0"/>
              <a:t> </a:t>
            </a:r>
            <a:r>
              <a:rPr lang="en-GB" dirty="0" err="1"/>
              <a:t>Funktionen</a:t>
            </a:r>
            <a:r>
              <a:rPr lang="en-GB" dirty="0"/>
              <a:t> von </a:t>
            </a:r>
            <a:r>
              <a:rPr lang="en-GB" dirty="0" err="1"/>
              <a:t>Ernährungs</a:t>
            </a:r>
            <a:r>
              <a:rPr lang="en-GB" dirty="0"/>
              <a:t>-Apps </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2012521"/>
            <a:ext cx="6497555" cy="4675229"/>
          </a:xfrm>
        </p:spPr>
        <p:txBody>
          <a:bodyPr>
            <a:normAutofit/>
          </a:bodyPr>
          <a:lstStyle/>
          <a:p>
            <a:r>
              <a:rPr lang="de-DE" sz="2600" dirty="0"/>
              <a:t>Interne Foren, ähnlich wie in Blogs: Veröffentlichung von Fragen und Rezepten, Austausch von Informationen.</a:t>
            </a:r>
          </a:p>
          <a:p>
            <a:r>
              <a:rPr lang="de-DE" sz="2600" dirty="0"/>
              <a:t>Vorschlagen von Diätvorgaben für die Nutzer, z. B. "die Hälfte des Tellers mit Gemüse füllen" Informationen über den Gesundheitszustand (Blutdruck, Blutzuckerwerte usw.) verlangen.</a:t>
            </a:r>
          </a:p>
          <a:p>
            <a:r>
              <a:rPr lang="en-US" sz="2600" dirty="0" err="1"/>
              <a:t>Meldung</a:t>
            </a:r>
            <a:r>
              <a:rPr lang="en-US" sz="2600" dirty="0"/>
              <a:t> </a:t>
            </a:r>
            <a:r>
              <a:rPr lang="en-US" sz="2600" dirty="0" err="1"/>
              <a:t>körperlicher</a:t>
            </a:r>
            <a:r>
              <a:rPr lang="en-US" sz="2600" dirty="0"/>
              <a:t> </a:t>
            </a:r>
            <a:r>
              <a:rPr lang="en-US" sz="2600" dirty="0" err="1"/>
              <a:t>Aktivität</a:t>
            </a:r>
            <a:r>
              <a:rPr lang="en-US" sz="2600" dirty="0"/>
              <a:t> </a:t>
            </a:r>
            <a:r>
              <a:rPr lang="en-US" sz="2600" dirty="0">
                <a:sym typeface="Wingdings" panose="05000000000000000000" pitchFamily="2" charset="2"/>
              </a:rPr>
              <a:t> </a:t>
            </a:r>
            <a:r>
              <a:rPr lang="de-DE" sz="2600" dirty="0"/>
              <a:t>Name und Dauer der Aktivität.</a:t>
            </a:r>
            <a:endParaRPr lang="en-US" sz="2600" dirty="0"/>
          </a:p>
        </p:txBody>
      </p:sp>
      <p:pic>
        <p:nvPicPr>
          <p:cNvPr id="3074" name="Picture 2" descr="Free mobile phone apps marketing vector">
            <a:extLst>
              <a:ext uri="{FF2B5EF4-FFF2-40B4-BE49-F238E27FC236}">
                <a16:creationId xmlns:a16="http://schemas.microsoft.com/office/drawing/2014/main" id="{94B5E1AE-4634-8FE9-3B26-F74528C09B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9" r="14742"/>
          <a:stretch/>
        </p:blipFill>
        <p:spPr bwMode="auto">
          <a:xfrm>
            <a:off x="7563236" y="1831897"/>
            <a:ext cx="3917245" cy="340754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8BC86716-2CFF-758E-8E32-6535089616AC}"/>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4" name="Ορθογώνιο 7">
            <a:extLst>
              <a:ext uri="{FF2B5EF4-FFF2-40B4-BE49-F238E27FC236}">
                <a16:creationId xmlns:a16="http://schemas.microsoft.com/office/drawing/2014/main" id="{51EAF6E9-9CFD-3A8A-C8FA-4C336D4E355B}"/>
              </a:ext>
            </a:extLst>
          </p:cNvPr>
          <p:cNvSpPr/>
          <p:nvPr/>
        </p:nvSpPr>
        <p:spPr>
          <a:xfrm>
            <a:off x="5614219" y="0"/>
            <a:ext cx="657778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a:t>
            </a:r>
            <a:r>
              <a:rPr lang="de-DE" altLang="el-GR" dirty="0">
                <a:solidFill>
                  <a:schemeClr val="bg1"/>
                </a:solidFill>
                <a:effectLst>
                  <a:outerShdw blurRad="38100" dist="38100" dir="2700000" algn="tl">
                    <a:srgbClr val="000000">
                      <a:alpha val="43137"/>
                    </a:srgbClr>
                  </a:outerShdw>
                </a:effectLst>
              </a:rPr>
              <a:t>Gesundheits-Apps zum Thema Ernährung und ihre Nützlichkeit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0981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US" dirty="0" err="1"/>
              <a:t>Nützlichkeit</a:t>
            </a:r>
            <a:r>
              <a:rPr lang="en-US" dirty="0"/>
              <a:t> von </a:t>
            </a:r>
            <a:r>
              <a:rPr lang="en-US" dirty="0" err="1"/>
              <a:t>Ernährungs</a:t>
            </a:r>
            <a:r>
              <a:rPr lang="en-US" dirty="0"/>
              <a:t>-Apps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p:txBody>
          <a:bodyPr>
            <a:normAutofit lnSpcReduction="10000"/>
          </a:bodyPr>
          <a:lstStyle/>
          <a:p>
            <a:pPr>
              <a:buFont typeface="Wingdings" panose="05000000000000000000" pitchFamily="2" charset="2"/>
              <a:buChar char="ü"/>
            </a:pPr>
            <a:r>
              <a:rPr lang="de-DE" dirty="0"/>
              <a:t>Hilfe bei der Bewältigung gesundheitlicher Probleme (z. B. Diabetes) oder beim Erreichen persönlicher Ziele.</a:t>
            </a:r>
          </a:p>
          <a:p>
            <a:pPr>
              <a:buFont typeface="Wingdings" panose="05000000000000000000" pitchFamily="2" charset="2"/>
              <a:buChar char="ü"/>
            </a:pPr>
            <a:r>
              <a:rPr lang="de-DE" dirty="0"/>
              <a:t>Änderung, Bewertung und Überwachung des Essverhaltens und der ernährungsbedingten Gesundheitsrisikofaktoren. </a:t>
            </a:r>
          </a:p>
          <a:p>
            <a:pPr>
              <a:buFont typeface="Wingdings" panose="05000000000000000000" pitchFamily="2" charset="2"/>
              <a:buChar char="ü"/>
            </a:pPr>
            <a:r>
              <a:rPr lang="de-DE" dirty="0"/>
              <a:t>Ermöglichen Sie Autonomie, helfen Sie den Menschen, ihre Ernährungsentscheidungen selbst zu treffen. </a:t>
            </a:r>
          </a:p>
          <a:p>
            <a:pPr>
              <a:buFont typeface="Wingdings" panose="05000000000000000000" pitchFamily="2" charset="2"/>
              <a:buChar char="ü"/>
            </a:pPr>
            <a:r>
              <a:rPr lang="de-DE" dirty="0"/>
              <a:t>Verbesserung des Bewusstseins für gesunde Ernährung und des Ernährungswissens.</a:t>
            </a:r>
          </a:p>
          <a:p>
            <a:pPr>
              <a:buFont typeface="Wingdings" panose="05000000000000000000" pitchFamily="2" charset="2"/>
              <a:buChar char="ü"/>
            </a:pPr>
            <a:r>
              <a:rPr lang="en-US" dirty="0"/>
              <a:t>Motivation </a:t>
            </a:r>
            <a:r>
              <a:rPr lang="en-US" dirty="0" err="1"/>
              <a:t>aufbauen</a:t>
            </a:r>
            <a:r>
              <a:rPr lang="en-US" dirty="0"/>
              <a:t>.</a:t>
            </a:r>
            <a:endParaRPr lang="el-GR" dirty="0"/>
          </a:p>
        </p:txBody>
      </p:sp>
      <p:pic>
        <p:nvPicPr>
          <p:cNvPr id="4098" name="Picture 2" descr="Free warning sign orange vector">
            <a:extLst>
              <a:ext uri="{FF2B5EF4-FFF2-40B4-BE49-F238E27FC236}">
                <a16:creationId xmlns:a16="http://schemas.microsoft.com/office/drawing/2014/main" id="{D219CEEA-9B43-BAA2-C00A-3AEB91E2A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4671"/>
            <a:ext cx="5651154" cy="46219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47559D-3A32-2797-0437-5739322FBCAB}"/>
              </a:ext>
            </a:extLst>
          </p:cNvPr>
          <p:cNvSpPr txBox="1"/>
          <p:nvPr/>
        </p:nvSpPr>
        <p:spPr>
          <a:xfrm>
            <a:off x="6096000" y="3429000"/>
            <a:ext cx="5651154" cy="2677656"/>
          </a:xfrm>
          <a:prstGeom prst="rect">
            <a:avLst/>
          </a:prstGeom>
          <a:noFill/>
        </p:spPr>
        <p:txBody>
          <a:bodyPr wrap="square">
            <a:spAutoFit/>
          </a:bodyPr>
          <a:lstStyle/>
          <a:p>
            <a:pPr algn="ctr"/>
            <a:r>
              <a:rPr lang="de-DE" sz="2800" b="1" dirty="0"/>
              <a:t>Eine vorsichtige Interpretation ist erforderlich: </a:t>
            </a:r>
          </a:p>
          <a:p>
            <a:pPr algn="ctr"/>
            <a:r>
              <a:rPr lang="de-DE" sz="2800" dirty="0"/>
              <a:t>Fast </a:t>
            </a:r>
            <a:r>
              <a:rPr lang="de-DE" sz="2800" u="sng" dirty="0"/>
              <a:t>keine App </a:t>
            </a:r>
            <a:r>
              <a:rPr lang="de-DE" sz="2800" dirty="0"/>
              <a:t>verfügt über eine Entscheidungsmaschinerie, die in der Lage ist, spezifische, personalisierte Ernährungsempfehlungen zu geben</a:t>
            </a:r>
            <a:endParaRPr lang="el-GR" sz="2800" dirty="0"/>
          </a:p>
        </p:txBody>
      </p:sp>
      <p:sp>
        <p:nvSpPr>
          <p:cNvPr id="9" name="Ορθογώνιο 8">
            <a:extLst>
              <a:ext uri="{FF2B5EF4-FFF2-40B4-BE49-F238E27FC236}">
                <a16:creationId xmlns:a16="http://schemas.microsoft.com/office/drawing/2014/main" id="{D12616BF-3602-17BE-7991-8CC2D9C39411}"/>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3" name="Ορθογώνιο 7">
            <a:extLst>
              <a:ext uri="{FF2B5EF4-FFF2-40B4-BE49-F238E27FC236}">
                <a16:creationId xmlns:a16="http://schemas.microsoft.com/office/drawing/2014/main" id="{EECEBB2C-7505-36C7-3010-97D568AF955C}"/>
              </a:ext>
            </a:extLst>
          </p:cNvPr>
          <p:cNvSpPr/>
          <p:nvPr/>
        </p:nvSpPr>
        <p:spPr>
          <a:xfrm>
            <a:off x="5614219" y="0"/>
            <a:ext cx="657778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6.1.5 </a:t>
            </a:r>
            <a:r>
              <a:rPr lang="de-DE" altLang="el-GR" dirty="0">
                <a:solidFill>
                  <a:schemeClr val="bg1"/>
                </a:solidFill>
                <a:effectLst>
                  <a:outerShdw blurRad="38100" dist="38100" dir="2700000" algn="tl">
                    <a:srgbClr val="000000">
                      <a:alpha val="43137"/>
                    </a:srgbClr>
                  </a:outerShdw>
                </a:effectLst>
              </a:rPr>
              <a:t>Gesundheits-Apps zum Thema Ernährung und ihre Nützlichkeit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8470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6.1.6</a:t>
            </a:r>
            <a:r>
              <a:rPr lang="en-US" altLang="el-GR" dirty="0"/>
              <a:t/>
            </a:r>
            <a:br>
              <a:rPr lang="en-US" altLang="el-GR" dirty="0"/>
            </a:br>
            <a:r>
              <a:rPr lang="en-US" altLang="el-GR" dirty="0" err="1">
                <a:solidFill>
                  <a:srgbClr val="C01E24"/>
                </a:solidFill>
              </a:rPr>
              <a:t>Diskussion</a:t>
            </a:r>
            <a:r>
              <a:rPr lang="en-US" altLang="el-GR" dirty="0">
                <a:solidFill>
                  <a:srgbClr val="C01E24"/>
                </a:solidFill>
              </a:rPr>
              <a:t> und </a:t>
            </a:r>
            <a:r>
              <a:rPr lang="en-US" altLang="el-GR" dirty="0" err="1">
                <a:solidFill>
                  <a:srgbClr val="C01E24"/>
                </a:solidFill>
              </a:rPr>
              <a:t>Auswertung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0" y="2849843"/>
            <a:ext cx="6736909" cy="3731827"/>
          </a:xfrm>
        </p:spPr>
        <p:txBody>
          <a:bodyPr>
            <a:normAutofit/>
          </a:bodyPr>
          <a:lstStyle/>
          <a:p>
            <a:pPr lvl="0"/>
            <a:r>
              <a:rPr lang="de-DE" sz="2400" dirty="0"/>
              <a:t>Beseitigung und Klärung von Missverständnissen, die sich aus allen vorangegangenen theoretischen Informationen ergeben haben.</a:t>
            </a:r>
          </a:p>
          <a:p>
            <a:pPr lvl="0"/>
            <a:r>
              <a:rPr lang="de-DE" sz="2400" dirty="0"/>
              <a:t>Sicherstellen, dass der Inhalt des Moduls in der Tiefe verstanden wird. </a:t>
            </a:r>
          </a:p>
          <a:p>
            <a:pPr lvl="0"/>
            <a:r>
              <a:rPr lang="de-DE" sz="2400" dirty="0"/>
              <a:t>Das Modul evaluieren. </a:t>
            </a:r>
            <a:endParaRPr lang="en-US" sz="2400" dirty="0"/>
          </a:p>
        </p:txBody>
      </p:sp>
      <p:pic>
        <p:nvPicPr>
          <p:cNvPr id="7" name="Picture 2" descr="Ambition abstract concept">
            <a:extLst>
              <a:ext uri="{FF2B5EF4-FFF2-40B4-BE49-F238E27FC236}">
                <a16:creationId xmlns:a16="http://schemas.microsoft.com/office/drawing/2014/main" id="{D77DA6A6-51C6-C42A-DAC3-BE31E5BBE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703"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6F5B3BD-B119-5F71-4CFE-B94744BD63EB}"/>
              </a:ext>
            </a:extLst>
          </p:cNvPr>
          <p:cNvSpPr txBox="1"/>
          <p:nvPr/>
        </p:nvSpPr>
        <p:spPr>
          <a:xfrm>
            <a:off x="6000589" y="6199679"/>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Tree>
    <p:extLst>
      <p:ext uri="{BB962C8B-B14F-4D97-AF65-F5344CB8AC3E}">
        <p14:creationId xmlns:p14="http://schemas.microsoft.com/office/powerpoint/2010/main" val="886959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err="1"/>
              <a:t>Unterrichtseinheit</a:t>
            </a:r>
            <a:r>
              <a:rPr lang="en-US" sz="5400" dirty="0"/>
              <a:t>:  </a:t>
            </a:r>
            <a:r>
              <a:rPr lang="en-US" sz="5400" dirty="0" err="1"/>
              <a:t>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5" y="2196661"/>
            <a:ext cx="8226785" cy="461665"/>
          </a:xfrm>
          <a:prstGeom prst="rect">
            <a:avLst/>
          </a:prstGeom>
          <a:solidFill>
            <a:srgbClr val="DDE0E5"/>
          </a:solidFill>
        </p:spPr>
        <p:txBody>
          <a:bodyPr wrap="square">
            <a:spAutoFit/>
          </a:bodyPr>
          <a:lstStyle/>
          <a:p>
            <a:pPr lvl="0"/>
            <a:r>
              <a:rPr lang="en-US" sz="2400" dirty="0"/>
              <a:t>1. </a:t>
            </a:r>
            <a:r>
              <a:rPr lang="en-US" sz="2400" dirty="0" err="1">
                <a:hlinkClick r:id="rId4" action="ppaction://hlinksldjump"/>
              </a:rPr>
              <a:t>Allgemeines</a:t>
            </a:r>
            <a:r>
              <a:rPr lang="en-US" sz="2400" dirty="0">
                <a:hlinkClick r:id="rId4" action="ppaction://hlinksldjump"/>
              </a:rPr>
              <a:t> Wissen </a:t>
            </a:r>
            <a:r>
              <a:rPr lang="en-US" sz="2400" dirty="0" err="1">
                <a:hlinkClick r:id="rId4" action="ppaction://hlinksldjump"/>
              </a:rPr>
              <a:t>über</a:t>
            </a:r>
            <a:r>
              <a:rPr lang="en-US" sz="2400" dirty="0">
                <a:hlinkClick r:id="rId4" action="ppaction://hlinksldjump"/>
              </a:rPr>
              <a:t> </a:t>
            </a:r>
            <a:r>
              <a:rPr lang="en-US" sz="2400" dirty="0" err="1">
                <a:hlinkClick r:id="rId4" action="ppaction://hlinksldjump"/>
              </a:rPr>
              <a:t>Ernährung</a:t>
            </a:r>
            <a:endParaRPr lang="el-GR"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488396" y="2798990"/>
            <a:ext cx="8250395" cy="461665"/>
          </a:xfrm>
          <a:prstGeom prst="rect">
            <a:avLst/>
          </a:prstGeom>
          <a:solidFill>
            <a:srgbClr val="DDE0E5"/>
          </a:solidFill>
        </p:spPr>
        <p:txBody>
          <a:bodyPr wrap="square">
            <a:spAutoFit/>
          </a:bodyPr>
          <a:lstStyle/>
          <a:p>
            <a:pPr lvl="0"/>
            <a:r>
              <a:rPr lang="en-US" sz="2400" dirty="0">
                <a:solidFill>
                  <a:schemeClr val="tx1"/>
                </a:solidFill>
                <a:effectLst/>
              </a:rPr>
              <a:t>2. </a:t>
            </a:r>
            <a:r>
              <a:rPr lang="de-DE" sz="2400" dirty="0">
                <a:solidFill>
                  <a:schemeClr val="tx1"/>
                </a:solidFill>
                <a:effectLst/>
                <a:hlinkClick r:id="rId5" action="ppaction://hlinksldjump"/>
              </a:rPr>
              <a:t>Die wichtigsten Grundsätze einer gesunden Ernährung </a:t>
            </a:r>
            <a:endParaRPr lang="el-GR" sz="2400" dirty="0">
              <a:solidFill>
                <a:schemeClr val="tx1"/>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488395" y="3505963"/>
            <a:ext cx="8226785" cy="461665"/>
          </a:xfrm>
          <a:prstGeom prst="rect">
            <a:avLst/>
          </a:prstGeom>
          <a:solidFill>
            <a:srgbClr val="DDE0E5"/>
          </a:solidFill>
        </p:spPr>
        <p:txBody>
          <a:bodyPr wrap="square">
            <a:spAutoFit/>
          </a:bodyPr>
          <a:lstStyle/>
          <a:p>
            <a:pPr lvl="0"/>
            <a:r>
              <a:rPr lang="en-US" sz="2400" dirty="0">
                <a:solidFill>
                  <a:schemeClr val="tx1"/>
                </a:solidFill>
                <a:effectLst/>
              </a:rPr>
              <a:t>3. </a:t>
            </a:r>
            <a:r>
              <a:rPr lang="de-DE" sz="2400" dirty="0">
                <a:solidFill>
                  <a:schemeClr val="tx1"/>
                </a:solidFill>
                <a:effectLst/>
                <a:hlinkClick r:id="rId6" action="ppaction://hlinksldjump"/>
              </a:rPr>
              <a:t>Die Beziehung zwischen Ernährung und Gesundheit</a:t>
            </a:r>
            <a:endParaRPr lang="el-GR" sz="2400" dirty="0"/>
          </a:p>
        </p:txBody>
      </p:sp>
      <p:sp>
        <p:nvSpPr>
          <p:cNvPr id="15" name="TextBox 14">
            <a:extLst>
              <a:ext uri="{FF2B5EF4-FFF2-40B4-BE49-F238E27FC236}">
                <a16:creationId xmlns:a16="http://schemas.microsoft.com/office/drawing/2014/main" id="{5ADAB96D-17EF-C387-76E1-75DCB4D858FE}"/>
              </a:ext>
            </a:extLst>
          </p:cNvPr>
          <p:cNvSpPr txBox="1"/>
          <p:nvPr/>
        </p:nvSpPr>
        <p:spPr>
          <a:xfrm>
            <a:off x="1512006" y="4122160"/>
            <a:ext cx="8226785" cy="461665"/>
          </a:xfrm>
          <a:prstGeom prst="rect">
            <a:avLst/>
          </a:prstGeom>
          <a:solidFill>
            <a:srgbClr val="DDE0E5"/>
          </a:solidFill>
        </p:spPr>
        <p:txBody>
          <a:bodyPr wrap="square">
            <a:spAutoFit/>
          </a:bodyPr>
          <a:lstStyle/>
          <a:p>
            <a:pPr lvl="0"/>
            <a:r>
              <a:rPr lang="en-US" sz="2400" dirty="0">
                <a:solidFill>
                  <a:schemeClr val="tx1"/>
                </a:solidFill>
                <a:effectLst/>
              </a:rPr>
              <a:t>4. </a:t>
            </a:r>
            <a:r>
              <a:rPr lang="en-US" sz="2400" dirty="0" err="1">
                <a:solidFill>
                  <a:schemeClr val="tx1"/>
                </a:solidFill>
                <a:effectLst/>
                <a:hlinkClick r:id="rId7" action="ppaction://hlinksldjump"/>
              </a:rPr>
              <a:t>Zielsetzung</a:t>
            </a:r>
            <a:endParaRPr lang="el-GR" sz="2400" dirty="0">
              <a:solidFill>
                <a:schemeClr val="tx1"/>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488397" y="4758665"/>
            <a:ext cx="8255372" cy="461665"/>
          </a:xfrm>
          <a:prstGeom prst="rect">
            <a:avLst/>
          </a:prstGeom>
          <a:solidFill>
            <a:srgbClr val="DDE0E5"/>
          </a:solidFill>
        </p:spPr>
        <p:txBody>
          <a:bodyPr wrap="square">
            <a:spAutoFit/>
          </a:bodyPr>
          <a:lstStyle/>
          <a:p>
            <a:pPr lvl="0"/>
            <a:r>
              <a:rPr lang="en-US" sz="2400" b="0" i="0" u="none" dirty="0">
                <a:solidFill>
                  <a:schemeClr val="tx1"/>
                </a:solidFill>
                <a:effectLst/>
              </a:rPr>
              <a:t>5. </a:t>
            </a:r>
            <a:r>
              <a:rPr lang="de-DE" sz="2400" dirty="0">
                <a:solidFill>
                  <a:schemeClr val="tx1"/>
                </a:solidFill>
                <a:effectLst/>
                <a:hlinkClick r:id="rId8" action="ppaction://hlinksldjump"/>
              </a:rPr>
              <a:t>Gesundheits-Apps zum Thema Ernährung und ihre Nützlichkeit</a:t>
            </a:r>
            <a:endParaRPr lang="el-GR" sz="2400" dirty="0">
              <a:solidFill>
                <a:schemeClr val="tx1"/>
              </a:solidFill>
              <a:effectLst/>
            </a:endParaRPr>
          </a:p>
        </p:txBody>
      </p:sp>
      <p:sp>
        <p:nvSpPr>
          <p:cNvPr id="21" name="TextBox 20">
            <a:extLst>
              <a:ext uri="{FF2B5EF4-FFF2-40B4-BE49-F238E27FC236}">
                <a16:creationId xmlns:a16="http://schemas.microsoft.com/office/drawing/2014/main" id="{306BB6B8-8F2E-E75C-F1D2-95EF948F7A4A}"/>
              </a:ext>
            </a:extLst>
          </p:cNvPr>
          <p:cNvSpPr txBox="1"/>
          <p:nvPr/>
        </p:nvSpPr>
        <p:spPr>
          <a:xfrm>
            <a:off x="1483419" y="5351055"/>
            <a:ext cx="8255372" cy="461665"/>
          </a:xfrm>
          <a:prstGeom prst="rect">
            <a:avLst/>
          </a:prstGeom>
          <a:solidFill>
            <a:srgbClr val="DDE0E5"/>
          </a:solidFill>
        </p:spPr>
        <p:txBody>
          <a:bodyPr wrap="square">
            <a:spAutoFit/>
          </a:bodyPr>
          <a:lstStyle/>
          <a:p>
            <a:pPr lvl="0"/>
            <a:r>
              <a:rPr lang="el-GR" sz="2400" dirty="0">
                <a:solidFill>
                  <a:schemeClr val="tx1"/>
                </a:solidFill>
              </a:rPr>
              <a:t>6. </a:t>
            </a:r>
            <a:r>
              <a:rPr lang="en-GB" sz="2400" dirty="0" err="1">
                <a:solidFill>
                  <a:schemeClr val="tx1"/>
                </a:solidFill>
                <a:hlinkClick r:id="rId9" action="ppaction://hlinksldjump"/>
              </a:rPr>
              <a:t>Diskussion</a:t>
            </a:r>
            <a:r>
              <a:rPr lang="en-GB" sz="2400" dirty="0">
                <a:solidFill>
                  <a:schemeClr val="tx1"/>
                </a:solidFill>
                <a:hlinkClick r:id="rId9" action="ppaction://hlinksldjump"/>
              </a:rPr>
              <a:t> und </a:t>
            </a:r>
            <a:r>
              <a:rPr lang="en-GB" sz="2400" dirty="0" err="1">
                <a:solidFill>
                  <a:schemeClr val="tx1"/>
                </a:solidFill>
                <a:hlinkClick r:id="rId9" action="ppaction://hlinksldjump"/>
              </a:rPr>
              <a:t>Auswertung</a:t>
            </a:r>
            <a:endParaRPr lang="el-GR" sz="2400" dirty="0">
              <a:solidFill>
                <a:schemeClr val="tx1"/>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err="1"/>
              <a:t>Diskussion</a:t>
            </a:r>
            <a:endParaRPr lang="en-US" sz="2800" dirty="0"/>
          </a:p>
        </p:txBody>
      </p:sp>
      <p:sp>
        <p:nvSpPr>
          <p:cNvPr id="3" name="Θέση περιεχομένου 2"/>
          <p:cNvSpPr>
            <a:spLocks noGrp="1"/>
          </p:cNvSpPr>
          <p:nvPr>
            <p:ph idx="1"/>
          </p:nvPr>
        </p:nvSpPr>
        <p:spPr/>
        <p:txBody>
          <a:bodyPr/>
          <a:lstStyle/>
          <a:p>
            <a:r>
              <a:rPr lang="en-GB" sz="3200" i="1" dirty="0" err="1"/>
              <a:t>Fragen</a:t>
            </a:r>
            <a:r>
              <a:rPr lang="en-GB" sz="3200" i="1" dirty="0"/>
              <a:t>?</a:t>
            </a:r>
          </a:p>
          <a:p>
            <a:pPr marL="0" indent="0">
              <a:buNone/>
            </a:pPr>
            <a:endParaRPr lang="en-GB" sz="3200" i="1" dirty="0"/>
          </a:p>
          <a:p>
            <a:r>
              <a:rPr lang="en-GB" sz="3200" i="1" dirty="0" err="1"/>
              <a:t>Klarstellungen</a:t>
            </a:r>
            <a:r>
              <a:rPr lang="en-GB" sz="3200" i="1" dirty="0"/>
              <a:t>?</a:t>
            </a:r>
          </a:p>
          <a:p>
            <a:endParaRPr lang="en-GB" sz="3200" i="1" dirty="0"/>
          </a:p>
          <a:p>
            <a:r>
              <a:rPr lang="en-GB" sz="3200" i="1" dirty="0" err="1"/>
              <a:t>Kommentare</a:t>
            </a:r>
            <a:r>
              <a:rPr lang="en-GB" sz="3200" i="1" dirty="0"/>
              <a:t>?</a:t>
            </a:r>
          </a:p>
          <a:p>
            <a:endParaRPr lang="el-GR"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8867955" y="-3933"/>
            <a:ext cx="332278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6.1.6 </a:t>
            </a:r>
            <a:r>
              <a:rPr lang="en-US" altLang="el-GR" dirty="0" err="1">
                <a:solidFill>
                  <a:schemeClr val="bg1"/>
                </a:solidFill>
                <a:effectLst>
                  <a:outerShdw blurRad="38100" dist="38100" dir="2700000" algn="tl">
                    <a:srgbClr val="000000">
                      <a:alpha val="43137"/>
                    </a:srgbClr>
                  </a:outerShdw>
                </a:effectLst>
              </a:rPr>
              <a:t>Diskussion</a:t>
            </a:r>
            <a:r>
              <a:rPr lang="en-US" altLang="el-GR" dirty="0">
                <a:solidFill>
                  <a:schemeClr val="bg1"/>
                </a:solidFill>
                <a:effectLst>
                  <a:outerShdw blurRad="38100" dist="38100" dir="2700000" algn="tl">
                    <a:srgbClr val="000000">
                      <a:alpha val="43137"/>
                    </a:srgbClr>
                  </a:outerShdw>
                </a:effectLst>
              </a:rPr>
              <a:t> und </a:t>
            </a:r>
            <a:r>
              <a:rPr lang="en-US" altLang="el-GR" dirty="0" err="1">
                <a:solidFill>
                  <a:schemeClr val="bg1"/>
                </a:solidFill>
                <a:effectLst>
                  <a:outerShdw blurRad="38100" dist="38100" dir="2700000" algn="tl">
                    <a:srgbClr val="000000">
                      <a:alpha val="43137"/>
                    </a:srgbClr>
                  </a:outerShdw>
                </a:effectLst>
              </a:rPr>
              <a:t>Auswertung</a:t>
            </a:r>
            <a:endParaRPr lang="en-US" dirty="0">
              <a:solidFill>
                <a:schemeClr val="bg1"/>
              </a:solidFill>
              <a:effectLst>
                <a:outerShdw blurRad="38100" dist="38100" dir="2700000" algn="tl">
                  <a:srgbClr val="000000">
                    <a:alpha val="43137"/>
                  </a:srgbClr>
                </a:outerShdw>
              </a:effectLst>
            </a:endParaRPr>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888" y="1444081"/>
            <a:ext cx="4509286" cy="450928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n-US" sz="1200" dirty="0">
                <a:hlinkClick r:id="rId4"/>
              </a:rPr>
              <a:t>Quelle</a:t>
            </a:r>
            <a:r>
              <a:rPr lang="en-US" sz="1200" dirty="0"/>
              <a:t> |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Auswertung: Fragebogen</a:t>
            </a:r>
            <a:endParaRPr lang="el-GR" dirty="0"/>
          </a:p>
        </p:txBody>
      </p:sp>
      <p:graphicFrame>
        <p:nvGraphicFramePr>
          <p:cNvPr id="7" name="Θέση περιεχομένου 6"/>
          <p:cNvGraphicFramePr>
            <a:graphicFrameLocks noGrp="1"/>
          </p:cNvGraphicFramePr>
          <p:nvPr>
            <p:ph idx="1"/>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Die Inhalte des Moduls waren anregend und interessant (1 Minimum, 5 Maximum)</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Der Inhalt des Moduls war klar, verständlich und einfach zu folgen (1 Minimum, 5 Maximum)</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Der Trainer war gut vorbereitet (1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69871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Auswertung: Fragebogen</a:t>
            </a:r>
          </a:p>
        </p:txBody>
      </p:sp>
      <p:graphicFrame>
        <p:nvGraphicFramePr>
          <p:cNvPr id="7" name="Θέση περιεχομένου 6"/>
          <p:cNvGraphicFramePr>
            <a:graphicFrameLocks noGrp="1"/>
          </p:cNvGraphicFramePr>
          <p:nvPr>
            <p:ph idx="1"/>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baseline="0" dirty="0"/>
                        <a:t>Ich bin insgesamt zufrieden mit dem Modul (1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baseline="0" dirty="0"/>
                        <a:t>Ich würde dieses Modul anderen empfehlen (1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Das Modul hat mein Wissen über das Thema verbessert (1 Minimum, 5 Maximum) </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16728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de-DE" sz="3600" dirty="0">
                <a:solidFill>
                  <a:srgbClr val="C01E24"/>
                </a:solidFill>
              </a:rPr>
              <a:t>Referenzen, weiterführende Lektüre und Abschluss</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85000" lnSpcReduction="20000"/>
          </a:bodyPr>
          <a:lstStyle/>
          <a:p>
            <a:r>
              <a:rPr lang="en-US" sz="1800" dirty="0" err="1"/>
              <a:t>Amstutz</a:t>
            </a:r>
            <a:r>
              <a:rPr lang="en-US" sz="1800" dirty="0"/>
              <a:t> D, Gonçalves D, </a:t>
            </a:r>
            <a:r>
              <a:rPr lang="en-US" sz="1800" dirty="0" err="1"/>
              <a:t>Hudelson</a:t>
            </a:r>
            <a:r>
              <a:rPr lang="en-US" sz="1800" dirty="0"/>
              <a:t> P, </a:t>
            </a:r>
            <a:r>
              <a:rPr lang="en-US" sz="1800" dirty="0" err="1"/>
              <a:t>Stringhini</a:t>
            </a:r>
            <a:r>
              <a:rPr lang="en-US" sz="1800" dirty="0"/>
              <a:t> S, Durieux-Paillard S, </a:t>
            </a:r>
            <a:r>
              <a:rPr lang="en-US" sz="1800" dirty="0" err="1"/>
              <a:t>Rolet</a:t>
            </a:r>
            <a:r>
              <a:rPr lang="en-US" sz="1800" dirty="0"/>
              <a:t> S. Nutritional Status and Obstacles to Healthy Eating Among Refugees in Geneva. J </a:t>
            </a:r>
            <a:r>
              <a:rPr lang="en-US" sz="1800" dirty="0" err="1"/>
              <a:t>Immigr</a:t>
            </a:r>
            <a:r>
              <a:rPr lang="en-US" sz="1800" dirty="0"/>
              <a:t> Minor Health. 2020 Dec;22(6):1126-1134. </a:t>
            </a:r>
            <a:r>
              <a:rPr lang="en-US" sz="1800" dirty="0" err="1"/>
              <a:t>doi</a:t>
            </a:r>
            <a:r>
              <a:rPr lang="en-US" sz="1800" dirty="0"/>
              <a:t>: 10.1007/s10903-020-01085-4. </a:t>
            </a:r>
            <a:r>
              <a:rPr lang="en-US" sz="1800" dirty="0" err="1"/>
              <a:t>Epub</a:t>
            </a:r>
            <a:r>
              <a:rPr lang="en-US" sz="1800" dirty="0"/>
              <a:t> 2020 Sep 17. PMID: 32940816; PMCID: PMC7683482.</a:t>
            </a:r>
          </a:p>
          <a:p>
            <a:r>
              <a:rPr lang="en-US" sz="1800" dirty="0" err="1"/>
              <a:t>Berggreen</a:t>
            </a:r>
            <a:r>
              <a:rPr lang="en-US" sz="1800" dirty="0"/>
              <a:t>-Clausen A, </a:t>
            </a:r>
            <a:r>
              <a:rPr lang="en-US" sz="1800" dirty="0" err="1"/>
              <a:t>Hseing</a:t>
            </a:r>
            <a:r>
              <a:rPr lang="en-US" sz="1800" dirty="0"/>
              <a:t> </a:t>
            </a:r>
            <a:r>
              <a:rPr lang="en-US" sz="1800" dirty="0" err="1"/>
              <a:t>Pha</a:t>
            </a:r>
            <a:r>
              <a:rPr lang="en-US" sz="1800" dirty="0"/>
              <a:t> S, </a:t>
            </a:r>
            <a:r>
              <a:rPr lang="en-US" sz="1800" dirty="0" err="1"/>
              <a:t>Mölsted</a:t>
            </a:r>
            <a:r>
              <a:rPr lang="en-US" sz="1800" dirty="0"/>
              <a:t> Alvesson H, Andersson A, </a:t>
            </a:r>
            <a:r>
              <a:rPr lang="en-US" sz="1800" dirty="0" err="1"/>
              <a:t>Daivadanam</a:t>
            </a:r>
            <a:r>
              <a:rPr lang="en-US" sz="1800" dirty="0"/>
              <a:t> M. Food environment interactions after migration: a scoping review on low- and middle-income country immigrants in high-income countries. Public Health </a:t>
            </a:r>
            <a:r>
              <a:rPr lang="en-US" sz="1800" dirty="0" err="1"/>
              <a:t>Nutr</a:t>
            </a:r>
            <a:r>
              <a:rPr lang="en-US" sz="1800" dirty="0"/>
              <a:t>. 2022 Jan;25(1):136-158. </a:t>
            </a:r>
            <a:r>
              <a:rPr lang="en-US" sz="1800" dirty="0" err="1"/>
              <a:t>doi</a:t>
            </a:r>
            <a:r>
              <a:rPr lang="en-US" sz="1800" dirty="0"/>
              <a:t>: 10.1017/S1368980021003943. </a:t>
            </a:r>
            <a:r>
              <a:rPr lang="en-US" sz="1800" dirty="0" err="1"/>
              <a:t>Epub</a:t>
            </a:r>
            <a:r>
              <a:rPr lang="en-US" sz="1800" dirty="0"/>
              <a:t> 2021 Sep 13. Erratum in: Public Health </a:t>
            </a:r>
            <a:r>
              <a:rPr lang="en-US" sz="1800" dirty="0" err="1"/>
              <a:t>Nutr</a:t>
            </a:r>
            <a:r>
              <a:rPr lang="en-US" sz="1800" dirty="0"/>
              <a:t>. 2022 Jan;25(1):206. PMID: 34509180; PMCID: PMC8825972.</a:t>
            </a:r>
          </a:p>
          <a:p>
            <a:r>
              <a:rPr lang="en-US" sz="1800" dirty="0"/>
              <a:t>Eating well for good health Lessons on nutrition and healthy diets. </a:t>
            </a:r>
            <a:r>
              <a:rPr lang="en-GB" sz="1800" dirty="0"/>
              <a:t>Valeria </a:t>
            </a:r>
            <a:r>
              <a:rPr lang="en-GB" sz="1800" dirty="0" err="1"/>
              <a:t>Menza</a:t>
            </a:r>
            <a:r>
              <a:rPr lang="en-GB" sz="1800" dirty="0"/>
              <a:t>, Claudia </a:t>
            </a:r>
            <a:r>
              <a:rPr lang="en-GB" sz="1800" dirty="0" err="1"/>
              <a:t>Probart</a:t>
            </a:r>
            <a:r>
              <a:rPr lang="en-GB" sz="1800" dirty="0"/>
              <a:t>. </a:t>
            </a:r>
            <a:r>
              <a:rPr lang="en-US" sz="1800" dirty="0"/>
              <a:t>Food and Agriculture Organization of the United Nations, Rome, 2013. Retrieved from: </a:t>
            </a:r>
            <a:r>
              <a:rPr lang="en-US" sz="1800" dirty="0">
                <a:hlinkClick r:id="rId3"/>
              </a:rPr>
              <a:t>https://www.fao.org/3/i3261e/i3261e.pdf</a:t>
            </a:r>
            <a:r>
              <a:rPr lang="en-US" sz="1800" dirty="0"/>
              <a:t> </a:t>
            </a:r>
          </a:p>
          <a:p>
            <a:r>
              <a:rPr lang="en-GB" sz="1800" dirty="0"/>
              <a:t>World Health Organization. Regional Office for the Eastern Mediterranean. Macronutrients | Introduction. </a:t>
            </a:r>
            <a:r>
              <a:rPr lang="en-US" sz="1800" dirty="0"/>
              <a:t>Retrieved from: </a:t>
            </a:r>
            <a:r>
              <a:rPr lang="en-US" sz="1800" dirty="0">
                <a:hlinkClick r:id="rId4"/>
              </a:rPr>
              <a:t>https://www.emro.who.int/health-topics/macronutrients/introduction.html</a:t>
            </a:r>
            <a:r>
              <a:rPr lang="en-US" sz="1800" dirty="0"/>
              <a:t> Accessed date: September 4, 2023. </a:t>
            </a:r>
          </a:p>
          <a:p>
            <a:r>
              <a:rPr lang="en-GB" sz="1800" dirty="0"/>
              <a:t>World Health Organization. Health Topics. Micronutrients. </a:t>
            </a:r>
            <a:r>
              <a:rPr lang="en-US" sz="1800" dirty="0"/>
              <a:t>Retrieved from: </a:t>
            </a:r>
            <a:r>
              <a:rPr lang="en-US" sz="1800" dirty="0">
                <a:hlinkClick r:id="rId5"/>
              </a:rPr>
              <a:t>https://www.who.int/health-topics/micronutrients#tab=tab_1</a:t>
            </a:r>
            <a:r>
              <a:rPr lang="en-US" sz="1800" dirty="0"/>
              <a:t> Accessed date: September 4, 2023. </a:t>
            </a:r>
          </a:p>
          <a:p>
            <a:r>
              <a:rPr lang="en-GB" sz="1800" dirty="0"/>
              <a:t>World Health Organization. Programmes. </a:t>
            </a:r>
            <a:r>
              <a:rPr lang="en-US" sz="1800" dirty="0"/>
              <a:t>Eat healthy throughout all your life. Retrieved from: </a:t>
            </a:r>
            <a:r>
              <a:rPr lang="en-US" sz="1800" dirty="0">
                <a:hlinkClick r:id="rId6"/>
              </a:rPr>
              <a:t>https://www.emro.who.int/nutrition/healthy-eating/index.html</a:t>
            </a:r>
            <a:r>
              <a:rPr lang="en-US" sz="1800" dirty="0"/>
              <a:t> Accessed date: September 4, 2023. </a:t>
            </a:r>
          </a:p>
          <a:p>
            <a:r>
              <a:rPr lang="en-GB" sz="1800" dirty="0"/>
              <a:t>World Health Organization. Healthy diet. </a:t>
            </a:r>
            <a:r>
              <a:rPr lang="en-US" sz="1800" dirty="0"/>
              <a:t>Retrieved from: </a:t>
            </a:r>
            <a:r>
              <a:rPr lang="en-US" sz="1800" dirty="0">
                <a:hlinkClick r:id="rId7"/>
              </a:rPr>
              <a:t>https://www.who.int/news-room/fact-sheets/detail/healthy-diet</a:t>
            </a:r>
            <a:r>
              <a:rPr lang="en-US" sz="1800" dirty="0"/>
              <a:t> Posted </a:t>
            </a:r>
            <a:r>
              <a:rPr lang="en-GB" sz="1800" dirty="0"/>
              <a:t>29 April 2020. </a:t>
            </a:r>
            <a:r>
              <a:rPr lang="en-US" sz="1800" dirty="0"/>
              <a:t>Accessed date: September 4, 2023. </a:t>
            </a:r>
          </a:p>
          <a:p>
            <a:r>
              <a:rPr lang="en-US" sz="1800" dirty="0"/>
              <a:t>Healthy diet. Cairo: WHO Regional Office for the Eastern Mediterranean; 2019. </a:t>
            </a:r>
            <a:r>
              <a:rPr lang="en-US" sz="1800" dirty="0" err="1"/>
              <a:t>Licence</a:t>
            </a:r>
            <a:r>
              <a:rPr lang="en-US" sz="1800" dirty="0"/>
              <a:t>: CC BY-NC-SA 3.0 IGO. </a:t>
            </a:r>
            <a:endParaRPr lang="en-GB" sz="1800" dirty="0"/>
          </a:p>
          <a:p>
            <a:endParaRPr lang="en-US" sz="1800" dirty="0"/>
          </a:p>
          <a:p>
            <a:endParaRPr lang="hr-HR" sz="1800" dirty="0"/>
          </a:p>
          <a:p>
            <a:endParaRPr lang="el-GR"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en-GB" sz="1800" dirty="0"/>
              <a:t>World Health Organization. Malnutrition. </a:t>
            </a:r>
            <a:r>
              <a:rPr lang="en-US" sz="1800" dirty="0"/>
              <a:t>Retrieved from: </a:t>
            </a:r>
            <a:r>
              <a:rPr lang="hr-HR" sz="1800" dirty="0">
                <a:hlinkClick r:id="rId3"/>
              </a:rPr>
              <a:t>https://www.who.int/news-room/fact-sheets/detail/malnutrition</a:t>
            </a:r>
            <a:r>
              <a:rPr lang="el-GR" sz="1800" dirty="0"/>
              <a:t> </a:t>
            </a:r>
            <a:r>
              <a:rPr lang="en-GB" sz="1800" dirty="0"/>
              <a:t>Posted 9 June 2021. </a:t>
            </a:r>
            <a:r>
              <a:rPr lang="en-US" sz="1800" dirty="0"/>
              <a:t>Accessed date: September 4, 2023. </a:t>
            </a:r>
          </a:p>
          <a:p>
            <a:r>
              <a:rPr lang="en-GB" sz="1800" dirty="0"/>
              <a:t>World Health Organization. Malnutrition. </a:t>
            </a:r>
            <a:r>
              <a:rPr lang="en-US" sz="1800" dirty="0"/>
              <a:t>Malnutrition in all its forms. Retrieved from:</a:t>
            </a:r>
            <a:r>
              <a:rPr lang="el-GR" sz="1800" dirty="0"/>
              <a:t> </a:t>
            </a:r>
            <a:r>
              <a:rPr lang="en-GB" sz="1800" dirty="0">
                <a:hlinkClick r:id="rId4"/>
              </a:rPr>
              <a:t>https://www.emro.who.int/nutrition/double-burden-of-nutrition/index.html</a:t>
            </a:r>
            <a:r>
              <a:rPr lang="en-GB" sz="1800" dirty="0"/>
              <a:t> </a:t>
            </a:r>
            <a:r>
              <a:rPr lang="en-US" sz="1800" dirty="0"/>
              <a:t>Accessed date: September 4, 2023. </a:t>
            </a:r>
          </a:p>
          <a:p>
            <a:r>
              <a:rPr lang="en-GB" sz="1800" dirty="0"/>
              <a:t>World Health Organization. Nutrition. </a:t>
            </a:r>
            <a:r>
              <a:rPr lang="en-US" sz="1800" dirty="0"/>
              <a:t>Retrieved from:</a:t>
            </a:r>
            <a:r>
              <a:rPr lang="el-GR" sz="1800" dirty="0"/>
              <a:t> </a:t>
            </a:r>
            <a:r>
              <a:rPr lang="hr-HR" sz="1800" dirty="0">
                <a:hlinkClick r:id="rId5"/>
              </a:rPr>
              <a:t>https://www.who.int/health-topics/nutrition#tab=tab_1</a:t>
            </a:r>
            <a:r>
              <a:rPr lang="en-GB" sz="1800" dirty="0"/>
              <a:t> </a:t>
            </a:r>
            <a:r>
              <a:rPr lang="en-US" sz="1800" dirty="0"/>
              <a:t>Accessed date: September 4, 2023. </a:t>
            </a:r>
          </a:p>
          <a:p>
            <a:r>
              <a:rPr lang="en-GB" sz="1800" dirty="0"/>
              <a:t>World Health Organization. </a:t>
            </a:r>
            <a:r>
              <a:rPr lang="en-GB" sz="1800" dirty="0" err="1"/>
              <a:t>Noncommunicable</a:t>
            </a:r>
            <a:r>
              <a:rPr lang="en-GB" sz="1800" dirty="0"/>
              <a:t> diseases. </a:t>
            </a:r>
            <a:r>
              <a:rPr lang="en-US" sz="1800" dirty="0"/>
              <a:t>Retrieved from:</a:t>
            </a:r>
            <a:r>
              <a:rPr lang="el-GR" sz="1800" dirty="0"/>
              <a:t> </a:t>
            </a:r>
            <a:r>
              <a:rPr lang="hr-HR" sz="1800" dirty="0">
                <a:hlinkClick r:id="rId6"/>
              </a:rPr>
              <a:t>https://www.who.int/news-room/fact-sheets/detail/noncommunicable-diseases</a:t>
            </a:r>
            <a:r>
              <a:rPr lang="en-GB" sz="1800" dirty="0"/>
              <a:t> Posted 16 September 2022 </a:t>
            </a:r>
            <a:r>
              <a:rPr lang="en-US" sz="1800" dirty="0"/>
              <a:t>Accessed date: September 4, 2023. </a:t>
            </a:r>
          </a:p>
          <a:p>
            <a:r>
              <a:rPr lang="en-US" sz="1800" dirty="0"/>
              <a:t>Franco, R. Z., </a:t>
            </a:r>
            <a:r>
              <a:rPr lang="en-US" sz="1800" dirty="0" err="1"/>
              <a:t>Fallaize</a:t>
            </a:r>
            <a:r>
              <a:rPr lang="en-US" sz="1800" dirty="0"/>
              <a:t>, R., </a:t>
            </a:r>
            <a:r>
              <a:rPr lang="en-US" sz="1800" dirty="0" err="1"/>
              <a:t>Lovegrove</a:t>
            </a:r>
            <a:r>
              <a:rPr lang="en-US" sz="1800" dirty="0"/>
              <a:t>, J. A., &amp; Hwang, F. (2016). Popular Nutrition-Related Mobile Apps: A Feature Assessment. </a:t>
            </a:r>
            <a:r>
              <a:rPr lang="en-US" sz="1800" i="1" dirty="0"/>
              <a:t>JMIR </a:t>
            </a:r>
            <a:r>
              <a:rPr lang="en-US" sz="1800" i="1" dirty="0" err="1"/>
              <a:t>mHealth</a:t>
            </a:r>
            <a:r>
              <a:rPr lang="en-US" sz="1800" i="1" dirty="0"/>
              <a:t> and </a:t>
            </a:r>
            <a:r>
              <a:rPr lang="en-US" sz="1800" i="1" dirty="0" err="1"/>
              <a:t>uHealth</a:t>
            </a:r>
            <a:r>
              <a:rPr lang="en-US" sz="1800" dirty="0"/>
              <a:t>, </a:t>
            </a:r>
            <a:r>
              <a:rPr lang="en-US" sz="1800" i="1" dirty="0"/>
              <a:t>4</a:t>
            </a:r>
            <a:r>
              <a:rPr lang="en-US" sz="1800" dirty="0"/>
              <a:t>(3), e85. </a:t>
            </a:r>
            <a:r>
              <a:rPr lang="en-US" sz="1800" dirty="0">
                <a:hlinkClick r:id="rId7"/>
              </a:rPr>
              <a:t>https://doi.org/10.2196/mhealth.5846</a:t>
            </a:r>
            <a:r>
              <a:rPr lang="en-US" sz="1800" dirty="0"/>
              <a:t> </a:t>
            </a:r>
            <a:endParaRPr lang="hr-HR" sz="1800" dirty="0"/>
          </a:p>
          <a:p>
            <a:r>
              <a:rPr lang="en-US" sz="1800" dirty="0" err="1"/>
              <a:t>König</a:t>
            </a:r>
            <a:r>
              <a:rPr lang="en-US" sz="1800" dirty="0"/>
              <a:t> L, </a:t>
            </a:r>
            <a:r>
              <a:rPr lang="en-US" sz="1800" dirty="0" err="1"/>
              <a:t>Attig</a:t>
            </a:r>
            <a:r>
              <a:rPr lang="en-US" sz="1800" dirty="0"/>
              <a:t> C, </a:t>
            </a:r>
            <a:r>
              <a:rPr lang="en-US" sz="1800" dirty="0" err="1"/>
              <a:t>Franke</a:t>
            </a:r>
            <a:r>
              <a:rPr lang="en-US" sz="1800" dirty="0"/>
              <a:t> T, Renner B. Barriers to and Facilitators for Using Nutrition Apps: Systematic Review and Conceptual Framework. JMIR </a:t>
            </a:r>
            <a:r>
              <a:rPr lang="en-US" sz="1800" dirty="0" err="1"/>
              <a:t>Mhealth</a:t>
            </a:r>
            <a:r>
              <a:rPr lang="en-US" sz="1800" dirty="0"/>
              <a:t> </a:t>
            </a:r>
            <a:r>
              <a:rPr lang="en-US" sz="1800" dirty="0" err="1"/>
              <a:t>Uhealth</a:t>
            </a:r>
            <a:r>
              <a:rPr lang="en-US" sz="1800" dirty="0"/>
              <a:t> 2021;9(6):e20037. URL: </a:t>
            </a:r>
            <a:r>
              <a:rPr lang="en-US" sz="1800" dirty="0">
                <a:hlinkClick r:id="rId8"/>
              </a:rPr>
              <a:t>https://mhealth.jmir.org/2021/6/e20037</a:t>
            </a:r>
            <a:r>
              <a:rPr lang="en-US" sz="1800" dirty="0"/>
              <a:t> DOI: 10.2196/20037</a:t>
            </a:r>
            <a:endParaRPr lang="el-GR" sz="1800" dirty="0"/>
          </a:p>
        </p:txBody>
      </p:sp>
      <p:sp>
        <p:nvSpPr>
          <p:cNvPr id="5"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de-DE" sz="3600" dirty="0">
                <a:solidFill>
                  <a:srgbClr val="C01E24"/>
                </a:solidFill>
              </a:rPr>
              <a:t>Referenzen, weiterführende Lektüre und Abschluss</a:t>
            </a:r>
            <a:endParaRPr lang="el-GR" sz="3600" dirty="0">
              <a:solidFill>
                <a:srgbClr val="C01E24"/>
              </a:solidFill>
            </a:endParaRPr>
          </a:p>
        </p:txBody>
      </p:sp>
    </p:spTree>
    <p:extLst>
      <p:ext uri="{BB962C8B-B14F-4D97-AF65-F5344CB8AC3E}">
        <p14:creationId xmlns:p14="http://schemas.microsoft.com/office/powerpoint/2010/main" val="2491614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en-US" sz="1800" dirty="0"/>
              <a:t>Samoggia A, Riedel B. Assessment of nutrition-focused mobile apps' influence on consumers' healthy food </a:t>
            </a:r>
            <a:r>
              <a:rPr lang="en-US" sz="1800" dirty="0" err="1"/>
              <a:t>behaviour</a:t>
            </a:r>
            <a:r>
              <a:rPr lang="en-US" sz="1800" dirty="0"/>
              <a:t> and nutrition knowledge. </a:t>
            </a:r>
            <a:r>
              <a:rPr lang="en-US" sz="1800" i="1" dirty="0"/>
              <a:t>Food Res Int</a:t>
            </a:r>
            <a:r>
              <a:rPr lang="en-US" sz="1800" dirty="0"/>
              <a:t>. 2020;128:108766. doi:10.1016/j.foodres.2019.108766 </a:t>
            </a:r>
            <a:endParaRPr lang="el-GR" sz="1800" dirty="0"/>
          </a:p>
          <a:p>
            <a:r>
              <a:rPr lang="en-GB" sz="1800" dirty="0"/>
              <a:t> </a:t>
            </a:r>
            <a:r>
              <a:rPr lang="en-GB" sz="1800" dirty="0" err="1"/>
              <a:t>Więckowska-Rusek</a:t>
            </a:r>
            <a:r>
              <a:rPr lang="en-GB" sz="1800" dirty="0"/>
              <a:t>, K., </a:t>
            </a:r>
            <a:r>
              <a:rPr lang="en-GB" sz="1800" dirty="0" err="1"/>
              <a:t>Danel</a:t>
            </a:r>
            <a:r>
              <a:rPr lang="en-GB" sz="1800" dirty="0"/>
              <a:t>, J., &amp; Deja, G. (2022). The usefulness of the nutrition apps in self-control of diabetes mellitus - the review of literature and own experience. </a:t>
            </a:r>
            <a:r>
              <a:rPr lang="en-GB" sz="1800" i="1" dirty="0" err="1"/>
              <a:t>Pediatric</a:t>
            </a:r>
            <a:r>
              <a:rPr lang="en-GB" sz="1800" i="1" dirty="0"/>
              <a:t> endocrinology, diabetes, and metabolism</a:t>
            </a:r>
            <a:r>
              <a:rPr lang="en-GB" sz="1800" dirty="0"/>
              <a:t>, </a:t>
            </a:r>
            <a:r>
              <a:rPr lang="en-GB" sz="1800" i="1" dirty="0"/>
              <a:t>28</a:t>
            </a:r>
            <a:r>
              <a:rPr lang="en-GB" sz="1800" dirty="0"/>
              <a:t>(1), 75–80. </a:t>
            </a:r>
            <a:r>
              <a:rPr lang="en-GB" sz="1800" dirty="0">
                <a:hlinkClick r:id="rId3"/>
              </a:rPr>
              <a:t>https://doi.org/10.5114/pedm.2022.113631</a:t>
            </a:r>
            <a:r>
              <a:rPr lang="en-GB" sz="1800" dirty="0"/>
              <a:t> </a:t>
            </a:r>
          </a:p>
          <a:p>
            <a:r>
              <a:rPr lang="en-US" sz="1800" dirty="0" err="1"/>
              <a:t>König</a:t>
            </a:r>
            <a:r>
              <a:rPr lang="en-US" sz="1800" dirty="0"/>
              <a:t> L, </a:t>
            </a:r>
            <a:r>
              <a:rPr lang="en-US" sz="1800" dirty="0" err="1"/>
              <a:t>Attig</a:t>
            </a:r>
            <a:r>
              <a:rPr lang="en-US" sz="1800" dirty="0"/>
              <a:t> C, </a:t>
            </a:r>
            <a:r>
              <a:rPr lang="en-US" sz="1800" dirty="0" err="1"/>
              <a:t>Franke</a:t>
            </a:r>
            <a:r>
              <a:rPr lang="en-US" sz="1800" dirty="0"/>
              <a:t> T, Renner B. Barriers to and Facilitators for Using Nutrition Apps: Systematic Review and Conceptual Framework. JMIR </a:t>
            </a:r>
            <a:r>
              <a:rPr lang="en-US" sz="1800" dirty="0" err="1"/>
              <a:t>Mhealth</a:t>
            </a:r>
            <a:r>
              <a:rPr lang="en-US" sz="1800" dirty="0"/>
              <a:t> </a:t>
            </a:r>
            <a:r>
              <a:rPr lang="en-US" sz="1800" dirty="0" err="1"/>
              <a:t>Uhealth</a:t>
            </a:r>
            <a:r>
              <a:rPr lang="en-US" sz="1800" dirty="0"/>
              <a:t> 2021;9(6):e20037URL: </a:t>
            </a:r>
            <a:r>
              <a:rPr lang="en-US" sz="1800" dirty="0">
                <a:hlinkClick r:id="rId4"/>
              </a:rPr>
              <a:t>https://mhealth.jmir.org/2021/6/e20037</a:t>
            </a:r>
            <a:r>
              <a:rPr lang="en-US" sz="1800" dirty="0"/>
              <a:t> DOI: 10.2196/20037</a:t>
            </a:r>
          </a:p>
          <a:p>
            <a:r>
              <a:rPr lang="en-US" sz="1800" dirty="0"/>
              <a:t>Encouraging Health Behavior Change: Eight Evidence-Based Strategies. </a:t>
            </a:r>
            <a:r>
              <a:rPr lang="en-GB" sz="1800" dirty="0"/>
              <a:t>STEPHANIE A. HOOKER. </a:t>
            </a:r>
            <a:r>
              <a:rPr lang="en-GB" sz="1800" i="1" dirty="0" err="1"/>
              <a:t>Fam</a:t>
            </a:r>
            <a:r>
              <a:rPr lang="en-GB" sz="1800" i="1" dirty="0"/>
              <a:t> </a:t>
            </a:r>
            <a:r>
              <a:rPr lang="en-GB" sz="1800" i="1" dirty="0" err="1"/>
              <a:t>Pract</a:t>
            </a:r>
            <a:r>
              <a:rPr lang="en-GB" sz="1800" i="1" dirty="0"/>
              <a:t> </a:t>
            </a:r>
            <a:r>
              <a:rPr lang="en-GB" sz="1800" i="1" dirty="0" err="1"/>
              <a:t>Manag</a:t>
            </a:r>
            <a:r>
              <a:rPr lang="en-GB" sz="1800" i="1" dirty="0"/>
              <a:t>.</a:t>
            </a:r>
            <a:r>
              <a:rPr lang="en-GB" sz="1800" dirty="0"/>
              <a:t> 2018;25(2):31-36</a:t>
            </a:r>
            <a:r>
              <a:rPr lang="en-US" sz="1800" dirty="0"/>
              <a:t> </a:t>
            </a:r>
            <a:r>
              <a:rPr lang="en-US" sz="1800" dirty="0">
                <a:hlinkClick r:id="rId5"/>
              </a:rPr>
              <a:t>https://www.aafp.org/pubs/fpm/issues/2018/0300/p31.html#fpm20180300p31-ut1</a:t>
            </a:r>
            <a:endParaRPr lang="en-US" sz="1800" dirty="0"/>
          </a:p>
          <a:p>
            <a:r>
              <a:rPr lang="en-US" sz="1800" dirty="0"/>
              <a:t>Anne Paxton, Aravind Pillai, Kevin P.Q Phelan, Nicole </a:t>
            </a:r>
            <a:r>
              <a:rPr lang="en-US" sz="1800" dirty="0" err="1"/>
              <a:t>Cevette</a:t>
            </a:r>
            <a:r>
              <a:rPr lang="en-US" sz="1800" dirty="0"/>
              <a:t>, </a:t>
            </a:r>
            <a:r>
              <a:rPr lang="en-US" sz="1800" dirty="0" err="1"/>
              <a:t>Fatimatou</a:t>
            </a:r>
            <a:r>
              <a:rPr lang="en-US" sz="1800" dirty="0"/>
              <a:t> Bah et Sharon </a:t>
            </a:r>
            <a:r>
              <a:rPr lang="en-US" sz="1800" dirty="0" err="1"/>
              <a:t>Akabas</a:t>
            </a:r>
            <a:r>
              <a:rPr lang="en-US" sz="1800" dirty="0"/>
              <a:t>, « Dietary acculturation of recent immigrants from West Africa to New York City », Face à face [En </a:t>
            </a:r>
            <a:r>
              <a:rPr lang="en-US" sz="1800" dirty="0" err="1"/>
              <a:t>ligne</a:t>
            </a:r>
            <a:r>
              <a:rPr lang="en-US" sz="1800" dirty="0"/>
              <a:t>], 13 | 2016, mis </a:t>
            </a:r>
            <a:r>
              <a:rPr lang="en-US" sz="1800" dirty="0" err="1"/>
              <a:t>en</a:t>
            </a:r>
            <a:r>
              <a:rPr lang="en-US" sz="1800" dirty="0"/>
              <a:t> </a:t>
            </a:r>
            <a:r>
              <a:rPr lang="en-US" sz="1800" dirty="0" err="1"/>
              <a:t>ligne</a:t>
            </a:r>
            <a:r>
              <a:rPr lang="en-US" sz="1800" dirty="0"/>
              <a:t> le 09 </a:t>
            </a:r>
            <a:r>
              <a:rPr lang="en-US" sz="1800" dirty="0" err="1"/>
              <a:t>avril</a:t>
            </a:r>
            <a:r>
              <a:rPr lang="en-US" sz="1800" dirty="0"/>
              <a:t> 2016, </a:t>
            </a:r>
            <a:r>
              <a:rPr lang="en-US" sz="1800" dirty="0" err="1"/>
              <a:t>consulté</a:t>
            </a:r>
            <a:r>
              <a:rPr lang="en-US" sz="1800" dirty="0"/>
              <a:t> le 19 </a:t>
            </a:r>
            <a:r>
              <a:rPr lang="en-US" sz="1800" dirty="0" err="1"/>
              <a:t>janvier</a:t>
            </a:r>
            <a:r>
              <a:rPr lang="en-US" sz="1800" dirty="0"/>
              <a:t> 2024. URL : </a:t>
            </a:r>
            <a:r>
              <a:rPr lang="en-US" sz="1800" dirty="0">
                <a:hlinkClick r:id="rId6"/>
              </a:rPr>
              <a:t>http://journals.openedition.org/faceaface/1023</a:t>
            </a:r>
            <a:r>
              <a:rPr lang="en-US" sz="1800" dirty="0"/>
              <a:t> </a:t>
            </a:r>
          </a:p>
          <a:p>
            <a:endParaRPr lang="en-US" sz="1800" dirty="0"/>
          </a:p>
          <a:p>
            <a:endParaRPr lang="el-GR" sz="1800" dirty="0"/>
          </a:p>
        </p:txBody>
      </p:sp>
      <p:sp>
        <p:nvSpPr>
          <p:cNvPr id="4" name="Τίτλος 1">
            <a:extLst>
              <a:ext uri="{FF2B5EF4-FFF2-40B4-BE49-F238E27FC236}">
                <a16:creationId xmlns:a16="http://schemas.microsoft.com/office/drawing/2014/main" id="{6E058616-C18C-4500-A384-B339255A4986}"/>
              </a:ext>
            </a:extLst>
          </p:cNvPr>
          <p:cNvSpPr txBox="1">
            <a:spLocks/>
          </p:cNvSpPr>
          <p:nvPr/>
        </p:nvSpPr>
        <p:spPr>
          <a:xfrm>
            <a:off x="436161" y="1071626"/>
            <a:ext cx="11059692" cy="605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r>
              <a:rPr lang="de-DE" sz="3600" dirty="0">
                <a:solidFill>
                  <a:srgbClr val="C01E24"/>
                </a:solidFill>
              </a:rPr>
              <a:t>Referenzen, weiterführende Lektüre und Abschluss</a:t>
            </a:r>
            <a:endParaRPr lang="en-US" sz="3600" dirty="0">
              <a:solidFill>
                <a:srgbClr val="C01E24"/>
              </a:solidFill>
            </a:endParaRPr>
          </a:p>
        </p:txBody>
      </p:sp>
    </p:spTree>
    <p:extLst>
      <p:ext uri="{BB962C8B-B14F-4D97-AF65-F5344CB8AC3E}">
        <p14:creationId xmlns:p14="http://schemas.microsoft.com/office/powerpoint/2010/main" val="1096261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de-DE" sz="2800" dirty="0">
                <a:solidFill>
                  <a:srgbClr val="C01E24"/>
                </a:solidFill>
                <a:latin typeface="+mj-lt"/>
              </a:rPr>
              <a:t>Glückwunsch! </a:t>
            </a:r>
          </a:p>
          <a:p>
            <a:pPr algn="l">
              <a:spcAft>
                <a:spcPts val="600"/>
              </a:spcAft>
            </a:pPr>
            <a:r>
              <a:rPr lang="de-DE" sz="2800" dirty="0">
                <a:solidFill>
                  <a:srgbClr val="C01E24"/>
                </a:solidFill>
                <a:latin typeface="+mj-lt"/>
              </a:rPr>
              <a:t>Sie haben die Unterrichtseinheit zu diesem Modul abgeschlossen!</a:t>
            </a:r>
            <a:endParaRPr lang="en-US" sz="2800" dirty="0">
              <a:solidFill>
                <a:srgbClr val="C01E24"/>
              </a:solidFill>
              <a:latin typeface="+mj-lt"/>
            </a:endParaRP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lnSpcReduction="10000"/>
          </a:bodyPr>
          <a:lstStyle/>
          <a:p>
            <a:pPr defTabSz="914400">
              <a:lnSpc>
                <a:spcPct val="90000"/>
              </a:lnSpc>
              <a:spcAft>
                <a:spcPts val="601"/>
              </a:spcAft>
            </a:pPr>
            <a:r>
              <a:rPr lang="de-DE" sz="1000" b="0" strike="noStrike" spc="-1" dirty="0">
                <a:solidFill>
                  <a:schemeClr val="accent5">
                    <a:lumMod val="20000"/>
                    <a:lumOff val="80000"/>
                  </a:schemeClr>
                </a:solidFill>
                <a:latin typeface="Calibri Light"/>
                <a:ea typeface="DejaVu Sans"/>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a:t>
            </a:r>
            <a:r>
              <a:rPr lang="de-DE" sz="1000" b="0" strike="noStrike" spc="-1">
                <a:solidFill>
                  <a:schemeClr val="accent5">
                    <a:lumMod val="20000"/>
                    <a:lumOff val="80000"/>
                  </a:schemeClr>
                </a:solidFill>
                <a:latin typeface="Calibri Light"/>
                <a:ea typeface="DejaVu Sans"/>
              </a:rPr>
              <a:t>Weder die Europäische Union noch die EACEA können dafür verantwortlich gemacht werden.</a:t>
            </a:r>
            <a:endParaRPr lang="de-DE" sz="1000" b="0" strike="noStrike" spc="-1" dirty="0">
              <a:solidFill>
                <a:srgbClr val="FFFFFF"/>
              </a:solidFill>
              <a:latin typeface="Arial"/>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a:extLst>
              <a:ext uri="{FF2B5EF4-FFF2-40B4-BE49-F238E27FC236}">
                <a16:creationId xmlns:a16="http://schemas.microsoft.com/office/drawing/2014/main" id="{44ADA4B3-6C40-F696-3962-406A24EF1D5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628" y="6455106"/>
            <a:ext cx="1843259" cy="404768"/>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Ernährung</a:t>
            </a:r>
            <a:r>
              <a:rPr lang="en-US" dirty="0">
                <a:solidFill>
                  <a:schemeClr val="tx1"/>
                </a:solidFill>
              </a:rPr>
              <a:t> und </a:t>
            </a:r>
            <a:r>
              <a:rPr lang="en-US" dirty="0" err="1">
                <a:solidFill>
                  <a:schemeClr val="tx1"/>
                </a:solidFill>
              </a:rPr>
              <a:t>relevante</a:t>
            </a:r>
            <a:r>
              <a:rPr lang="en-US" dirty="0">
                <a:solidFill>
                  <a:schemeClr val="tx1"/>
                </a:solidFill>
              </a:rPr>
              <a:t> </a:t>
            </a:r>
            <a:r>
              <a:rPr lang="en-US" dirty="0" err="1">
                <a:solidFill>
                  <a:schemeClr val="tx1"/>
                </a:solidFill>
              </a:rPr>
              <a:t>Gesundheits</a:t>
            </a:r>
            <a:r>
              <a:rPr lang="en-US" dirty="0">
                <a:solidFill>
                  <a:schemeClr val="tx1"/>
                </a:solidFill>
              </a:rPr>
              <a:t>-Apps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6</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1" y="2673626"/>
            <a:ext cx="7754134" cy="3332039"/>
          </a:xfrm>
        </p:spPr>
        <p:txBody>
          <a:bodyPr>
            <a:normAutofit/>
          </a:bodyPr>
          <a:lstStyle/>
          <a:p>
            <a:r>
              <a:rPr lang="de-DE" sz="2400" dirty="0"/>
              <a:t>Die Teilnehmenden mit dem Wissen auszustatten, das sie benötigen, um fundierte Entscheidungen über gesunde Ernährungsgewohnheiten zu treffen und eine optimale Gesundheit zu erhalten. </a:t>
            </a:r>
          </a:p>
          <a:p>
            <a:r>
              <a:rPr lang="de-DE" sz="2400" dirty="0"/>
              <a:t>Den Teilnehmenden das Wissen vermitteln, welches sie benötigen, um Ernährungs-Apps zur Erreichung ernährungsbezogener Ziele nutzen zu können. </a:t>
            </a:r>
            <a:endParaRPr lang="en-US" sz="2400" dirty="0"/>
          </a:p>
        </p:txBody>
      </p:sp>
      <p:sp>
        <p:nvSpPr>
          <p:cNvPr id="3" name="TextBox 2">
            <a:extLst>
              <a:ext uri="{FF2B5EF4-FFF2-40B4-BE49-F238E27FC236}">
                <a16:creationId xmlns:a16="http://schemas.microsoft.com/office/drawing/2014/main" id="{6B62EC9E-F86E-EA56-E1BA-154A2662642E}"/>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0A05922C-A05A-FDEA-0718-6D2DC261A24D}"/>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dirty="0" err="1">
                <a:solidFill>
                  <a:srgbClr val="203864"/>
                </a:solidFill>
              </a:rPr>
              <a:t>Kompetenzen</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Ernährung</a:t>
            </a:r>
            <a:r>
              <a:rPr lang="en-US" dirty="0">
                <a:solidFill>
                  <a:schemeClr val="tx1"/>
                </a:solidFill>
              </a:rPr>
              <a:t> und </a:t>
            </a:r>
            <a:r>
              <a:rPr lang="en-US" dirty="0" err="1">
                <a:solidFill>
                  <a:schemeClr val="tx1"/>
                </a:solidFill>
              </a:rPr>
              <a:t>relevante</a:t>
            </a:r>
            <a:r>
              <a:rPr lang="en-US" dirty="0">
                <a:solidFill>
                  <a:schemeClr val="tx1"/>
                </a:solidFill>
              </a:rPr>
              <a:t> </a:t>
            </a:r>
            <a:r>
              <a:rPr lang="en-US" dirty="0" err="1">
                <a:solidFill>
                  <a:schemeClr val="tx1"/>
                </a:solidFill>
              </a:rPr>
              <a:t>Gesundheits</a:t>
            </a:r>
            <a:r>
              <a:rPr lang="en-US" dirty="0">
                <a:solidFill>
                  <a:schemeClr val="tx1"/>
                </a:solidFill>
              </a:rPr>
              <a:t>-Apps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6</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16322"/>
            <a:ext cx="6314063" cy="3389344"/>
          </a:xfrm>
        </p:spPr>
        <p:txBody>
          <a:bodyPr/>
          <a:lstStyle/>
          <a:p>
            <a:r>
              <a:rPr lang="de-DE" dirty="0"/>
              <a:t>Die Teilnehmenden werden mit den notwendigen Fähigkeiten ausgestattet, um Ernährungs-Apps zur Erreichung ernährungsbezogener Ziele zu nutzen.</a:t>
            </a:r>
          </a:p>
          <a:p>
            <a:r>
              <a:rPr lang="de-DE" dirty="0"/>
              <a:t>Die Fähigkeiten der Teilnehmenden werden verbessert, um fundierte Entscheidungen über die Auswahl, Nutzung und Integration von Apps in den Ernährungsalltag der Teilnehmenden zu treffen, wenn sie dies wünschen. </a:t>
            </a:r>
            <a:endParaRPr lang="en-US" dirty="0"/>
          </a:p>
        </p:txBody>
      </p:sp>
      <p:sp>
        <p:nvSpPr>
          <p:cNvPr id="4" name="Ορθογώνιο 1">
            <a:extLst>
              <a:ext uri="{FF2B5EF4-FFF2-40B4-BE49-F238E27FC236}">
                <a16:creationId xmlns:a16="http://schemas.microsoft.com/office/drawing/2014/main" id="{4D4EF1C9-A165-9D5C-BFBE-A918BD370AA2}"/>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29FCA645-ADA7-FF37-A584-C0AE1A1F2F2C}"/>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fontScale="70000" lnSpcReduction="20000"/>
          </a:bodyPr>
          <a:lstStyle/>
          <a:p>
            <a:r>
              <a:rPr lang="de-DE" sz="2400" dirty="0"/>
              <a:t>Erwerb von allgemeinem Ernährungswissen.</a:t>
            </a:r>
          </a:p>
          <a:p>
            <a:r>
              <a:rPr lang="de-DE" sz="2400" dirty="0"/>
              <a:t>Einführung grundlegender Begriffe im Zusammenhang mit der Ernährung (z. B. Energie, Makronährstoffe, Mikronährstoffe usw.)</a:t>
            </a:r>
          </a:p>
          <a:p>
            <a:r>
              <a:rPr lang="de-DE" sz="2400" dirty="0"/>
              <a:t>Untersuchung der Auswirkungen von Makro- und Mikronährstoffen auf den menschlichen Körper.</a:t>
            </a:r>
          </a:p>
          <a:p>
            <a:r>
              <a:rPr lang="de-DE" sz="2400" dirty="0"/>
              <a:t>Kennenlernen von Lebensmitteln mit hohem Gehalt an bestimmten Nährstoffen. </a:t>
            </a:r>
            <a:endParaRPr lang="el-GR" sz="2000" dirty="0"/>
          </a:p>
        </p:txBody>
      </p:sp>
      <p:pic>
        <p:nvPicPr>
          <p:cNvPr id="7" name="Picture 2" descr="Ambition abstract concept">
            <a:extLst>
              <a:ext uri="{FF2B5EF4-FFF2-40B4-BE49-F238E27FC236}">
                <a16:creationId xmlns:a16="http://schemas.microsoft.com/office/drawing/2014/main" id="{BB94E161-A0C2-BA32-260A-2DD22CA91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EAE56A-A29F-8E8A-1C09-FBD6B93BDEAA}"/>
              </a:ext>
            </a:extLst>
          </p:cNvPr>
          <p:cNvSpPr txBox="1"/>
          <p:nvPr/>
        </p:nvSpPr>
        <p:spPr>
          <a:xfrm>
            <a:off x="6000589" y="6199679"/>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6.1.1</a:t>
            </a:r>
            <a:r>
              <a:rPr lang="en-US" altLang="el-GR" dirty="0"/>
              <a:t/>
            </a:r>
            <a:br>
              <a:rPr lang="en-US" altLang="el-GR" dirty="0"/>
            </a:br>
            <a:r>
              <a:rPr lang="en-US" altLang="el-GR" dirty="0" err="1">
                <a:solidFill>
                  <a:srgbClr val="C01E24"/>
                </a:solidFill>
              </a:rPr>
              <a:t>Allgemeines</a:t>
            </a:r>
            <a:r>
              <a:rPr lang="en-US" altLang="el-GR" dirty="0">
                <a:solidFill>
                  <a:srgbClr val="C01E24"/>
                </a:solidFill>
              </a:rPr>
              <a:t> Wissen </a:t>
            </a:r>
            <a:r>
              <a:rPr lang="en-US" altLang="el-GR" dirty="0" err="1">
                <a:solidFill>
                  <a:srgbClr val="C01E24"/>
                </a:solidFill>
              </a:rPr>
              <a:t>über</a:t>
            </a:r>
            <a:r>
              <a:rPr lang="en-US" altLang="el-GR" dirty="0">
                <a:solidFill>
                  <a:srgbClr val="C01E24"/>
                </a:solidFill>
              </a:rPr>
              <a:t> </a:t>
            </a:r>
            <a:r>
              <a:rPr lang="en-US" altLang="el-GR" dirty="0" err="1">
                <a:solidFill>
                  <a:srgbClr val="C01E24"/>
                </a:solidFill>
              </a:rPr>
              <a:t>Ernährung</a:t>
            </a:r>
            <a:endParaRPr lang="el-GR" dirty="0">
              <a:solidFill>
                <a:srgbClr val="C01E24"/>
              </a:solidFill>
            </a:endParaRPr>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3" y="2171205"/>
            <a:ext cx="11059693" cy="3767372"/>
          </a:xfrm>
        </p:spPr>
        <p:txBody>
          <a:bodyPr>
            <a:normAutofit/>
          </a:bodyPr>
          <a:lstStyle/>
          <a:p>
            <a:pPr>
              <a:lnSpc>
                <a:spcPct val="120000"/>
              </a:lnSpc>
            </a:pPr>
            <a:r>
              <a:rPr lang="de-DE" dirty="0"/>
              <a:t>Verschiedene ernährungsbezogene Herausforderungen </a:t>
            </a:r>
            <a:br>
              <a:rPr lang="de-DE" dirty="0"/>
            </a:br>
            <a:r>
              <a:rPr lang="de-DE" dirty="0"/>
              <a:t>während und nach der Migration.</a:t>
            </a:r>
          </a:p>
          <a:p>
            <a:pPr>
              <a:lnSpc>
                <a:spcPct val="120000"/>
              </a:lnSpc>
            </a:pPr>
            <a:r>
              <a:rPr lang="de-DE" dirty="0"/>
              <a:t>Faktoren, die die Ernährung von Zuwandernden beeinflussen:</a:t>
            </a: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a:t>
            </a:r>
            <a:r>
              <a:rPr lang="en-US" altLang="el-GR" dirty="0" err="1">
                <a:solidFill>
                  <a:schemeClr val="bg1"/>
                </a:solidFill>
                <a:effectLst>
                  <a:outerShdw blurRad="38100" dist="38100" dir="2700000" algn="tl">
                    <a:srgbClr val="000000">
                      <a:alpha val="43137"/>
                    </a:srgbClr>
                  </a:outerShdw>
                </a:effectLst>
                <a:latin typeface="+mj-lt"/>
                <a:ea typeface="+mj-ea"/>
                <a:cs typeface="+mj-cs"/>
              </a:rPr>
              <a:t>Allgemeines</a:t>
            </a:r>
            <a:r>
              <a:rPr lang="en-US" altLang="el-GR" dirty="0">
                <a:solidFill>
                  <a:schemeClr val="bg1"/>
                </a:solidFill>
                <a:effectLst>
                  <a:outerShdw blurRad="38100" dist="38100" dir="2700000" algn="tl">
                    <a:srgbClr val="000000">
                      <a:alpha val="43137"/>
                    </a:srgbClr>
                  </a:outerShdw>
                </a:effectLst>
                <a:latin typeface="+mj-lt"/>
                <a:ea typeface="+mj-ea"/>
                <a:cs typeface="+mj-cs"/>
              </a:rPr>
              <a:t> Wissen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Ernährung</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Ορθογώνιο 6">
            <a:extLst>
              <a:ext uri="{FF2B5EF4-FFF2-40B4-BE49-F238E27FC236}">
                <a16:creationId xmlns:a16="http://schemas.microsoft.com/office/drawing/2014/main" id="{DC32D924-C87E-3217-DC68-A9420CF8E933}"/>
              </a:ext>
            </a:extLst>
          </p:cNvPr>
          <p:cNvSpPr/>
          <p:nvPr/>
        </p:nvSpPr>
        <p:spPr>
          <a:xfrm>
            <a:off x="566153" y="3643590"/>
            <a:ext cx="8188380" cy="30280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buFont typeface="Wingdings" panose="05000000000000000000" pitchFamily="2" charset="2"/>
              <a:buChar char="ü"/>
            </a:pPr>
            <a:r>
              <a:rPr lang="de-DE" sz="2000" dirty="0">
                <a:solidFill>
                  <a:schemeClr val="tx1"/>
                </a:solidFill>
              </a:rPr>
              <a:t>Soziale Faktoren (z.B. Zeitmangel, soziale Netzwerke, Stress usw.)</a:t>
            </a:r>
          </a:p>
          <a:p>
            <a:pPr lvl="1">
              <a:lnSpc>
                <a:spcPct val="150000"/>
              </a:lnSpc>
              <a:buFont typeface="Wingdings" panose="05000000000000000000" pitchFamily="2" charset="2"/>
              <a:buChar char="ü"/>
            </a:pPr>
            <a:r>
              <a:rPr lang="de-DE" sz="2000" dirty="0">
                <a:solidFill>
                  <a:schemeClr val="tx1"/>
                </a:solidFill>
              </a:rPr>
              <a:t>Wirtschaftliche Zwänge und Erschwinglichkeit von Lebensmitteln</a:t>
            </a:r>
          </a:p>
          <a:p>
            <a:pPr lvl="1">
              <a:lnSpc>
                <a:spcPct val="150000"/>
              </a:lnSpc>
              <a:buFont typeface="Wingdings" panose="05000000000000000000" pitchFamily="2" charset="2"/>
              <a:buChar char="ü"/>
            </a:pPr>
            <a:r>
              <a:rPr lang="de-DE" sz="2000" dirty="0">
                <a:solidFill>
                  <a:schemeClr val="tx1"/>
                </a:solidFill>
              </a:rPr>
              <a:t>Wohnverhältnisse</a:t>
            </a:r>
          </a:p>
          <a:p>
            <a:pPr lvl="1">
              <a:lnSpc>
                <a:spcPct val="150000"/>
              </a:lnSpc>
              <a:buFont typeface="Wingdings" panose="05000000000000000000" pitchFamily="2" charset="2"/>
              <a:buChar char="ü"/>
            </a:pPr>
            <a:r>
              <a:rPr lang="de-DE" sz="2000" dirty="0">
                <a:solidFill>
                  <a:schemeClr val="tx1"/>
                </a:solidFill>
              </a:rPr>
              <a:t>Kulturelle Faktoren (z. B. Sprachbarrieren, Religion, Bräuche, Geschmacksvorlieben, Gesundheitspraktiken und -überzeugungen)</a:t>
            </a:r>
          </a:p>
          <a:p>
            <a:pPr lvl="1">
              <a:lnSpc>
                <a:spcPct val="150000"/>
              </a:lnSpc>
              <a:buFont typeface="Wingdings" panose="05000000000000000000" pitchFamily="2" charset="2"/>
              <a:buChar char="ü"/>
            </a:pPr>
            <a:r>
              <a:rPr lang="de-DE" sz="2000" dirty="0">
                <a:solidFill>
                  <a:schemeClr val="tx1"/>
                </a:solidFill>
              </a:rPr>
              <a:t>Politische Faktoren (z. B. staatliche Unterstützung, Nahrungsmittelhilfeprogramme) </a:t>
            </a:r>
            <a:endParaRPr lang="en-US" sz="2000" i="1" dirty="0">
              <a:solidFill>
                <a:schemeClr val="tx1"/>
              </a:solidFill>
            </a:endParaRPr>
          </a:p>
        </p:txBody>
      </p:sp>
      <p:pic>
        <p:nvPicPr>
          <p:cNvPr id="1026" name="Picture 2" descr="Free poster migrants refugees illustration">
            <a:extLst>
              <a:ext uri="{FF2B5EF4-FFF2-40B4-BE49-F238E27FC236}">
                <a16:creationId xmlns:a16="http://schemas.microsoft.com/office/drawing/2014/main" id="{7D04E8E5-D3EF-9D0F-B34E-E88067144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4065" y="2023483"/>
            <a:ext cx="3016673" cy="4267200"/>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1">
            <a:extLst>
              <a:ext uri="{FF2B5EF4-FFF2-40B4-BE49-F238E27FC236}">
                <a16:creationId xmlns:a16="http://schemas.microsoft.com/office/drawing/2014/main" id="{745F50B6-E9CC-AE78-9C4E-00C0E355DDE0}"/>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de-DE" dirty="0" err="1"/>
              <a:t>Migrant:innen</a:t>
            </a:r>
            <a:r>
              <a:rPr lang="de-DE" dirty="0"/>
              <a:t> stehen vor ernährungsbedingten Herausforderungen </a:t>
            </a:r>
            <a:endParaRPr lang="en-US" dirty="0"/>
          </a:p>
        </p:txBody>
      </p:sp>
    </p:spTree>
    <p:extLst>
      <p:ext uri="{BB962C8B-B14F-4D97-AF65-F5344CB8AC3E}">
        <p14:creationId xmlns:p14="http://schemas.microsoft.com/office/powerpoint/2010/main" val="1303941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1566109"/>
            <a:ext cx="11059692" cy="605096"/>
          </a:xfrm>
        </p:spPr>
        <p:txBody>
          <a:bodyPr/>
          <a:lstStyle/>
          <a:p>
            <a:r>
              <a:rPr lang="it-IT" dirty="0" err="1"/>
              <a:t>Nährstoffe</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3" y="2171205"/>
            <a:ext cx="11059693" cy="3767372"/>
          </a:xfrm>
        </p:spPr>
        <p:txBody>
          <a:bodyPr>
            <a:normAutofit lnSpcReduction="10000"/>
          </a:bodyPr>
          <a:lstStyle/>
          <a:p>
            <a:pPr>
              <a:lnSpc>
                <a:spcPct val="120000"/>
              </a:lnSpc>
            </a:pPr>
            <a:r>
              <a:rPr lang="de-DE" dirty="0"/>
              <a:t>Die Lebensmittel, die wir essen, liefern die </a:t>
            </a:r>
            <a:r>
              <a:rPr lang="de-DE" b="1" dirty="0"/>
              <a:t>Nährstoffe</a:t>
            </a:r>
            <a:r>
              <a:rPr lang="de-DE" dirty="0"/>
              <a:t> - Substanzen, die für das Wachstum, die Reparatur und die Erhaltung von Körpergeweben (z. B. Muskeln usw.) und für die Regulierung lebenswichtiger Prozesse (z. B. Atmung usw.) notwendig sind.</a:t>
            </a:r>
          </a:p>
          <a:p>
            <a:pPr>
              <a:lnSpc>
                <a:spcPct val="120000"/>
              </a:lnSpc>
            </a:pPr>
            <a:r>
              <a:rPr lang="de-DE" dirty="0"/>
              <a:t>Lebensmittel sind komplexe Mischungen aus verschiedenen Zutaten, die den Körper mit den benötigten Nährstoffen in unterschiedlichen Mengen versorgen. </a:t>
            </a:r>
          </a:p>
          <a:p>
            <a:pPr>
              <a:lnSpc>
                <a:spcPct val="120000"/>
              </a:lnSpc>
            </a:pPr>
            <a:r>
              <a:rPr lang="de-DE" dirty="0"/>
              <a:t>Der Körper kann die meisten Nährstoffe, die er benötigt, nicht selbst herstellen, so dass wir sie in ausreichenden Mengen über die Nahrung aufnehmen müssen, um unseren individuellen Nährstoffbedarf zu decken.</a:t>
            </a:r>
          </a:p>
          <a:p>
            <a:pPr>
              <a:lnSpc>
                <a:spcPct val="120000"/>
              </a:lnSpc>
            </a:pPr>
            <a:endParaRPr lang="de-DE" dirty="0"/>
          </a:p>
        </p:txBody>
      </p:sp>
      <p:sp>
        <p:nvSpPr>
          <p:cNvPr id="2" name="Ορθογώνιο 7">
            <a:extLst>
              <a:ext uri="{FF2B5EF4-FFF2-40B4-BE49-F238E27FC236}">
                <a16:creationId xmlns:a16="http://schemas.microsoft.com/office/drawing/2014/main" id="{B444A2CB-1F9B-33ED-8EF2-A6787808B0C6}"/>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6.1.1 </a:t>
            </a:r>
            <a:r>
              <a:rPr lang="en-US" altLang="el-GR" dirty="0" err="1">
                <a:solidFill>
                  <a:schemeClr val="bg1"/>
                </a:solidFill>
                <a:effectLst>
                  <a:outerShdw blurRad="38100" dist="38100" dir="2700000" algn="tl">
                    <a:srgbClr val="000000">
                      <a:alpha val="43137"/>
                    </a:srgbClr>
                  </a:outerShdw>
                </a:effectLst>
                <a:latin typeface="+mj-lt"/>
                <a:ea typeface="+mj-ea"/>
                <a:cs typeface="+mj-cs"/>
              </a:rPr>
              <a:t>Allgemeines</a:t>
            </a:r>
            <a:r>
              <a:rPr lang="en-US" altLang="el-GR" dirty="0">
                <a:solidFill>
                  <a:schemeClr val="bg1"/>
                </a:solidFill>
                <a:effectLst>
                  <a:outerShdw blurRad="38100" dist="38100" dir="2700000" algn="tl">
                    <a:srgbClr val="000000">
                      <a:alpha val="43137"/>
                    </a:srgbClr>
                  </a:outerShdw>
                </a:effectLst>
                <a:latin typeface="+mj-lt"/>
                <a:ea typeface="+mj-ea"/>
                <a:cs typeface="+mj-cs"/>
              </a:rPr>
              <a:t> Wissen </a:t>
            </a:r>
            <a:r>
              <a:rPr lang="en-US" altLang="el-GR" dirty="0" err="1">
                <a:solidFill>
                  <a:schemeClr val="bg1"/>
                </a:solidFill>
                <a:effectLst>
                  <a:outerShdw blurRad="38100" dist="38100" dir="2700000" algn="tl">
                    <a:srgbClr val="000000">
                      <a:alpha val="43137"/>
                    </a:srgbClr>
                  </a:outerShdw>
                </a:effectLst>
                <a:latin typeface="+mj-lt"/>
                <a:ea typeface="+mj-ea"/>
                <a:cs typeface="+mj-cs"/>
              </a:rPr>
              <a:t>über</a:t>
            </a:r>
            <a:r>
              <a:rPr lang="en-US" altLang="el-GR" dirty="0">
                <a:solidFill>
                  <a:schemeClr val="bg1"/>
                </a:solidFill>
                <a:effectLst>
                  <a:outerShdw blurRad="38100" dist="38100" dir="2700000" algn="tl">
                    <a:srgbClr val="000000">
                      <a:alpha val="43137"/>
                    </a:srgbClr>
                  </a:outerShdw>
                </a:effectLst>
                <a:latin typeface="+mj-lt"/>
                <a:ea typeface="+mj-ea"/>
                <a:cs typeface="+mj-cs"/>
              </a:rPr>
              <a:t> </a:t>
            </a:r>
            <a:r>
              <a:rPr lang="en-US" altLang="el-GR" dirty="0" err="1">
                <a:solidFill>
                  <a:schemeClr val="bg1"/>
                </a:solidFill>
                <a:effectLst>
                  <a:outerShdw blurRad="38100" dist="38100" dir="2700000" algn="tl">
                    <a:srgbClr val="000000">
                      <a:alpha val="43137"/>
                    </a:srgbClr>
                  </a:outerShdw>
                </a:effectLst>
                <a:latin typeface="+mj-lt"/>
                <a:ea typeface="+mj-ea"/>
                <a:cs typeface="+mj-cs"/>
              </a:rPr>
              <a:t>Ernährung</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168229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6 1 Health Apps for Nutrition TEACHING SESSION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Roy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Gj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kaM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JGj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JGj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JGj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RoyhZFQaV5GsAAABvAAAAHAAAAHVuaXZlcnNhbC9sb2NhbF9zZXR0aW5ncy54bWwNyrEKwkAMANC9XxEySB3Uugn2rpujCK0fENogB7mk9ELRv/e2N7x++GaBnbeSTANezx0C62xL0k/A9/Q43RCKky4kphxQDWGITS82k4zsXmOBVejH28S5wvlJuc4XqbOkAu1B/B6PeInNH1BLAwQUAAIACACSoy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kqMoWeohDhNLAAAAbAAAABsAAAB1bml2ZXJzYWwvdW5pdmVyc2FsLnBuZy54bWyzsa/IzVEoSy0qzszPs1Uy1DNQsrfj5bIpKEoty0wtV6gAigEFIUBJoRLINUJwyzNTSjKAQiYmFgjBjNTM9IwSoKiBhRlcVB9oKABQSwECAAAUAAIACACpflBPNmFYAkcDAADhCQAAFAAAAAAAAAABAAAAAAAAAAAAdW5pdmVyc2FsL3BsYXllci54bWxQSwECAAAUAAIACACRoyhZtTf0qBwFAADhEwAAHQAAAAAAAAABAAAAAAB5AwAAdW5pdmVyc2FsL2NvbW1vbl9tZXNzYWdlcy5sbmdQSwECAAAUAAIACACRoyhZFR5gG6MAAAB/AQAALgAAAAAAAAABAAAAAADQCAAAdW5pdmVyc2FsL3BsYXliYWNrX2FuZF9uYXZpZ2F0aW9uX3NldHRpbmdzLnhtbFBLAQIAABQAAgAIAJGjKFl0STUfPAQAAAwVAAAnAAAAAAAAAAEAAAAAAL8JAAB1bml2ZXJzYWwvZmxhc2hfcHVibGlzaGluZ19zZXR0aW5ncy54bWxQSwECAAAUAAIACACRoyhZN4uHansDAACsDAAAIQAAAAAAAAABAAAAAABADgAAdW5pdmVyc2FsL2ZsYXNoX3NraW5fc2V0dGluZ3MueG1sUEsBAgAAFAACAAgAkaMoWaavViM2BAAAlhQAACYAAAAAAAAAAQAAAAAA+hEAAHVuaXZlcnNhbC9odG1sX3B1Ymxpc2hpbmdfc2V0dGluZ3MueG1sUEsBAgAAFAACAAgAkaMoWSYPfuiwAQAAbwYAAB8AAAAAAAAAAQAAAAAAdBYAAHVuaXZlcnNhbC9odG1sX3NraW5fc2V0dGluZ3MuanNQSwECAAAUAAIACACRoyhZFQaV5GsAAABvAAAAHAAAAAAAAAABAAAAAABhGAAAdW5pdmVyc2FsL2xvY2FsX3NldHRpbmdzLnhtbFBLAQIAABQAAgAIAJKjKFnCG66ZaBIAAPdNAAAXAAAAAAAAAAAAAAAAAAYZAAB1bml2ZXJzYWwvdW5pdmVyc2FsLnBuZ1BLAQIAABQAAgAIAJKjKFnqIQ4TSwAAAGwAAAAbAAAAAAAAAAEAAAAAAKMrAAB1bml2ZXJzYWwvdW5pdmVyc2FsLnBuZy54bWxQSwUGAAAAAAoACgAGAwAAJywAAAAA"/>
  <p:tag name="ISPRING_LMS_API_VERSION" val="SCORM 1.2"/>
  <p:tag name="ISPRING_ULTRA_SCORM_COURSE_ID" val="2B228BFB-F62D-4CDE-A228-2ED3C794DF5B"/>
  <p:tag name="ISPRING_CMI5_LAUNCH_METHOD" val="any window"/>
  <p:tag name="ISPRINGCLOUDFOLDERID" val="1"/>
  <p:tag name="ISPRINGONLINEFOLDERID" val="1"/>
  <p:tag name="ISPRING_OUTPUT_FOLDER" val="[[&quot;\u007F\uFFFD\uFFFD{A396230D-9A3A-426D-B380-67D82CDE4863}&quot;,&quot;C:\\Users\\pantelis\\Documents\\MHAPPS\\DE\\German\\Training material for ETA 06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6 1 Health Apps for Nutrition TEACHING SESSION_DE"/>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fbeab7-fb0d-43e0-9bfd-65c730e689d6">
      <Terms xmlns="http://schemas.microsoft.com/office/infopath/2007/PartnerControls"/>
    </lcf76f155ced4ddcb4097134ff3c332f>
    <TaxCatchAll xmlns="ab499b85-ee38-415b-b043-bdc43eb645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BC0F2786A948640B23598E08894071F" ma:contentTypeVersion="16" ma:contentTypeDescription="Ein neues Dokument erstellen." ma:contentTypeScope="" ma:versionID="39c324a45639c6e141c16d1c3440b8f5">
  <xsd:schema xmlns:xsd="http://www.w3.org/2001/XMLSchema" xmlns:xs="http://www.w3.org/2001/XMLSchema" xmlns:p="http://schemas.microsoft.com/office/2006/metadata/properties" xmlns:ns2="a4fbeab7-fb0d-43e0-9bfd-65c730e689d6" xmlns:ns3="ab499b85-ee38-415b-b043-bdc43eb64582" targetNamespace="http://schemas.microsoft.com/office/2006/metadata/properties" ma:root="true" ma:fieldsID="634d367e267f3c194b4a481e6e1b9e20" ns2:_="" ns3:_="">
    <xsd:import namespace="a4fbeab7-fb0d-43e0-9bfd-65c730e689d6"/>
    <xsd:import namespace="ab499b85-ee38-415b-b043-bdc43eb645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beab7-fb0d-43e0-9bfd-65c730e68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c5ba6fe8-47d2-45f3-bb89-a798947ed0a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99b85-ee38-415b-b043-bdc43eb64582"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048765ba-924d-40bf-8814-8e5266206193}" ma:internalName="TaxCatchAll" ma:showField="CatchAllData" ma:web="ab499b85-ee38-415b-b043-bdc43eb645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D6DE33-DC08-44D6-B436-FEF083AF5672}">
  <ds:schemaRef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http://purl.org/dc/dcmitype/"/>
    <ds:schemaRef ds:uri="a4fbeab7-fb0d-43e0-9bfd-65c730e689d6"/>
    <ds:schemaRef ds:uri="http://schemas.microsoft.com/office/2006/metadata/properties"/>
    <ds:schemaRef ds:uri="http://schemas.openxmlformats.org/package/2006/metadata/core-properties"/>
    <ds:schemaRef ds:uri="ab499b85-ee38-415b-b043-bdc43eb64582"/>
  </ds:schemaRefs>
</ds:datastoreItem>
</file>

<file path=customXml/itemProps2.xml><?xml version="1.0" encoding="utf-8"?>
<ds:datastoreItem xmlns:ds="http://schemas.openxmlformats.org/officeDocument/2006/customXml" ds:itemID="{046AF6EB-90FB-4E21-AB44-F0045E58B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beab7-fb0d-43e0-9bfd-65c730e689d6"/>
    <ds:schemaRef ds:uri="ab499b85-ee38-415b-b043-bdc43eb64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81B5E8-99B9-42ED-ADAE-E921366E95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3700</Words>
  <Application>Microsoft Office PowerPoint</Application>
  <PresentationFormat>Ευρεία οθόνη</PresentationFormat>
  <Paragraphs>425</Paragraphs>
  <Slides>46</Slides>
  <Notes>46</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46</vt:i4>
      </vt:variant>
    </vt:vector>
  </HeadingPairs>
  <TitlesOfParts>
    <vt:vector size="59" baseType="lpstr">
      <vt:lpstr>Adobe Gothic Std B</vt:lpstr>
      <vt:lpstr>MS PGothic</vt:lpstr>
      <vt:lpstr>Abadi Extra Light</vt:lpstr>
      <vt:lpstr>Arial</vt:lpstr>
      <vt:lpstr>Calibri</vt:lpstr>
      <vt:lpstr>Calibri Light</vt:lpstr>
      <vt:lpstr>DejaVu Sans</vt:lpstr>
      <vt:lpstr>Gill Sans Nova</vt:lpstr>
      <vt:lpstr>Impact</vt:lpstr>
      <vt:lpstr>Roboto</vt:lpstr>
      <vt:lpstr>Wingdings</vt:lpstr>
      <vt:lpstr>Wingdings 2</vt:lpstr>
      <vt:lpstr>Θέμα του Office</vt:lpstr>
      <vt:lpstr>Παρουσίαση του PowerPoint</vt:lpstr>
      <vt:lpstr>Παρουσίαση του PowerPoint</vt:lpstr>
      <vt:lpstr>Partner</vt:lpstr>
      <vt:lpstr>Unterrichtseinheit:  Inhalt</vt:lpstr>
      <vt:lpstr>Ziele</vt:lpstr>
      <vt:lpstr>Kompetenzen</vt:lpstr>
      <vt:lpstr>6.1.1 Allgemeines Wissen über Ernährung</vt:lpstr>
      <vt:lpstr>Migrant:innen stehen vor ernährungsbedingten Herausforderungen </vt:lpstr>
      <vt:lpstr>Nährstoffe</vt:lpstr>
      <vt:lpstr>Energie und Kalorien</vt:lpstr>
      <vt:lpstr>Makronährstoffe</vt:lpstr>
      <vt:lpstr>Fette</vt:lpstr>
      <vt:lpstr>Kohlenhydrate</vt:lpstr>
      <vt:lpstr>Proteine</vt:lpstr>
      <vt:lpstr>Mikronährstoffe</vt:lpstr>
      <vt:lpstr>Wasser</vt:lpstr>
      <vt:lpstr>6.1.2 Die wichtigsten Grundsätze einer gesunden Ernährung</vt:lpstr>
      <vt:lpstr>Die wichtigsten Grundsätze einer gesunden Ernährung </vt:lpstr>
      <vt:lpstr>Abwechslungsreicher Verzehr von Lebensmitteln und Erfüllung der individuellen Ernährungsbedürfnisse</vt:lpstr>
      <vt:lpstr>Abwechslungsreicher Verzehr von Lebensmitteln und Erfüllung der individuellen Ernährungsbedürfnisse</vt:lpstr>
      <vt:lpstr>Tipps für eine gesunde Ernährung</vt:lpstr>
      <vt:lpstr>Tipps für eine gesunde Ernährung</vt:lpstr>
      <vt:lpstr>6.1.3 Die Beziehung zwischen Ernährung und Gesundheit</vt:lpstr>
      <vt:lpstr>Ernährung wirkt sich auf unsere Gesundheit aus</vt:lpstr>
      <vt:lpstr>Ernährung wirkt sich auf unsere Gesundheit aus</vt:lpstr>
      <vt:lpstr>Mangelernährung und ihre Formen</vt:lpstr>
      <vt:lpstr>Anpassungen, die Zuwandernde bei ihrer Ankunft vornehmen müssen</vt:lpstr>
      <vt:lpstr>Body Mass Index (BMI)</vt:lpstr>
      <vt:lpstr>Body Mass Index (BMI)</vt:lpstr>
      <vt:lpstr>6.1.4 Zielsetzung</vt:lpstr>
      <vt:lpstr>Warum ist das notwendig?</vt:lpstr>
      <vt:lpstr>Technik: ‘‘SMART’’ Zielsetzung</vt:lpstr>
      <vt:lpstr>6.1.5 Gesundheits-Apps zum Thema Ernährung und ihre Nützlichkeit</vt:lpstr>
      <vt:lpstr>Steigende Zahl verfügbarer Ernährungs-Apps</vt:lpstr>
      <vt:lpstr>Die gängigsten Arten von Ernährungs-Apps</vt:lpstr>
      <vt:lpstr>Mögliche Funktionen von Ernährungs-Apps </vt:lpstr>
      <vt:lpstr>Mögliche Funktionen von Ernährungs-Apps </vt:lpstr>
      <vt:lpstr>Nützlichkeit von Ernährungs-Apps </vt:lpstr>
      <vt:lpstr>6.1.6 Diskussion und Auswertung</vt:lpstr>
      <vt:lpstr>Diskussion</vt:lpstr>
      <vt:lpstr>Auswertung: Fragebogen</vt:lpstr>
      <vt:lpstr>Auswertung: Fragebogen</vt:lpstr>
      <vt:lpstr>Referenzen, weiterführende Lektüre und Abschluss</vt:lpstr>
      <vt:lpstr>Referenzen, weiterführende Lektüre und Abschluss</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ETA6 1 Health Apps for Nutrition TEACHING SESSION_DE</dc:title>
  <dc:creator>pantelis bbalaouras</dc:creator>
  <cp:lastModifiedBy>pantelis</cp:lastModifiedBy>
  <cp:revision>1048</cp:revision>
  <dcterms:created xsi:type="dcterms:W3CDTF">2020-06-02T13:31:56Z</dcterms:created>
  <dcterms:modified xsi:type="dcterms:W3CDTF">2024-09-08T17:53:06Z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0x010100BBC0F2786A948640B23598E08894071F</vt:lpwstr>
  </property>
</Properties>
</file>